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wdp" ContentType="image/vnd.ms-photo"/>
  <Default Extension="png" ContentType="image/png"/>
  <Default Extension="wmf" ContentType="image/x-wm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81" r:id="rId3"/>
    <p:sldId id="258" r:id="rId5"/>
    <p:sldId id="283" r:id="rId6"/>
    <p:sldId id="259" r:id="rId7"/>
    <p:sldId id="286" r:id="rId8"/>
    <p:sldId id="288" r:id="rId9"/>
    <p:sldId id="287" r:id="rId10"/>
    <p:sldId id="289" r:id="rId11"/>
    <p:sldId id="295" r:id="rId12"/>
    <p:sldId id="296" r:id="rId13"/>
    <p:sldId id="297" r:id="rId14"/>
    <p:sldId id="298" r:id="rId15"/>
    <p:sldId id="301" r:id="rId16"/>
    <p:sldId id="300" r:id="rId17"/>
    <p:sldId id="302" r:id="rId18"/>
    <p:sldId id="303" r:id="rId19"/>
    <p:sldId id="304" r:id="rId20"/>
    <p:sldId id="305" r:id="rId21"/>
    <p:sldId id="307" r:id="rId22"/>
    <p:sldId id="306" r:id="rId23"/>
    <p:sldId id="308" r:id="rId24"/>
    <p:sldId id="309" r:id="rId25"/>
    <p:sldId id="310" r:id="rId26"/>
    <p:sldId id="311" r:id="rId27"/>
    <p:sldId id="312" r:id="rId28"/>
    <p:sldId id="314" r:id="rId29"/>
    <p:sldId id="313" r:id="rId30"/>
    <p:sldId id="315" r:id="rId31"/>
    <p:sldId id="316" r:id="rId32"/>
    <p:sldId id="317" r:id="rId33"/>
    <p:sldId id="318" r:id="rId34"/>
    <p:sldId id="320" r:id="rId35"/>
    <p:sldId id="319" r:id="rId36"/>
    <p:sldId id="321" r:id="rId37"/>
    <p:sldId id="322" r:id="rId38"/>
    <p:sldId id="323" r:id="rId39"/>
    <p:sldId id="324" r:id="rId40"/>
    <p:sldId id="325" r:id="rId41"/>
    <p:sldId id="327" r:id="rId42"/>
    <p:sldId id="326" r:id="rId43"/>
    <p:sldId id="328" r:id="rId44"/>
    <p:sldId id="329" r:id="rId45"/>
    <p:sldId id="330" r:id="rId46"/>
    <p:sldId id="332" r:id="rId47"/>
    <p:sldId id="334" r:id="rId48"/>
    <p:sldId id="333" r:id="rId49"/>
    <p:sldId id="335" r:id="rId50"/>
    <p:sldId id="336" r:id="rId51"/>
    <p:sldId id="347" r:id="rId52"/>
    <p:sldId id="337" r:id="rId53"/>
    <p:sldId id="339" r:id="rId54"/>
    <p:sldId id="340" r:id="rId55"/>
    <p:sldId id="341" r:id="rId56"/>
    <p:sldId id="342" r:id="rId57"/>
    <p:sldId id="343" r:id="rId58"/>
    <p:sldId id="344" r:id="rId59"/>
    <p:sldId id="376" r:id="rId6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4603"/>
    <a:srgbClr val="0C4A88"/>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71" autoAdjust="0"/>
    <p:restoredTop sz="94660"/>
  </p:normalViewPr>
  <p:slideViewPr>
    <p:cSldViewPr snapToGrid="0">
      <p:cViewPr>
        <p:scale>
          <a:sx n="75" d="100"/>
          <a:sy n="75" d="100"/>
        </p:scale>
        <p:origin x="1944" y="9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3" Type="http://schemas.openxmlformats.org/officeDocument/2006/relationships/tableStyles" Target="tableStyles.xml"/><Relationship Id="rId62" Type="http://schemas.openxmlformats.org/officeDocument/2006/relationships/viewProps" Target="viewProps.xml"/><Relationship Id="rId61" Type="http://schemas.openxmlformats.org/officeDocument/2006/relationships/presProps" Target="presProps.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image" Target="../media/image35.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image" Target="../media/image4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E3C269-AF95-4075-B08C-EBEA117B8AE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BB0B8A-AA82-4F40-B29C-386E4E1FFEF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BB0B8A-AA82-4F40-B29C-386E4E1FFEF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67DB926-E4FD-44E6-A1EE-06DBFA516D9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C9BDC1D-3059-4CFA-8AF6-8E69A5B45E43}"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67DB926-E4FD-44E6-A1EE-06DBFA516D9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C9BDC1D-3059-4CFA-8AF6-8E69A5B45E43}"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67DB926-E4FD-44E6-A1EE-06DBFA516D9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C9BDC1D-3059-4CFA-8AF6-8E69A5B45E43}"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67DB926-E4FD-44E6-A1EE-06DBFA516D9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C9BDC1D-3059-4CFA-8AF6-8E69A5B45E43}"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D67DB926-E4FD-44E6-A1EE-06DBFA516D9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C9BDC1D-3059-4CFA-8AF6-8E69A5B45E43}"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67DB926-E4FD-44E6-A1EE-06DBFA516D9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C9BDC1D-3059-4CFA-8AF6-8E69A5B45E43}"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67DB926-E4FD-44E6-A1EE-06DBFA516D9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C9BDC1D-3059-4CFA-8AF6-8E69A5B45E43}"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67DB926-E4FD-44E6-A1EE-06DBFA516D9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C9BDC1D-3059-4CFA-8AF6-8E69A5B45E43}"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67DB926-E4FD-44E6-A1EE-06DBFA516D9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C9BDC1D-3059-4CFA-8AF6-8E69A5B45E43}"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D67DB926-E4FD-44E6-A1EE-06DBFA516D9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C9BDC1D-3059-4CFA-8AF6-8E69A5B45E43}"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D67DB926-E4FD-44E6-A1EE-06DBFA516D9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C9BDC1D-3059-4CFA-8AF6-8E69A5B45E43}"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7DB926-E4FD-44E6-A1EE-06DBFA516D9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9BDC1D-3059-4CFA-8AF6-8E69A5B45E4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2.xml"/><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2.xml"/><Relationship Id="rId2" Type="http://schemas.openxmlformats.org/officeDocument/2006/relationships/image" Target="../media/image15.jpeg"/><Relationship Id="rId1" Type="http://schemas.openxmlformats.org/officeDocument/2006/relationships/image" Target="../media/image2.jpe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2.xml"/><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xml"/><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4.xml.rels><?xml version="1.0" encoding="UTF-8" standalone="yes"?>
<Relationships xmlns="http://schemas.openxmlformats.org/package/2006/relationships"><Relationship Id="rId9" Type="http://schemas.openxmlformats.org/officeDocument/2006/relationships/notesSlide" Target="../notesSlides/notesSlide24.xml"/><Relationship Id="rId8" Type="http://schemas.openxmlformats.org/officeDocument/2006/relationships/slideLayout" Target="../slideLayouts/slideLayout2.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image" Target="../media/image2.jpeg"/></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vmlDrawing" Target="../drawings/vmlDrawing1.vml"/><Relationship Id="rId4" Type="http://schemas.openxmlformats.org/officeDocument/2006/relationships/slideLayout" Target="../slideLayouts/slideLayout2.xml"/><Relationship Id="rId3" Type="http://schemas.openxmlformats.org/officeDocument/2006/relationships/image" Target="../media/image20.wmf"/><Relationship Id="rId2" Type="http://schemas.openxmlformats.org/officeDocument/2006/relationships/oleObject" Target="../embeddings/oleObject1.bin"/><Relationship Id="rId1" Type="http://schemas.openxmlformats.org/officeDocument/2006/relationships/image" Target="../media/image2.jpe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26.xml"/><Relationship Id="rId4" Type="http://schemas.openxmlformats.org/officeDocument/2006/relationships/slideLayout" Target="../slideLayouts/slideLayout2.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2.xml"/><Relationship Id="rId2" Type="http://schemas.openxmlformats.org/officeDocument/2006/relationships/image" Target="../media/image23.jpeg"/><Relationship Id="rId1" Type="http://schemas.openxmlformats.org/officeDocument/2006/relationships/image" Target="../media/image2.jpe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2.xml"/><Relationship Id="rId2" Type="http://schemas.openxmlformats.org/officeDocument/2006/relationships/image" Target="../media/image24.jpeg"/><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2.xml"/><Relationship Id="rId2" Type="http://schemas.openxmlformats.org/officeDocument/2006/relationships/image" Target="../media/image25.jpeg"/><Relationship Id="rId1"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2.xml"/><Relationship Id="rId2" Type="http://schemas.openxmlformats.org/officeDocument/2006/relationships/image" Target="../media/image26.jpeg"/><Relationship Id="rId1"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2.xml"/><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image" Target="../media/image2.jpe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2.xml"/><Relationship Id="rId2" Type="http://schemas.openxmlformats.org/officeDocument/2006/relationships/image" Target="../media/image28.jpeg"/><Relationship Id="rId1"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9.xml.rels><?xml version="1.0" encoding="UTF-8" standalone="yes"?>
<Relationships xmlns="http://schemas.openxmlformats.org/package/2006/relationships"><Relationship Id="rId8" Type="http://schemas.openxmlformats.org/officeDocument/2006/relationships/notesSlide" Target="../notesSlides/notesSlide39.xml"/><Relationship Id="rId7" Type="http://schemas.openxmlformats.org/officeDocument/2006/relationships/vmlDrawing" Target="../drawings/vmlDrawing2.vml"/><Relationship Id="rId6" Type="http://schemas.openxmlformats.org/officeDocument/2006/relationships/slideLayout" Target="../slideLayouts/slideLayout2.xml"/><Relationship Id="rId5" Type="http://schemas.openxmlformats.org/officeDocument/2006/relationships/image" Target="../media/image30.wmf"/><Relationship Id="rId4" Type="http://schemas.openxmlformats.org/officeDocument/2006/relationships/oleObject" Target="../embeddings/oleObject3.bin"/><Relationship Id="rId3" Type="http://schemas.openxmlformats.org/officeDocument/2006/relationships/image" Target="../media/image29.emf"/><Relationship Id="rId2" Type="http://schemas.openxmlformats.org/officeDocument/2006/relationships/oleObject" Target="../embeddings/oleObject2.bin"/><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40.xml.rels><?xml version="1.0" encoding="UTF-8" standalone="yes"?>
<Relationships xmlns="http://schemas.openxmlformats.org/package/2006/relationships"><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2.jpeg"/></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2.xml"/><Relationship Id="rId2" Type="http://schemas.openxmlformats.org/officeDocument/2006/relationships/image" Target="../media/image34.jpeg"/><Relationship Id="rId1"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8.xml.rels><?xml version="1.0" encoding="UTF-8" standalone="yes"?>
<Relationships xmlns="http://schemas.openxmlformats.org/package/2006/relationships"><Relationship Id="rId8" Type="http://schemas.openxmlformats.org/officeDocument/2006/relationships/notesSlide" Target="../notesSlides/notesSlide48.xml"/><Relationship Id="rId7" Type="http://schemas.openxmlformats.org/officeDocument/2006/relationships/vmlDrawing" Target="../drawings/vmlDrawing3.vml"/><Relationship Id="rId6" Type="http://schemas.openxmlformats.org/officeDocument/2006/relationships/slideLayout" Target="../slideLayouts/slideLayout2.xml"/><Relationship Id="rId5" Type="http://schemas.openxmlformats.org/officeDocument/2006/relationships/image" Target="../media/image36.emf"/><Relationship Id="rId4" Type="http://schemas.openxmlformats.org/officeDocument/2006/relationships/oleObject" Target="../embeddings/oleObject5.bin"/><Relationship Id="rId3" Type="http://schemas.openxmlformats.org/officeDocument/2006/relationships/image" Target="../media/image35.wmf"/><Relationship Id="rId2" Type="http://schemas.openxmlformats.org/officeDocument/2006/relationships/oleObject" Target="../embeddings/oleObject4.bin"/><Relationship Id="rId1" Type="http://schemas.openxmlformats.org/officeDocument/2006/relationships/image" Target="../media/image2.jpeg"/></Relationships>
</file>

<file path=ppt/slides/_rels/slide49.xml.rels><?xml version="1.0" encoding="UTF-8" standalone="yes"?>
<Relationships xmlns="http://schemas.openxmlformats.org/package/2006/relationships"><Relationship Id="rId6" Type="http://schemas.openxmlformats.org/officeDocument/2006/relationships/notesSlide" Target="../notesSlides/notesSlide49.xml"/><Relationship Id="rId5" Type="http://schemas.openxmlformats.org/officeDocument/2006/relationships/slideLayout" Target="../slideLayouts/slideLayout2.xml"/><Relationship Id="rId4" Type="http://schemas.openxmlformats.org/officeDocument/2006/relationships/image" Target="../media/image39.jpeg"/><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0.xml.rels><?xml version="1.0" encoding="UTF-8" standalone="yes"?>
<Relationships xmlns="http://schemas.openxmlformats.org/package/2006/relationships"><Relationship Id="rId4" Type="http://schemas.openxmlformats.org/officeDocument/2006/relationships/notesSlide" Target="../notesSlides/notesSlide50.xml"/><Relationship Id="rId3" Type="http://schemas.openxmlformats.org/officeDocument/2006/relationships/slideLayout" Target="../slideLayouts/slideLayout2.xml"/><Relationship Id="rId2" Type="http://schemas.openxmlformats.org/officeDocument/2006/relationships/image" Target="../media/image40.jpeg"/><Relationship Id="rId1" Type="http://schemas.openxmlformats.org/officeDocument/2006/relationships/image" Target="../media/image2.jpeg"/></Relationships>
</file>

<file path=ppt/slides/_rels/slide51.xml.rels><?xml version="1.0" encoding="UTF-8" standalone="yes"?>
<Relationships xmlns="http://schemas.openxmlformats.org/package/2006/relationships"><Relationship Id="rId5" Type="http://schemas.openxmlformats.org/officeDocument/2006/relationships/notesSlide" Target="../notesSlides/notesSlide51.xml"/><Relationship Id="rId4" Type="http://schemas.openxmlformats.org/officeDocument/2006/relationships/slideLayout" Target="../slideLayouts/slideLayout2.xml"/><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2.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3.xml.rels><?xml version="1.0" encoding="UTF-8" standalone="yes"?>
<Relationships xmlns="http://schemas.openxmlformats.org/package/2006/relationships"><Relationship Id="rId4" Type="http://schemas.openxmlformats.org/officeDocument/2006/relationships/notesSlide" Target="../notesSlides/notesSlide53.xml"/><Relationship Id="rId3" Type="http://schemas.openxmlformats.org/officeDocument/2006/relationships/slideLayout" Target="../slideLayouts/slideLayout2.xml"/><Relationship Id="rId2" Type="http://schemas.openxmlformats.org/officeDocument/2006/relationships/image" Target="../media/image43.jpeg"/><Relationship Id="rId1" Type="http://schemas.openxmlformats.org/officeDocument/2006/relationships/image" Target="../media/image2.jpeg"/></Relationships>
</file>

<file path=ppt/slides/_rels/slide54.xml.rels><?xml version="1.0" encoding="UTF-8" standalone="yes"?>
<Relationships xmlns="http://schemas.openxmlformats.org/package/2006/relationships"><Relationship Id="rId4" Type="http://schemas.openxmlformats.org/officeDocument/2006/relationships/notesSlide" Target="../notesSlides/notesSlide54.xml"/><Relationship Id="rId3" Type="http://schemas.openxmlformats.org/officeDocument/2006/relationships/slideLayout" Target="../slideLayouts/slideLayout2.xml"/><Relationship Id="rId2" Type="http://schemas.openxmlformats.org/officeDocument/2006/relationships/image" Target="../media/image44.jpeg"/><Relationship Id="rId1" Type="http://schemas.openxmlformats.org/officeDocument/2006/relationships/image" Target="../media/image2.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6.xml.rels><?xml version="1.0" encoding="UTF-8" standalone="yes"?>
<Relationships xmlns="http://schemas.openxmlformats.org/package/2006/relationships"><Relationship Id="rId8" Type="http://schemas.openxmlformats.org/officeDocument/2006/relationships/notesSlide" Target="../notesSlides/notesSlide56.xml"/><Relationship Id="rId7" Type="http://schemas.openxmlformats.org/officeDocument/2006/relationships/vmlDrawing" Target="../drawings/vmlDrawing4.vml"/><Relationship Id="rId6" Type="http://schemas.openxmlformats.org/officeDocument/2006/relationships/slideLayout" Target="../slideLayouts/slideLayout2.xml"/><Relationship Id="rId5" Type="http://schemas.openxmlformats.org/officeDocument/2006/relationships/image" Target="../media/image46.wmf"/><Relationship Id="rId4" Type="http://schemas.openxmlformats.org/officeDocument/2006/relationships/oleObject" Target="../embeddings/oleObject7.bin"/><Relationship Id="rId3" Type="http://schemas.openxmlformats.org/officeDocument/2006/relationships/image" Target="../media/image45.emf"/><Relationship Id="rId2" Type="http://schemas.openxmlformats.org/officeDocument/2006/relationships/oleObject" Target="../embeddings/oleObject6.bin"/><Relationship Id="rId1" Type="http://schemas.openxmlformats.org/officeDocument/2006/relationships/image" Target="../media/image2.jpe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microsoft.com/office/2007/relationships/hdphoto" Target="../media/hdphoto1.wdp"/><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62" name="矩形 61"/>
          <p:cNvSpPr/>
          <p:nvPr/>
        </p:nvSpPr>
        <p:spPr>
          <a:xfrm>
            <a:off x="1" y="3196920"/>
            <a:ext cx="12192000" cy="2673626"/>
          </a:xfrm>
          <a:prstGeom prst="rect">
            <a:avLst/>
          </a:prstGeom>
          <a:solidFill>
            <a:srgbClr val="0C4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TextBox 7"/>
          <p:cNvSpPr>
            <a:spLocks noChangeArrowheads="1"/>
          </p:cNvSpPr>
          <p:nvPr/>
        </p:nvSpPr>
        <p:spPr bwMode="auto">
          <a:xfrm>
            <a:off x="1576187" y="3418514"/>
            <a:ext cx="9337889" cy="923290"/>
          </a:xfrm>
          <a:prstGeom prst="rect">
            <a:avLst/>
          </a:prstGeom>
          <a:noFill/>
          <a:ln w="9525">
            <a:noFill/>
            <a:miter lim="800000"/>
          </a:ln>
        </p:spPr>
        <p:txBody>
          <a:bodyPr wrap="square" lIns="0" tIns="0" rIns="0" bIns="0">
            <a:spAutoFit/>
          </a:bodyPr>
          <a:lstStyle/>
          <a:p>
            <a:pPr algn="dist"/>
            <a:r>
              <a:rPr lang="zh-CN" altLang="en-US" sz="6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特殊危险作业安全管理培训</a:t>
            </a:r>
            <a:endParaRPr lang="zh-CN" altLang="en-US" sz="6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5" name="组合 44"/>
          <p:cNvGrpSpPr/>
          <p:nvPr/>
        </p:nvGrpSpPr>
        <p:grpSpPr>
          <a:xfrm>
            <a:off x="3861731" y="1256844"/>
            <a:ext cx="1644816" cy="1645200"/>
            <a:chOff x="3005751" y="1547508"/>
            <a:chExt cx="1644816" cy="1645200"/>
          </a:xfrm>
        </p:grpSpPr>
        <p:sp>
          <p:nvSpPr>
            <p:cNvPr id="46" name="Freeform 5"/>
            <p:cNvSpPr/>
            <p:nvPr/>
          </p:nvSpPr>
          <p:spPr bwMode="auto">
            <a:xfrm>
              <a:off x="3005751" y="1547508"/>
              <a:ext cx="1644816" cy="1645200"/>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152400" dist="508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47" name="Freeform 5"/>
            <p:cNvSpPr/>
            <p:nvPr/>
          </p:nvSpPr>
          <p:spPr bwMode="auto">
            <a:xfrm>
              <a:off x="3189943" y="1731108"/>
              <a:ext cx="1276432" cy="1278000"/>
            </a:xfrm>
            <a:prstGeom prst="ellipse">
              <a:avLst/>
            </a:prstGeom>
            <a:solidFill>
              <a:srgbClr val="0C4A88"/>
            </a:solidFill>
            <a:ln w="38100">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grpSp>
      <p:grpSp>
        <p:nvGrpSpPr>
          <p:cNvPr id="48" name="组合 47"/>
          <p:cNvGrpSpPr/>
          <p:nvPr/>
        </p:nvGrpSpPr>
        <p:grpSpPr>
          <a:xfrm>
            <a:off x="5322355" y="1256844"/>
            <a:ext cx="1644816" cy="1645200"/>
            <a:chOff x="4529604" y="1547508"/>
            <a:chExt cx="1644816" cy="1645200"/>
          </a:xfrm>
        </p:grpSpPr>
        <p:sp>
          <p:nvSpPr>
            <p:cNvPr id="49" name="Freeform 5"/>
            <p:cNvSpPr/>
            <p:nvPr/>
          </p:nvSpPr>
          <p:spPr bwMode="auto">
            <a:xfrm>
              <a:off x="4529604" y="1547508"/>
              <a:ext cx="1644816" cy="1645200"/>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152400" dist="508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50" name="Freeform 5"/>
            <p:cNvSpPr/>
            <p:nvPr/>
          </p:nvSpPr>
          <p:spPr bwMode="auto">
            <a:xfrm>
              <a:off x="4713796" y="1731108"/>
              <a:ext cx="1276432" cy="1278000"/>
            </a:xfrm>
            <a:prstGeom prst="ellipse">
              <a:avLst/>
            </a:prstGeom>
            <a:solidFill>
              <a:srgbClr val="0C4A88"/>
            </a:solidFill>
            <a:ln w="38100">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dirty="0"/>
            </a:p>
          </p:txBody>
        </p:sp>
      </p:grpSp>
      <p:grpSp>
        <p:nvGrpSpPr>
          <p:cNvPr id="51" name="组合 50"/>
          <p:cNvGrpSpPr/>
          <p:nvPr/>
        </p:nvGrpSpPr>
        <p:grpSpPr>
          <a:xfrm>
            <a:off x="6831360" y="1256844"/>
            <a:ext cx="1644816" cy="1645200"/>
            <a:chOff x="6033396" y="1547508"/>
            <a:chExt cx="1644816" cy="1645200"/>
          </a:xfrm>
        </p:grpSpPr>
        <p:sp>
          <p:nvSpPr>
            <p:cNvPr id="52" name="Freeform 5"/>
            <p:cNvSpPr/>
            <p:nvPr/>
          </p:nvSpPr>
          <p:spPr bwMode="auto">
            <a:xfrm>
              <a:off x="6033396" y="1547508"/>
              <a:ext cx="1644816" cy="1645200"/>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152400" dist="508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53" name="Freeform 5"/>
            <p:cNvSpPr/>
            <p:nvPr/>
          </p:nvSpPr>
          <p:spPr bwMode="auto">
            <a:xfrm>
              <a:off x="6217588" y="1731108"/>
              <a:ext cx="1276432" cy="1278000"/>
            </a:xfrm>
            <a:prstGeom prst="ellipse">
              <a:avLst/>
            </a:prstGeom>
            <a:solidFill>
              <a:srgbClr val="0C4A88"/>
            </a:solidFill>
            <a:ln w="38100">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dirty="0"/>
            </a:p>
          </p:txBody>
        </p:sp>
      </p:grpSp>
      <p:sp>
        <p:nvSpPr>
          <p:cNvPr id="58" name="TextBox 7"/>
          <p:cNvSpPr>
            <a:spLocks noChangeArrowheads="1"/>
          </p:cNvSpPr>
          <p:nvPr/>
        </p:nvSpPr>
        <p:spPr bwMode="auto">
          <a:xfrm>
            <a:off x="7245738" y="1617961"/>
            <a:ext cx="831202" cy="922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108000" anchor="ctr">
            <a:noAutofit/>
          </a:bodyPr>
          <a:lstStyle/>
          <a:p>
            <a:pPr algn="ctr" eaLnBrk="1" fontAlgn="auto" hangingPunct="1">
              <a:spcBef>
                <a:spcPts val="0"/>
              </a:spcBef>
              <a:spcAft>
                <a:spcPts val="0"/>
              </a:spcAft>
              <a:defRPr/>
            </a:pPr>
            <a:r>
              <a:rPr lang="en-US" altLang="zh-CN" sz="10000" b="1" dirty="0" smtClean="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rPr>
              <a:t>S</a:t>
            </a:r>
            <a:endParaRPr lang="zh-CN" altLang="en-US" sz="10000" b="1" dirty="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endParaRPr>
          </a:p>
        </p:txBody>
      </p:sp>
      <p:sp>
        <p:nvSpPr>
          <p:cNvPr id="59" name="TextBox 7"/>
          <p:cNvSpPr>
            <a:spLocks noChangeArrowheads="1"/>
          </p:cNvSpPr>
          <p:nvPr/>
        </p:nvSpPr>
        <p:spPr bwMode="auto">
          <a:xfrm>
            <a:off x="5742978" y="1617961"/>
            <a:ext cx="831202" cy="922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108000" anchor="ctr">
            <a:noAutofit/>
          </a:bodyPr>
          <a:lstStyle/>
          <a:p>
            <a:pPr algn="ctr" eaLnBrk="1" fontAlgn="auto" hangingPunct="1">
              <a:spcBef>
                <a:spcPts val="0"/>
              </a:spcBef>
              <a:spcAft>
                <a:spcPts val="0"/>
              </a:spcAft>
              <a:defRPr/>
            </a:pPr>
            <a:r>
              <a:rPr lang="en-US" altLang="zh-CN" sz="10000" b="1" dirty="0" smtClean="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rPr>
              <a:t>H</a:t>
            </a:r>
            <a:endParaRPr lang="zh-CN" altLang="en-US" sz="10000" b="1" dirty="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endParaRPr>
          </a:p>
        </p:txBody>
      </p:sp>
      <p:sp>
        <p:nvSpPr>
          <p:cNvPr id="60" name="TextBox 7"/>
          <p:cNvSpPr>
            <a:spLocks noChangeArrowheads="1"/>
          </p:cNvSpPr>
          <p:nvPr/>
        </p:nvSpPr>
        <p:spPr bwMode="auto">
          <a:xfrm>
            <a:off x="4254385" y="1617961"/>
            <a:ext cx="859508" cy="922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108000" anchor="ctr">
            <a:noAutofit/>
          </a:bodyPr>
          <a:lstStyle/>
          <a:p>
            <a:pPr algn="ctr" eaLnBrk="1" fontAlgn="auto" hangingPunct="1">
              <a:spcBef>
                <a:spcPts val="0"/>
              </a:spcBef>
              <a:spcAft>
                <a:spcPts val="0"/>
              </a:spcAft>
              <a:defRPr/>
            </a:pPr>
            <a:r>
              <a:rPr lang="en-US" altLang="zh-CN" sz="10000" b="1" dirty="0" smtClean="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rPr>
              <a:t>E</a:t>
            </a:r>
            <a:endParaRPr lang="zh-CN" altLang="en-US" sz="10000" b="1" dirty="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endParaRPr>
          </a:p>
        </p:txBody>
      </p:sp>
      <p:sp>
        <p:nvSpPr>
          <p:cNvPr id="63" name="TextBox 131"/>
          <p:cNvSpPr txBox="1"/>
          <p:nvPr/>
        </p:nvSpPr>
        <p:spPr>
          <a:xfrm>
            <a:off x="2284170" y="4445293"/>
            <a:ext cx="7531586" cy="307777"/>
          </a:xfrm>
          <a:prstGeom prst="rect">
            <a:avLst/>
          </a:prstGeom>
          <a:noFill/>
        </p:spPr>
        <p:txBody>
          <a:bodyPr wrap="square" rtlCol="0">
            <a:spAutoFit/>
          </a:bodyPr>
          <a:lstStyle/>
          <a:p>
            <a:pPr lvl="0" algn="dist">
              <a:defRPr/>
            </a:pPr>
            <a:r>
              <a:rPr lang="en-US" altLang="zh-CN" sz="1400" kern="0" dirty="0">
                <a:solidFill>
                  <a:sysClr val="window" lastClr="FFFFFF"/>
                </a:solidFill>
                <a:latin typeface="Arial" panose="020B0604020202020204" pitchFamily="34" charset="0"/>
                <a:cs typeface="Arial" panose="020B0604020202020204" pitchFamily="34" charset="0"/>
              </a:rPr>
              <a:t>EIGHT SPECIAL OPERATION SAFETY MANAGEMENT TRAINING</a:t>
            </a:r>
            <a:endParaRPr kumimoji="0" lang="zh-CN" altLang="en-US" sz="1400" b="0" i="0" u="none" strike="noStrike" kern="0" cap="none" spc="0" normalizeH="0" baseline="0" noProof="0" dirty="0">
              <a:ln>
                <a:noFill/>
              </a:ln>
              <a:solidFill>
                <a:sysClr val="window" lastClr="FFFFFF"/>
              </a:solidFill>
              <a:effectLst/>
              <a:uLnTx/>
              <a:uFillTx/>
              <a:latin typeface="Arial" panose="020B0604020202020204" pitchFamily="34" charset="0"/>
              <a:cs typeface="Arial" panose="020B0604020202020204" pitchFamily="3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70000">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14:bounceEnd="70000">
                                          <p:cBhvr additive="base">
                                            <p:cTn id="7" dur="1500" fill="hold"/>
                                            <p:tgtEl>
                                              <p:spTgt spid="60"/>
                                            </p:tgtEl>
                                            <p:attrNameLst>
                                              <p:attrName>ppt_x</p:attrName>
                                            </p:attrNameLst>
                                          </p:cBhvr>
                                          <p:tavLst>
                                            <p:tav tm="0">
                                              <p:val>
                                                <p:strVal val="#ppt_x"/>
                                              </p:val>
                                            </p:tav>
                                            <p:tav tm="100000">
                                              <p:val>
                                                <p:strVal val="#ppt_x"/>
                                              </p:val>
                                            </p:tav>
                                          </p:tavLst>
                                        </p:anim>
                                        <p:anim calcmode="lin" valueType="num" p14:bounceEnd="70000">
                                          <p:cBhvr additive="base">
                                            <p:cTn id="8" dur="1500" fill="hold"/>
                                            <p:tgtEl>
                                              <p:spTgt spid="6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0000">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14:bounceEnd="70000">
                                          <p:cBhvr additive="base">
                                            <p:cTn id="11" dur="1500" fill="hold"/>
                                            <p:tgtEl>
                                              <p:spTgt spid="45"/>
                                            </p:tgtEl>
                                            <p:attrNameLst>
                                              <p:attrName>ppt_x</p:attrName>
                                            </p:attrNameLst>
                                          </p:cBhvr>
                                          <p:tavLst>
                                            <p:tav tm="0">
                                              <p:val>
                                                <p:strVal val="#ppt_x"/>
                                              </p:val>
                                            </p:tav>
                                            <p:tav tm="100000">
                                              <p:val>
                                                <p:strVal val="#ppt_x"/>
                                              </p:val>
                                            </p:tav>
                                          </p:tavLst>
                                        </p:anim>
                                        <p:anim calcmode="lin" valueType="num" p14:bounceEnd="70000">
                                          <p:cBhvr additive="base">
                                            <p:cTn id="12" dur="1500" fill="hold"/>
                                            <p:tgtEl>
                                              <p:spTgt spid="45"/>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70000">
                                      <p:stCondLst>
                                        <p:cond delay="500"/>
                                      </p:stCondLst>
                                      <p:childTnLst>
                                        <p:set>
                                          <p:cBhvr>
                                            <p:cTn id="14" dur="1" fill="hold">
                                              <p:stCondLst>
                                                <p:cond delay="0"/>
                                              </p:stCondLst>
                                            </p:cTn>
                                            <p:tgtEl>
                                              <p:spTgt spid="59"/>
                                            </p:tgtEl>
                                            <p:attrNameLst>
                                              <p:attrName>style.visibility</p:attrName>
                                            </p:attrNameLst>
                                          </p:cBhvr>
                                          <p:to>
                                            <p:strVal val="visible"/>
                                          </p:to>
                                        </p:set>
                                        <p:anim calcmode="lin" valueType="num" p14:bounceEnd="70000">
                                          <p:cBhvr additive="base">
                                            <p:cTn id="15" dur="1500" fill="hold"/>
                                            <p:tgtEl>
                                              <p:spTgt spid="59"/>
                                            </p:tgtEl>
                                            <p:attrNameLst>
                                              <p:attrName>ppt_x</p:attrName>
                                            </p:attrNameLst>
                                          </p:cBhvr>
                                          <p:tavLst>
                                            <p:tav tm="0">
                                              <p:val>
                                                <p:strVal val="#ppt_x"/>
                                              </p:val>
                                            </p:tav>
                                            <p:tav tm="100000">
                                              <p:val>
                                                <p:strVal val="#ppt_x"/>
                                              </p:val>
                                            </p:tav>
                                          </p:tavLst>
                                        </p:anim>
                                        <p:anim calcmode="lin" valueType="num" p14:bounceEnd="70000">
                                          <p:cBhvr additive="base">
                                            <p:cTn id="16" dur="1500" fill="hold"/>
                                            <p:tgtEl>
                                              <p:spTgt spid="59"/>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14:presetBounceEnd="70000">
                                      <p:stCondLst>
                                        <p:cond delay="500"/>
                                      </p:stCondLst>
                                      <p:childTnLst>
                                        <p:set>
                                          <p:cBhvr>
                                            <p:cTn id="18" dur="1" fill="hold">
                                              <p:stCondLst>
                                                <p:cond delay="0"/>
                                              </p:stCondLst>
                                            </p:cTn>
                                            <p:tgtEl>
                                              <p:spTgt spid="48"/>
                                            </p:tgtEl>
                                            <p:attrNameLst>
                                              <p:attrName>style.visibility</p:attrName>
                                            </p:attrNameLst>
                                          </p:cBhvr>
                                          <p:to>
                                            <p:strVal val="visible"/>
                                          </p:to>
                                        </p:set>
                                        <p:anim calcmode="lin" valueType="num" p14:bounceEnd="70000">
                                          <p:cBhvr additive="base">
                                            <p:cTn id="19" dur="1500" fill="hold"/>
                                            <p:tgtEl>
                                              <p:spTgt spid="48"/>
                                            </p:tgtEl>
                                            <p:attrNameLst>
                                              <p:attrName>ppt_x</p:attrName>
                                            </p:attrNameLst>
                                          </p:cBhvr>
                                          <p:tavLst>
                                            <p:tav tm="0">
                                              <p:val>
                                                <p:strVal val="#ppt_x"/>
                                              </p:val>
                                            </p:tav>
                                            <p:tav tm="100000">
                                              <p:val>
                                                <p:strVal val="#ppt_x"/>
                                              </p:val>
                                            </p:tav>
                                          </p:tavLst>
                                        </p:anim>
                                        <p:anim calcmode="lin" valueType="num" p14:bounceEnd="70000">
                                          <p:cBhvr additive="base">
                                            <p:cTn id="20" dur="1500" fill="hold"/>
                                            <p:tgtEl>
                                              <p:spTgt spid="48"/>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14:presetBounceEnd="70000">
                                      <p:stCondLst>
                                        <p:cond delay="1000"/>
                                      </p:stCondLst>
                                      <p:childTnLst>
                                        <p:set>
                                          <p:cBhvr>
                                            <p:cTn id="22" dur="1" fill="hold">
                                              <p:stCondLst>
                                                <p:cond delay="0"/>
                                              </p:stCondLst>
                                            </p:cTn>
                                            <p:tgtEl>
                                              <p:spTgt spid="58"/>
                                            </p:tgtEl>
                                            <p:attrNameLst>
                                              <p:attrName>style.visibility</p:attrName>
                                            </p:attrNameLst>
                                          </p:cBhvr>
                                          <p:to>
                                            <p:strVal val="visible"/>
                                          </p:to>
                                        </p:set>
                                        <p:anim calcmode="lin" valueType="num" p14:bounceEnd="70000">
                                          <p:cBhvr additive="base">
                                            <p:cTn id="23" dur="1500" fill="hold"/>
                                            <p:tgtEl>
                                              <p:spTgt spid="58"/>
                                            </p:tgtEl>
                                            <p:attrNameLst>
                                              <p:attrName>ppt_x</p:attrName>
                                            </p:attrNameLst>
                                          </p:cBhvr>
                                          <p:tavLst>
                                            <p:tav tm="0">
                                              <p:val>
                                                <p:strVal val="#ppt_x"/>
                                              </p:val>
                                            </p:tav>
                                            <p:tav tm="100000">
                                              <p:val>
                                                <p:strVal val="#ppt_x"/>
                                              </p:val>
                                            </p:tav>
                                          </p:tavLst>
                                        </p:anim>
                                        <p:anim calcmode="lin" valueType="num" p14:bounceEnd="70000">
                                          <p:cBhvr additive="base">
                                            <p:cTn id="24" dur="1500" fill="hold"/>
                                            <p:tgtEl>
                                              <p:spTgt spid="58"/>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14:presetBounceEnd="70000">
                                      <p:stCondLst>
                                        <p:cond delay="1000"/>
                                      </p:stCondLst>
                                      <p:childTnLst>
                                        <p:set>
                                          <p:cBhvr>
                                            <p:cTn id="26" dur="1" fill="hold">
                                              <p:stCondLst>
                                                <p:cond delay="0"/>
                                              </p:stCondLst>
                                            </p:cTn>
                                            <p:tgtEl>
                                              <p:spTgt spid="51"/>
                                            </p:tgtEl>
                                            <p:attrNameLst>
                                              <p:attrName>style.visibility</p:attrName>
                                            </p:attrNameLst>
                                          </p:cBhvr>
                                          <p:to>
                                            <p:strVal val="visible"/>
                                          </p:to>
                                        </p:set>
                                        <p:anim calcmode="lin" valueType="num" p14:bounceEnd="70000">
                                          <p:cBhvr additive="base">
                                            <p:cTn id="27" dur="1500" fill="hold"/>
                                            <p:tgtEl>
                                              <p:spTgt spid="51"/>
                                            </p:tgtEl>
                                            <p:attrNameLst>
                                              <p:attrName>ppt_x</p:attrName>
                                            </p:attrNameLst>
                                          </p:cBhvr>
                                          <p:tavLst>
                                            <p:tav tm="0">
                                              <p:val>
                                                <p:strVal val="#ppt_x"/>
                                              </p:val>
                                            </p:tav>
                                            <p:tav tm="100000">
                                              <p:val>
                                                <p:strVal val="#ppt_x"/>
                                              </p:val>
                                            </p:tav>
                                          </p:tavLst>
                                        </p:anim>
                                        <p:anim calcmode="lin" valueType="num" p14:bounceEnd="70000">
                                          <p:cBhvr additive="base">
                                            <p:cTn id="28" dur="1500" fill="hold"/>
                                            <p:tgtEl>
                                              <p:spTgt spid="51"/>
                                            </p:tgtEl>
                                            <p:attrNameLst>
                                              <p:attrName>ppt_y</p:attrName>
                                            </p:attrNameLst>
                                          </p:cBhvr>
                                          <p:tavLst>
                                            <p:tav tm="0">
                                              <p:val>
                                                <p:strVal val="0-#ppt_h/2"/>
                                              </p:val>
                                            </p:tav>
                                            <p:tav tm="100000">
                                              <p:val>
                                                <p:strVal val="#ppt_y"/>
                                              </p:val>
                                            </p:tav>
                                          </p:tavLst>
                                        </p:anim>
                                      </p:childTnLst>
                                    </p:cTn>
                                  </p:par>
                                </p:childTnLst>
                              </p:cTn>
                            </p:par>
                            <p:par>
                              <p:cTn id="29" fill="hold">
                                <p:stCondLst>
                                  <p:cond delay="1500"/>
                                </p:stCondLst>
                                <p:childTnLst>
                                  <p:par>
                                    <p:cTn id="30" presetID="22" presetClass="entr" presetSubtype="8" fill="hold" grpId="0" nodeType="after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left)">
                                          <p:cBhvr>
                                            <p:cTn id="32" dur="500"/>
                                            <p:tgtEl>
                                              <p:spTgt spid="62"/>
                                            </p:tgtEl>
                                          </p:cBhvr>
                                        </p:animEffect>
                                      </p:childTnLst>
                                    </p:cTn>
                                  </p:par>
                                </p:childTnLst>
                              </p:cTn>
                            </p:par>
                            <p:par>
                              <p:cTn id="33" fill="hold">
                                <p:stCondLst>
                                  <p:cond delay="2000"/>
                                </p:stCondLst>
                                <p:childTnLst>
                                  <p:par>
                                    <p:cTn id="34" presetID="2" presetClass="entr" presetSubtype="12" fill="hold" grpId="0" nodeType="afterEffect">
                                      <p:stCondLst>
                                        <p:cond delay="0"/>
                                      </p:stCondLst>
                                      <p:iterate type="lt">
                                        <p:tmPct val="10000"/>
                                      </p:iterate>
                                      <p:childTnLst>
                                        <p:set>
                                          <p:cBhvr>
                                            <p:cTn id="35" dur="1" fill="hold">
                                              <p:stCondLst>
                                                <p:cond delay="0"/>
                                              </p:stCondLst>
                                            </p:cTn>
                                            <p:tgtEl>
                                              <p:spTgt spid="43"/>
                                            </p:tgtEl>
                                            <p:attrNameLst>
                                              <p:attrName>style.visibility</p:attrName>
                                            </p:attrNameLst>
                                          </p:cBhvr>
                                          <p:to>
                                            <p:strVal val="visible"/>
                                          </p:to>
                                        </p:set>
                                        <p:anim calcmode="lin" valueType="num">
                                          <p:cBhvr additive="base">
                                            <p:cTn id="36" dur="500" fill="hold"/>
                                            <p:tgtEl>
                                              <p:spTgt spid="43"/>
                                            </p:tgtEl>
                                            <p:attrNameLst>
                                              <p:attrName>ppt_x</p:attrName>
                                            </p:attrNameLst>
                                          </p:cBhvr>
                                          <p:tavLst>
                                            <p:tav tm="0">
                                              <p:val>
                                                <p:strVal val="0-#ppt_w/2"/>
                                              </p:val>
                                            </p:tav>
                                            <p:tav tm="100000">
                                              <p:val>
                                                <p:strVal val="#ppt_x"/>
                                              </p:val>
                                            </p:tav>
                                          </p:tavLst>
                                        </p:anim>
                                        <p:anim calcmode="lin" valueType="num">
                                          <p:cBhvr additive="base">
                                            <p:cTn id="37" dur="500" fill="hold"/>
                                            <p:tgtEl>
                                              <p:spTgt spid="43"/>
                                            </p:tgtEl>
                                            <p:attrNameLst>
                                              <p:attrName>ppt_y</p:attrName>
                                            </p:attrNameLst>
                                          </p:cBhvr>
                                          <p:tavLst>
                                            <p:tav tm="0">
                                              <p:val>
                                                <p:strVal val="1+#ppt_h/2"/>
                                              </p:val>
                                            </p:tav>
                                            <p:tav tm="100000">
                                              <p:val>
                                                <p:strVal val="#ppt_y"/>
                                              </p:val>
                                            </p:tav>
                                          </p:tavLst>
                                        </p:anim>
                                      </p:childTnLst>
                                    </p:cTn>
                                  </p:par>
                                </p:childTnLst>
                              </p:cTn>
                            </p:par>
                            <p:par>
                              <p:cTn id="38" fill="hold">
                                <p:stCondLst>
                                  <p:cond delay="1549"/>
                                </p:stCondLst>
                                <p:childTnLst>
                                  <p:par>
                                    <p:cTn id="39" presetID="26" presetClass="emph" presetSubtype="0" fill="hold" grpId="1" nodeType="afterEffect">
                                      <p:stCondLst>
                                        <p:cond delay="0"/>
                                      </p:stCondLst>
                                      <p:iterate type="lt">
                                        <p:tmPct val="10000"/>
                                      </p:iterate>
                                      <p:childTnLst>
                                        <p:animEffect transition="out" filter="fade">
                                          <p:cBhvr>
                                            <p:cTn id="40" dur="500" tmFilter="0, 0; .2, .5; .8, .5; 1, 0"/>
                                            <p:tgtEl>
                                              <p:spTgt spid="43"/>
                                            </p:tgtEl>
                                          </p:cBhvr>
                                        </p:animEffect>
                                        <p:animScale>
                                          <p:cBhvr>
                                            <p:cTn id="41" dur="250" autoRev="1" fill="hold"/>
                                            <p:tgtEl>
                                              <p:spTgt spid="43"/>
                                            </p:tgtEl>
                                          </p:cBhvr>
                                          <p:by x="105000" y="105000"/>
                                        </p:animScale>
                                      </p:childTnLst>
                                    </p:cTn>
                                  </p:par>
                                </p:childTnLst>
                              </p:cTn>
                            </p:par>
                            <p:par>
                              <p:cTn id="42" fill="hold">
                                <p:stCondLst>
                                  <p:cond delay="2599"/>
                                </p:stCondLst>
                                <p:childTnLst>
                                  <p:par>
                                    <p:cTn id="43" presetID="41" presetClass="entr" presetSubtype="0" fill="hold" grpId="0" nodeType="afterEffect">
                                      <p:stCondLst>
                                        <p:cond delay="0"/>
                                      </p:stCondLst>
                                      <p:iterate type="lt">
                                        <p:tmPct val="5405"/>
                                      </p:iterate>
                                      <p:childTnLst>
                                        <p:set>
                                          <p:cBhvr>
                                            <p:cTn id="44" dur="1" fill="hold">
                                              <p:stCondLst>
                                                <p:cond delay="0"/>
                                              </p:stCondLst>
                                            </p:cTn>
                                            <p:tgtEl>
                                              <p:spTgt spid="63"/>
                                            </p:tgtEl>
                                            <p:attrNameLst>
                                              <p:attrName>style.visibility</p:attrName>
                                            </p:attrNameLst>
                                          </p:cBhvr>
                                          <p:to>
                                            <p:strVal val="visible"/>
                                          </p:to>
                                        </p:set>
                                        <p:anim calcmode="lin" valueType="num">
                                          <p:cBhvr>
                                            <p:cTn id="45" dur="500" fill="hold"/>
                                            <p:tgtEl>
                                              <p:spTgt spid="63"/>
                                            </p:tgtEl>
                                            <p:attrNameLst>
                                              <p:attrName>ppt_x</p:attrName>
                                            </p:attrNameLst>
                                          </p:cBhvr>
                                          <p:tavLst>
                                            <p:tav tm="0">
                                              <p:val>
                                                <p:strVal val="#ppt_x"/>
                                              </p:val>
                                            </p:tav>
                                            <p:tav tm="50000">
                                              <p:val>
                                                <p:strVal val="#ppt_x+.1"/>
                                              </p:val>
                                            </p:tav>
                                            <p:tav tm="100000">
                                              <p:val>
                                                <p:strVal val="#ppt_x"/>
                                              </p:val>
                                            </p:tav>
                                          </p:tavLst>
                                        </p:anim>
                                        <p:anim calcmode="lin" valueType="num">
                                          <p:cBhvr>
                                            <p:cTn id="46" dur="500" fill="hold"/>
                                            <p:tgtEl>
                                              <p:spTgt spid="63"/>
                                            </p:tgtEl>
                                            <p:attrNameLst>
                                              <p:attrName>ppt_y</p:attrName>
                                            </p:attrNameLst>
                                          </p:cBhvr>
                                          <p:tavLst>
                                            <p:tav tm="0">
                                              <p:val>
                                                <p:strVal val="#ppt_y"/>
                                              </p:val>
                                            </p:tav>
                                            <p:tav tm="100000">
                                              <p:val>
                                                <p:strVal val="#ppt_y"/>
                                              </p:val>
                                            </p:tav>
                                          </p:tavLst>
                                        </p:anim>
                                        <p:anim calcmode="lin" valueType="num">
                                          <p:cBhvr>
                                            <p:cTn id="47" dur="500" fill="hold"/>
                                            <p:tgtEl>
                                              <p:spTgt spid="63"/>
                                            </p:tgtEl>
                                            <p:attrNameLst>
                                              <p:attrName>ppt_h</p:attrName>
                                            </p:attrNameLst>
                                          </p:cBhvr>
                                          <p:tavLst>
                                            <p:tav tm="0">
                                              <p:val>
                                                <p:strVal val="#ppt_h/10"/>
                                              </p:val>
                                            </p:tav>
                                            <p:tav tm="50000">
                                              <p:val>
                                                <p:strVal val="#ppt_h+.01"/>
                                              </p:val>
                                            </p:tav>
                                            <p:tav tm="100000">
                                              <p:val>
                                                <p:strVal val="#ppt_h"/>
                                              </p:val>
                                            </p:tav>
                                          </p:tavLst>
                                        </p:anim>
                                        <p:anim calcmode="lin" valueType="num">
                                          <p:cBhvr>
                                            <p:cTn id="48" dur="500" fill="hold"/>
                                            <p:tgtEl>
                                              <p:spTgt spid="63"/>
                                            </p:tgtEl>
                                            <p:attrNameLst>
                                              <p:attrName>ppt_w</p:attrName>
                                            </p:attrNameLst>
                                          </p:cBhvr>
                                          <p:tavLst>
                                            <p:tav tm="0">
                                              <p:val>
                                                <p:strVal val="#ppt_w/10"/>
                                              </p:val>
                                            </p:tav>
                                            <p:tav tm="50000">
                                              <p:val>
                                                <p:strVal val="#ppt_w+.01"/>
                                              </p:val>
                                            </p:tav>
                                            <p:tav tm="100000">
                                              <p:val>
                                                <p:strVal val="#ppt_w"/>
                                              </p:val>
                                            </p:tav>
                                          </p:tavLst>
                                        </p:anim>
                                        <p:animEffect transition="in" filter="fade">
                                          <p:cBhvr>
                                            <p:cTn id="49" dur="500" tmFilter="0,0; .5, 1; 1, 1"/>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43" grpId="0"/>
          <p:bldP spid="43" grpId="1"/>
          <p:bldP spid="58" grpId="0"/>
          <p:bldP spid="59" grpId="0"/>
          <p:bldP spid="60" grpId="0"/>
          <p:bldP spid="6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1500" fill="hold"/>
                                            <p:tgtEl>
                                              <p:spTgt spid="60"/>
                                            </p:tgtEl>
                                            <p:attrNameLst>
                                              <p:attrName>ppt_x</p:attrName>
                                            </p:attrNameLst>
                                          </p:cBhvr>
                                          <p:tavLst>
                                            <p:tav tm="0">
                                              <p:val>
                                                <p:strVal val="#ppt_x"/>
                                              </p:val>
                                            </p:tav>
                                            <p:tav tm="100000">
                                              <p:val>
                                                <p:strVal val="#ppt_x"/>
                                              </p:val>
                                            </p:tav>
                                          </p:tavLst>
                                        </p:anim>
                                        <p:anim calcmode="lin" valueType="num">
                                          <p:cBhvr additive="base">
                                            <p:cTn id="8" dur="1500" fill="hold"/>
                                            <p:tgtEl>
                                              <p:spTgt spid="6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1500" fill="hold"/>
                                            <p:tgtEl>
                                              <p:spTgt spid="45"/>
                                            </p:tgtEl>
                                            <p:attrNameLst>
                                              <p:attrName>ppt_x</p:attrName>
                                            </p:attrNameLst>
                                          </p:cBhvr>
                                          <p:tavLst>
                                            <p:tav tm="0">
                                              <p:val>
                                                <p:strVal val="#ppt_x"/>
                                              </p:val>
                                            </p:tav>
                                            <p:tav tm="100000">
                                              <p:val>
                                                <p:strVal val="#ppt_x"/>
                                              </p:val>
                                            </p:tav>
                                          </p:tavLst>
                                        </p:anim>
                                        <p:anim calcmode="lin" valueType="num">
                                          <p:cBhvr additive="base">
                                            <p:cTn id="12" dur="1500" fill="hold"/>
                                            <p:tgtEl>
                                              <p:spTgt spid="45"/>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500"/>
                                      </p:stCondLst>
                                      <p:childTnLst>
                                        <p:set>
                                          <p:cBhvr>
                                            <p:cTn id="14" dur="1" fill="hold">
                                              <p:stCondLst>
                                                <p:cond delay="0"/>
                                              </p:stCondLst>
                                            </p:cTn>
                                            <p:tgtEl>
                                              <p:spTgt spid="59"/>
                                            </p:tgtEl>
                                            <p:attrNameLst>
                                              <p:attrName>style.visibility</p:attrName>
                                            </p:attrNameLst>
                                          </p:cBhvr>
                                          <p:to>
                                            <p:strVal val="visible"/>
                                          </p:to>
                                        </p:set>
                                        <p:anim calcmode="lin" valueType="num">
                                          <p:cBhvr additive="base">
                                            <p:cTn id="15" dur="1500" fill="hold"/>
                                            <p:tgtEl>
                                              <p:spTgt spid="59"/>
                                            </p:tgtEl>
                                            <p:attrNameLst>
                                              <p:attrName>ppt_x</p:attrName>
                                            </p:attrNameLst>
                                          </p:cBhvr>
                                          <p:tavLst>
                                            <p:tav tm="0">
                                              <p:val>
                                                <p:strVal val="#ppt_x"/>
                                              </p:val>
                                            </p:tav>
                                            <p:tav tm="100000">
                                              <p:val>
                                                <p:strVal val="#ppt_x"/>
                                              </p:val>
                                            </p:tav>
                                          </p:tavLst>
                                        </p:anim>
                                        <p:anim calcmode="lin" valueType="num">
                                          <p:cBhvr additive="base">
                                            <p:cTn id="16" dur="1500" fill="hold"/>
                                            <p:tgtEl>
                                              <p:spTgt spid="59"/>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500"/>
                                      </p:stCondLst>
                                      <p:childTnLst>
                                        <p:set>
                                          <p:cBhvr>
                                            <p:cTn id="18" dur="1" fill="hold">
                                              <p:stCondLst>
                                                <p:cond delay="0"/>
                                              </p:stCondLst>
                                            </p:cTn>
                                            <p:tgtEl>
                                              <p:spTgt spid="48"/>
                                            </p:tgtEl>
                                            <p:attrNameLst>
                                              <p:attrName>style.visibility</p:attrName>
                                            </p:attrNameLst>
                                          </p:cBhvr>
                                          <p:to>
                                            <p:strVal val="visible"/>
                                          </p:to>
                                        </p:set>
                                        <p:anim calcmode="lin" valueType="num">
                                          <p:cBhvr additive="base">
                                            <p:cTn id="19" dur="1500" fill="hold"/>
                                            <p:tgtEl>
                                              <p:spTgt spid="48"/>
                                            </p:tgtEl>
                                            <p:attrNameLst>
                                              <p:attrName>ppt_x</p:attrName>
                                            </p:attrNameLst>
                                          </p:cBhvr>
                                          <p:tavLst>
                                            <p:tav tm="0">
                                              <p:val>
                                                <p:strVal val="#ppt_x"/>
                                              </p:val>
                                            </p:tav>
                                            <p:tav tm="100000">
                                              <p:val>
                                                <p:strVal val="#ppt_x"/>
                                              </p:val>
                                            </p:tav>
                                          </p:tavLst>
                                        </p:anim>
                                        <p:anim calcmode="lin" valueType="num">
                                          <p:cBhvr additive="base">
                                            <p:cTn id="20" dur="1500" fill="hold"/>
                                            <p:tgtEl>
                                              <p:spTgt spid="48"/>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1000"/>
                                      </p:stCondLst>
                                      <p:childTnLst>
                                        <p:set>
                                          <p:cBhvr>
                                            <p:cTn id="22" dur="1" fill="hold">
                                              <p:stCondLst>
                                                <p:cond delay="0"/>
                                              </p:stCondLst>
                                            </p:cTn>
                                            <p:tgtEl>
                                              <p:spTgt spid="58"/>
                                            </p:tgtEl>
                                            <p:attrNameLst>
                                              <p:attrName>style.visibility</p:attrName>
                                            </p:attrNameLst>
                                          </p:cBhvr>
                                          <p:to>
                                            <p:strVal val="visible"/>
                                          </p:to>
                                        </p:set>
                                        <p:anim calcmode="lin" valueType="num">
                                          <p:cBhvr additive="base">
                                            <p:cTn id="23" dur="1500" fill="hold"/>
                                            <p:tgtEl>
                                              <p:spTgt spid="58"/>
                                            </p:tgtEl>
                                            <p:attrNameLst>
                                              <p:attrName>ppt_x</p:attrName>
                                            </p:attrNameLst>
                                          </p:cBhvr>
                                          <p:tavLst>
                                            <p:tav tm="0">
                                              <p:val>
                                                <p:strVal val="#ppt_x"/>
                                              </p:val>
                                            </p:tav>
                                            <p:tav tm="100000">
                                              <p:val>
                                                <p:strVal val="#ppt_x"/>
                                              </p:val>
                                            </p:tav>
                                          </p:tavLst>
                                        </p:anim>
                                        <p:anim calcmode="lin" valueType="num">
                                          <p:cBhvr additive="base">
                                            <p:cTn id="24" dur="1500" fill="hold"/>
                                            <p:tgtEl>
                                              <p:spTgt spid="58"/>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1000"/>
                                      </p:stCondLst>
                                      <p:childTnLst>
                                        <p:set>
                                          <p:cBhvr>
                                            <p:cTn id="26" dur="1" fill="hold">
                                              <p:stCondLst>
                                                <p:cond delay="0"/>
                                              </p:stCondLst>
                                            </p:cTn>
                                            <p:tgtEl>
                                              <p:spTgt spid="51"/>
                                            </p:tgtEl>
                                            <p:attrNameLst>
                                              <p:attrName>style.visibility</p:attrName>
                                            </p:attrNameLst>
                                          </p:cBhvr>
                                          <p:to>
                                            <p:strVal val="visible"/>
                                          </p:to>
                                        </p:set>
                                        <p:anim calcmode="lin" valueType="num">
                                          <p:cBhvr additive="base">
                                            <p:cTn id="27" dur="1500" fill="hold"/>
                                            <p:tgtEl>
                                              <p:spTgt spid="51"/>
                                            </p:tgtEl>
                                            <p:attrNameLst>
                                              <p:attrName>ppt_x</p:attrName>
                                            </p:attrNameLst>
                                          </p:cBhvr>
                                          <p:tavLst>
                                            <p:tav tm="0">
                                              <p:val>
                                                <p:strVal val="#ppt_x"/>
                                              </p:val>
                                            </p:tav>
                                            <p:tav tm="100000">
                                              <p:val>
                                                <p:strVal val="#ppt_x"/>
                                              </p:val>
                                            </p:tav>
                                          </p:tavLst>
                                        </p:anim>
                                        <p:anim calcmode="lin" valueType="num">
                                          <p:cBhvr additive="base">
                                            <p:cTn id="28" dur="1500" fill="hold"/>
                                            <p:tgtEl>
                                              <p:spTgt spid="51"/>
                                            </p:tgtEl>
                                            <p:attrNameLst>
                                              <p:attrName>ppt_y</p:attrName>
                                            </p:attrNameLst>
                                          </p:cBhvr>
                                          <p:tavLst>
                                            <p:tav tm="0">
                                              <p:val>
                                                <p:strVal val="0-#ppt_h/2"/>
                                              </p:val>
                                            </p:tav>
                                            <p:tav tm="100000">
                                              <p:val>
                                                <p:strVal val="#ppt_y"/>
                                              </p:val>
                                            </p:tav>
                                          </p:tavLst>
                                        </p:anim>
                                      </p:childTnLst>
                                    </p:cTn>
                                  </p:par>
                                </p:childTnLst>
                              </p:cTn>
                            </p:par>
                            <p:par>
                              <p:cTn id="29" fill="hold">
                                <p:stCondLst>
                                  <p:cond delay="1500"/>
                                </p:stCondLst>
                                <p:childTnLst>
                                  <p:par>
                                    <p:cTn id="30" presetID="22" presetClass="entr" presetSubtype="8" fill="hold" grpId="0" nodeType="after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left)">
                                          <p:cBhvr>
                                            <p:cTn id="32" dur="500"/>
                                            <p:tgtEl>
                                              <p:spTgt spid="62"/>
                                            </p:tgtEl>
                                          </p:cBhvr>
                                        </p:animEffect>
                                      </p:childTnLst>
                                    </p:cTn>
                                  </p:par>
                                </p:childTnLst>
                              </p:cTn>
                            </p:par>
                            <p:par>
                              <p:cTn id="33" fill="hold">
                                <p:stCondLst>
                                  <p:cond delay="2000"/>
                                </p:stCondLst>
                                <p:childTnLst>
                                  <p:par>
                                    <p:cTn id="34" presetID="2" presetClass="entr" presetSubtype="12" fill="hold" grpId="0" nodeType="afterEffect">
                                      <p:stCondLst>
                                        <p:cond delay="0"/>
                                      </p:stCondLst>
                                      <p:iterate type="lt">
                                        <p:tmPct val="10000"/>
                                      </p:iterate>
                                      <p:childTnLst>
                                        <p:set>
                                          <p:cBhvr>
                                            <p:cTn id="35" dur="1" fill="hold">
                                              <p:stCondLst>
                                                <p:cond delay="0"/>
                                              </p:stCondLst>
                                            </p:cTn>
                                            <p:tgtEl>
                                              <p:spTgt spid="43"/>
                                            </p:tgtEl>
                                            <p:attrNameLst>
                                              <p:attrName>style.visibility</p:attrName>
                                            </p:attrNameLst>
                                          </p:cBhvr>
                                          <p:to>
                                            <p:strVal val="visible"/>
                                          </p:to>
                                        </p:set>
                                        <p:anim calcmode="lin" valueType="num">
                                          <p:cBhvr additive="base">
                                            <p:cTn id="36" dur="500" fill="hold"/>
                                            <p:tgtEl>
                                              <p:spTgt spid="43"/>
                                            </p:tgtEl>
                                            <p:attrNameLst>
                                              <p:attrName>ppt_x</p:attrName>
                                            </p:attrNameLst>
                                          </p:cBhvr>
                                          <p:tavLst>
                                            <p:tav tm="0">
                                              <p:val>
                                                <p:strVal val="0-#ppt_w/2"/>
                                              </p:val>
                                            </p:tav>
                                            <p:tav tm="100000">
                                              <p:val>
                                                <p:strVal val="#ppt_x"/>
                                              </p:val>
                                            </p:tav>
                                          </p:tavLst>
                                        </p:anim>
                                        <p:anim calcmode="lin" valueType="num">
                                          <p:cBhvr additive="base">
                                            <p:cTn id="37" dur="500" fill="hold"/>
                                            <p:tgtEl>
                                              <p:spTgt spid="43"/>
                                            </p:tgtEl>
                                            <p:attrNameLst>
                                              <p:attrName>ppt_y</p:attrName>
                                            </p:attrNameLst>
                                          </p:cBhvr>
                                          <p:tavLst>
                                            <p:tav tm="0">
                                              <p:val>
                                                <p:strVal val="1+#ppt_h/2"/>
                                              </p:val>
                                            </p:tav>
                                            <p:tav tm="100000">
                                              <p:val>
                                                <p:strVal val="#ppt_y"/>
                                              </p:val>
                                            </p:tav>
                                          </p:tavLst>
                                        </p:anim>
                                      </p:childTnLst>
                                    </p:cTn>
                                  </p:par>
                                </p:childTnLst>
                              </p:cTn>
                            </p:par>
                            <p:par>
                              <p:cTn id="38" fill="hold">
                                <p:stCondLst>
                                  <p:cond delay="1549"/>
                                </p:stCondLst>
                                <p:childTnLst>
                                  <p:par>
                                    <p:cTn id="39" presetID="26" presetClass="emph" presetSubtype="0" fill="hold" grpId="1" nodeType="afterEffect">
                                      <p:stCondLst>
                                        <p:cond delay="0"/>
                                      </p:stCondLst>
                                      <p:iterate type="lt">
                                        <p:tmPct val="10000"/>
                                      </p:iterate>
                                      <p:childTnLst>
                                        <p:animEffect transition="out" filter="fade">
                                          <p:cBhvr>
                                            <p:cTn id="40" dur="500" tmFilter="0, 0; .2, .5; .8, .5; 1, 0"/>
                                            <p:tgtEl>
                                              <p:spTgt spid="43"/>
                                            </p:tgtEl>
                                          </p:cBhvr>
                                        </p:animEffect>
                                        <p:animScale>
                                          <p:cBhvr>
                                            <p:cTn id="41" dur="250" autoRev="1" fill="hold"/>
                                            <p:tgtEl>
                                              <p:spTgt spid="43"/>
                                            </p:tgtEl>
                                          </p:cBhvr>
                                          <p:by x="105000" y="105000"/>
                                        </p:animScale>
                                      </p:childTnLst>
                                    </p:cTn>
                                  </p:par>
                                </p:childTnLst>
                              </p:cTn>
                            </p:par>
                            <p:par>
                              <p:cTn id="42" fill="hold">
                                <p:stCondLst>
                                  <p:cond delay="2599"/>
                                </p:stCondLst>
                                <p:childTnLst>
                                  <p:par>
                                    <p:cTn id="43" presetID="41" presetClass="entr" presetSubtype="0" fill="hold" grpId="0" nodeType="afterEffect">
                                      <p:stCondLst>
                                        <p:cond delay="0"/>
                                      </p:stCondLst>
                                      <p:iterate type="lt">
                                        <p:tmPct val="5405"/>
                                      </p:iterate>
                                      <p:childTnLst>
                                        <p:set>
                                          <p:cBhvr>
                                            <p:cTn id="44" dur="1" fill="hold">
                                              <p:stCondLst>
                                                <p:cond delay="0"/>
                                              </p:stCondLst>
                                            </p:cTn>
                                            <p:tgtEl>
                                              <p:spTgt spid="63"/>
                                            </p:tgtEl>
                                            <p:attrNameLst>
                                              <p:attrName>style.visibility</p:attrName>
                                            </p:attrNameLst>
                                          </p:cBhvr>
                                          <p:to>
                                            <p:strVal val="visible"/>
                                          </p:to>
                                        </p:set>
                                        <p:anim calcmode="lin" valueType="num">
                                          <p:cBhvr>
                                            <p:cTn id="45" dur="500" fill="hold"/>
                                            <p:tgtEl>
                                              <p:spTgt spid="63"/>
                                            </p:tgtEl>
                                            <p:attrNameLst>
                                              <p:attrName>ppt_x</p:attrName>
                                            </p:attrNameLst>
                                          </p:cBhvr>
                                          <p:tavLst>
                                            <p:tav tm="0">
                                              <p:val>
                                                <p:strVal val="#ppt_x"/>
                                              </p:val>
                                            </p:tav>
                                            <p:tav tm="50000">
                                              <p:val>
                                                <p:strVal val="#ppt_x+.1"/>
                                              </p:val>
                                            </p:tav>
                                            <p:tav tm="100000">
                                              <p:val>
                                                <p:strVal val="#ppt_x"/>
                                              </p:val>
                                            </p:tav>
                                          </p:tavLst>
                                        </p:anim>
                                        <p:anim calcmode="lin" valueType="num">
                                          <p:cBhvr>
                                            <p:cTn id="46" dur="500" fill="hold"/>
                                            <p:tgtEl>
                                              <p:spTgt spid="63"/>
                                            </p:tgtEl>
                                            <p:attrNameLst>
                                              <p:attrName>ppt_y</p:attrName>
                                            </p:attrNameLst>
                                          </p:cBhvr>
                                          <p:tavLst>
                                            <p:tav tm="0">
                                              <p:val>
                                                <p:strVal val="#ppt_y"/>
                                              </p:val>
                                            </p:tav>
                                            <p:tav tm="100000">
                                              <p:val>
                                                <p:strVal val="#ppt_y"/>
                                              </p:val>
                                            </p:tav>
                                          </p:tavLst>
                                        </p:anim>
                                        <p:anim calcmode="lin" valueType="num">
                                          <p:cBhvr>
                                            <p:cTn id="47" dur="500" fill="hold"/>
                                            <p:tgtEl>
                                              <p:spTgt spid="63"/>
                                            </p:tgtEl>
                                            <p:attrNameLst>
                                              <p:attrName>ppt_h</p:attrName>
                                            </p:attrNameLst>
                                          </p:cBhvr>
                                          <p:tavLst>
                                            <p:tav tm="0">
                                              <p:val>
                                                <p:strVal val="#ppt_h/10"/>
                                              </p:val>
                                            </p:tav>
                                            <p:tav tm="50000">
                                              <p:val>
                                                <p:strVal val="#ppt_h+.01"/>
                                              </p:val>
                                            </p:tav>
                                            <p:tav tm="100000">
                                              <p:val>
                                                <p:strVal val="#ppt_h"/>
                                              </p:val>
                                            </p:tav>
                                          </p:tavLst>
                                        </p:anim>
                                        <p:anim calcmode="lin" valueType="num">
                                          <p:cBhvr>
                                            <p:cTn id="48" dur="500" fill="hold"/>
                                            <p:tgtEl>
                                              <p:spTgt spid="63"/>
                                            </p:tgtEl>
                                            <p:attrNameLst>
                                              <p:attrName>ppt_w</p:attrName>
                                            </p:attrNameLst>
                                          </p:cBhvr>
                                          <p:tavLst>
                                            <p:tav tm="0">
                                              <p:val>
                                                <p:strVal val="#ppt_w/10"/>
                                              </p:val>
                                            </p:tav>
                                            <p:tav tm="50000">
                                              <p:val>
                                                <p:strVal val="#ppt_w+.01"/>
                                              </p:val>
                                            </p:tav>
                                            <p:tav tm="100000">
                                              <p:val>
                                                <p:strVal val="#ppt_w"/>
                                              </p:val>
                                            </p:tav>
                                          </p:tavLst>
                                        </p:anim>
                                        <p:animEffect transition="in" filter="fade">
                                          <p:cBhvr>
                                            <p:cTn id="49" dur="500" tmFilter="0,0; .5, 1; 1, 1"/>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43" grpId="0"/>
          <p:bldP spid="43" grpId="1"/>
          <p:bldP spid="58" grpId="0"/>
          <p:bldP spid="59" grpId="0"/>
          <p:bldP spid="60" grpId="0"/>
          <p:bldP spid="63"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585695" y="149737"/>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特殊作业安全管理一般性要求</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cxnSp>
        <p:nvCxnSpPr>
          <p:cNvPr id="4" name="直接连接符 3"/>
          <p:cNvCxnSpPr/>
          <p:nvPr/>
        </p:nvCxnSpPr>
        <p:spPr>
          <a:xfrm>
            <a:off x="1643709" y="1674586"/>
            <a:ext cx="0" cy="4362450"/>
          </a:xfrm>
          <a:prstGeom prst="line">
            <a:avLst/>
          </a:prstGeom>
          <a:ln w="19050" cap="flat" cmpd="sng">
            <a:solidFill>
              <a:srgbClr val="000000"/>
            </a:solidFill>
            <a:prstDash val="solid"/>
            <a:miter/>
            <a:headEnd type="none" w="med" len="med"/>
            <a:tailEnd type="none" w="med" len="med"/>
          </a:ln>
        </p:spPr>
      </p:cxnSp>
      <p:sp>
        <p:nvSpPr>
          <p:cNvPr id="5" name="椭圆 4"/>
          <p:cNvSpPr/>
          <p:nvPr/>
        </p:nvSpPr>
        <p:spPr>
          <a:xfrm>
            <a:off x="1439565" y="1470442"/>
            <a:ext cx="408287" cy="408287"/>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矩形 5"/>
          <p:cNvSpPr/>
          <p:nvPr/>
        </p:nvSpPr>
        <p:spPr>
          <a:xfrm>
            <a:off x="2051995" y="1878729"/>
            <a:ext cx="8088009" cy="733534"/>
          </a:xfrm>
          <a:prstGeom prst="rect">
            <a:avLst/>
          </a:prstGeom>
        </p:spPr>
        <p:txBody>
          <a:bodyPr wrap="square">
            <a:spAutoFit/>
          </a:bodyPr>
          <a:lstStyle/>
          <a:p>
            <a:pPr>
              <a:lnSpc>
                <a:spcPts val="2500"/>
              </a:lnSpc>
            </a:pPr>
            <a:r>
              <a:rPr lang="zh-CN" altLang="en-US" dirty="0">
                <a:latin typeface="微软雅黑" panose="020B0503020204020204" pitchFamily="34" charset="-122"/>
                <a:ea typeface="微软雅黑" panose="020B0503020204020204" pitchFamily="34" charset="-122"/>
              </a:rPr>
              <a:t>必须制定有针对性的相应管理制度，对如何进行申请、风险分析、措施制订和确认、监测与监护、审核审批、应急管理等方面作出规定</a:t>
            </a:r>
            <a:endParaRPr lang="zh-CN" altLang="en-US" dirty="0">
              <a:latin typeface="微软雅黑" panose="020B0503020204020204" pitchFamily="34" charset="-122"/>
              <a:ea typeface="微软雅黑" panose="020B0503020204020204" pitchFamily="34" charset="-122"/>
            </a:endParaRPr>
          </a:p>
        </p:txBody>
      </p:sp>
      <p:sp>
        <p:nvSpPr>
          <p:cNvPr id="81" name="矩形 80"/>
          <p:cNvSpPr/>
          <p:nvPr/>
        </p:nvSpPr>
        <p:spPr>
          <a:xfrm>
            <a:off x="2051995" y="1470442"/>
            <a:ext cx="1170176" cy="387735"/>
          </a:xfrm>
          <a:prstGeom prst="rect">
            <a:avLst/>
          </a:prstGeom>
        </p:spPr>
        <p:txBody>
          <a:bodyPr wrap="square">
            <a:spAutoFit/>
          </a:bodyPr>
          <a:lstStyle/>
          <a:p>
            <a:pPr>
              <a:lnSpc>
                <a:spcPts val="2500"/>
              </a:lnSpc>
            </a:pPr>
            <a:r>
              <a:rPr lang="zh-CN" altLang="en-US" b="1" dirty="0">
                <a:solidFill>
                  <a:srgbClr val="0C4A88"/>
                </a:solidFill>
                <a:latin typeface="微软雅黑" panose="020B0503020204020204" pitchFamily="34" charset="-122"/>
                <a:ea typeface="微软雅黑" panose="020B0503020204020204" pitchFamily="34" charset="-122"/>
              </a:rPr>
              <a:t>做出规定</a:t>
            </a:r>
            <a:endParaRPr lang="zh-CN" altLang="en-US" b="1" dirty="0">
              <a:solidFill>
                <a:srgbClr val="0C4A88"/>
              </a:solidFill>
              <a:latin typeface="微软雅黑" panose="020B0503020204020204" pitchFamily="34" charset="-122"/>
              <a:ea typeface="微软雅黑" panose="020B0503020204020204" pitchFamily="34" charset="-122"/>
            </a:endParaRPr>
          </a:p>
        </p:txBody>
      </p:sp>
      <p:sp>
        <p:nvSpPr>
          <p:cNvPr id="84" name="矩形 83"/>
          <p:cNvSpPr/>
          <p:nvPr/>
        </p:nvSpPr>
        <p:spPr>
          <a:xfrm>
            <a:off x="2051995" y="3250919"/>
            <a:ext cx="8088009" cy="387735"/>
          </a:xfrm>
          <a:prstGeom prst="rect">
            <a:avLst/>
          </a:prstGeom>
        </p:spPr>
        <p:txBody>
          <a:bodyPr wrap="square">
            <a:spAutoFit/>
          </a:bodyPr>
          <a:lstStyle/>
          <a:p>
            <a:pPr>
              <a:lnSpc>
                <a:spcPts val="2500"/>
              </a:lnSpc>
            </a:pPr>
            <a:r>
              <a:rPr lang="zh-CN" altLang="en-US" dirty="0">
                <a:latin typeface="微软雅黑" panose="020B0503020204020204" pitchFamily="34" charset="-122"/>
                <a:ea typeface="微软雅黑" panose="020B0503020204020204" pitchFamily="34" charset="-122"/>
              </a:rPr>
              <a:t>作业前，应对参加作业的人员进行安全教育</a:t>
            </a:r>
            <a:endParaRPr lang="zh-CN" altLang="en-US" dirty="0">
              <a:latin typeface="微软雅黑" panose="020B0503020204020204" pitchFamily="34" charset="-122"/>
              <a:ea typeface="微软雅黑" panose="020B0503020204020204" pitchFamily="34" charset="-122"/>
            </a:endParaRPr>
          </a:p>
        </p:txBody>
      </p:sp>
      <p:sp>
        <p:nvSpPr>
          <p:cNvPr id="85" name="矩形 84"/>
          <p:cNvSpPr/>
          <p:nvPr/>
        </p:nvSpPr>
        <p:spPr>
          <a:xfrm>
            <a:off x="2051995" y="2842632"/>
            <a:ext cx="1170176" cy="387735"/>
          </a:xfrm>
          <a:prstGeom prst="rect">
            <a:avLst/>
          </a:prstGeom>
        </p:spPr>
        <p:txBody>
          <a:bodyPr wrap="square">
            <a:spAutoFit/>
          </a:bodyPr>
          <a:lstStyle/>
          <a:p>
            <a:pPr>
              <a:lnSpc>
                <a:spcPts val="2500"/>
              </a:lnSpc>
            </a:pPr>
            <a:r>
              <a:rPr lang="zh-CN" altLang="en-US" b="1" dirty="0">
                <a:solidFill>
                  <a:srgbClr val="D24603"/>
                </a:solidFill>
                <a:latin typeface="微软雅黑" panose="020B0503020204020204" pitchFamily="34" charset="-122"/>
                <a:ea typeface="微软雅黑" panose="020B0503020204020204" pitchFamily="34" charset="-122"/>
              </a:rPr>
              <a:t>安全教育</a:t>
            </a:r>
            <a:endParaRPr lang="zh-CN" altLang="en-US" b="1" dirty="0">
              <a:solidFill>
                <a:srgbClr val="D24603"/>
              </a:solidFill>
              <a:latin typeface="微软雅黑" panose="020B0503020204020204" pitchFamily="34" charset="-122"/>
              <a:ea typeface="微软雅黑" panose="020B0503020204020204" pitchFamily="34" charset="-122"/>
            </a:endParaRPr>
          </a:p>
        </p:txBody>
      </p:sp>
      <p:sp>
        <p:nvSpPr>
          <p:cNvPr id="86" name="矩形 85"/>
          <p:cNvSpPr/>
          <p:nvPr/>
        </p:nvSpPr>
        <p:spPr>
          <a:xfrm>
            <a:off x="2051995" y="4256343"/>
            <a:ext cx="8088009" cy="392993"/>
          </a:xfrm>
          <a:prstGeom prst="rect">
            <a:avLst/>
          </a:prstGeom>
        </p:spPr>
        <p:txBody>
          <a:bodyPr wrap="square">
            <a:spAutoFit/>
          </a:bodyPr>
          <a:lstStyle/>
          <a:p>
            <a:pPr>
              <a:lnSpc>
                <a:spcPts val="2500"/>
              </a:lnSpc>
            </a:pPr>
            <a:r>
              <a:rPr lang="zh-CN" altLang="en-US" dirty="0">
                <a:latin typeface="宋体" panose="02010600030101010101" pitchFamily="2" charset="-122"/>
              </a:rPr>
              <a:t>特殊作业安全许可证必须严格落实；</a:t>
            </a:r>
            <a:endParaRPr lang="zh-CN" altLang="en-US" dirty="0">
              <a:latin typeface="微软雅黑" panose="020B0503020204020204" pitchFamily="34" charset="-122"/>
              <a:ea typeface="微软雅黑" panose="020B0503020204020204" pitchFamily="34" charset="-122"/>
            </a:endParaRPr>
          </a:p>
        </p:txBody>
      </p:sp>
      <p:sp>
        <p:nvSpPr>
          <p:cNvPr id="88" name="矩形 87"/>
          <p:cNvSpPr/>
          <p:nvPr/>
        </p:nvSpPr>
        <p:spPr>
          <a:xfrm>
            <a:off x="2051994" y="3848056"/>
            <a:ext cx="1454979" cy="412934"/>
          </a:xfrm>
          <a:prstGeom prst="rect">
            <a:avLst/>
          </a:prstGeom>
        </p:spPr>
        <p:txBody>
          <a:bodyPr wrap="square">
            <a:spAutoFit/>
          </a:bodyPr>
          <a:lstStyle/>
          <a:p>
            <a:pPr>
              <a:lnSpc>
                <a:spcPts val="2500"/>
              </a:lnSpc>
            </a:pPr>
            <a:r>
              <a:rPr lang="zh-CN" altLang="en-US" b="1" dirty="0">
                <a:solidFill>
                  <a:srgbClr val="0C4A88"/>
                </a:solidFill>
                <a:latin typeface="微软雅黑" panose="020B0503020204020204" pitchFamily="34" charset="-122"/>
                <a:ea typeface="微软雅黑" panose="020B0503020204020204" pitchFamily="34" charset="-122"/>
              </a:rPr>
              <a:t>安全许可证</a:t>
            </a:r>
            <a:endParaRPr lang="zh-CN" altLang="en-US" b="1" dirty="0">
              <a:solidFill>
                <a:srgbClr val="0C4A88"/>
              </a:solidFill>
              <a:latin typeface="微软雅黑" panose="020B0503020204020204" pitchFamily="34" charset="-122"/>
              <a:ea typeface="微软雅黑" panose="020B0503020204020204" pitchFamily="34" charset="-122"/>
            </a:endParaRPr>
          </a:p>
        </p:txBody>
      </p:sp>
      <p:sp>
        <p:nvSpPr>
          <p:cNvPr id="90" name="矩形 89"/>
          <p:cNvSpPr/>
          <p:nvPr/>
        </p:nvSpPr>
        <p:spPr>
          <a:xfrm>
            <a:off x="2051995" y="5356643"/>
            <a:ext cx="8088009" cy="387735"/>
          </a:xfrm>
          <a:prstGeom prst="rect">
            <a:avLst/>
          </a:prstGeom>
        </p:spPr>
        <p:txBody>
          <a:bodyPr wrap="square">
            <a:spAutoFit/>
          </a:bodyPr>
          <a:lstStyle/>
          <a:p>
            <a:pPr>
              <a:lnSpc>
                <a:spcPts val="2500"/>
              </a:lnSpc>
            </a:pPr>
            <a:r>
              <a:rPr lang="zh-CN" altLang="en-US" dirty="0">
                <a:latin typeface="微软雅黑" panose="020B0503020204020204" pitchFamily="34" charset="-122"/>
                <a:ea typeface="微软雅黑" panose="020B0503020204020204" pitchFamily="34" charset="-122"/>
              </a:rPr>
              <a:t>作业人员必须持证上岗（特种作业人员）、授权上岗</a:t>
            </a:r>
            <a:endParaRPr lang="zh-CN" altLang="en-US" dirty="0">
              <a:latin typeface="微软雅黑" panose="020B0503020204020204" pitchFamily="34" charset="-122"/>
              <a:ea typeface="微软雅黑" panose="020B0503020204020204" pitchFamily="34" charset="-122"/>
            </a:endParaRPr>
          </a:p>
        </p:txBody>
      </p:sp>
      <p:sp>
        <p:nvSpPr>
          <p:cNvPr id="91" name="矩形 90"/>
          <p:cNvSpPr/>
          <p:nvPr/>
        </p:nvSpPr>
        <p:spPr>
          <a:xfrm>
            <a:off x="2051995" y="4948356"/>
            <a:ext cx="1170176" cy="387735"/>
          </a:xfrm>
          <a:prstGeom prst="rect">
            <a:avLst/>
          </a:prstGeom>
        </p:spPr>
        <p:txBody>
          <a:bodyPr wrap="square">
            <a:spAutoFit/>
          </a:bodyPr>
          <a:lstStyle/>
          <a:p>
            <a:pPr>
              <a:lnSpc>
                <a:spcPts val="2500"/>
              </a:lnSpc>
            </a:pPr>
            <a:r>
              <a:rPr lang="zh-CN" altLang="en-US" b="1" dirty="0">
                <a:solidFill>
                  <a:srgbClr val="D24603"/>
                </a:solidFill>
                <a:latin typeface="微软雅黑" panose="020B0503020204020204" pitchFamily="34" charset="-122"/>
                <a:ea typeface="微软雅黑" panose="020B0503020204020204" pitchFamily="34" charset="-122"/>
              </a:rPr>
              <a:t>持证上岗</a:t>
            </a:r>
            <a:endParaRPr lang="zh-CN" altLang="en-US" b="1" dirty="0">
              <a:solidFill>
                <a:srgbClr val="D24603"/>
              </a:solidFill>
              <a:latin typeface="微软雅黑" panose="020B0503020204020204" pitchFamily="34" charset="-122"/>
              <a:ea typeface="微软雅黑" panose="020B0503020204020204" pitchFamily="34" charset="-122"/>
            </a:endParaRPr>
          </a:p>
        </p:txBody>
      </p:sp>
      <p:sp>
        <p:nvSpPr>
          <p:cNvPr id="92" name="椭圆 91"/>
          <p:cNvSpPr/>
          <p:nvPr/>
        </p:nvSpPr>
        <p:spPr>
          <a:xfrm>
            <a:off x="1439565" y="2785130"/>
            <a:ext cx="408287" cy="408287"/>
          </a:xfrm>
          <a:prstGeom prst="ellipse">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93" name="椭圆 92"/>
          <p:cNvSpPr/>
          <p:nvPr/>
        </p:nvSpPr>
        <p:spPr>
          <a:xfrm>
            <a:off x="1439565" y="3898684"/>
            <a:ext cx="408287" cy="408287"/>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94" name="椭圆 93"/>
          <p:cNvSpPr/>
          <p:nvPr/>
        </p:nvSpPr>
        <p:spPr>
          <a:xfrm>
            <a:off x="1439565" y="4948356"/>
            <a:ext cx="408287" cy="408287"/>
          </a:xfrm>
          <a:prstGeom prst="ellipse">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585695" y="149737"/>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特殊作业安全管理一般性要求</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cxnSp>
        <p:nvCxnSpPr>
          <p:cNvPr id="4" name="直接连接符 3"/>
          <p:cNvCxnSpPr/>
          <p:nvPr/>
        </p:nvCxnSpPr>
        <p:spPr>
          <a:xfrm>
            <a:off x="1643709" y="1674586"/>
            <a:ext cx="0" cy="4362450"/>
          </a:xfrm>
          <a:prstGeom prst="line">
            <a:avLst/>
          </a:prstGeom>
          <a:ln w="19050" cap="flat" cmpd="sng">
            <a:solidFill>
              <a:srgbClr val="000000"/>
            </a:solidFill>
            <a:prstDash val="solid"/>
            <a:miter/>
            <a:headEnd type="none" w="med" len="med"/>
            <a:tailEnd type="none" w="med" len="med"/>
          </a:ln>
        </p:spPr>
      </p:cxnSp>
      <p:sp>
        <p:nvSpPr>
          <p:cNvPr id="5" name="椭圆 4"/>
          <p:cNvSpPr/>
          <p:nvPr/>
        </p:nvSpPr>
        <p:spPr>
          <a:xfrm>
            <a:off x="1439565" y="1470442"/>
            <a:ext cx="408287" cy="408287"/>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矩形 5"/>
          <p:cNvSpPr/>
          <p:nvPr/>
        </p:nvSpPr>
        <p:spPr>
          <a:xfrm>
            <a:off x="2051995" y="1878729"/>
            <a:ext cx="8088009" cy="387735"/>
          </a:xfrm>
          <a:prstGeom prst="rect">
            <a:avLst/>
          </a:prstGeom>
        </p:spPr>
        <p:txBody>
          <a:bodyPr wrap="square">
            <a:spAutoFit/>
          </a:bodyPr>
          <a:lstStyle/>
          <a:p>
            <a:pPr>
              <a:lnSpc>
                <a:spcPts val="2500"/>
              </a:lnSpc>
            </a:pPr>
            <a:r>
              <a:rPr lang="zh-CN" altLang="en-US" dirty="0">
                <a:latin typeface="微软雅黑" panose="020B0503020204020204" pitchFamily="34" charset="-122"/>
                <a:ea typeface="微软雅黑" panose="020B0503020204020204" pitchFamily="34" charset="-122"/>
              </a:rPr>
              <a:t>作业现场必须有相关的特殊作业安全许可证、有警示标志和警戒、现场监护；</a:t>
            </a:r>
            <a:endParaRPr lang="zh-CN" altLang="en-US" dirty="0">
              <a:latin typeface="微软雅黑" panose="020B0503020204020204" pitchFamily="34" charset="-122"/>
              <a:ea typeface="微软雅黑" panose="020B0503020204020204" pitchFamily="34" charset="-122"/>
            </a:endParaRPr>
          </a:p>
        </p:txBody>
      </p:sp>
      <p:sp>
        <p:nvSpPr>
          <p:cNvPr id="81" name="矩形 80"/>
          <p:cNvSpPr/>
          <p:nvPr/>
        </p:nvSpPr>
        <p:spPr>
          <a:xfrm>
            <a:off x="2051995" y="1470442"/>
            <a:ext cx="1170176" cy="387735"/>
          </a:xfrm>
          <a:prstGeom prst="rect">
            <a:avLst/>
          </a:prstGeom>
        </p:spPr>
        <p:txBody>
          <a:bodyPr wrap="square">
            <a:spAutoFit/>
          </a:bodyPr>
          <a:lstStyle/>
          <a:p>
            <a:pPr>
              <a:lnSpc>
                <a:spcPts val="2500"/>
              </a:lnSpc>
            </a:pPr>
            <a:r>
              <a:rPr lang="zh-CN" altLang="en-US" b="1" dirty="0">
                <a:solidFill>
                  <a:srgbClr val="0C4A88"/>
                </a:solidFill>
                <a:latin typeface="微软雅黑" panose="020B0503020204020204" pitchFamily="34" charset="-122"/>
                <a:ea typeface="微软雅黑" panose="020B0503020204020204" pitchFamily="34" charset="-122"/>
              </a:rPr>
              <a:t>现场监护</a:t>
            </a:r>
            <a:endParaRPr lang="zh-CN" altLang="en-US" b="1" dirty="0">
              <a:solidFill>
                <a:srgbClr val="0C4A88"/>
              </a:solidFill>
              <a:latin typeface="微软雅黑" panose="020B0503020204020204" pitchFamily="34" charset="-122"/>
              <a:ea typeface="微软雅黑" panose="020B0503020204020204" pitchFamily="34" charset="-122"/>
            </a:endParaRPr>
          </a:p>
        </p:txBody>
      </p:sp>
      <p:sp>
        <p:nvSpPr>
          <p:cNvPr id="84" name="矩形 83"/>
          <p:cNvSpPr/>
          <p:nvPr/>
        </p:nvSpPr>
        <p:spPr>
          <a:xfrm>
            <a:off x="2051996" y="2935186"/>
            <a:ext cx="4987434" cy="412934"/>
          </a:xfrm>
          <a:prstGeom prst="rect">
            <a:avLst/>
          </a:prstGeom>
        </p:spPr>
        <p:txBody>
          <a:bodyPr wrap="square">
            <a:spAutoFit/>
          </a:bodyPr>
          <a:lstStyle/>
          <a:p>
            <a:pPr>
              <a:lnSpc>
                <a:spcPts val="2500"/>
              </a:lnSpc>
            </a:pPr>
            <a:r>
              <a:rPr lang="zh-CN" altLang="en-US" dirty="0">
                <a:latin typeface="微软雅黑" panose="020B0503020204020204" pitchFamily="34" charset="-122"/>
                <a:ea typeface="微软雅黑" panose="020B0503020204020204" pitchFamily="34" charset="-122"/>
              </a:rPr>
              <a:t>作业现场的安全措施必须已得到相关人确认；</a:t>
            </a:r>
            <a:endParaRPr lang="zh-CN" altLang="en-US" dirty="0">
              <a:latin typeface="微软雅黑" panose="020B0503020204020204" pitchFamily="34" charset="-122"/>
              <a:ea typeface="微软雅黑" panose="020B0503020204020204" pitchFamily="34" charset="-122"/>
            </a:endParaRPr>
          </a:p>
        </p:txBody>
      </p:sp>
      <p:sp>
        <p:nvSpPr>
          <p:cNvPr id="85" name="矩形 84"/>
          <p:cNvSpPr/>
          <p:nvPr/>
        </p:nvSpPr>
        <p:spPr>
          <a:xfrm>
            <a:off x="2051995" y="2526899"/>
            <a:ext cx="1170176" cy="387735"/>
          </a:xfrm>
          <a:prstGeom prst="rect">
            <a:avLst/>
          </a:prstGeom>
        </p:spPr>
        <p:txBody>
          <a:bodyPr wrap="square">
            <a:spAutoFit/>
          </a:bodyPr>
          <a:lstStyle/>
          <a:p>
            <a:pPr>
              <a:lnSpc>
                <a:spcPts val="2500"/>
              </a:lnSpc>
            </a:pPr>
            <a:r>
              <a:rPr lang="zh-CN" altLang="en-US" b="1" dirty="0">
                <a:solidFill>
                  <a:srgbClr val="D24603"/>
                </a:solidFill>
                <a:latin typeface="微软雅黑" panose="020B0503020204020204" pitchFamily="34" charset="-122"/>
                <a:ea typeface="微软雅黑" panose="020B0503020204020204" pitchFamily="34" charset="-122"/>
              </a:rPr>
              <a:t>提前确认</a:t>
            </a:r>
            <a:endParaRPr lang="zh-CN" altLang="en-US" b="1" dirty="0">
              <a:solidFill>
                <a:srgbClr val="D24603"/>
              </a:solidFill>
              <a:latin typeface="微软雅黑" panose="020B0503020204020204" pitchFamily="34" charset="-122"/>
              <a:ea typeface="微软雅黑" panose="020B0503020204020204" pitchFamily="34" charset="-122"/>
            </a:endParaRPr>
          </a:p>
        </p:txBody>
      </p:sp>
      <p:sp>
        <p:nvSpPr>
          <p:cNvPr id="86" name="矩形 85"/>
          <p:cNvSpPr/>
          <p:nvPr/>
        </p:nvSpPr>
        <p:spPr>
          <a:xfrm>
            <a:off x="2051996" y="3998018"/>
            <a:ext cx="4522976" cy="412934"/>
          </a:xfrm>
          <a:prstGeom prst="rect">
            <a:avLst/>
          </a:prstGeom>
        </p:spPr>
        <p:txBody>
          <a:bodyPr wrap="square">
            <a:spAutoFit/>
          </a:bodyPr>
          <a:lstStyle/>
          <a:p>
            <a:pPr>
              <a:lnSpc>
                <a:spcPts val="2500"/>
              </a:lnSpc>
            </a:pPr>
            <a:r>
              <a:rPr lang="zh-CN" altLang="en-US" dirty="0">
                <a:latin typeface="宋体" panose="02010600030101010101" pitchFamily="2" charset="-122"/>
              </a:rPr>
              <a:t>相关人员必须按要求现场确认、签字；</a:t>
            </a:r>
            <a:endParaRPr lang="zh-CN" altLang="en-US" dirty="0">
              <a:latin typeface="微软雅黑" panose="020B0503020204020204" pitchFamily="34" charset="-122"/>
              <a:ea typeface="微软雅黑" panose="020B0503020204020204" pitchFamily="34" charset="-122"/>
            </a:endParaRPr>
          </a:p>
        </p:txBody>
      </p:sp>
      <p:sp>
        <p:nvSpPr>
          <p:cNvPr id="88" name="矩形 87"/>
          <p:cNvSpPr/>
          <p:nvPr/>
        </p:nvSpPr>
        <p:spPr>
          <a:xfrm>
            <a:off x="2051994" y="3532323"/>
            <a:ext cx="1454979" cy="387735"/>
          </a:xfrm>
          <a:prstGeom prst="rect">
            <a:avLst/>
          </a:prstGeom>
        </p:spPr>
        <p:txBody>
          <a:bodyPr wrap="square">
            <a:spAutoFit/>
          </a:bodyPr>
          <a:lstStyle/>
          <a:p>
            <a:pPr>
              <a:lnSpc>
                <a:spcPts val="2500"/>
              </a:lnSpc>
            </a:pPr>
            <a:r>
              <a:rPr lang="zh-CN" altLang="en-US" b="1" dirty="0">
                <a:solidFill>
                  <a:srgbClr val="0C4A88"/>
                </a:solidFill>
                <a:latin typeface="微软雅黑" panose="020B0503020204020204" pitchFamily="34" charset="-122"/>
                <a:ea typeface="微软雅黑" panose="020B0503020204020204" pitchFamily="34" charset="-122"/>
              </a:rPr>
              <a:t>确认签字</a:t>
            </a:r>
            <a:endParaRPr lang="zh-CN" altLang="en-US" b="1" dirty="0">
              <a:solidFill>
                <a:srgbClr val="0C4A88"/>
              </a:solidFill>
              <a:latin typeface="微软雅黑" panose="020B0503020204020204" pitchFamily="34" charset="-122"/>
              <a:ea typeface="微软雅黑" panose="020B0503020204020204" pitchFamily="34" charset="-122"/>
            </a:endParaRPr>
          </a:p>
        </p:txBody>
      </p:sp>
      <p:sp>
        <p:nvSpPr>
          <p:cNvPr id="90" name="矩形 89"/>
          <p:cNvSpPr/>
          <p:nvPr/>
        </p:nvSpPr>
        <p:spPr>
          <a:xfrm>
            <a:off x="2051996" y="5040910"/>
            <a:ext cx="3100576" cy="412934"/>
          </a:xfrm>
          <a:prstGeom prst="rect">
            <a:avLst/>
          </a:prstGeom>
        </p:spPr>
        <p:txBody>
          <a:bodyPr wrap="square">
            <a:spAutoFit/>
          </a:bodyPr>
          <a:lstStyle/>
          <a:p>
            <a:pPr>
              <a:lnSpc>
                <a:spcPts val="2500"/>
              </a:lnSpc>
            </a:pPr>
            <a:r>
              <a:rPr lang="zh-CN" altLang="en-US" dirty="0">
                <a:latin typeface="微软雅黑" panose="020B0503020204020204" pitchFamily="34" charset="-122"/>
                <a:ea typeface="微软雅黑" panose="020B0503020204020204" pitchFamily="34" charset="-122"/>
              </a:rPr>
              <a:t>必须加强作业过程监督。</a:t>
            </a:r>
            <a:endParaRPr lang="zh-CN" altLang="en-US" dirty="0">
              <a:latin typeface="微软雅黑" panose="020B0503020204020204" pitchFamily="34" charset="-122"/>
              <a:ea typeface="微软雅黑" panose="020B0503020204020204" pitchFamily="34" charset="-122"/>
            </a:endParaRPr>
          </a:p>
        </p:txBody>
      </p:sp>
      <p:sp>
        <p:nvSpPr>
          <p:cNvPr id="91" name="矩形 90"/>
          <p:cNvSpPr/>
          <p:nvPr/>
        </p:nvSpPr>
        <p:spPr>
          <a:xfrm>
            <a:off x="2051995" y="4632623"/>
            <a:ext cx="1170176" cy="387735"/>
          </a:xfrm>
          <a:prstGeom prst="rect">
            <a:avLst/>
          </a:prstGeom>
        </p:spPr>
        <p:txBody>
          <a:bodyPr wrap="square">
            <a:spAutoFit/>
          </a:bodyPr>
          <a:lstStyle/>
          <a:p>
            <a:pPr>
              <a:lnSpc>
                <a:spcPts val="2500"/>
              </a:lnSpc>
            </a:pPr>
            <a:r>
              <a:rPr lang="zh-CN" altLang="en-US" b="1" dirty="0">
                <a:solidFill>
                  <a:srgbClr val="D24603"/>
                </a:solidFill>
                <a:latin typeface="微软雅黑" panose="020B0503020204020204" pitchFamily="34" charset="-122"/>
                <a:ea typeface="微软雅黑" panose="020B0503020204020204" pitchFamily="34" charset="-122"/>
              </a:rPr>
              <a:t>加强监督</a:t>
            </a:r>
            <a:endParaRPr lang="zh-CN" altLang="en-US" b="1" dirty="0">
              <a:solidFill>
                <a:srgbClr val="D24603"/>
              </a:solidFill>
              <a:latin typeface="微软雅黑" panose="020B0503020204020204" pitchFamily="34" charset="-122"/>
              <a:ea typeface="微软雅黑" panose="020B0503020204020204" pitchFamily="34" charset="-122"/>
            </a:endParaRPr>
          </a:p>
        </p:txBody>
      </p:sp>
      <p:sp>
        <p:nvSpPr>
          <p:cNvPr id="92" name="椭圆 91"/>
          <p:cNvSpPr/>
          <p:nvPr/>
        </p:nvSpPr>
        <p:spPr>
          <a:xfrm>
            <a:off x="1439565" y="2469397"/>
            <a:ext cx="408287" cy="408287"/>
          </a:xfrm>
          <a:prstGeom prst="ellipse">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93" name="椭圆 92"/>
          <p:cNvSpPr/>
          <p:nvPr/>
        </p:nvSpPr>
        <p:spPr>
          <a:xfrm>
            <a:off x="1439565" y="3582951"/>
            <a:ext cx="408287" cy="408287"/>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94" name="椭圆 93"/>
          <p:cNvSpPr/>
          <p:nvPr/>
        </p:nvSpPr>
        <p:spPr>
          <a:xfrm>
            <a:off x="1439565" y="4632623"/>
            <a:ext cx="408287" cy="408287"/>
          </a:xfrm>
          <a:prstGeom prst="ellipse">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cxnSp>
        <p:nvCxnSpPr>
          <p:cNvPr id="76" name="直接连接符 75"/>
          <p:cNvCxnSpPr/>
          <p:nvPr/>
        </p:nvCxnSpPr>
        <p:spPr>
          <a:xfrm>
            <a:off x="3622504" y="5490650"/>
            <a:ext cx="5813246" cy="1588"/>
          </a:xfrm>
          <a:prstGeom prst="line">
            <a:avLst/>
          </a:prstGeom>
          <a:ln w="2540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a:off x="3622504" y="2420425"/>
            <a:ext cx="5813246" cy="1588"/>
          </a:xfrm>
          <a:prstGeom prst="line">
            <a:avLst/>
          </a:prstGeom>
          <a:ln w="254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a:off x="3622504" y="2348988"/>
            <a:ext cx="5813246" cy="1588"/>
          </a:xfrm>
          <a:prstGeom prst="line">
            <a:avLst/>
          </a:prstGeom>
          <a:ln w="25400">
            <a:solidFill>
              <a:srgbClr val="D26A1C"/>
            </a:solidFill>
            <a:prstDash val="sysDash"/>
          </a:ln>
        </p:spPr>
        <p:style>
          <a:lnRef idx="1">
            <a:schemeClr val="accent1"/>
          </a:lnRef>
          <a:fillRef idx="0">
            <a:schemeClr val="accent1"/>
          </a:fillRef>
          <a:effectRef idx="0">
            <a:schemeClr val="accent1"/>
          </a:effectRef>
          <a:fontRef idx="minor">
            <a:schemeClr val="tx1"/>
          </a:fontRef>
        </p:style>
      </p:cxnSp>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585695" y="149737"/>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特殊作业安全管理一般性要求</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19" name="矩形 18"/>
          <p:cNvSpPr/>
          <p:nvPr/>
        </p:nvSpPr>
        <p:spPr>
          <a:xfrm>
            <a:off x="5230422" y="1205988"/>
            <a:ext cx="2473721" cy="214313"/>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作业申请</a:t>
            </a:r>
            <a:endPar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20" name="矩形 19"/>
          <p:cNvSpPr/>
          <p:nvPr/>
        </p:nvSpPr>
        <p:spPr>
          <a:xfrm>
            <a:off x="5230422" y="1634613"/>
            <a:ext cx="2473721" cy="214313"/>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风险评估</a:t>
            </a:r>
            <a:endPar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21" name="矩形 20"/>
          <p:cNvSpPr/>
          <p:nvPr/>
        </p:nvSpPr>
        <p:spPr>
          <a:xfrm>
            <a:off x="5230422" y="2063238"/>
            <a:ext cx="2473721" cy="214313"/>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安全措施</a:t>
            </a:r>
            <a:endPar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22" name="流程图: 决策 21"/>
          <p:cNvSpPr/>
          <p:nvPr/>
        </p:nvSpPr>
        <p:spPr>
          <a:xfrm>
            <a:off x="5216375" y="3045640"/>
            <a:ext cx="2473722" cy="357188"/>
          </a:xfrm>
          <a:prstGeom prst="flowChartDecisi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现场核查</a:t>
            </a:r>
            <a:endPar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23" name="矩形 22"/>
          <p:cNvSpPr/>
          <p:nvPr/>
        </p:nvSpPr>
        <p:spPr>
          <a:xfrm>
            <a:off x="5230422" y="3634863"/>
            <a:ext cx="2473721" cy="21431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6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批准作业</a:t>
            </a:r>
            <a:endParaRPr kumimoji="0" lang="zh-CN" altLang="en-US" sz="16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25" name="流程图: 决策 24"/>
          <p:cNvSpPr/>
          <p:nvPr/>
        </p:nvSpPr>
        <p:spPr>
          <a:xfrm>
            <a:off x="5066165" y="2462802"/>
            <a:ext cx="2700414" cy="357188"/>
          </a:xfrm>
          <a:prstGeom prst="flowChartDecisi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书面审查</a:t>
            </a:r>
            <a:endPar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26" name="矩形 25"/>
          <p:cNvSpPr/>
          <p:nvPr/>
        </p:nvSpPr>
        <p:spPr>
          <a:xfrm>
            <a:off x="5230422" y="5063613"/>
            <a:ext cx="2473721" cy="214313"/>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作业结束</a:t>
            </a:r>
            <a:endPar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27" name="矩形 26"/>
          <p:cNvSpPr/>
          <p:nvPr/>
        </p:nvSpPr>
        <p:spPr>
          <a:xfrm>
            <a:off x="5230422" y="5563675"/>
            <a:ext cx="2473721" cy="214313"/>
          </a:xfrm>
          <a:prstGeom prst="rect">
            <a:avLst/>
          </a:prstGeom>
          <a:solidFill>
            <a:srgbClr val="00A4D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作业核实</a:t>
            </a:r>
            <a:endParaRPr kumimoji="0" lang="zh-CN" altLang="en-US" sz="18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28" name="矩形 27"/>
          <p:cNvSpPr/>
          <p:nvPr/>
        </p:nvSpPr>
        <p:spPr>
          <a:xfrm>
            <a:off x="5230422" y="5992300"/>
            <a:ext cx="2473721" cy="214313"/>
          </a:xfrm>
          <a:prstGeom prst="rect">
            <a:avLst/>
          </a:prstGeom>
          <a:solidFill>
            <a:srgbClr val="00A4D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恢复现场</a:t>
            </a:r>
            <a:endPar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29" name="矩形 28"/>
          <p:cNvSpPr/>
          <p:nvPr/>
        </p:nvSpPr>
        <p:spPr>
          <a:xfrm>
            <a:off x="5230422" y="6420925"/>
            <a:ext cx="2473721" cy="214313"/>
          </a:xfrm>
          <a:prstGeom prst="rect">
            <a:avLst/>
          </a:prstGeom>
          <a:solidFill>
            <a:srgbClr val="00A4D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关闭作业</a:t>
            </a:r>
            <a:endPar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30" name="流程图: 决策 29"/>
          <p:cNvSpPr/>
          <p:nvPr/>
        </p:nvSpPr>
        <p:spPr>
          <a:xfrm>
            <a:off x="5204278" y="4443267"/>
            <a:ext cx="2618053" cy="357188"/>
          </a:xfrm>
          <a:prstGeom prst="flowChartDecision">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实施作业</a:t>
            </a:r>
            <a:endParaRPr kumimoji="0" lang="zh-CN" altLang="en-US" sz="12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cxnSp>
        <p:nvCxnSpPr>
          <p:cNvPr id="31" name="直接箭头连接符 30"/>
          <p:cNvCxnSpPr>
            <a:stCxn id="19" idx="2"/>
            <a:endCxn id="20" idx="0"/>
          </p:cNvCxnSpPr>
          <p:nvPr/>
        </p:nvCxnSpPr>
        <p:spPr>
          <a:xfrm rot="5400000">
            <a:off x="6358752" y="1526082"/>
            <a:ext cx="214313" cy="274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rot="5400000">
            <a:off x="6361502" y="1954707"/>
            <a:ext cx="214313" cy="274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3" name="直接箭头连接符 32"/>
          <p:cNvCxnSpPr/>
          <p:nvPr/>
        </p:nvCxnSpPr>
        <p:spPr>
          <a:xfrm rot="5400000">
            <a:off x="6361502" y="2383332"/>
            <a:ext cx="214313" cy="274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4" name="直接箭头连接符 33"/>
          <p:cNvCxnSpPr/>
          <p:nvPr/>
        </p:nvCxnSpPr>
        <p:spPr>
          <a:xfrm rot="5400000">
            <a:off x="6361502" y="2954832"/>
            <a:ext cx="214313" cy="274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9" name="直接箭头连接符 38"/>
          <p:cNvCxnSpPr/>
          <p:nvPr/>
        </p:nvCxnSpPr>
        <p:spPr>
          <a:xfrm rot="5400000">
            <a:off x="6361502" y="3526332"/>
            <a:ext cx="214313" cy="274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0" name="直接箭头连接符 39"/>
          <p:cNvCxnSpPr/>
          <p:nvPr/>
        </p:nvCxnSpPr>
        <p:spPr>
          <a:xfrm rot="5400000">
            <a:off x="6361502" y="3954957"/>
            <a:ext cx="214313" cy="274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1" name="直接箭头连接符 40"/>
          <p:cNvCxnSpPr/>
          <p:nvPr/>
        </p:nvCxnSpPr>
        <p:spPr>
          <a:xfrm rot="5400000">
            <a:off x="6361502" y="4383582"/>
            <a:ext cx="214313" cy="274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2" name="直接箭头连接符 41"/>
          <p:cNvCxnSpPr/>
          <p:nvPr/>
        </p:nvCxnSpPr>
        <p:spPr>
          <a:xfrm rot="5400000">
            <a:off x="6361502" y="4955082"/>
            <a:ext cx="214313" cy="274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3" name="直接箭头连接符 42"/>
          <p:cNvCxnSpPr>
            <a:endCxn id="27" idx="0"/>
          </p:cNvCxnSpPr>
          <p:nvPr/>
        </p:nvCxnSpPr>
        <p:spPr>
          <a:xfrm rot="5400000">
            <a:off x="6325782" y="5419425"/>
            <a:ext cx="285750" cy="274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4" name="直接箭头连接符 43"/>
          <p:cNvCxnSpPr/>
          <p:nvPr/>
        </p:nvCxnSpPr>
        <p:spPr>
          <a:xfrm rot="5400000">
            <a:off x="6361502" y="5883769"/>
            <a:ext cx="214313" cy="274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p:nvPr/>
        </p:nvCxnSpPr>
        <p:spPr>
          <a:xfrm rot="5400000">
            <a:off x="6361502" y="6312394"/>
            <a:ext cx="214313" cy="274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46" name="矩形 45"/>
          <p:cNvSpPr/>
          <p:nvPr/>
        </p:nvSpPr>
        <p:spPr>
          <a:xfrm>
            <a:off x="901411" y="2134675"/>
            <a:ext cx="1113175" cy="3214688"/>
          </a:xfrm>
          <a:prstGeom prst="rect">
            <a:avLst/>
          </a:prstGeom>
          <a:solidFill>
            <a:srgbClr val="0C4A88"/>
          </a:solid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作</a:t>
            </a:r>
            <a:endParaRPr kumimoji="0" lang="en-US" altLang="zh-CN"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业</a:t>
            </a:r>
            <a:endParaRPr kumimoji="0" lang="en-US" altLang="zh-CN"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许</a:t>
            </a:r>
            <a:endParaRPr kumimoji="0" lang="en-US" altLang="zh-CN"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可</a:t>
            </a:r>
            <a:endParaRPr kumimoji="0" lang="en-US" altLang="zh-CN"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管</a:t>
            </a:r>
            <a:endParaRPr kumimoji="0" lang="en-US" altLang="zh-CN"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理</a:t>
            </a:r>
            <a:endParaRPr kumimoji="0" lang="en-US" altLang="zh-CN"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流</a:t>
            </a:r>
            <a:endParaRPr kumimoji="0" lang="en-US" altLang="zh-CN"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程</a:t>
            </a:r>
            <a:endParaRPr kumimoji="0" lang="zh-CN" altLang="en-US"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47" name="矩形 46"/>
          <p:cNvSpPr/>
          <p:nvPr/>
        </p:nvSpPr>
        <p:spPr>
          <a:xfrm>
            <a:off x="10425237" y="1205988"/>
            <a:ext cx="742116" cy="1071563"/>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作业申请</a:t>
            </a:r>
            <a:endParaRPr kumimoji="0" lang="zh-CN" altLang="en-US" sz="18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48" name="矩形 47"/>
          <p:cNvSpPr/>
          <p:nvPr/>
        </p:nvSpPr>
        <p:spPr>
          <a:xfrm>
            <a:off x="10425237" y="2563300"/>
            <a:ext cx="742116" cy="107156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作业批准</a:t>
            </a:r>
            <a:endParaRPr kumimoji="0" lang="zh-CN" altLang="en-US" sz="18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49" name="矩形 48"/>
          <p:cNvSpPr/>
          <p:nvPr/>
        </p:nvSpPr>
        <p:spPr>
          <a:xfrm>
            <a:off x="10425237" y="4134925"/>
            <a:ext cx="742116" cy="1071563"/>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作业实施</a:t>
            </a:r>
            <a:endParaRPr kumimoji="0" lang="zh-CN" altLang="en-US" sz="18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50" name="矩形 49"/>
          <p:cNvSpPr/>
          <p:nvPr/>
        </p:nvSpPr>
        <p:spPr>
          <a:xfrm>
            <a:off x="10425237" y="5492238"/>
            <a:ext cx="742116" cy="1071563"/>
          </a:xfrm>
          <a:prstGeom prst="rect">
            <a:avLst/>
          </a:prstGeom>
          <a:solidFill>
            <a:srgbClr val="00A4D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作业关闭</a:t>
            </a:r>
            <a:endParaRPr kumimoji="0" lang="zh-CN" altLang="en-US" sz="18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cxnSp>
        <p:nvCxnSpPr>
          <p:cNvPr id="51" name="直接箭头连接符 50"/>
          <p:cNvCxnSpPr/>
          <p:nvPr/>
        </p:nvCxnSpPr>
        <p:spPr>
          <a:xfrm>
            <a:off x="7827830" y="2634738"/>
            <a:ext cx="1113175"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2" name="直接箭头连接符 51"/>
          <p:cNvCxnSpPr/>
          <p:nvPr/>
        </p:nvCxnSpPr>
        <p:spPr>
          <a:xfrm rot="10800000">
            <a:off x="7704143" y="1277425"/>
            <a:ext cx="1236861"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rot="5400000">
            <a:off x="7263598" y="2954832"/>
            <a:ext cx="3357563" cy="274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4" name="直接箭头连接符 53"/>
          <p:cNvCxnSpPr/>
          <p:nvPr/>
        </p:nvCxnSpPr>
        <p:spPr>
          <a:xfrm>
            <a:off x="7827830" y="4634988"/>
            <a:ext cx="1113175"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nvCxnSpPr>
        <p:spPr>
          <a:xfrm>
            <a:off x="7827830" y="3206238"/>
            <a:ext cx="1113175"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6" name="直接箭头连接符 55"/>
          <p:cNvCxnSpPr/>
          <p:nvPr/>
        </p:nvCxnSpPr>
        <p:spPr>
          <a:xfrm>
            <a:off x="3993562" y="2634738"/>
            <a:ext cx="1113175"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rot="5400000">
            <a:off x="2991270" y="3634282"/>
            <a:ext cx="2001838" cy="274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a:off x="3993562" y="4634988"/>
            <a:ext cx="1236861" cy="158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59" name="TextBox 83"/>
          <p:cNvSpPr txBox="1"/>
          <p:nvPr/>
        </p:nvSpPr>
        <p:spPr>
          <a:xfrm>
            <a:off x="4117249" y="4349238"/>
            <a:ext cx="595035" cy="338554"/>
          </a:xfrm>
          <a:prstGeom prst="rect">
            <a:avLst/>
          </a:prstGeom>
          <a:noFill/>
          <a:ln w="9525">
            <a:noFill/>
          </a:ln>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sz="1600" dirty="0">
                <a:solidFill>
                  <a:schemeClr val="tx2"/>
                </a:solidFill>
                <a:latin typeface="微软雅黑" panose="020B0503020204020204" pitchFamily="34" charset="-122"/>
                <a:ea typeface="微软雅黑" panose="020B0503020204020204" pitchFamily="34" charset="-122"/>
              </a:rPr>
              <a:t>延期</a:t>
            </a:r>
            <a:endParaRPr lang="zh-CN" altLang="en-US" sz="1600" dirty="0">
              <a:solidFill>
                <a:schemeClr val="tx2"/>
              </a:solidFill>
              <a:latin typeface="微软雅黑" panose="020B0503020204020204" pitchFamily="34" charset="-122"/>
              <a:ea typeface="微软雅黑" panose="020B0503020204020204" pitchFamily="34" charset="-122"/>
            </a:endParaRPr>
          </a:p>
        </p:txBody>
      </p:sp>
      <p:sp>
        <p:nvSpPr>
          <p:cNvPr id="60" name="TextBox 84"/>
          <p:cNvSpPr txBox="1"/>
          <p:nvPr/>
        </p:nvSpPr>
        <p:spPr>
          <a:xfrm>
            <a:off x="7951515" y="4349238"/>
            <a:ext cx="595035" cy="830997"/>
          </a:xfrm>
          <a:prstGeom prst="rect">
            <a:avLst/>
          </a:prstGeom>
          <a:noFill/>
          <a:ln w="9525">
            <a:noFill/>
          </a:ln>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sz="1600" dirty="0">
                <a:solidFill>
                  <a:schemeClr val="tx2"/>
                </a:solidFill>
                <a:latin typeface="微软雅黑" panose="020B0503020204020204" pitchFamily="34" charset="-122"/>
                <a:ea typeface="微软雅黑" panose="020B0503020204020204" pitchFamily="34" charset="-122"/>
              </a:rPr>
              <a:t>变化</a:t>
            </a:r>
            <a:endParaRPr lang="en-US" altLang="zh-CN" sz="1600">
              <a:solidFill>
                <a:schemeClr val="tx2"/>
              </a:solidFill>
              <a:latin typeface="微软雅黑" panose="020B0503020204020204" pitchFamily="34" charset="-122"/>
              <a:ea typeface="微软雅黑" panose="020B0503020204020204" pitchFamily="34" charset="-122"/>
            </a:endParaRPr>
          </a:p>
          <a:p>
            <a:pPr eaLnBrk="1" hangingPunct="1"/>
            <a:r>
              <a:rPr lang="zh-CN" altLang="en-US" sz="1600" dirty="0">
                <a:solidFill>
                  <a:schemeClr val="tx2"/>
                </a:solidFill>
                <a:latin typeface="微软雅黑" panose="020B0503020204020204" pitchFamily="34" charset="-122"/>
                <a:ea typeface="微软雅黑" panose="020B0503020204020204" pitchFamily="34" charset="-122"/>
              </a:rPr>
              <a:t>终止</a:t>
            </a:r>
            <a:endParaRPr lang="en-US" altLang="zh-CN" sz="1600">
              <a:solidFill>
                <a:schemeClr val="tx2"/>
              </a:solidFill>
              <a:latin typeface="微软雅黑" panose="020B0503020204020204" pitchFamily="34" charset="-122"/>
              <a:ea typeface="微软雅黑" panose="020B0503020204020204" pitchFamily="34" charset="-122"/>
            </a:endParaRPr>
          </a:p>
          <a:p>
            <a:pPr eaLnBrk="1" hangingPunct="1"/>
            <a:endParaRPr lang="zh-CN" altLang="en-US" sz="1600" dirty="0">
              <a:solidFill>
                <a:schemeClr val="tx2"/>
              </a:solidFill>
              <a:latin typeface="微软雅黑" panose="020B0503020204020204" pitchFamily="34" charset="-122"/>
              <a:ea typeface="微软雅黑" panose="020B0503020204020204" pitchFamily="34" charset="-122"/>
            </a:endParaRPr>
          </a:p>
        </p:txBody>
      </p:sp>
      <p:sp>
        <p:nvSpPr>
          <p:cNvPr id="61" name="TextBox 85"/>
          <p:cNvSpPr txBox="1"/>
          <p:nvPr/>
        </p:nvSpPr>
        <p:spPr>
          <a:xfrm>
            <a:off x="7704143" y="2920488"/>
            <a:ext cx="723275" cy="307777"/>
          </a:xfrm>
          <a:prstGeom prst="rect">
            <a:avLst/>
          </a:prstGeom>
          <a:noFill/>
          <a:ln w="9525">
            <a:noFill/>
          </a:ln>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sz="1400" dirty="0">
                <a:solidFill>
                  <a:schemeClr val="tx2"/>
                </a:solidFill>
                <a:latin typeface="微软雅黑" panose="020B0503020204020204" pitchFamily="34" charset="-122"/>
                <a:ea typeface="微软雅黑" panose="020B0503020204020204" pitchFamily="34" charset="-122"/>
              </a:rPr>
              <a:t>不合格</a:t>
            </a:r>
            <a:endParaRPr lang="zh-CN" altLang="en-US" sz="1400" dirty="0">
              <a:solidFill>
                <a:schemeClr val="tx2"/>
              </a:solidFill>
              <a:latin typeface="微软雅黑" panose="020B0503020204020204" pitchFamily="34" charset="-122"/>
              <a:ea typeface="微软雅黑" panose="020B0503020204020204" pitchFamily="34" charset="-122"/>
            </a:endParaRPr>
          </a:p>
        </p:txBody>
      </p:sp>
      <p:sp>
        <p:nvSpPr>
          <p:cNvPr id="62" name="TextBox 86"/>
          <p:cNvSpPr txBox="1"/>
          <p:nvPr/>
        </p:nvSpPr>
        <p:spPr>
          <a:xfrm>
            <a:off x="7766579" y="2362154"/>
            <a:ext cx="723275" cy="307777"/>
          </a:xfrm>
          <a:prstGeom prst="rect">
            <a:avLst/>
          </a:prstGeom>
          <a:noFill/>
          <a:ln w="9525">
            <a:noFill/>
          </a:ln>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sz="1400" dirty="0">
                <a:solidFill>
                  <a:schemeClr val="tx2"/>
                </a:solidFill>
                <a:latin typeface="微软雅黑" panose="020B0503020204020204" pitchFamily="34" charset="-122"/>
                <a:ea typeface="微软雅黑" panose="020B0503020204020204" pitchFamily="34" charset="-122"/>
              </a:rPr>
              <a:t>不合格</a:t>
            </a:r>
            <a:endParaRPr lang="zh-CN" altLang="en-US" sz="1400" dirty="0">
              <a:solidFill>
                <a:schemeClr val="tx2"/>
              </a:solidFill>
              <a:latin typeface="微软雅黑" panose="020B0503020204020204" pitchFamily="34" charset="-122"/>
              <a:ea typeface="微软雅黑" panose="020B0503020204020204" pitchFamily="34" charset="-122"/>
            </a:endParaRPr>
          </a:p>
        </p:txBody>
      </p:sp>
      <p:cxnSp>
        <p:nvCxnSpPr>
          <p:cNvPr id="63" name="直接连接符 62"/>
          <p:cNvCxnSpPr/>
          <p:nvPr/>
        </p:nvCxnSpPr>
        <p:spPr>
          <a:xfrm rot="5400000" flipH="1" flipV="1">
            <a:off x="2978191" y="1704675"/>
            <a:ext cx="1285875" cy="2749"/>
          </a:xfrm>
          <a:prstGeom prst="line">
            <a:avLst/>
          </a:prstGeom>
          <a:ln w="25400">
            <a:solidFill>
              <a:srgbClr val="D26A1C"/>
            </a:solidFill>
            <a:prstDash val="sysDash"/>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3622504" y="1063113"/>
            <a:ext cx="5813246" cy="1588"/>
          </a:xfrm>
          <a:prstGeom prst="line">
            <a:avLst/>
          </a:prstGeom>
          <a:ln w="25400">
            <a:solidFill>
              <a:srgbClr val="D26A1C"/>
            </a:solidFill>
            <a:prstDash val="sysDash"/>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rot="5400000">
            <a:off x="8794185" y="1704675"/>
            <a:ext cx="1285875" cy="2749"/>
          </a:xfrm>
          <a:prstGeom prst="line">
            <a:avLst/>
          </a:prstGeom>
          <a:ln w="25400">
            <a:solidFill>
              <a:srgbClr val="D26A1C"/>
            </a:solidFill>
            <a:prstDash val="sysDash"/>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rot="5400000" flipH="1" flipV="1">
            <a:off x="2872410" y="3170519"/>
            <a:ext cx="1500188" cy="0"/>
          </a:xfrm>
          <a:prstGeom prst="line">
            <a:avLst/>
          </a:prstGeom>
          <a:ln w="254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rot="5400000">
            <a:off x="8687029" y="3169144"/>
            <a:ext cx="1500188" cy="2749"/>
          </a:xfrm>
          <a:prstGeom prst="line">
            <a:avLst/>
          </a:prstGeom>
          <a:ln w="254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a:off x="3622504" y="3920613"/>
            <a:ext cx="5813246" cy="1588"/>
          </a:xfrm>
          <a:prstGeom prst="line">
            <a:avLst/>
          </a:prstGeom>
          <a:ln w="254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rot="5400000" flipH="1" flipV="1">
            <a:off x="2941680" y="4670125"/>
            <a:ext cx="1358900" cy="2749"/>
          </a:xfrm>
          <a:prstGeom prst="line">
            <a:avLst/>
          </a:prstGeom>
          <a:ln w="25400">
            <a:solidFill>
              <a:srgbClr val="8439BD"/>
            </a:solidFill>
            <a:prstDash val="sysDash"/>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a:off x="3622504" y="3992050"/>
            <a:ext cx="5813246" cy="1588"/>
          </a:xfrm>
          <a:prstGeom prst="line">
            <a:avLst/>
          </a:prstGeom>
          <a:ln w="25400">
            <a:solidFill>
              <a:srgbClr val="8439BD"/>
            </a:solidFill>
            <a:prstDash val="sysDash"/>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rot="5400000">
            <a:off x="8756298" y="4671500"/>
            <a:ext cx="1358900" cy="0"/>
          </a:xfrm>
          <a:prstGeom prst="line">
            <a:avLst/>
          </a:prstGeom>
          <a:ln w="25400">
            <a:solidFill>
              <a:srgbClr val="8439BD"/>
            </a:solidFill>
            <a:prstDash val="sysDash"/>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a:off x="3622504" y="5349363"/>
            <a:ext cx="5813246" cy="1588"/>
          </a:xfrm>
          <a:prstGeom prst="line">
            <a:avLst/>
          </a:prstGeom>
          <a:ln w="25400">
            <a:solidFill>
              <a:srgbClr val="8439BD"/>
            </a:solidFill>
            <a:prstDash val="sysDash"/>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rot="5400000" flipH="1" flipV="1">
            <a:off x="3014491" y="6098663"/>
            <a:ext cx="1216025" cy="0"/>
          </a:xfrm>
          <a:prstGeom prst="line">
            <a:avLst/>
          </a:prstGeom>
          <a:ln w="2540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nvCxnSpPr>
        <p:spPr>
          <a:xfrm rot="5400000">
            <a:off x="8829110" y="6097288"/>
            <a:ext cx="1216025" cy="2749"/>
          </a:xfrm>
          <a:prstGeom prst="line">
            <a:avLst/>
          </a:prstGeom>
          <a:ln w="2540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nvCxnSpPr>
        <p:spPr>
          <a:xfrm>
            <a:off x="3622504" y="6706675"/>
            <a:ext cx="5813246" cy="1588"/>
          </a:xfrm>
          <a:prstGeom prst="line">
            <a:avLst/>
          </a:prstGeom>
          <a:ln w="25400">
            <a:solidFill>
              <a:srgbClr val="00B0F0"/>
            </a:solidFill>
            <a:prstDash val="sysDash"/>
          </a:ln>
        </p:spPr>
        <p:style>
          <a:lnRef idx="1">
            <a:schemeClr val="accent1"/>
          </a:lnRef>
          <a:fillRef idx="0">
            <a:schemeClr val="accent1"/>
          </a:fillRef>
          <a:effectRef idx="0">
            <a:schemeClr val="accent1"/>
          </a:effectRef>
          <a:fontRef idx="minor">
            <a:schemeClr val="tx1"/>
          </a:fontRef>
        </p:style>
      </p:cxnSp>
      <p:sp>
        <p:nvSpPr>
          <p:cNvPr id="103" name="矩形 102"/>
          <p:cNvSpPr/>
          <p:nvPr/>
        </p:nvSpPr>
        <p:spPr>
          <a:xfrm>
            <a:off x="5229897" y="4050171"/>
            <a:ext cx="2473721" cy="214313"/>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安全交底</a:t>
            </a:r>
            <a:endPar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
        <p:nvSpPr>
          <p:cNvPr id="106" name="矩形 105"/>
          <p:cNvSpPr/>
          <p:nvPr/>
        </p:nvSpPr>
        <p:spPr>
          <a:xfrm>
            <a:off x="5229897" y="5550358"/>
            <a:ext cx="2473721" cy="214313"/>
          </a:xfrm>
          <a:prstGeom prst="rect">
            <a:avLst/>
          </a:prstGeom>
          <a:solidFill>
            <a:srgbClr val="00A4D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rPr>
              <a:t>作业核实</a:t>
            </a:r>
            <a:endParaRPr kumimoji="0" lang="zh-CN" altLang="en-US" sz="140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9" name="矩形 48"/>
          <p:cNvSpPr/>
          <p:nvPr/>
        </p:nvSpPr>
        <p:spPr>
          <a:xfrm>
            <a:off x="1" y="3279913"/>
            <a:ext cx="12192000" cy="2673626"/>
          </a:xfrm>
          <a:prstGeom prst="rect">
            <a:avLst/>
          </a:prstGeom>
          <a:solidFill>
            <a:srgbClr val="0C4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TextBox 9"/>
          <p:cNvSpPr txBox="1"/>
          <p:nvPr/>
        </p:nvSpPr>
        <p:spPr>
          <a:xfrm>
            <a:off x="2685061" y="3984988"/>
            <a:ext cx="9178570" cy="922020"/>
          </a:xfrm>
          <a:prstGeom prst="rect">
            <a:avLst/>
          </a:prstGeom>
          <a:noFill/>
        </p:spPr>
        <p:txBody>
          <a:bodyPr wrap="square" lIns="0" rIns="0" rtlCol="0">
            <a:spAutoFit/>
          </a:bodyPr>
          <a:lstStyle/>
          <a:p>
            <a:r>
              <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特殊危险作业的安全基本要求</a:t>
            </a:r>
            <a:endPar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50" name="组合 49"/>
          <p:cNvGrpSpPr/>
          <p:nvPr/>
        </p:nvGrpSpPr>
        <p:grpSpPr>
          <a:xfrm>
            <a:off x="5113990" y="904461"/>
            <a:ext cx="1964020" cy="1964478"/>
            <a:chOff x="3005751" y="1547508"/>
            <a:chExt cx="1644816" cy="1645200"/>
          </a:xfrm>
        </p:grpSpPr>
        <p:sp>
          <p:nvSpPr>
            <p:cNvPr id="51" name="Freeform 5"/>
            <p:cNvSpPr/>
            <p:nvPr/>
          </p:nvSpPr>
          <p:spPr bwMode="auto">
            <a:xfrm>
              <a:off x="3005751" y="1547508"/>
              <a:ext cx="1644816" cy="1645200"/>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152400" dist="508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52" name="Freeform 5"/>
            <p:cNvSpPr/>
            <p:nvPr/>
          </p:nvSpPr>
          <p:spPr bwMode="auto">
            <a:xfrm>
              <a:off x="3189943" y="1731108"/>
              <a:ext cx="1276432" cy="1278000"/>
            </a:xfrm>
            <a:prstGeom prst="ellipse">
              <a:avLst/>
            </a:prstGeom>
            <a:solidFill>
              <a:srgbClr val="0C4A88"/>
            </a:solidFill>
            <a:ln w="38100">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grpSp>
      <p:sp>
        <p:nvSpPr>
          <p:cNvPr id="23" name="Freeform 5"/>
          <p:cNvSpPr/>
          <p:nvPr/>
        </p:nvSpPr>
        <p:spPr bwMode="auto">
          <a:xfrm>
            <a:off x="1238997" y="4029112"/>
            <a:ext cx="1117694" cy="835083"/>
          </a:xfrm>
          <a:prstGeom prst="roundRect">
            <a:avLst>
              <a:gd name="adj" fmla="val 12078"/>
            </a:avLst>
          </a:prstGeom>
          <a:solidFill>
            <a:schemeClr val="bg1"/>
          </a:solidFill>
          <a:ln w="38100">
            <a:noFill/>
          </a:ln>
          <a:effectLst>
            <a:innerShdw blurRad="38100" dist="254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54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solidFill>
                  <a:srgbClr val="0C4A88"/>
                </a:soli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rPr>
              <a:t>04</a:t>
            </a:r>
            <a:endParaRPr lang="zh-CN" altLang="en-US" sz="54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solidFill>
                <a:srgbClr val="0C4A88"/>
              </a:soli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endParaRPr>
          </a:p>
        </p:txBody>
      </p:sp>
      <p:sp>
        <p:nvSpPr>
          <p:cNvPr id="21" name="Freeform 79"/>
          <p:cNvSpPr>
            <a:spLocks noEditPoints="1"/>
          </p:cNvSpPr>
          <p:nvPr/>
        </p:nvSpPr>
        <p:spPr bwMode="auto">
          <a:xfrm>
            <a:off x="5676495" y="1547526"/>
            <a:ext cx="839010" cy="678348"/>
          </a:xfrm>
          <a:custGeom>
            <a:avLst/>
            <a:gdLst>
              <a:gd name="T0" fmla="*/ 56 w 141"/>
              <a:gd name="T1" fmla="*/ 60 h 114"/>
              <a:gd name="T2" fmla="*/ 18 w 141"/>
              <a:gd name="T3" fmla="*/ 104 h 114"/>
              <a:gd name="T4" fmla="*/ 11 w 141"/>
              <a:gd name="T5" fmla="*/ 107 h 114"/>
              <a:gd name="T6" fmla="*/ 4 w 141"/>
              <a:gd name="T7" fmla="*/ 105 h 114"/>
              <a:gd name="T8" fmla="*/ 3 w 141"/>
              <a:gd name="T9" fmla="*/ 91 h 114"/>
              <a:gd name="T10" fmla="*/ 49 w 141"/>
              <a:gd name="T11" fmla="*/ 38 h 114"/>
              <a:gd name="T12" fmla="*/ 57 w 141"/>
              <a:gd name="T13" fmla="*/ 35 h 114"/>
              <a:gd name="T14" fmla="*/ 64 w 141"/>
              <a:gd name="T15" fmla="*/ 39 h 114"/>
              <a:gd name="T16" fmla="*/ 78 w 141"/>
              <a:gd name="T17" fmla="*/ 54 h 114"/>
              <a:gd name="T18" fmla="*/ 102 w 141"/>
              <a:gd name="T19" fmla="*/ 25 h 114"/>
              <a:gd name="T20" fmla="*/ 79 w 141"/>
              <a:gd name="T21" fmla="*/ 5 h 114"/>
              <a:gd name="T22" fmla="*/ 136 w 141"/>
              <a:gd name="T23" fmla="*/ 0 h 114"/>
              <a:gd name="T24" fmla="*/ 141 w 141"/>
              <a:gd name="T25" fmla="*/ 58 h 114"/>
              <a:gd name="T26" fmla="*/ 117 w 141"/>
              <a:gd name="T27" fmla="*/ 38 h 114"/>
              <a:gd name="T28" fmla="*/ 85 w 141"/>
              <a:gd name="T29" fmla="*/ 76 h 114"/>
              <a:gd name="T30" fmla="*/ 78 w 141"/>
              <a:gd name="T31" fmla="*/ 80 h 114"/>
              <a:gd name="T32" fmla="*/ 70 w 141"/>
              <a:gd name="T33" fmla="*/ 76 h 114"/>
              <a:gd name="T34" fmla="*/ 56 w 141"/>
              <a:gd name="T35" fmla="*/ 60 h 114"/>
              <a:gd name="T36" fmla="*/ 26 w 141"/>
              <a:gd name="T37" fmla="*/ 114 h 114"/>
              <a:gd name="T38" fmla="*/ 57 w 141"/>
              <a:gd name="T39" fmla="*/ 114 h 114"/>
              <a:gd name="T40" fmla="*/ 57 w 141"/>
              <a:gd name="T41" fmla="*/ 77 h 114"/>
              <a:gd name="T42" fmla="*/ 26 w 141"/>
              <a:gd name="T43" fmla="*/ 112 h 114"/>
              <a:gd name="T44" fmla="*/ 26 w 141"/>
              <a:gd name="T45" fmla="*/ 114 h 114"/>
              <a:gd name="T46" fmla="*/ 89 w 141"/>
              <a:gd name="T47" fmla="*/ 89 h 114"/>
              <a:gd name="T48" fmla="*/ 80 w 141"/>
              <a:gd name="T49" fmla="*/ 94 h 114"/>
              <a:gd name="T50" fmla="*/ 65 w 141"/>
              <a:gd name="T51" fmla="*/ 87 h 114"/>
              <a:gd name="T52" fmla="*/ 65 w 141"/>
              <a:gd name="T53" fmla="*/ 114 h 114"/>
              <a:gd name="T54" fmla="*/ 101 w 141"/>
              <a:gd name="T55" fmla="*/ 114 h 114"/>
              <a:gd name="T56" fmla="*/ 102 w 141"/>
              <a:gd name="T57" fmla="*/ 74 h 114"/>
              <a:gd name="T58" fmla="*/ 89 w 141"/>
              <a:gd name="T59" fmla="*/ 89 h 114"/>
              <a:gd name="T60" fmla="*/ 117 w 141"/>
              <a:gd name="T61" fmla="*/ 55 h 114"/>
              <a:gd name="T62" fmla="*/ 110 w 141"/>
              <a:gd name="T63" fmla="*/ 65 h 114"/>
              <a:gd name="T64" fmla="*/ 110 w 141"/>
              <a:gd name="T65" fmla="*/ 114 h 114"/>
              <a:gd name="T66" fmla="*/ 140 w 141"/>
              <a:gd name="T67" fmla="*/ 114 h 114"/>
              <a:gd name="T68" fmla="*/ 140 w 141"/>
              <a:gd name="T69" fmla="*/ 73 h 114"/>
              <a:gd name="T70" fmla="*/ 117 w 141"/>
              <a:gd name="T71" fmla="*/ 5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1" h="114">
                <a:moveTo>
                  <a:pt x="56" y="60"/>
                </a:moveTo>
                <a:cubicBezTo>
                  <a:pt x="18" y="104"/>
                  <a:pt x="18" y="104"/>
                  <a:pt x="18" y="104"/>
                </a:cubicBezTo>
                <a:cubicBezTo>
                  <a:pt x="16" y="106"/>
                  <a:pt x="13" y="107"/>
                  <a:pt x="11" y="107"/>
                </a:cubicBezTo>
                <a:cubicBezTo>
                  <a:pt x="8" y="107"/>
                  <a:pt x="6" y="106"/>
                  <a:pt x="4" y="105"/>
                </a:cubicBezTo>
                <a:cubicBezTo>
                  <a:pt x="0" y="101"/>
                  <a:pt x="0" y="95"/>
                  <a:pt x="3" y="91"/>
                </a:cubicBezTo>
                <a:cubicBezTo>
                  <a:pt x="49" y="38"/>
                  <a:pt x="49" y="38"/>
                  <a:pt x="49" y="38"/>
                </a:cubicBezTo>
                <a:cubicBezTo>
                  <a:pt x="51" y="36"/>
                  <a:pt x="54" y="35"/>
                  <a:pt x="57" y="35"/>
                </a:cubicBezTo>
                <a:cubicBezTo>
                  <a:pt x="60" y="35"/>
                  <a:pt x="62" y="36"/>
                  <a:pt x="64" y="39"/>
                </a:cubicBezTo>
                <a:cubicBezTo>
                  <a:pt x="78" y="54"/>
                  <a:pt x="78" y="54"/>
                  <a:pt x="78" y="54"/>
                </a:cubicBezTo>
                <a:cubicBezTo>
                  <a:pt x="102" y="25"/>
                  <a:pt x="102" y="25"/>
                  <a:pt x="102" y="25"/>
                </a:cubicBezTo>
                <a:cubicBezTo>
                  <a:pt x="79" y="5"/>
                  <a:pt x="79" y="5"/>
                  <a:pt x="79" y="5"/>
                </a:cubicBezTo>
                <a:cubicBezTo>
                  <a:pt x="136" y="0"/>
                  <a:pt x="136" y="0"/>
                  <a:pt x="136" y="0"/>
                </a:cubicBezTo>
                <a:cubicBezTo>
                  <a:pt x="141" y="58"/>
                  <a:pt x="141" y="58"/>
                  <a:pt x="141" y="58"/>
                </a:cubicBezTo>
                <a:cubicBezTo>
                  <a:pt x="117" y="38"/>
                  <a:pt x="117" y="38"/>
                  <a:pt x="117" y="38"/>
                </a:cubicBezTo>
                <a:cubicBezTo>
                  <a:pt x="85" y="76"/>
                  <a:pt x="85" y="76"/>
                  <a:pt x="85" y="76"/>
                </a:cubicBezTo>
                <a:cubicBezTo>
                  <a:pt x="83" y="78"/>
                  <a:pt x="81" y="80"/>
                  <a:pt x="78" y="80"/>
                </a:cubicBezTo>
                <a:cubicBezTo>
                  <a:pt x="75" y="80"/>
                  <a:pt x="72" y="78"/>
                  <a:pt x="70" y="76"/>
                </a:cubicBezTo>
                <a:lnTo>
                  <a:pt x="56" y="60"/>
                </a:lnTo>
                <a:close/>
                <a:moveTo>
                  <a:pt x="26" y="114"/>
                </a:moveTo>
                <a:cubicBezTo>
                  <a:pt x="57" y="114"/>
                  <a:pt x="57" y="114"/>
                  <a:pt x="57" y="114"/>
                </a:cubicBezTo>
                <a:cubicBezTo>
                  <a:pt x="57" y="77"/>
                  <a:pt x="57" y="77"/>
                  <a:pt x="57" y="77"/>
                </a:cubicBezTo>
                <a:cubicBezTo>
                  <a:pt x="26" y="112"/>
                  <a:pt x="26" y="112"/>
                  <a:pt x="26" y="112"/>
                </a:cubicBezTo>
                <a:lnTo>
                  <a:pt x="26" y="114"/>
                </a:lnTo>
                <a:close/>
                <a:moveTo>
                  <a:pt x="89" y="89"/>
                </a:moveTo>
                <a:cubicBezTo>
                  <a:pt x="83" y="94"/>
                  <a:pt x="80" y="94"/>
                  <a:pt x="80" y="94"/>
                </a:cubicBezTo>
                <a:cubicBezTo>
                  <a:pt x="76" y="94"/>
                  <a:pt x="69" y="90"/>
                  <a:pt x="65" y="87"/>
                </a:cubicBezTo>
                <a:cubicBezTo>
                  <a:pt x="65" y="114"/>
                  <a:pt x="65" y="114"/>
                  <a:pt x="65" y="114"/>
                </a:cubicBezTo>
                <a:cubicBezTo>
                  <a:pt x="101" y="114"/>
                  <a:pt x="101" y="114"/>
                  <a:pt x="101" y="114"/>
                </a:cubicBezTo>
                <a:cubicBezTo>
                  <a:pt x="102" y="74"/>
                  <a:pt x="102" y="74"/>
                  <a:pt x="102" y="74"/>
                </a:cubicBezTo>
                <a:cubicBezTo>
                  <a:pt x="97" y="80"/>
                  <a:pt x="93" y="85"/>
                  <a:pt x="89" y="89"/>
                </a:cubicBezTo>
                <a:close/>
                <a:moveTo>
                  <a:pt x="117" y="55"/>
                </a:moveTo>
                <a:cubicBezTo>
                  <a:pt x="110" y="65"/>
                  <a:pt x="110" y="65"/>
                  <a:pt x="110" y="65"/>
                </a:cubicBezTo>
                <a:cubicBezTo>
                  <a:pt x="110" y="114"/>
                  <a:pt x="110" y="114"/>
                  <a:pt x="110" y="114"/>
                </a:cubicBezTo>
                <a:cubicBezTo>
                  <a:pt x="140" y="114"/>
                  <a:pt x="140" y="114"/>
                  <a:pt x="140" y="114"/>
                </a:cubicBezTo>
                <a:cubicBezTo>
                  <a:pt x="140" y="73"/>
                  <a:pt x="140" y="73"/>
                  <a:pt x="140" y="73"/>
                </a:cubicBezTo>
                <a:cubicBezTo>
                  <a:pt x="134" y="68"/>
                  <a:pt x="117" y="55"/>
                  <a:pt x="117" y="55"/>
                </a:cubicBezTo>
                <a:close/>
              </a:path>
            </a:pathLst>
          </a:custGeom>
          <a:solidFill>
            <a:schemeClr val="bg1"/>
          </a:solidFill>
          <a:ln>
            <a:noFill/>
          </a:ln>
        </p:spPr>
        <p:txBody>
          <a:bodyPr vert="horz" wrap="square" lIns="91440" tIns="45720" rIns="91440" bIns="45720" numCol="1" anchor="t" anchorCtr="0" compatLnSpc="1"/>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70000">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14:bounceEnd="70000">
                                          <p:cBhvr additive="base">
                                            <p:cTn id="7" dur="1500" fill="hold"/>
                                            <p:tgtEl>
                                              <p:spTgt spid="50"/>
                                            </p:tgtEl>
                                            <p:attrNameLst>
                                              <p:attrName>ppt_x</p:attrName>
                                            </p:attrNameLst>
                                          </p:cBhvr>
                                          <p:tavLst>
                                            <p:tav tm="0">
                                              <p:val>
                                                <p:strVal val="#ppt_x"/>
                                              </p:val>
                                            </p:tav>
                                            <p:tav tm="100000">
                                              <p:val>
                                                <p:strVal val="#ppt_x"/>
                                              </p:val>
                                            </p:tav>
                                          </p:tavLst>
                                        </p:anim>
                                        <p:anim calcmode="lin" valueType="num" p14:bounceEnd="70000">
                                          <p:cBhvr additive="base">
                                            <p:cTn id="8" dur="1500" fill="hold"/>
                                            <p:tgtEl>
                                              <p:spTgt spid="50"/>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14" presetClass="entr" presetSubtype="1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randombar(horizontal)">
                                          <p:cBhvr>
                                            <p:cTn id="12" dur="500"/>
                                            <p:tgtEl>
                                              <p:spTgt spid="49"/>
                                            </p:tgtEl>
                                          </p:cBhvr>
                                        </p:animEffect>
                                      </p:childTnLst>
                                    </p:cTn>
                                  </p:par>
                                </p:childTnLst>
                              </p:cTn>
                            </p:par>
                            <p:par>
                              <p:cTn id="13" fill="hold">
                                <p:stCondLst>
                                  <p:cond delay="2000"/>
                                </p:stCondLst>
                                <p:childTnLst>
                                  <p:par>
                                    <p:cTn id="14" presetID="37" presetClass="entr" presetSubtype="0"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1000"/>
                                            <p:tgtEl>
                                              <p:spTgt spid="37"/>
                                            </p:tgtEl>
                                          </p:cBhvr>
                                        </p:animEffect>
                                        <p:anim calcmode="lin" valueType="num">
                                          <p:cBhvr>
                                            <p:cTn id="17" dur="1000" fill="hold"/>
                                            <p:tgtEl>
                                              <p:spTgt spid="37"/>
                                            </p:tgtEl>
                                            <p:attrNameLst>
                                              <p:attrName>ppt_x</p:attrName>
                                            </p:attrNameLst>
                                          </p:cBhvr>
                                          <p:tavLst>
                                            <p:tav tm="0">
                                              <p:val>
                                                <p:strVal val="#ppt_x"/>
                                              </p:val>
                                            </p:tav>
                                            <p:tav tm="100000">
                                              <p:val>
                                                <p:strVal val="#ppt_x"/>
                                              </p:val>
                                            </p:tav>
                                          </p:tavLst>
                                        </p:anim>
                                        <p:anim calcmode="lin" valueType="num">
                                          <p:cBhvr>
                                            <p:cTn id="18" dur="900" decel="100000" fill="hold"/>
                                            <p:tgtEl>
                                              <p:spTgt spid="37"/>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par>
                              <p:cTn id="20" fill="hold">
                                <p:stCondLst>
                                  <p:cond delay="3000"/>
                                </p:stCondLst>
                                <p:childTnLst>
                                  <p:par>
                                    <p:cTn id="21" presetID="2" presetClass="entr" presetSubtype="8" fill="hold" grpId="0" nodeType="afterEffect" p14:presetBounceEnd="68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68000">
                                          <p:cBhvr additive="base">
                                            <p:cTn id="23" dur="1500" fill="hold"/>
                                            <p:tgtEl>
                                              <p:spTgt spid="23"/>
                                            </p:tgtEl>
                                            <p:attrNameLst>
                                              <p:attrName>ppt_x</p:attrName>
                                            </p:attrNameLst>
                                          </p:cBhvr>
                                          <p:tavLst>
                                            <p:tav tm="0">
                                              <p:val>
                                                <p:strVal val="0-#ppt_w/2"/>
                                              </p:val>
                                            </p:tav>
                                            <p:tav tm="100000">
                                              <p:val>
                                                <p:strVal val="#ppt_x"/>
                                              </p:val>
                                            </p:tav>
                                          </p:tavLst>
                                        </p:anim>
                                        <p:anim calcmode="lin" valueType="num" p14:bounceEnd="68000">
                                          <p:cBhvr additive="base">
                                            <p:cTn id="24" dur="1500" fill="hold"/>
                                            <p:tgtEl>
                                              <p:spTgt spid="23"/>
                                            </p:tgtEl>
                                            <p:attrNameLst>
                                              <p:attrName>ppt_y</p:attrName>
                                            </p:attrNameLst>
                                          </p:cBhvr>
                                          <p:tavLst>
                                            <p:tav tm="0">
                                              <p:val>
                                                <p:strVal val="#ppt_y"/>
                                              </p:val>
                                            </p:tav>
                                            <p:tav tm="100000">
                                              <p:val>
                                                <p:strVal val="#ppt_y"/>
                                              </p:val>
                                            </p:tav>
                                          </p:tavLst>
                                        </p:anim>
                                      </p:childTnLst>
                                    </p:cTn>
                                  </p:par>
                                  <p:par>
                                    <p:cTn id="25" presetID="53" presetClass="entr" presetSubtype="16" fill="hold" grpId="0" nodeType="withEffect">
                                      <p:stCondLst>
                                        <p:cond delay="200"/>
                                      </p:stCondLst>
                                      <p:childTnLst>
                                        <p:set>
                                          <p:cBhvr>
                                            <p:cTn id="26" dur="1" fill="hold">
                                              <p:stCondLst>
                                                <p:cond delay="0"/>
                                              </p:stCondLst>
                                            </p:cTn>
                                            <p:tgtEl>
                                              <p:spTgt spid="21"/>
                                            </p:tgtEl>
                                            <p:attrNameLst>
                                              <p:attrName>style.visibility</p:attrName>
                                            </p:attrNameLst>
                                          </p:cBhvr>
                                          <p:to>
                                            <p:strVal val="visible"/>
                                          </p:to>
                                        </p:set>
                                        <p:anim calcmode="lin" valueType="num">
                                          <p:cBhvr>
                                            <p:cTn id="27" dur="1000" fill="hold"/>
                                            <p:tgtEl>
                                              <p:spTgt spid="21"/>
                                            </p:tgtEl>
                                            <p:attrNameLst>
                                              <p:attrName>ppt_w</p:attrName>
                                            </p:attrNameLst>
                                          </p:cBhvr>
                                          <p:tavLst>
                                            <p:tav tm="0">
                                              <p:val>
                                                <p:fltVal val="0"/>
                                              </p:val>
                                            </p:tav>
                                            <p:tav tm="100000">
                                              <p:val>
                                                <p:strVal val="#ppt_w"/>
                                              </p:val>
                                            </p:tav>
                                          </p:tavLst>
                                        </p:anim>
                                        <p:anim calcmode="lin" valueType="num">
                                          <p:cBhvr>
                                            <p:cTn id="28" dur="1000" fill="hold"/>
                                            <p:tgtEl>
                                              <p:spTgt spid="21"/>
                                            </p:tgtEl>
                                            <p:attrNameLst>
                                              <p:attrName>ppt_h</p:attrName>
                                            </p:attrNameLst>
                                          </p:cBhvr>
                                          <p:tavLst>
                                            <p:tav tm="0">
                                              <p:val>
                                                <p:fltVal val="0"/>
                                              </p:val>
                                            </p:tav>
                                            <p:tav tm="100000">
                                              <p:val>
                                                <p:strVal val="#ppt_h"/>
                                              </p:val>
                                            </p:tav>
                                          </p:tavLst>
                                        </p:anim>
                                        <p:animEffect transition="in" filter="fade">
                                          <p:cBhvr>
                                            <p:cTn id="2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7" grpId="0"/>
          <p:bldP spid="23" grpId="0" animBg="1"/>
          <p:bldP spid="21"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1500" fill="hold"/>
                                            <p:tgtEl>
                                              <p:spTgt spid="50"/>
                                            </p:tgtEl>
                                            <p:attrNameLst>
                                              <p:attrName>ppt_x</p:attrName>
                                            </p:attrNameLst>
                                          </p:cBhvr>
                                          <p:tavLst>
                                            <p:tav tm="0">
                                              <p:val>
                                                <p:strVal val="#ppt_x"/>
                                              </p:val>
                                            </p:tav>
                                            <p:tav tm="100000">
                                              <p:val>
                                                <p:strVal val="#ppt_x"/>
                                              </p:val>
                                            </p:tav>
                                          </p:tavLst>
                                        </p:anim>
                                        <p:anim calcmode="lin" valueType="num">
                                          <p:cBhvr additive="base">
                                            <p:cTn id="8" dur="1500" fill="hold"/>
                                            <p:tgtEl>
                                              <p:spTgt spid="50"/>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14" presetClass="entr" presetSubtype="1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randombar(horizontal)">
                                          <p:cBhvr>
                                            <p:cTn id="12" dur="500"/>
                                            <p:tgtEl>
                                              <p:spTgt spid="49"/>
                                            </p:tgtEl>
                                          </p:cBhvr>
                                        </p:animEffect>
                                      </p:childTnLst>
                                    </p:cTn>
                                  </p:par>
                                </p:childTnLst>
                              </p:cTn>
                            </p:par>
                            <p:par>
                              <p:cTn id="13" fill="hold">
                                <p:stCondLst>
                                  <p:cond delay="2000"/>
                                </p:stCondLst>
                                <p:childTnLst>
                                  <p:par>
                                    <p:cTn id="14" presetID="37" presetClass="entr" presetSubtype="0"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1000"/>
                                            <p:tgtEl>
                                              <p:spTgt spid="37"/>
                                            </p:tgtEl>
                                          </p:cBhvr>
                                        </p:animEffect>
                                        <p:anim calcmode="lin" valueType="num">
                                          <p:cBhvr>
                                            <p:cTn id="17" dur="1000" fill="hold"/>
                                            <p:tgtEl>
                                              <p:spTgt spid="37"/>
                                            </p:tgtEl>
                                            <p:attrNameLst>
                                              <p:attrName>ppt_x</p:attrName>
                                            </p:attrNameLst>
                                          </p:cBhvr>
                                          <p:tavLst>
                                            <p:tav tm="0">
                                              <p:val>
                                                <p:strVal val="#ppt_x"/>
                                              </p:val>
                                            </p:tav>
                                            <p:tav tm="100000">
                                              <p:val>
                                                <p:strVal val="#ppt_x"/>
                                              </p:val>
                                            </p:tav>
                                          </p:tavLst>
                                        </p:anim>
                                        <p:anim calcmode="lin" valueType="num">
                                          <p:cBhvr>
                                            <p:cTn id="18" dur="900" decel="100000" fill="hold"/>
                                            <p:tgtEl>
                                              <p:spTgt spid="37"/>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par>
                              <p:cTn id="20" fill="hold">
                                <p:stCondLst>
                                  <p:cond delay="3000"/>
                                </p:stCondLst>
                                <p:childTnLst>
                                  <p:par>
                                    <p:cTn id="21" presetID="2" presetClass="entr" presetSubtype="8"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500" fill="hold"/>
                                            <p:tgtEl>
                                              <p:spTgt spid="23"/>
                                            </p:tgtEl>
                                            <p:attrNameLst>
                                              <p:attrName>ppt_x</p:attrName>
                                            </p:attrNameLst>
                                          </p:cBhvr>
                                          <p:tavLst>
                                            <p:tav tm="0">
                                              <p:val>
                                                <p:strVal val="0-#ppt_w/2"/>
                                              </p:val>
                                            </p:tav>
                                            <p:tav tm="100000">
                                              <p:val>
                                                <p:strVal val="#ppt_x"/>
                                              </p:val>
                                            </p:tav>
                                          </p:tavLst>
                                        </p:anim>
                                        <p:anim calcmode="lin" valueType="num">
                                          <p:cBhvr additive="base">
                                            <p:cTn id="24" dur="1500" fill="hold"/>
                                            <p:tgtEl>
                                              <p:spTgt spid="23"/>
                                            </p:tgtEl>
                                            <p:attrNameLst>
                                              <p:attrName>ppt_y</p:attrName>
                                            </p:attrNameLst>
                                          </p:cBhvr>
                                          <p:tavLst>
                                            <p:tav tm="0">
                                              <p:val>
                                                <p:strVal val="#ppt_y"/>
                                              </p:val>
                                            </p:tav>
                                            <p:tav tm="100000">
                                              <p:val>
                                                <p:strVal val="#ppt_y"/>
                                              </p:val>
                                            </p:tav>
                                          </p:tavLst>
                                        </p:anim>
                                      </p:childTnLst>
                                    </p:cTn>
                                  </p:par>
                                  <p:par>
                                    <p:cTn id="25" presetID="53" presetClass="entr" presetSubtype="16" fill="hold" grpId="0" nodeType="withEffect">
                                      <p:stCondLst>
                                        <p:cond delay="200"/>
                                      </p:stCondLst>
                                      <p:childTnLst>
                                        <p:set>
                                          <p:cBhvr>
                                            <p:cTn id="26" dur="1" fill="hold">
                                              <p:stCondLst>
                                                <p:cond delay="0"/>
                                              </p:stCondLst>
                                            </p:cTn>
                                            <p:tgtEl>
                                              <p:spTgt spid="21"/>
                                            </p:tgtEl>
                                            <p:attrNameLst>
                                              <p:attrName>style.visibility</p:attrName>
                                            </p:attrNameLst>
                                          </p:cBhvr>
                                          <p:to>
                                            <p:strVal val="visible"/>
                                          </p:to>
                                        </p:set>
                                        <p:anim calcmode="lin" valueType="num">
                                          <p:cBhvr>
                                            <p:cTn id="27" dur="1000" fill="hold"/>
                                            <p:tgtEl>
                                              <p:spTgt spid="21"/>
                                            </p:tgtEl>
                                            <p:attrNameLst>
                                              <p:attrName>ppt_w</p:attrName>
                                            </p:attrNameLst>
                                          </p:cBhvr>
                                          <p:tavLst>
                                            <p:tav tm="0">
                                              <p:val>
                                                <p:fltVal val="0"/>
                                              </p:val>
                                            </p:tav>
                                            <p:tav tm="100000">
                                              <p:val>
                                                <p:strVal val="#ppt_w"/>
                                              </p:val>
                                            </p:tav>
                                          </p:tavLst>
                                        </p:anim>
                                        <p:anim calcmode="lin" valueType="num">
                                          <p:cBhvr>
                                            <p:cTn id="28" dur="1000" fill="hold"/>
                                            <p:tgtEl>
                                              <p:spTgt spid="21"/>
                                            </p:tgtEl>
                                            <p:attrNameLst>
                                              <p:attrName>ppt_h</p:attrName>
                                            </p:attrNameLst>
                                          </p:cBhvr>
                                          <p:tavLst>
                                            <p:tav tm="0">
                                              <p:val>
                                                <p:fltVal val="0"/>
                                              </p:val>
                                            </p:tav>
                                            <p:tav tm="100000">
                                              <p:val>
                                                <p:strVal val="#ppt_h"/>
                                              </p:val>
                                            </p:tav>
                                          </p:tavLst>
                                        </p:anim>
                                        <p:animEffect transition="in" filter="fade">
                                          <p:cBhvr>
                                            <p:cTn id="2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7" grpId="0"/>
          <p:bldP spid="23" grpId="0" animBg="1"/>
          <p:bldP spid="21" grpId="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4202325"/>
            <a:ext cx="12192000" cy="1081887"/>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pic>
        <p:nvPicPr>
          <p:cNvPr id="79" name="Picture 4" descr="DSC03454"/>
          <p:cNvPicPr>
            <a:picLocks noChangeAspect="1"/>
          </p:cNvPicPr>
          <p:nvPr/>
        </p:nvPicPr>
        <p:blipFill>
          <a:blip r:embed="rId2"/>
          <a:stretch>
            <a:fillRect/>
          </a:stretch>
        </p:blipFill>
        <p:spPr>
          <a:xfrm>
            <a:off x="895503" y="2718577"/>
            <a:ext cx="2514600" cy="2043113"/>
          </a:xfrm>
          <a:prstGeom prst="rect">
            <a:avLst/>
          </a:prstGeom>
          <a:noFill/>
          <a:ln w="9525">
            <a:noFill/>
          </a:ln>
          <a:effectLst>
            <a:outerShdw blurRad="50800" dist="38100" dir="2700000" algn="tl" rotWithShape="0">
              <a:prstClr val="black">
                <a:alpha val="40000"/>
              </a:prstClr>
            </a:outerShdw>
          </a:effectLst>
        </p:spPr>
      </p:pic>
      <p:pic>
        <p:nvPicPr>
          <p:cNvPr id="80" name="Picture 5"/>
          <p:cNvPicPr>
            <a:picLocks noChangeAspect="1"/>
          </p:cNvPicPr>
          <p:nvPr/>
        </p:nvPicPr>
        <p:blipFill rotWithShape="1">
          <a:blip r:embed="rId3"/>
          <a:srcRect r="7692"/>
          <a:stretch>
            <a:fillRect/>
          </a:stretch>
        </p:blipFill>
        <p:spPr>
          <a:xfrm>
            <a:off x="3626850" y="2718575"/>
            <a:ext cx="2514600" cy="2043113"/>
          </a:xfrm>
          <a:prstGeom prst="rect">
            <a:avLst/>
          </a:prstGeom>
          <a:noFill/>
          <a:ln w="9525">
            <a:noFill/>
          </a:ln>
          <a:effectLst>
            <a:outerShdw blurRad="50800" dist="38100" dir="2700000" algn="tl" rotWithShape="0">
              <a:prstClr val="black">
                <a:alpha val="40000"/>
              </a:prstClr>
            </a:outerShdw>
          </a:effectLst>
        </p:spPr>
      </p:pic>
      <p:pic>
        <p:nvPicPr>
          <p:cNvPr id="81" name="Picture 2"/>
          <p:cNvPicPr>
            <a:picLocks noChangeAspect="1"/>
          </p:cNvPicPr>
          <p:nvPr/>
        </p:nvPicPr>
        <p:blipFill rotWithShape="1">
          <a:blip r:embed="rId4"/>
          <a:srcRect r="10381"/>
          <a:stretch>
            <a:fillRect/>
          </a:stretch>
        </p:blipFill>
        <p:spPr>
          <a:xfrm>
            <a:off x="9112640" y="2703646"/>
            <a:ext cx="2514599" cy="2058042"/>
          </a:xfrm>
          <a:prstGeom prst="rect">
            <a:avLst/>
          </a:prstGeom>
          <a:noFill/>
          <a:ln w="9525">
            <a:noFill/>
          </a:ln>
          <a:effectLst>
            <a:outerShdw blurRad="50800" dist="38100" dir="2700000" algn="tl" rotWithShape="0">
              <a:prstClr val="black">
                <a:alpha val="40000"/>
              </a:prstClr>
            </a:outerShdw>
          </a:effectLst>
        </p:spPr>
      </p:pic>
      <p:pic>
        <p:nvPicPr>
          <p:cNvPr id="82" name="Picture 2" descr="D:\范景春\工作\2015年\事故\福建4.6事故\事故视频\孙司长\现场照片\_T0A1209.JPG"/>
          <p:cNvPicPr>
            <a:picLocks noChangeAspect="1"/>
          </p:cNvPicPr>
          <p:nvPr/>
        </p:nvPicPr>
        <p:blipFill rotWithShape="1">
          <a:blip r:embed="rId5"/>
          <a:srcRect r="20625"/>
          <a:stretch>
            <a:fillRect/>
          </a:stretch>
        </p:blipFill>
        <p:spPr>
          <a:xfrm>
            <a:off x="6381294" y="2718575"/>
            <a:ext cx="2514600" cy="2043113"/>
          </a:xfrm>
          <a:prstGeom prst="rect">
            <a:avLst/>
          </a:prstGeom>
          <a:noFill/>
          <a:ln w="9525">
            <a:noFill/>
          </a:ln>
          <a:effectLst>
            <a:outerShdw blurRad="50800" dist="38100" dir="2700000" algn="tl" rotWithShape="0">
              <a:prstClr val="black">
                <a:alpha val="40000"/>
              </a:prstClr>
            </a:outerShdw>
          </a:effectLst>
        </p:spPr>
      </p:pic>
      <p:sp>
        <p:nvSpPr>
          <p:cNvPr id="83" name="TextBox 35"/>
          <p:cNvSpPr txBox="1"/>
          <p:nvPr/>
        </p:nvSpPr>
        <p:spPr>
          <a:xfrm>
            <a:off x="4755904" y="1573788"/>
            <a:ext cx="2771092"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动火作业容易引发事故</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3" name="矩形 2"/>
          <p:cNvSpPr/>
          <p:nvPr/>
        </p:nvSpPr>
        <p:spPr>
          <a:xfrm>
            <a:off x="1413668" y="1430824"/>
            <a:ext cx="4381328" cy="646331"/>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 </a:t>
            </a:r>
            <a:r>
              <a:rPr lang="en-US" altLang="zh-CN" dirty="0">
                <a:solidFill>
                  <a:srgbClr val="0C4A88"/>
                </a:solidFill>
                <a:latin typeface="微软雅黑" panose="020B0503020204020204" pitchFamily="34" charset="-122"/>
                <a:ea typeface="微软雅黑" panose="020B0503020204020204" pitchFamily="34" charset="-122"/>
              </a:rPr>
              <a:t>1</a:t>
            </a:r>
            <a:r>
              <a:rPr lang="zh-CN" altLang="en-US" dirty="0">
                <a:solidFill>
                  <a:srgbClr val="0C4A88"/>
                </a:solidFill>
                <a:latin typeface="微软雅黑" panose="020B0503020204020204" pitchFamily="34" charset="-122"/>
                <a:ea typeface="微软雅黑" panose="020B0503020204020204" pitchFamily="34" charset="-122"/>
              </a:rPr>
              <a:t>、 动火作业定义（禁火区的动火作业）</a:t>
            </a:r>
            <a:endParaRPr lang="zh-CN" altLang="en-US" dirty="0">
              <a:solidFill>
                <a:srgbClr val="0C4A88"/>
              </a:solidFill>
              <a:latin typeface="微软雅黑" panose="020B0503020204020204" pitchFamily="34" charset="-122"/>
              <a:ea typeface="微软雅黑" panose="020B0503020204020204" pitchFamily="34" charset="-122"/>
            </a:endParaRPr>
          </a:p>
          <a:p>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4" name="矩形 3"/>
          <p:cNvSpPr/>
          <p:nvPr/>
        </p:nvSpPr>
        <p:spPr>
          <a:xfrm>
            <a:off x="1413668" y="1896573"/>
            <a:ext cx="9646596" cy="753220"/>
          </a:xfrm>
          <a:prstGeom prst="rect">
            <a:avLst/>
          </a:prstGeom>
        </p:spPr>
        <p:txBody>
          <a:bodyPr wrap="square">
            <a:spAutoFit/>
          </a:bodyPr>
          <a:lstStyle/>
          <a:p>
            <a:pPr>
              <a:lnSpc>
                <a:spcPts val="2700"/>
              </a:lnSpc>
            </a:pPr>
            <a:r>
              <a:rPr lang="zh-CN" altLang="en-US" dirty="0">
                <a:latin typeface="微软雅黑" panose="020B0503020204020204" pitchFamily="34" charset="-122"/>
                <a:ea typeface="微软雅黑" panose="020B0503020204020204" pitchFamily="34" charset="-122"/>
              </a:rPr>
              <a:t>能直接或间接产生明火的工艺设置以外的</a:t>
            </a:r>
            <a:r>
              <a:rPr lang="zh-CN" altLang="en-US" dirty="0">
                <a:solidFill>
                  <a:srgbClr val="0C4A88"/>
                </a:solidFill>
                <a:latin typeface="微软雅黑" panose="020B0503020204020204" pitchFamily="34" charset="-122"/>
                <a:ea typeface="微软雅黑" panose="020B0503020204020204" pitchFamily="34" charset="-122"/>
              </a:rPr>
              <a:t>非常规</a:t>
            </a:r>
            <a:r>
              <a:rPr lang="zh-CN" altLang="en-US" dirty="0">
                <a:latin typeface="微软雅黑" panose="020B0503020204020204" pitchFamily="34" charset="-122"/>
                <a:ea typeface="微软雅黑" panose="020B0503020204020204" pitchFamily="34" charset="-122"/>
              </a:rPr>
              <a:t>作业，如使用电焊、气焊（割）、喷灯、电钻、砂轮、切割等进行可能产生火焰、火花和炽热表面的</a:t>
            </a:r>
            <a:r>
              <a:rPr lang="zh-CN" altLang="en-US" dirty="0">
                <a:solidFill>
                  <a:srgbClr val="0C4A88"/>
                </a:solidFill>
                <a:latin typeface="微软雅黑" panose="020B0503020204020204" pitchFamily="34" charset="-122"/>
                <a:ea typeface="微软雅黑" panose="020B0503020204020204" pitchFamily="34" charset="-122"/>
              </a:rPr>
              <a:t>非常规</a:t>
            </a:r>
            <a:r>
              <a:rPr lang="zh-CN" altLang="en-US" dirty="0">
                <a:latin typeface="微软雅黑" panose="020B0503020204020204" pitchFamily="34" charset="-122"/>
                <a:ea typeface="微软雅黑" panose="020B0503020204020204" pitchFamily="34" charset="-122"/>
              </a:rPr>
              <a:t>作业。</a:t>
            </a:r>
            <a:endParaRPr lang="zh-CN" altLang="en-US" dirty="0">
              <a:latin typeface="微软雅黑" panose="020B0503020204020204" pitchFamily="34" charset="-122"/>
              <a:ea typeface="微软雅黑" panose="020B0503020204020204" pitchFamily="34" charset="-122"/>
            </a:endParaRPr>
          </a:p>
        </p:txBody>
      </p:sp>
      <p:pic>
        <p:nvPicPr>
          <p:cNvPr id="1026" name="Picture 2" descr="http://www.cnpc.com.cn/website-webapp/ewebeditor/uploadfile/News/zzxw/xwzx/tpxw/20090915_C377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4651" y="3191714"/>
            <a:ext cx="3639361" cy="29697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news.cnpc.com.cn/epaper/zgsyb/2009/20090915/image/0044071006.jpeg"/>
          <p:cNvPicPr>
            <a:picLocks noChangeAspect="1" noChangeArrowheads="1"/>
          </p:cNvPicPr>
          <p:nvPr/>
        </p:nvPicPr>
        <p:blipFill rotWithShape="1">
          <a:blip r:embed="rId3">
            <a:extLst>
              <a:ext uri="{28A0092B-C50C-407E-A947-70E740481C1C}">
                <a14:useLocalDpi xmlns:a14="http://schemas.microsoft.com/office/drawing/2010/main" val="0"/>
              </a:ext>
            </a:extLst>
          </a:blip>
          <a:srcRect r="18157"/>
          <a:stretch>
            <a:fillRect/>
          </a:stretch>
        </p:blipFill>
        <p:spPr bwMode="auto">
          <a:xfrm>
            <a:off x="6652502" y="3115542"/>
            <a:ext cx="3639361" cy="29526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3" name="矩形 2"/>
          <p:cNvSpPr/>
          <p:nvPr/>
        </p:nvSpPr>
        <p:spPr>
          <a:xfrm>
            <a:off x="1337468" y="1135549"/>
            <a:ext cx="2004075"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 </a:t>
            </a:r>
            <a:r>
              <a:rPr lang="en-US" altLang="zh-CN" dirty="0">
                <a:solidFill>
                  <a:srgbClr val="0C4A88"/>
                </a:solidFill>
                <a:latin typeface="微软雅黑" panose="020B0503020204020204" pitchFamily="34" charset="-122"/>
                <a:ea typeface="微软雅黑" panose="020B0503020204020204" pitchFamily="34" charset="-122"/>
              </a:rPr>
              <a:t>2</a:t>
            </a:r>
            <a:r>
              <a:rPr lang="zh-CN" altLang="en-US" dirty="0">
                <a:solidFill>
                  <a:srgbClr val="0C4A88"/>
                </a:solidFill>
                <a:latin typeface="微软雅黑" panose="020B0503020204020204" pitchFamily="34" charset="-122"/>
                <a:ea typeface="微软雅黑" panose="020B0503020204020204" pitchFamily="34" charset="-122"/>
              </a:rPr>
              <a:t>、动火作业职责</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4" name="矩形 3"/>
          <p:cNvSpPr/>
          <p:nvPr/>
        </p:nvSpPr>
        <p:spPr>
          <a:xfrm>
            <a:off x="3408761" y="1853877"/>
            <a:ext cx="4892610" cy="406971"/>
          </a:xfrm>
          <a:prstGeom prst="rect">
            <a:avLst/>
          </a:prstGeom>
        </p:spPr>
        <p:txBody>
          <a:bodyPr wrap="square">
            <a:spAutoFit/>
          </a:bodyPr>
          <a:lstStyle/>
          <a:p>
            <a:pPr>
              <a:lnSpc>
                <a:spcPts val="27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负责办理</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许可证</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并对动火作业负全面责任。</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1473832" y="1859334"/>
            <a:ext cx="1867711" cy="489853"/>
            <a:chOff x="1386153" y="2317533"/>
            <a:chExt cx="1867711" cy="489853"/>
          </a:xfrm>
        </p:grpSpPr>
        <p:sp>
          <p:nvSpPr>
            <p:cNvPr id="2" name="矩形 1"/>
            <p:cNvSpPr/>
            <p:nvPr/>
          </p:nvSpPr>
          <p:spPr>
            <a:xfrm>
              <a:off x="1386153" y="2317533"/>
              <a:ext cx="1867711" cy="489853"/>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1453371" y="2389464"/>
              <a:ext cx="1800493"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动火作业负责人</a:t>
              </a:r>
              <a:endParaRPr lang="zh-CN" altLang="en-US" dirty="0">
                <a:solidFill>
                  <a:schemeClr val="bg1"/>
                </a:solidFill>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1493426" y="2653649"/>
            <a:ext cx="1867711" cy="489853"/>
            <a:chOff x="1378006" y="3122183"/>
            <a:chExt cx="1867711" cy="489853"/>
          </a:xfrm>
        </p:grpSpPr>
        <p:sp>
          <p:nvSpPr>
            <p:cNvPr id="14" name="矩形 13"/>
            <p:cNvSpPr/>
            <p:nvPr/>
          </p:nvSpPr>
          <p:spPr>
            <a:xfrm>
              <a:off x="1378006" y="3122183"/>
              <a:ext cx="1867711" cy="489853"/>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1676056" y="3167897"/>
              <a:ext cx="1338828"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动火作业人</a:t>
              </a:r>
              <a:endParaRPr lang="zh-CN" altLang="en-US" dirty="0">
                <a:solidFill>
                  <a:schemeClr val="bg1"/>
                </a:solidFill>
                <a:latin typeface="微软雅黑" panose="020B0503020204020204" pitchFamily="34" charset="-122"/>
                <a:ea typeface="微软雅黑" panose="020B0503020204020204" pitchFamily="34" charset="-122"/>
              </a:endParaRPr>
            </a:p>
          </p:txBody>
        </p:sp>
      </p:grpSp>
      <p:sp>
        <p:nvSpPr>
          <p:cNvPr id="23" name="矩形 22"/>
          <p:cNvSpPr/>
          <p:nvPr/>
        </p:nvSpPr>
        <p:spPr>
          <a:xfrm>
            <a:off x="3428355" y="2692443"/>
            <a:ext cx="4892610" cy="406971"/>
          </a:xfrm>
          <a:prstGeom prst="rect">
            <a:avLst/>
          </a:prstGeom>
        </p:spPr>
        <p:txBody>
          <a:bodyPr wrap="square">
            <a:spAutoFit/>
          </a:bodyPr>
          <a:lstStyle/>
          <a:p>
            <a:pPr>
              <a:lnSpc>
                <a:spcPts val="27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负责办理</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许可证</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并对动火作业负全面责任。</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4" name="矩形 23"/>
          <p:cNvSpPr/>
          <p:nvPr/>
        </p:nvSpPr>
        <p:spPr>
          <a:xfrm>
            <a:off x="3349690" y="3527031"/>
            <a:ext cx="7270685" cy="438582"/>
          </a:xfrm>
          <a:prstGeom prst="rect">
            <a:avLst/>
          </a:prstGeom>
        </p:spPr>
        <p:txBody>
          <a:bodyPr wrap="square">
            <a:spAutoFit/>
          </a:bodyPr>
          <a:lstStyle/>
          <a:p>
            <a:pPr>
              <a:lnSpc>
                <a:spcPts val="27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 应坚守岗位，不准脱岗；在动火期间，不准兼做其它工作。</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3428355" y="4344543"/>
            <a:ext cx="8489885" cy="406971"/>
          </a:xfrm>
          <a:prstGeom prst="rect">
            <a:avLst/>
          </a:prstGeom>
        </p:spPr>
        <p:txBody>
          <a:bodyPr wrap="square">
            <a:spAutoFit/>
          </a:bodyPr>
          <a:lstStyle/>
          <a:p>
            <a:pPr>
              <a:lnSpc>
                <a:spcPts val="27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对所属生产系统在动火过程中的安全监管负责。参与制定、负责落实动火安全措施</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6" name="矩形 25"/>
          <p:cNvSpPr/>
          <p:nvPr/>
        </p:nvSpPr>
        <p:spPr>
          <a:xfrm>
            <a:off x="3408760" y="4992723"/>
            <a:ext cx="8375585" cy="753220"/>
          </a:xfrm>
          <a:prstGeom prst="rect">
            <a:avLst/>
          </a:prstGeom>
        </p:spPr>
        <p:txBody>
          <a:bodyPr wrap="square">
            <a:spAutoFit/>
          </a:bodyPr>
          <a:lstStyle/>
          <a:p>
            <a:pPr>
              <a:lnSpc>
                <a:spcPts val="27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对动火分析方法和分析结果负责。到现场取样分析，</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许可证</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签字，不得用合格等字样代替分析数据。</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7" name="矩形 26"/>
          <p:cNvSpPr/>
          <p:nvPr/>
        </p:nvSpPr>
        <p:spPr>
          <a:xfrm>
            <a:off x="3408761" y="6103105"/>
            <a:ext cx="8375584" cy="438582"/>
          </a:xfrm>
          <a:prstGeom prst="rect">
            <a:avLst/>
          </a:prstGeom>
        </p:spPr>
        <p:txBody>
          <a:bodyPr wrap="square">
            <a:spAutoFit/>
          </a:bodyPr>
          <a:lstStyle/>
          <a:p>
            <a:pPr>
              <a:lnSpc>
                <a:spcPts val="27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是安全措施现场落实情况的最终确认人，对自己的批准签字负责。</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1473833" y="3527031"/>
            <a:ext cx="1867711" cy="489853"/>
            <a:chOff x="1386153" y="4098355"/>
            <a:chExt cx="1867711" cy="489853"/>
          </a:xfrm>
        </p:grpSpPr>
        <p:sp>
          <p:nvSpPr>
            <p:cNvPr id="15" name="矩形 14"/>
            <p:cNvSpPr/>
            <p:nvPr/>
          </p:nvSpPr>
          <p:spPr>
            <a:xfrm>
              <a:off x="1386153" y="4098355"/>
              <a:ext cx="1867711" cy="489853"/>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1915036" y="4142535"/>
              <a:ext cx="877163"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监火人</a:t>
              </a:r>
              <a:endParaRPr lang="zh-CN" altLang="en-US" dirty="0">
                <a:solidFill>
                  <a:schemeClr val="bg1"/>
                </a:solidFill>
                <a:latin typeface="微软雅黑" panose="020B0503020204020204" pitchFamily="34" charset="-122"/>
                <a:ea typeface="微软雅黑" panose="020B0503020204020204" pitchFamily="34" charset="-122"/>
              </a:endParaRPr>
            </a:p>
          </p:txBody>
        </p:sp>
      </p:grpSp>
      <p:grpSp>
        <p:nvGrpSpPr>
          <p:cNvPr id="12" name="组合 11"/>
          <p:cNvGrpSpPr/>
          <p:nvPr/>
        </p:nvGrpSpPr>
        <p:grpSpPr>
          <a:xfrm>
            <a:off x="1493426" y="4318908"/>
            <a:ext cx="1867711" cy="489853"/>
            <a:chOff x="1386153" y="4925206"/>
            <a:chExt cx="1867711" cy="489853"/>
          </a:xfrm>
        </p:grpSpPr>
        <p:sp>
          <p:nvSpPr>
            <p:cNvPr id="16" name="矩形 15"/>
            <p:cNvSpPr/>
            <p:nvPr/>
          </p:nvSpPr>
          <p:spPr>
            <a:xfrm>
              <a:off x="1386153" y="4925206"/>
              <a:ext cx="1867711" cy="489853"/>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矩形 28"/>
            <p:cNvSpPr/>
            <p:nvPr/>
          </p:nvSpPr>
          <p:spPr>
            <a:xfrm>
              <a:off x="1453371" y="4994780"/>
              <a:ext cx="1800493"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动火部位负责人</a:t>
              </a:r>
              <a:endParaRPr lang="zh-CN" altLang="en-US" dirty="0">
                <a:solidFill>
                  <a:schemeClr val="bg1"/>
                </a:solidFill>
                <a:latin typeface="微软雅黑" panose="020B0503020204020204" pitchFamily="34" charset="-122"/>
                <a:ea typeface="微软雅黑" panose="020B0503020204020204" pitchFamily="34" charset="-122"/>
              </a:endParaRPr>
            </a:p>
          </p:txBody>
        </p:sp>
      </p:grpSp>
      <p:grpSp>
        <p:nvGrpSpPr>
          <p:cNvPr id="32" name="组合 31"/>
          <p:cNvGrpSpPr/>
          <p:nvPr/>
        </p:nvGrpSpPr>
        <p:grpSpPr>
          <a:xfrm>
            <a:off x="1493426" y="5088712"/>
            <a:ext cx="1867711" cy="489853"/>
            <a:chOff x="1386153" y="5606142"/>
            <a:chExt cx="1867711" cy="489853"/>
          </a:xfrm>
        </p:grpSpPr>
        <p:sp>
          <p:nvSpPr>
            <p:cNvPr id="17" name="矩形 16"/>
            <p:cNvSpPr/>
            <p:nvPr/>
          </p:nvSpPr>
          <p:spPr>
            <a:xfrm>
              <a:off x="1386153" y="5606142"/>
              <a:ext cx="1867711" cy="489853"/>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1684203" y="5653276"/>
              <a:ext cx="1338828"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动火分析人</a:t>
              </a:r>
              <a:endParaRPr lang="zh-CN" altLang="en-US" dirty="0">
                <a:solidFill>
                  <a:schemeClr val="bg1"/>
                </a:solidFill>
                <a:latin typeface="微软雅黑" panose="020B0503020204020204" pitchFamily="34" charset="-122"/>
                <a:ea typeface="微软雅黑" panose="020B0503020204020204" pitchFamily="34" charset="-122"/>
              </a:endParaRPr>
            </a:p>
          </p:txBody>
        </p:sp>
      </p:grpSp>
      <p:grpSp>
        <p:nvGrpSpPr>
          <p:cNvPr id="33" name="组合 32"/>
          <p:cNvGrpSpPr/>
          <p:nvPr/>
        </p:nvGrpSpPr>
        <p:grpSpPr>
          <a:xfrm>
            <a:off x="1473832" y="6072872"/>
            <a:ext cx="1867711" cy="489853"/>
            <a:chOff x="1386153" y="6368147"/>
            <a:chExt cx="1867711" cy="489853"/>
          </a:xfrm>
        </p:grpSpPr>
        <p:sp>
          <p:nvSpPr>
            <p:cNvPr id="18" name="矩形 17"/>
            <p:cNvSpPr/>
            <p:nvPr/>
          </p:nvSpPr>
          <p:spPr>
            <a:xfrm>
              <a:off x="1386153" y="6368147"/>
              <a:ext cx="1867711" cy="489853"/>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矩形 30"/>
            <p:cNvSpPr/>
            <p:nvPr/>
          </p:nvSpPr>
          <p:spPr>
            <a:xfrm>
              <a:off x="1453371" y="6428407"/>
              <a:ext cx="1800493"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动火作业审批人</a:t>
              </a:r>
              <a:endParaRPr lang="zh-CN" altLang="en-US" dirty="0">
                <a:solidFill>
                  <a:schemeClr val="bg1"/>
                </a:solidFill>
                <a:latin typeface="微软雅黑" panose="020B0503020204020204" pitchFamily="34" charset="-122"/>
                <a:ea typeface="微软雅黑" panose="020B0503020204020204" pitchFamily="34" charset="-122"/>
              </a:endParaRPr>
            </a:p>
          </p:txBody>
        </p:sp>
      </p:grpSp>
      <p:cxnSp>
        <p:nvCxnSpPr>
          <p:cNvPr id="6" name="直接连接符 5"/>
          <p:cNvCxnSpPr/>
          <p:nvPr/>
        </p:nvCxnSpPr>
        <p:spPr>
          <a:xfrm>
            <a:off x="1473832" y="2476500"/>
            <a:ext cx="9842444" cy="0"/>
          </a:xfrm>
          <a:prstGeom prst="line">
            <a:avLst/>
          </a:prstGeom>
          <a:ln w="12700" cap="flat" cmpd="sng">
            <a:solidFill>
              <a:srgbClr val="000000"/>
            </a:solidFill>
            <a:prstDash val="sysDash"/>
            <a:miter/>
            <a:headEnd type="none" w="med" len="med"/>
            <a:tailEnd type="none" w="med" len="med"/>
          </a:ln>
        </p:spPr>
      </p:cxnSp>
      <p:cxnSp>
        <p:nvCxnSpPr>
          <p:cNvPr id="34" name="直接连接符 33"/>
          <p:cNvCxnSpPr/>
          <p:nvPr/>
        </p:nvCxnSpPr>
        <p:spPr>
          <a:xfrm>
            <a:off x="1493426" y="3295498"/>
            <a:ext cx="9842444" cy="0"/>
          </a:xfrm>
          <a:prstGeom prst="line">
            <a:avLst/>
          </a:prstGeom>
          <a:ln w="12700" cap="flat" cmpd="sng">
            <a:solidFill>
              <a:srgbClr val="000000"/>
            </a:solidFill>
            <a:prstDash val="sysDash"/>
            <a:miter/>
            <a:headEnd type="none" w="med" len="med"/>
            <a:tailEnd type="none" w="med" len="med"/>
          </a:ln>
        </p:spPr>
      </p:cxnSp>
      <p:cxnSp>
        <p:nvCxnSpPr>
          <p:cNvPr id="39" name="直接连接符 38"/>
          <p:cNvCxnSpPr/>
          <p:nvPr/>
        </p:nvCxnSpPr>
        <p:spPr>
          <a:xfrm>
            <a:off x="1493426" y="4124501"/>
            <a:ext cx="9842444" cy="0"/>
          </a:xfrm>
          <a:prstGeom prst="line">
            <a:avLst/>
          </a:prstGeom>
          <a:ln w="12700" cap="flat" cmpd="sng">
            <a:solidFill>
              <a:srgbClr val="000000"/>
            </a:solidFill>
            <a:prstDash val="sysDash"/>
            <a:miter/>
            <a:headEnd type="none" w="med" len="med"/>
            <a:tailEnd type="none" w="med" len="med"/>
          </a:ln>
        </p:spPr>
      </p:cxnSp>
      <p:cxnSp>
        <p:nvCxnSpPr>
          <p:cNvPr id="40" name="直接连接符 39"/>
          <p:cNvCxnSpPr/>
          <p:nvPr/>
        </p:nvCxnSpPr>
        <p:spPr>
          <a:xfrm>
            <a:off x="1493426" y="4887347"/>
            <a:ext cx="9842444" cy="0"/>
          </a:xfrm>
          <a:prstGeom prst="line">
            <a:avLst/>
          </a:prstGeom>
          <a:ln w="12700" cap="flat" cmpd="sng">
            <a:solidFill>
              <a:srgbClr val="000000"/>
            </a:solidFill>
            <a:prstDash val="sysDash"/>
            <a:miter/>
            <a:headEnd type="none" w="med" len="med"/>
            <a:tailEnd type="none" w="med" len="med"/>
          </a:ln>
        </p:spPr>
      </p:cxnSp>
      <p:cxnSp>
        <p:nvCxnSpPr>
          <p:cNvPr id="44" name="直接连接符 43"/>
          <p:cNvCxnSpPr/>
          <p:nvPr/>
        </p:nvCxnSpPr>
        <p:spPr>
          <a:xfrm>
            <a:off x="1493426" y="5795043"/>
            <a:ext cx="9842444" cy="0"/>
          </a:xfrm>
          <a:prstGeom prst="line">
            <a:avLst/>
          </a:prstGeom>
          <a:ln w="12700" cap="flat" cmpd="sng">
            <a:solidFill>
              <a:srgbClr val="000000"/>
            </a:solidFill>
            <a:prstDash val="sysDash"/>
            <a:miter/>
            <a:headEnd type="none" w="med" len="med"/>
            <a:tailEnd type="none" w="med" len="med"/>
          </a:ln>
        </p:spPr>
      </p:cxnSp>
      <p:cxnSp>
        <p:nvCxnSpPr>
          <p:cNvPr id="45" name="直接连接符 44"/>
          <p:cNvCxnSpPr/>
          <p:nvPr/>
        </p:nvCxnSpPr>
        <p:spPr>
          <a:xfrm>
            <a:off x="1541050" y="6685249"/>
            <a:ext cx="9842444" cy="0"/>
          </a:xfrm>
          <a:prstGeom prst="line">
            <a:avLst/>
          </a:prstGeom>
          <a:ln w="12700" cap="flat" cmpd="sng">
            <a:solidFill>
              <a:srgbClr val="000000"/>
            </a:solidFill>
            <a:prstDash val="sysDash"/>
            <a:miter/>
            <a:headEnd type="none" w="med" len="med"/>
            <a:tailEnd type="none" w="med" len="med"/>
          </a:ln>
        </p:spPr>
      </p:cxn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3" name="矩形 2"/>
          <p:cNvSpPr/>
          <p:nvPr/>
        </p:nvSpPr>
        <p:spPr>
          <a:xfrm>
            <a:off x="1337468" y="1135549"/>
            <a:ext cx="2004075"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3</a:t>
            </a:r>
            <a:r>
              <a:rPr lang="zh-CN" altLang="en-US" dirty="0">
                <a:solidFill>
                  <a:srgbClr val="0C4A88"/>
                </a:solidFill>
                <a:latin typeface="微软雅黑" panose="020B0503020204020204" pitchFamily="34" charset="-122"/>
                <a:ea typeface="微软雅黑" panose="020B0503020204020204" pitchFamily="34" charset="-122"/>
              </a:rPr>
              <a:t>、动火作业分级</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5" name="平行四边形 4"/>
          <p:cNvSpPr/>
          <p:nvPr/>
        </p:nvSpPr>
        <p:spPr>
          <a:xfrm>
            <a:off x="1187394" y="1860980"/>
            <a:ext cx="2105025" cy="466067"/>
          </a:xfrm>
          <a:prstGeom prst="parallelogram">
            <a:avLst/>
          </a:prstGeom>
          <a:solidFill>
            <a:srgbClr val="0C4A8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1420155" y="1905978"/>
            <a:ext cx="1569660"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特殊动火作业</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3" name="矩形 42"/>
          <p:cNvSpPr/>
          <p:nvPr/>
        </p:nvSpPr>
        <p:spPr>
          <a:xfrm>
            <a:off x="1187394" y="2402293"/>
            <a:ext cx="9584451" cy="784830"/>
          </a:xfrm>
          <a:prstGeom prst="rect">
            <a:avLst/>
          </a:prstGeom>
        </p:spPr>
        <p:txBody>
          <a:bodyPr wrap="square">
            <a:spAutoFit/>
          </a:bodyPr>
          <a:lstStyle/>
          <a:p>
            <a:pPr>
              <a:lnSpc>
                <a:spcPts val="27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在生产运行状态下的易燃易爆生产装置、输送管道、储罐、容器等部位上及其它特殊危险场所进行的动火作业。</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6" name="平行四边形 45"/>
          <p:cNvSpPr/>
          <p:nvPr/>
        </p:nvSpPr>
        <p:spPr>
          <a:xfrm>
            <a:off x="1187394" y="3500055"/>
            <a:ext cx="2105025" cy="466067"/>
          </a:xfrm>
          <a:prstGeom prst="parallelogram">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p:cNvSpPr/>
          <p:nvPr/>
        </p:nvSpPr>
        <p:spPr>
          <a:xfrm>
            <a:off x="1420155" y="3548422"/>
            <a:ext cx="1569660"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一级动火作业</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8" name="矩形 47"/>
          <p:cNvSpPr/>
          <p:nvPr/>
        </p:nvSpPr>
        <p:spPr>
          <a:xfrm>
            <a:off x="1187394" y="4118735"/>
            <a:ext cx="5813481" cy="438582"/>
          </a:xfrm>
          <a:prstGeom prst="rect">
            <a:avLst/>
          </a:prstGeom>
        </p:spPr>
        <p:txBody>
          <a:bodyPr wrap="square">
            <a:spAutoFit/>
          </a:bodyPr>
          <a:lstStyle/>
          <a:p>
            <a:pPr>
              <a:lnSpc>
                <a:spcPts val="27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在易燃易爆场所进行的除特殊动火作业以外的动火作业</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9" name="平行四边形 48"/>
          <p:cNvSpPr/>
          <p:nvPr/>
        </p:nvSpPr>
        <p:spPr>
          <a:xfrm>
            <a:off x="1152473" y="4927817"/>
            <a:ext cx="2105025" cy="466067"/>
          </a:xfrm>
          <a:prstGeom prst="parallelogram">
            <a:avLst/>
          </a:prstGeom>
          <a:solidFill>
            <a:srgbClr val="0C4A8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49"/>
          <p:cNvSpPr/>
          <p:nvPr/>
        </p:nvSpPr>
        <p:spPr>
          <a:xfrm>
            <a:off x="1420155" y="4973131"/>
            <a:ext cx="1569660"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二级动火作业</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51" name="矩形 50"/>
          <p:cNvSpPr/>
          <p:nvPr/>
        </p:nvSpPr>
        <p:spPr>
          <a:xfrm>
            <a:off x="1152473" y="5546497"/>
            <a:ext cx="7804206" cy="438582"/>
          </a:xfrm>
          <a:prstGeom prst="rect">
            <a:avLst/>
          </a:prstGeom>
        </p:spPr>
        <p:txBody>
          <a:bodyPr wrap="square">
            <a:spAutoFit/>
          </a:bodyPr>
          <a:lstStyle/>
          <a:p>
            <a:pPr>
              <a:lnSpc>
                <a:spcPts val="27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除特殊动火作业和一级动火作业以外的禁火区的动火作业</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1187394" y="3257550"/>
            <a:ext cx="9718731" cy="0"/>
          </a:xfrm>
          <a:prstGeom prst="line">
            <a:avLst/>
          </a:prstGeom>
          <a:ln w="12700" cap="flat" cmpd="sng">
            <a:solidFill>
              <a:srgbClr val="000000"/>
            </a:solidFill>
            <a:prstDash val="sysDash"/>
            <a:miter/>
            <a:headEnd type="none" w="med" len="med"/>
            <a:tailEnd type="none" w="med" len="med"/>
          </a:ln>
        </p:spPr>
      </p:cxnSp>
      <p:cxnSp>
        <p:nvCxnSpPr>
          <p:cNvPr id="52" name="直接连接符 51"/>
          <p:cNvCxnSpPr/>
          <p:nvPr/>
        </p:nvCxnSpPr>
        <p:spPr>
          <a:xfrm>
            <a:off x="1187394" y="4648200"/>
            <a:ext cx="9718731" cy="0"/>
          </a:xfrm>
          <a:prstGeom prst="line">
            <a:avLst/>
          </a:prstGeom>
          <a:ln w="12700" cap="flat" cmpd="sng">
            <a:solidFill>
              <a:srgbClr val="000000"/>
            </a:solidFill>
            <a:prstDash val="sysDash"/>
            <a:miter/>
            <a:headEnd type="none" w="med" len="med"/>
            <a:tailEnd type="none" w="med" len="med"/>
          </a:ln>
        </p:spPr>
      </p:cxnSp>
      <p:cxnSp>
        <p:nvCxnSpPr>
          <p:cNvPr id="53" name="直接连接符 52"/>
          <p:cNvCxnSpPr/>
          <p:nvPr/>
        </p:nvCxnSpPr>
        <p:spPr>
          <a:xfrm>
            <a:off x="1187394" y="6067425"/>
            <a:ext cx="9718731" cy="0"/>
          </a:xfrm>
          <a:prstGeom prst="line">
            <a:avLst/>
          </a:prstGeom>
          <a:ln w="12700" cap="flat" cmpd="sng">
            <a:solidFill>
              <a:srgbClr val="000000"/>
            </a:solidFill>
            <a:prstDash val="sysDash"/>
            <a:miter/>
            <a:headEnd type="none" w="med" len="med"/>
            <a:tailEnd type="none" w="med" len="med"/>
          </a:ln>
        </p:spPr>
      </p:cxn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1" name="矩形 20"/>
          <p:cNvSpPr/>
          <p:nvPr/>
        </p:nvSpPr>
        <p:spPr>
          <a:xfrm>
            <a:off x="5167794" y="1952623"/>
            <a:ext cx="6719406" cy="3248027"/>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pic>
        <p:nvPicPr>
          <p:cNvPr id="3074" name="Picture 2" descr="http://www.gas-alarm.net/Uploads/201609/57d6740989577.jpg"/>
          <p:cNvPicPr>
            <a:picLocks noChangeAspect="1" noChangeArrowheads="1"/>
          </p:cNvPicPr>
          <p:nvPr/>
        </p:nvPicPr>
        <p:blipFill rotWithShape="1">
          <a:blip r:embed="rId2">
            <a:extLst>
              <a:ext uri="{28A0092B-C50C-407E-A947-70E740481C1C}">
                <a14:useLocalDpi xmlns:a14="http://schemas.microsoft.com/office/drawing/2010/main" val="0"/>
              </a:ext>
            </a:extLst>
          </a:blip>
          <a:srcRect l="30134" t="15270" r="20552" b="25472"/>
          <a:stretch>
            <a:fillRect/>
          </a:stretch>
        </p:blipFill>
        <p:spPr bwMode="auto">
          <a:xfrm>
            <a:off x="774614" y="1952623"/>
            <a:ext cx="4393180" cy="3248027"/>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p:cNvSpPr/>
          <p:nvPr/>
        </p:nvSpPr>
        <p:spPr>
          <a:xfrm>
            <a:off x="774614" y="1952623"/>
            <a:ext cx="4393180" cy="324802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warning_94911"/>
          <p:cNvSpPr>
            <a:spLocks noChangeAspect="1"/>
          </p:cNvSpPr>
          <p:nvPr/>
        </p:nvSpPr>
        <p:spPr bwMode="auto">
          <a:xfrm>
            <a:off x="2361519" y="2712355"/>
            <a:ext cx="1172256" cy="1070940"/>
          </a:xfrm>
          <a:custGeom>
            <a:avLst/>
            <a:gdLst>
              <a:gd name="T0" fmla="*/ 4733 w 4773"/>
              <a:gd name="T1" fmla="*/ 4096 h 4367"/>
              <a:gd name="T2" fmla="*/ 2541 w 4773"/>
              <a:gd name="T3" fmla="*/ 107 h 4367"/>
              <a:gd name="T4" fmla="*/ 2387 w 4773"/>
              <a:gd name="T5" fmla="*/ 0 h 4367"/>
              <a:gd name="T6" fmla="*/ 2232 w 4773"/>
              <a:gd name="T7" fmla="*/ 107 h 4367"/>
              <a:gd name="T8" fmla="*/ 40 w 4773"/>
              <a:gd name="T9" fmla="*/ 4096 h 4367"/>
              <a:gd name="T10" fmla="*/ 31 w 4773"/>
              <a:gd name="T11" fmla="*/ 4283 h 4367"/>
              <a:gd name="T12" fmla="*/ 202 w 4773"/>
              <a:gd name="T13" fmla="*/ 4367 h 4367"/>
              <a:gd name="T14" fmla="*/ 4571 w 4773"/>
              <a:gd name="T15" fmla="*/ 4367 h 4367"/>
              <a:gd name="T16" fmla="*/ 4742 w 4773"/>
              <a:gd name="T17" fmla="*/ 4283 h 4367"/>
              <a:gd name="T18" fmla="*/ 4733 w 4773"/>
              <a:gd name="T19" fmla="*/ 4096 h 4367"/>
              <a:gd name="T20" fmla="*/ 2064 w 4773"/>
              <a:gd name="T21" fmla="*/ 1055 h 4367"/>
              <a:gd name="T22" fmla="*/ 2111 w 4773"/>
              <a:gd name="T23" fmla="*/ 1034 h 4367"/>
              <a:gd name="T24" fmla="*/ 2656 w 4773"/>
              <a:gd name="T25" fmla="*/ 1034 h 4367"/>
              <a:gd name="T26" fmla="*/ 2703 w 4773"/>
              <a:gd name="T27" fmla="*/ 1055 h 4367"/>
              <a:gd name="T28" fmla="*/ 2721 w 4773"/>
              <a:gd name="T29" fmla="*/ 1104 h 4367"/>
              <a:gd name="T30" fmla="*/ 2652 w 4773"/>
              <a:gd name="T31" fmla="*/ 2965 h 4367"/>
              <a:gd name="T32" fmla="*/ 2583 w 4773"/>
              <a:gd name="T33" fmla="*/ 3034 h 4367"/>
              <a:gd name="T34" fmla="*/ 2179 w 4773"/>
              <a:gd name="T35" fmla="*/ 3034 h 4367"/>
              <a:gd name="T36" fmla="*/ 2111 w 4773"/>
              <a:gd name="T37" fmla="*/ 2966 h 4367"/>
              <a:gd name="T38" fmla="*/ 2046 w 4773"/>
              <a:gd name="T39" fmla="*/ 1105 h 4367"/>
              <a:gd name="T40" fmla="*/ 2064 w 4773"/>
              <a:gd name="T41" fmla="*/ 1055 h 4367"/>
              <a:gd name="T42" fmla="*/ 2386 w 4773"/>
              <a:gd name="T43" fmla="*/ 4013 h 4367"/>
              <a:gd name="T44" fmla="*/ 2026 w 4773"/>
              <a:gd name="T45" fmla="*/ 3635 h 4367"/>
              <a:gd name="T46" fmla="*/ 2381 w 4773"/>
              <a:gd name="T47" fmla="*/ 3252 h 4367"/>
              <a:gd name="T48" fmla="*/ 2737 w 4773"/>
              <a:gd name="T49" fmla="*/ 3635 h 4367"/>
              <a:gd name="T50" fmla="*/ 2386 w 4773"/>
              <a:gd name="T51" fmla="*/ 4013 h 4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773" h="4367">
                <a:moveTo>
                  <a:pt x="4733" y="4096"/>
                </a:moveTo>
                <a:lnTo>
                  <a:pt x="2541" y="107"/>
                </a:lnTo>
                <a:cubicBezTo>
                  <a:pt x="2504" y="39"/>
                  <a:pt x="2448" y="0"/>
                  <a:pt x="2387" y="0"/>
                </a:cubicBezTo>
                <a:cubicBezTo>
                  <a:pt x="2326" y="0"/>
                  <a:pt x="2269" y="39"/>
                  <a:pt x="2232" y="107"/>
                </a:cubicBezTo>
                <a:lnTo>
                  <a:pt x="40" y="4096"/>
                </a:lnTo>
                <a:cubicBezTo>
                  <a:pt x="3" y="4162"/>
                  <a:pt x="0" y="4231"/>
                  <a:pt x="31" y="4283"/>
                </a:cubicBezTo>
                <a:cubicBezTo>
                  <a:pt x="63" y="4337"/>
                  <a:pt x="125" y="4367"/>
                  <a:pt x="202" y="4367"/>
                </a:cubicBezTo>
                <a:lnTo>
                  <a:pt x="4571" y="4367"/>
                </a:lnTo>
                <a:cubicBezTo>
                  <a:pt x="4648" y="4367"/>
                  <a:pt x="4710" y="4337"/>
                  <a:pt x="4742" y="4283"/>
                </a:cubicBezTo>
                <a:cubicBezTo>
                  <a:pt x="4773" y="4231"/>
                  <a:pt x="4770" y="4162"/>
                  <a:pt x="4733" y="4096"/>
                </a:cubicBezTo>
                <a:close/>
                <a:moveTo>
                  <a:pt x="2064" y="1055"/>
                </a:moveTo>
                <a:cubicBezTo>
                  <a:pt x="2076" y="1043"/>
                  <a:pt x="2093" y="1034"/>
                  <a:pt x="2111" y="1034"/>
                </a:cubicBezTo>
                <a:lnTo>
                  <a:pt x="2656" y="1034"/>
                </a:lnTo>
                <a:cubicBezTo>
                  <a:pt x="2674" y="1034"/>
                  <a:pt x="2691" y="1043"/>
                  <a:pt x="2703" y="1055"/>
                </a:cubicBezTo>
                <a:cubicBezTo>
                  <a:pt x="2715" y="1068"/>
                  <a:pt x="2722" y="1086"/>
                  <a:pt x="2721" y="1104"/>
                </a:cubicBezTo>
                <a:lnTo>
                  <a:pt x="2652" y="2965"/>
                </a:lnTo>
                <a:cubicBezTo>
                  <a:pt x="2651" y="3002"/>
                  <a:pt x="2620" y="3034"/>
                  <a:pt x="2583" y="3034"/>
                </a:cubicBezTo>
                <a:lnTo>
                  <a:pt x="2179" y="3034"/>
                </a:lnTo>
                <a:cubicBezTo>
                  <a:pt x="2143" y="3034"/>
                  <a:pt x="2112" y="3002"/>
                  <a:pt x="2111" y="2966"/>
                </a:cubicBezTo>
                <a:lnTo>
                  <a:pt x="2046" y="1105"/>
                </a:lnTo>
                <a:cubicBezTo>
                  <a:pt x="2045" y="1087"/>
                  <a:pt x="2052" y="1068"/>
                  <a:pt x="2064" y="1055"/>
                </a:cubicBezTo>
                <a:close/>
                <a:moveTo>
                  <a:pt x="2386" y="4013"/>
                </a:moveTo>
                <a:cubicBezTo>
                  <a:pt x="2181" y="4013"/>
                  <a:pt x="2026" y="3850"/>
                  <a:pt x="2026" y="3635"/>
                </a:cubicBezTo>
                <a:cubicBezTo>
                  <a:pt x="2026" y="3417"/>
                  <a:pt x="2179" y="3252"/>
                  <a:pt x="2381" y="3252"/>
                </a:cubicBezTo>
                <a:cubicBezTo>
                  <a:pt x="2590" y="3252"/>
                  <a:pt x="2737" y="3409"/>
                  <a:pt x="2737" y="3635"/>
                </a:cubicBezTo>
                <a:cubicBezTo>
                  <a:pt x="2737" y="3857"/>
                  <a:pt x="2592" y="4013"/>
                  <a:pt x="2386" y="4013"/>
                </a:cubicBezTo>
                <a:close/>
              </a:path>
            </a:pathLst>
          </a:custGeom>
          <a:solidFill>
            <a:schemeClr val="bg1"/>
          </a:solidFill>
          <a:ln>
            <a:noFill/>
          </a:ln>
        </p:spPr>
      </p:sp>
      <p:sp>
        <p:nvSpPr>
          <p:cNvPr id="42" name="TextBox 35"/>
          <p:cNvSpPr txBox="1"/>
          <p:nvPr/>
        </p:nvSpPr>
        <p:spPr>
          <a:xfrm>
            <a:off x="2545760" y="3934109"/>
            <a:ext cx="850888" cy="453457"/>
          </a:xfrm>
          <a:prstGeom prst="rect">
            <a:avLst/>
          </a:prstGeom>
          <a:noFill/>
        </p:spPr>
        <p:txBody>
          <a:bodyPr wrap="square" rtlCol="0">
            <a:spAutoFit/>
          </a:bodyPr>
          <a:lstStyle/>
          <a:p>
            <a:pPr>
              <a:lnSpc>
                <a:spcPct val="130000"/>
              </a:lnSpc>
            </a:pPr>
            <a:r>
              <a:rPr lang="zh-CN" altLang="en-US" sz="2000" b="1" dirty="0">
                <a:solidFill>
                  <a:schemeClr val="bg1"/>
                </a:solidFill>
                <a:latin typeface="微软雅黑" panose="020B0503020204020204" pitchFamily="34" charset="-122"/>
                <a:ea typeface="微软雅黑" panose="020B0503020204020204" pitchFamily="34" charset="-122"/>
              </a:rPr>
              <a:t>注  意</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3" name="矩形 12"/>
          <p:cNvSpPr/>
          <p:nvPr/>
        </p:nvSpPr>
        <p:spPr>
          <a:xfrm>
            <a:off x="5479497" y="2267913"/>
            <a:ext cx="6096000" cy="2516073"/>
          </a:xfrm>
          <a:prstGeom prst="rect">
            <a:avLst/>
          </a:prstGeom>
        </p:spPr>
        <p:txBody>
          <a:bodyPr>
            <a:spAutoFit/>
          </a:bodyPr>
          <a:lstStyle/>
          <a:p>
            <a:pPr marL="285750" indent="-285750">
              <a:lnSpc>
                <a:spcPts val="27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带压不置换动火作业按特殊动火作业管理。</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nSpc>
                <a:spcPts val="27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厂区管廊上的动火作业按一级动火作业管理。</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nSpc>
                <a:spcPts val="27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凡生产装置或系统全部停车，装置经清洗、置换、取样分析合格并采取安全隔离措施后，可根据其火灾、爆炸危险性大小，经厂安全管理部门批准，动火作业可按二级动火作业管理。</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nSpc>
                <a:spcPts val="27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遇节日、假日或其它特殊情况时，动火作业应升级管理。</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6148" name="Picture 4" descr="http://center.cnpc.com.cn/pic/0/00/03/83/38337_989527.jpg"/>
          <p:cNvPicPr>
            <a:picLocks noChangeAspect="1" noChangeArrowheads="1"/>
          </p:cNvPicPr>
          <p:nvPr/>
        </p:nvPicPr>
        <p:blipFill rotWithShape="1">
          <a:blip r:embed="rId2">
            <a:extLst>
              <a:ext uri="{28A0092B-C50C-407E-A947-70E740481C1C}">
                <a14:useLocalDpi xmlns:a14="http://schemas.microsoft.com/office/drawing/2010/main" val="0"/>
              </a:ext>
            </a:extLst>
          </a:blip>
          <a:srcRect b="8117"/>
          <a:stretch>
            <a:fillRect/>
          </a:stretch>
        </p:blipFill>
        <p:spPr bwMode="auto">
          <a:xfrm>
            <a:off x="1378078" y="2918232"/>
            <a:ext cx="5657106" cy="3451445"/>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14" name="矩形 13"/>
          <p:cNvSpPr/>
          <p:nvPr/>
        </p:nvSpPr>
        <p:spPr>
          <a:xfrm>
            <a:off x="1378078" y="1507024"/>
            <a:ext cx="2858475"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4</a:t>
            </a:r>
            <a:r>
              <a:rPr lang="zh-CN" altLang="en-US" dirty="0">
                <a:solidFill>
                  <a:srgbClr val="0C4A88"/>
                </a:solidFill>
                <a:latin typeface="微软雅黑" panose="020B0503020204020204" pitchFamily="34" charset="-122"/>
                <a:ea typeface="微软雅黑" panose="020B0503020204020204" pitchFamily="34" charset="-122"/>
              </a:rPr>
              <a:t>、动火作业主要安全要求</a:t>
            </a:r>
            <a:endParaRPr lang="zh-CN" altLang="en-US" dirty="0">
              <a:solidFill>
                <a:srgbClr val="0C4A88"/>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9081" y="1111130"/>
            <a:ext cx="3832793" cy="5258547"/>
          </a:xfrm>
          <a:prstGeom prst="rect">
            <a:avLst/>
          </a:prstGeom>
        </p:spPr>
      </p:pic>
      <p:sp>
        <p:nvSpPr>
          <p:cNvPr id="5" name="矩形 4"/>
          <p:cNvSpPr/>
          <p:nvPr/>
        </p:nvSpPr>
        <p:spPr>
          <a:xfrm>
            <a:off x="1248517" y="1934435"/>
            <a:ext cx="5657107" cy="874407"/>
          </a:xfrm>
          <a:prstGeom prst="rect">
            <a:avLst/>
          </a:prstGeom>
        </p:spPr>
        <p:txBody>
          <a:bodyPr wrap="square">
            <a:spAutoFit/>
          </a:bodyPr>
          <a:lstStyle/>
          <a:p>
            <a:pPr>
              <a:lnSpc>
                <a:spcPct val="1500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（1）动火作业应办理《动火作业安全许可证》（以下简称《许可证》）</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 name="矩形 5"/>
          <p:cNvSpPr/>
          <p:nvPr/>
        </p:nvSpPr>
        <p:spPr>
          <a:xfrm>
            <a:off x="1378078" y="4932198"/>
            <a:ext cx="5657106" cy="1437479"/>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1511799" y="4952781"/>
            <a:ext cx="1910557" cy="458908"/>
          </a:xfrm>
          <a:prstGeom prst="rect">
            <a:avLst/>
          </a:prstGeom>
        </p:spPr>
        <p:txBody>
          <a:bodyPr wrap="square">
            <a:spAutoFit/>
          </a:bodyPr>
          <a:lstStyle/>
          <a:p>
            <a:pPr>
              <a:lnSpc>
                <a:spcPct val="150000"/>
              </a:lnSpc>
            </a:pPr>
            <a:r>
              <a:rPr lang="zh-CN" altLang="en-US" b="1" dirty="0">
                <a:solidFill>
                  <a:schemeClr val="bg1"/>
                </a:solidFill>
                <a:latin typeface="微软雅黑" panose="020B0503020204020204" pitchFamily="34" charset="-122"/>
                <a:ea typeface="微软雅黑" panose="020B0503020204020204" pitchFamily="34" charset="-122"/>
              </a:rPr>
              <a:t>注意</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4" name="矩形 33"/>
          <p:cNvSpPr/>
          <p:nvPr/>
        </p:nvSpPr>
        <p:spPr>
          <a:xfrm>
            <a:off x="1511798" y="5455098"/>
            <a:ext cx="4933579" cy="830997"/>
          </a:xfrm>
          <a:prstGeom prst="rect">
            <a:avLst/>
          </a:prstGeom>
        </p:spPr>
        <p:txBody>
          <a:bodyPr wrap="square">
            <a:spAutoFit/>
          </a:bodyPr>
          <a:lstStyle/>
          <a:p>
            <a:pPr>
              <a:lnSpc>
                <a:spcPct val="150000"/>
              </a:lnSpc>
            </a:pPr>
            <a:r>
              <a:rPr lang="zh-CN" altLang="en-US" sz="1600" dirty="0">
                <a:solidFill>
                  <a:schemeClr val="bg1"/>
                </a:solidFill>
                <a:latin typeface="微软雅黑" panose="020B0503020204020204" pitchFamily="34" charset="-122"/>
                <a:ea typeface="微软雅黑" panose="020B0503020204020204" pitchFamily="34" charset="-122"/>
              </a:rPr>
              <a:t>在受限空间、高处等进行动火作业时，还须执行进入受限空间和高处作业的相关安全规定。</a:t>
            </a:r>
            <a:endParaRPr lang="zh-CN" altLang="en-US" sz="1600" dirty="0">
              <a:solidFill>
                <a:schemeClr val="bg1"/>
              </a:solidFill>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1568949" y="5411689"/>
            <a:ext cx="633836" cy="0"/>
          </a:xfrm>
          <a:prstGeom prst="line">
            <a:avLst/>
          </a:prstGeom>
          <a:ln w="31750" cap="flat" cmpd="sng">
            <a:solidFill>
              <a:schemeClr val="bg1"/>
            </a:solidFill>
            <a:prstDash val="solid"/>
            <a:miter/>
            <a:headEnd type="none" w="med" len="med"/>
            <a:tailEnd type="none" w="med" len="med"/>
          </a:ln>
        </p:spPr>
      </p:cxn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 name="Freeform 5"/>
          <p:cNvSpPr/>
          <p:nvPr/>
        </p:nvSpPr>
        <p:spPr bwMode="auto">
          <a:xfrm>
            <a:off x="4018327" y="845926"/>
            <a:ext cx="7610060" cy="845042"/>
          </a:xfrm>
          <a:prstGeom prst="roundRect">
            <a:avLst/>
          </a:prstGeom>
          <a:gradFill flip="none" rotWithShape="1">
            <a:gsLst>
              <a:gs pos="55000">
                <a:schemeClr val="bg1">
                  <a:lumMod val="95000"/>
                </a:schemeClr>
              </a:gs>
              <a:gs pos="15000">
                <a:schemeClr val="bg1"/>
              </a:gs>
              <a:gs pos="88000">
                <a:schemeClr val="bg1">
                  <a:lumMod val="85000"/>
                </a:schemeClr>
              </a:gs>
            </a:gsLst>
            <a:lin ang="18900000" scaled="1"/>
            <a:tileRect/>
          </a:gradFill>
          <a:ln w="31750">
            <a:gradFill flip="none" rotWithShape="1">
              <a:gsLst>
                <a:gs pos="0">
                  <a:srgbClr val="C7C7C7"/>
                </a:gs>
                <a:gs pos="82000">
                  <a:schemeClr val="bg1"/>
                </a:gs>
              </a:gsLst>
              <a:lin ang="18900000" scaled="1"/>
              <a:tileRect/>
            </a:gradFill>
          </a:ln>
          <a:effectLst>
            <a:outerShdw blurRad="165100" dist="635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5" name="Freeform 5"/>
          <p:cNvSpPr/>
          <p:nvPr/>
        </p:nvSpPr>
        <p:spPr bwMode="auto">
          <a:xfrm>
            <a:off x="4251441" y="995601"/>
            <a:ext cx="740750" cy="553450"/>
          </a:xfrm>
          <a:prstGeom prst="roundRect">
            <a:avLst>
              <a:gd name="adj" fmla="val 12078"/>
            </a:avLst>
          </a:prstGeom>
          <a:solidFill>
            <a:srgbClr val="0C4A88"/>
          </a:solidFill>
          <a:ln w="38100">
            <a:noFill/>
          </a:ln>
          <a:effectLst>
            <a:innerShdw blurRad="38100" dist="254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40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gradFill>
                  <a:gsLst>
                    <a:gs pos="76000">
                      <a:srgbClr val="D7D7D7"/>
                    </a:gs>
                    <a:gs pos="37000">
                      <a:schemeClr val="bg1"/>
                    </a:gs>
                    <a:gs pos="100000">
                      <a:schemeClr val="bg1">
                        <a:lumMod val="75000"/>
                      </a:schemeClr>
                    </a:gs>
                  </a:gsLst>
                  <a:lin ang="18900000" scaled="1"/>
                </a:gra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rPr>
              <a:t>1</a:t>
            </a:r>
            <a:endParaRPr lang="zh-CN" altLang="en-US" sz="40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gradFill>
                <a:gsLst>
                  <a:gs pos="76000">
                    <a:srgbClr val="D7D7D7"/>
                  </a:gs>
                  <a:gs pos="37000">
                    <a:schemeClr val="bg1"/>
                  </a:gs>
                  <a:gs pos="100000">
                    <a:schemeClr val="bg1">
                      <a:lumMod val="75000"/>
                    </a:schemeClr>
                  </a:gs>
                </a:gsLst>
                <a:lin ang="18900000" scaled="1"/>
              </a:gra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endParaRPr>
          </a:p>
        </p:txBody>
      </p:sp>
      <p:sp>
        <p:nvSpPr>
          <p:cNvPr id="6" name="Rectangle 11"/>
          <p:cNvSpPr>
            <a:spLocks noChangeArrowheads="1"/>
          </p:cNvSpPr>
          <p:nvPr/>
        </p:nvSpPr>
        <p:spPr bwMode="gray">
          <a:xfrm>
            <a:off x="5225305" y="1017523"/>
            <a:ext cx="9408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oAutofit/>
          </a:bodyPr>
          <a:lstStyle/>
          <a:p>
            <a:pPr algn="ctr"/>
            <a:r>
              <a:rPr lang="zh-CN" altLang="en-US" sz="3200" b="1" dirty="0">
                <a:ln w="25400">
                  <a:noFill/>
                </a:ln>
                <a:solidFill>
                  <a:schemeClr val="tx1">
                    <a:lumMod val="65000"/>
                    <a:lumOff val="35000"/>
                  </a:schemeClr>
                </a:solidFill>
                <a:effectLst>
                  <a:innerShdw blurRad="25400" dist="25400" dir="18900000">
                    <a:prstClr val="black">
                      <a:alpha val="50000"/>
                    </a:prstClr>
                  </a:innerShdw>
                </a:effectLst>
                <a:latin typeface="微软雅黑" panose="020B0503020204020204" pitchFamily="34" charset="-122"/>
                <a:ea typeface="微软雅黑" panose="020B0503020204020204" pitchFamily="34" charset="-122"/>
              </a:rPr>
              <a:t>定义</a:t>
            </a:r>
            <a:endParaRPr lang="zh-CN" altLang="en-US" sz="3200" b="1" dirty="0">
              <a:ln w="25400">
                <a:noFill/>
              </a:ln>
              <a:solidFill>
                <a:schemeClr val="tx1">
                  <a:lumMod val="65000"/>
                  <a:lumOff val="35000"/>
                </a:schemeClr>
              </a:solidFill>
              <a:effectLst>
                <a:innerShdw blurRad="25400" dist="25400" dir="18900000">
                  <a:prstClr val="black">
                    <a:alpha val="50000"/>
                  </a:prstClr>
                </a:innerShdw>
              </a:effectLst>
              <a:latin typeface="微软雅黑" panose="020B0503020204020204" pitchFamily="34" charset="-122"/>
              <a:ea typeface="微软雅黑" panose="020B0503020204020204" pitchFamily="34" charset="-122"/>
            </a:endParaRPr>
          </a:p>
        </p:txBody>
      </p:sp>
      <p:grpSp>
        <p:nvGrpSpPr>
          <p:cNvPr id="7" name="组合 6"/>
          <p:cNvGrpSpPr/>
          <p:nvPr/>
        </p:nvGrpSpPr>
        <p:grpSpPr>
          <a:xfrm>
            <a:off x="10804287" y="1017523"/>
            <a:ext cx="544366" cy="429284"/>
            <a:chOff x="8313532" y="3238425"/>
            <a:chExt cx="581392" cy="458484"/>
          </a:xfrm>
          <a:solidFill>
            <a:schemeClr val="tx1">
              <a:lumMod val="65000"/>
              <a:lumOff val="35000"/>
            </a:schemeClr>
          </a:solidFill>
        </p:grpSpPr>
        <p:sp>
          <p:nvSpPr>
            <p:cNvPr id="8" name="Oval 150"/>
            <p:cNvSpPr>
              <a:spLocks noChangeArrowheads="1"/>
            </p:cNvSpPr>
            <p:nvPr/>
          </p:nvSpPr>
          <p:spPr bwMode="auto">
            <a:xfrm>
              <a:off x="8557965" y="3288140"/>
              <a:ext cx="93906" cy="114621"/>
            </a:xfrm>
            <a:prstGeom prst="ellipse">
              <a:avLst/>
            </a:prstGeom>
            <a:grpFill/>
            <a:ln>
              <a:noFill/>
            </a:ln>
          </p:spPr>
          <p:txBody>
            <a:bodyPr vert="horz" wrap="square" lIns="91440" tIns="45720" rIns="91440" bIns="45720" numCol="1" anchor="t" anchorCtr="0" compatLnSpc="1"/>
            <a:lstStyle/>
            <a:p>
              <a:endParaRPr lang="en-US"/>
            </a:p>
          </p:txBody>
        </p:sp>
        <p:sp>
          <p:nvSpPr>
            <p:cNvPr id="9" name="Freeform 151"/>
            <p:cNvSpPr/>
            <p:nvPr/>
          </p:nvSpPr>
          <p:spPr bwMode="auto">
            <a:xfrm>
              <a:off x="8505488" y="3411047"/>
              <a:ext cx="197480" cy="120145"/>
            </a:xfrm>
            <a:custGeom>
              <a:avLst/>
              <a:gdLst>
                <a:gd name="T0" fmla="*/ 36 w 72"/>
                <a:gd name="T1" fmla="*/ 44 h 44"/>
                <a:gd name="T2" fmla="*/ 41 w 72"/>
                <a:gd name="T3" fmla="*/ 44 h 44"/>
                <a:gd name="T4" fmla="*/ 72 w 72"/>
                <a:gd name="T5" fmla="*/ 31 h 44"/>
                <a:gd name="T6" fmla="*/ 70 w 72"/>
                <a:gd name="T7" fmla="*/ 12 h 44"/>
                <a:gd name="T8" fmla="*/ 60 w 72"/>
                <a:gd name="T9" fmla="*/ 2 h 44"/>
                <a:gd name="T10" fmla="*/ 50 w 72"/>
                <a:gd name="T11" fmla="*/ 1 h 44"/>
                <a:gd name="T12" fmla="*/ 50 w 72"/>
                <a:gd name="T13" fmla="*/ 1 h 44"/>
                <a:gd name="T14" fmla="*/ 57 w 72"/>
                <a:gd name="T15" fmla="*/ 7 h 44"/>
                <a:gd name="T16" fmla="*/ 49 w 72"/>
                <a:gd name="T17" fmla="*/ 12 h 44"/>
                <a:gd name="T18" fmla="*/ 53 w 72"/>
                <a:gd name="T19" fmla="*/ 19 h 44"/>
                <a:gd name="T20" fmla="*/ 41 w 72"/>
                <a:gd name="T21" fmla="*/ 43 h 44"/>
                <a:gd name="T22" fmla="*/ 40 w 72"/>
                <a:gd name="T23" fmla="*/ 9 h 44"/>
                <a:gd name="T24" fmla="*/ 41 w 72"/>
                <a:gd name="T25" fmla="*/ 7 h 44"/>
                <a:gd name="T26" fmla="*/ 39 w 72"/>
                <a:gd name="T27" fmla="*/ 0 h 44"/>
                <a:gd name="T28" fmla="*/ 32 w 72"/>
                <a:gd name="T29" fmla="*/ 0 h 44"/>
                <a:gd name="T30" fmla="*/ 30 w 72"/>
                <a:gd name="T31" fmla="*/ 7 h 44"/>
                <a:gd name="T32" fmla="*/ 32 w 72"/>
                <a:gd name="T33" fmla="*/ 9 h 44"/>
                <a:gd name="T34" fmla="*/ 30 w 72"/>
                <a:gd name="T35" fmla="*/ 43 h 44"/>
                <a:gd name="T36" fmla="*/ 19 w 72"/>
                <a:gd name="T37" fmla="*/ 19 h 44"/>
                <a:gd name="T38" fmla="*/ 23 w 72"/>
                <a:gd name="T39" fmla="*/ 12 h 44"/>
                <a:gd name="T40" fmla="*/ 14 w 72"/>
                <a:gd name="T41" fmla="*/ 7 h 44"/>
                <a:gd name="T42" fmla="*/ 21 w 72"/>
                <a:gd name="T43" fmla="*/ 1 h 44"/>
                <a:gd name="T44" fmla="*/ 21 w 72"/>
                <a:gd name="T45" fmla="*/ 1 h 44"/>
                <a:gd name="T46" fmla="*/ 12 w 72"/>
                <a:gd name="T47" fmla="*/ 2 h 44"/>
                <a:gd name="T48" fmla="*/ 12 w 72"/>
                <a:gd name="T49" fmla="*/ 2 h 44"/>
                <a:gd name="T50" fmla="*/ 2 w 72"/>
                <a:gd name="T51" fmla="*/ 12 h 44"/>
                <a:gd name="T52" fmla="*/ 0 w 72"/>
                <a:gd name="T53" fmla="*/ 32 h 44"/>
                <a:gd name="T54" fmla="*/ 30 w 72"/>
                <a:gd name="T55" fmla="*/ 44 h 44"/>
                <a:gd name="T56" fmla="*/ 36 w 72"/>
                <a:gd name="T5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2" h="44">
                  <a:moveTo>
                    <a:pt x="36" y="44"/>
                  </a:moveTo>
                  <a:cubicBezTo>
                    <a:pt x="38" y="44"/>
                    <a:pt x="40" y="44"/>
                    <a:pt x="41" y="44"/>
                  </a:cubicBezTo>
                  <a:cubicBezTo>
                    <a:pt x="53" y="43"/>
                    <a:pt x="63" y="38"/>
                    <a:pt x="72" y="31"/>
                  </a:cubicBezTo>
                  <a:cubicBezTo>
                    <a:pt x="70" y="12"/>
                    <a:pt x="70" y="12"/>
                    <a:pt x="70" y="12"/>
                  </a:cubicBezTo>
                  <a:cubicBezTo>
                    <a:pt x="70" y="6"/>
                    <a:pt x="67" y="3"/>
                    <a:pt x="60" y="2"/>
                  </a:cubicBezTo>
                  <a:cubicBezTo>
                    <a:pt x="60" y="2"/>
                    <a:pt x="53" y="1"/>
                    <a:pt x="50" y="1"/>
                  </a:cubicBezTo>
                  <a:cubicBezTo>
                    <a:pt x="50" y="1"/>
                    <a:pt x="50" y="1"/>
                    <a:pt x="50" y="1"/>
                  </a:cubicBezTo>
                  <a:cubicBezTo>
                    <a:pt x="57" y="7"/>
                    <a:pt x="57" y="7"/>
                    <a:pt x="57" y="7"/>
                  </a:cubicBezTo>
                  <a:cubicBezTo>
                    <a:pt x="49" y="12"/>
                    <a:pt x="49" y="12"/>
                    <a:pt x="49" y="12"/>
                  </a:cubicBezTo>
                  <a:cubicBezTo>
                    <a:pt x="53" y="19"/>
                    <a:pt x="53" y="19"/>
                    <a:pt x="53" y="19"/>
                  </a:cubicBezTo>
                  <a:cubicBezTo>
                    <a:pt x="41" y="43"/>
                    <a:pt x="41" y="43"/>
                    <a:pt x="41" y="43"/>
                  </a:cubicBezTo>
                  <a:cubicBezTo>
                    <a:pt x="40" y="9"/>
                    <a:pt x="40" y="9"/>
                    <a:pt x="40" y="9"/>
                  </a:cubicBezTo>
                  <a:cubicBezTo>
                    <a:pt x="41" y="7"/>
                    <a:pt x="41" y="7"/>
                    <a:pt x="41" y="7"/>
                  </a:cubicBezTo>
                  <a:cubicBezTo>
                    <a:pt x="39" y="0"/>
                    <a:pt x="39" y="0"/>
                    <a:pt x="39" y="0"/>
                  </a:cubicBezTo>
                  <a:cubicBezTo>
                    <a:pt x="32" y="0"/>
                    <a:pt x="32" y="0"/>
                    <a:pt x="32" y="0"/>
                  </a:cubicBezTo>
                  <a:cubicBezTo>
                    <a:pt x="30" y="7"/>
                    <a:pt x="30" y="7"/>
                    <a:pt x="30" y="7"/>
                  </a:cubicBezTo>
                  <a:cubicBezTo>
                    <a:pt x="32" y="9"/>
                    <a:pt x="32" y="9"/>
                    <a:pt x="32" y="9"/>
                  </a:cubicBezTo>
                  <a:cubicBezTo>
                    <a:pt x="30" y="43"/>
                    <a:pt x="30" y="43"/>
                    <a:pt x="30" y="43"/>
                  </a:cubicBezTo>
                  <a:cubicBezTo>
                    <a:pt x="19" y="19"/>
                    <a:pt x="19" y="19"/>
                    <a:pt x="19" y="19"/>
                  </a:cubicBezTo>
                  <a:cubicBezTo>
                    <a:pt x="23" y="12"/>
                    <a:pt x="23" y="12"/>
                    <a:pt x="23" y="12"/>
                  </a:cubicBezTo>
                  <a:cubicBezTo>
                    <a:pt x="14" y="7"/>
                    <a:pt x="14" y="7"/>
                    <a:pt x="14" y="7"/>
                  </a:cubicBezTo>
                  <a:cubicBezTo>
                    <a:pt x="21" y="1"/>
                    <a:pt x="21" y="1"/>
                    <a:pt x="21" y="1"/>
                  </a:cubicBezTo>
                  <a:cubicBezTo>
                    <a:pt x="21" y="1"/>
                    <a:pt x="21" y="1"/>
                    <a:pt x="21" y="1"/>
                  </a:cubicBezTo>
                  <a:cubicBezTo>
                    <a:pt x="19" y="1"/>
                    <a:pt x="14" y="2"/>
                    <a:pt x="12" y="2"/>
                  </a:cubicBezTo>
                  <a:cubicBezTo>
                    <a:pt x="12" y="2"/>
                    <a:pt x="12" y="2"/>
                    <a:pt x="12" y="2"/>
                  </a:cubicBezTo>
                  <a:cubicBezTo>
                    <a:pt x="7" y="3"/>
                    <a:pt x="2" y="6"/>
                    <a:pt x="2" y="12"/>
                  </a:cubicBezTo>
                  <a:cubicBezTo>
                    <a:pt x="0" y="32"/>
                    <a:pt x="0" y="32"/>
                    <a:pt x="0" y="32"/>
                  </a:cubicBezTo>
                  <a:cubicBezTo>
                    <a:pt x="9" y="38"/>
                    <a:pt x="19" y="43"/>
                    <a:pt x="30" y="44"/>
                  </a:cubicBezTo>
                  <a:cubicBezTo>
                    <a:pt x="32" y="44"/>
                    <a:pt x="34" y="44"/>
                    <a:pt x="36" y="44"/>
                  </a:cubicBezTo>
                  <a:close/>
                </a:path>
              </a:pathLst>
            </a:custGeom>
            <a:grpFill/>
            <a:ln>
              <a:noFill/>
            </a:ln>
          </p:spPr>
          <p:txBody>
            <a:bodyPr vert="horz" wrap="square" lIns="91440" tIns="45720" rIns="91440" bIns="45720" numCol="1" anchor="t" anchorCtr="0" compatLnSpc="1"/>
            <a:lstStyle/>
            <a:p>
              <a:endParaRPr lang="en-US"/>
            </a:p>
          </p:txBody>
        </p:sp>
        <p:sp>
          <p:nvSpPr>
            <p:cNvPr id="10" name="Freeform 152"/>
            <p:cNvSpPr>
              <a:spLocks noEditPoints="1"/>
            </p:cNvSpPr>
            <p:nvPr/>
          </p:nvSpPr>
          <p:spPr bwMode="auto">
            <a:xfrm>
              <a:off x="8313532" y="3361332"/>
              <a:ext cx="138098" cy="91145"/>
            </a:xfrm>
            <a:custGeom>
              <a:avLst/>
              <a:gdLst>
                <a:gd name="T0" fmla="*/ 50 w 50"/>
                <a:gd name="T1" fmla="*/ 12 h 33"/>
                <a:gd name="T2" fmla="*/ 32 w 50"/>
                <a:gd name="T3" fmla="*/ 12 h 33"/>
                <a:gd name="T4" fmla="*/ 17 w 50"/>
                <a:gd name="T5" fmla="*/ 0 h 33"/>
                <a:gd name="T6" fmla="*/ 0 w 50"/>
                <a:gd name="T7" fmla="*/ 16 h 33"/>
                <a:gd name="T8" fmla="*/ 17 w 50"/>
                <a:gd name="T9" fmla="*/ 33 h 33"/>
                <a:gd name="T10" fmla="*/ 32 w 50"/>
                <a:gd name="T11" fmla="*/ 20 h 33"/>
                <a:gd name="T12" fmla="*/ 50 w 50"/>
                <a:gd name="T13" fmla="*/ 20 h 33"/>
                <a:gd name="T14" fmla="*/ 50 w 50"/>
                <a:gd name="T15" fmla="*/ 12 h 33"/>
                <a:gd name="T16" fmla="*/ 17 w 50"/>
                <a:gd name="T17" fmla="*/ 24 h 33"/>
                <a:gd name="T18" fmla="*/ 9 w 50"/>
                <a:gd name="T19" fmla="*/ 16 h 33"/>
                <a:gd name="T20" fmla="*/ 17 w 50"/>
                <a:gd name="T21" fmla="*/ 8 h 33"/>
                <a:gd name="T22" fmla="*/ 24 w 50"/>
                <a:gd name="T23" fmla="*/ 16 h 33"/>
                <a:gd name="T24" fmla="*/ 17 w 50"/>
                <a:gd name="T25"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33">
                  <a:moveTo>
                    <a:pt x="50" y="12"/>
                  </a:moveTo>
                  <a:cubicBezTo>
                    <a:pt x="32" y="12"/>
                    <a:pt x="32" y="12"/>
                    <a:pt x="32" y="12"/>
                  </a:cubicBezTo>
                  <a:cubicBezTo>
                    <a:pt x="30" y="5"/>
                    <a:pt x="24" y="0"/>
                    <a:pt x="17" y="0"/>
                  </a:cubicBezTo>
                  <a:cubicBezTo>
                    <a:pt x="7" y="0"/>
                    <a:pt x="0" y="7"/>
                    <a:pt x="0" y="16"/>
                  </a:cubicBezTo>
                  <a:cubicBezTo>
                    <a:pt x="0" y="25"/>
                    <a:pt x="7" y="33"/>
                    <a:pt x="17" y="33"/>
                  </a:cubicBezTo>
                  <a:cubicBezTo>
                    <a:pt x="24" y="33"/>
                    <a:pt x="31" y="27"/>
                    <a:pt x="32" y="20"/>
                  </a:cubicBezTo>
                  <a:cubicBezTo>
                    <a:pt x="50" y="20"/>
                    <a:pt x="50" y="20"/>
                    <a:pt x="50" y="20"/>
                  </a:cubicBezTo>
                  <a:lnTo>
                    <a:pt x="50" y="12"/>
                  </a:lnTo>
                  <a:close/>
                  <a:moveTo>
                    <a:pt x="17" y="24"/>
                  </a:moveTo>
                  <a:cubicBezTo>
                    <a:pt x="12" y="24"/>
                    <a:pt x="9" y="20"/>
                    <a:pt x="9" y="16"/>
                  </a:cubicBezTo>
                  <a:cubicBezTo>
                    <a:pt x="9" y="12"/>
                    <a:pt x="12" y="8"/>
                    <a:pt x="17" y="8"/>
                  </a:cubicBezTo>
                  <a:cubicBezTo>
                    <a:pt x="21" y="8"/>
                    <a:pt x="24" y="12"/>
                    <a:pt x="24" y="16"/>
                  </a:cubicBezTo>
                  <a:cubicBezTo>
                    <a:pt x="24" y="20"/>
                    <a:pt x="21" y="24"/>
                    <a:pt x="17" y="24"/>
                  </a:cubicBezTo>
                  <a:close/>
                </a:path>
              </a:pathLst>
            </a:custGeom>
            <a:grpFill/>
            <a:ln>
              <a:noFill/>
            </a:ln>
          </p:spPr>
          <p:txBody>
            <a:bodyPr vert="horz" wrap="square" lIns="91440" tIns="45720" rIns="91440" bIns="45720" numCol="1" anchor="t" anchorCtr="0" compatLnSpc="1"/>
            <a:lstStyle/>
            <a:p>
              <a:endParaRPr lang="en-US"/>
            </a:p>
          </p:txBody>
        </p:sp>
        <p:sp>
          <p:nvSpPr>
            <p:cNvPr id="11" name="Freeform 153"/>
            <p:cNvSpPr>
              <a:spLocks noEditPoints="1"/>
            </p:cNvSpPr>
            <p:nvPr/>
          </p:nvSpPr>
          <p:spPr bwMode="auto">
            <a:xfrm>
              <a:off x="8341151" y="3471810"/>
              <a:ext cx="138098" cy="109097"/>
            </a:xfrm>
            <a:custGeom>
              <a:avLst/>
              <a:gdLst>
                <a:gd name="T0" fmla="*/ 46 w 50"/>
                <a:gd name="T1" fmla="*/ 0 h 40"/>
                <a:gd name="T2" fmla="*/ 30 w 50"/>
                <a:gd name="T3" fmla="*/ 9 h 40"/>
                <a:gd name="T4" fmla="*/ 10 w 50"/>
                <a:gd name="T5" fmla="*/ 6 h 40"/>
                <a:gd name="T6" fmla="*/ 4 w 50"/>
                <a:gd name="T7" fmla="*/ 29 h 40"/>
                <a:gd name="T8" fmla="*/ 27 w 50"/>
                <a:gd name="T9" fmla="*/ 35 h 40"/>
                <a:gd name="T10" fmla="*/ 34 w 50"/>
                <a:gd name="T11" fmla="*/ 16 h 40"/>
                <a:gd name="T12" fmla="*/ 50 w 50"/>
                <a:gd name="T13" fmla="*/ 7 h 40"/>
                <a:gd name="T14" fmla="*/ 46 w 50"/>
                <a:gd name="T15" fmla="*/ 0 h 40"/>
                <a:gd name="T16" fmla="*/ 22 w 50"/>
                <a:gd name="T17" fmla="*/ 27 h 40"/>
                <a:gd name="T18" fmla="*/ 12 w 50"/>
                <a:gd name="T19" fmla="*/ 25 h 40"/>
                <a:gd name="T20" fmla="*/ 15 w 50"/>
                <a:gd name="T21" fmla="*/ 14 h 40"/>
                <a:gd name="T22" fmla="*/ 25 w 50"/>
                <a:gd name="T23" fmla="*/ 17 h 40"/>
                <a:gd name="T24" fmla="*/ 22 w 50"/>
                <a:gd name="T25" fmla="*/ 2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40">
                  <a:moveTo>
                    <a:pt x="46" y="0"/>
                  </a:moveTo>
                  <a:cubicBezTo>
                    <a:pt x="30" y="9"/>
                    <a:pt x="30" y="9"/>
                    <a:pt x="30" y="9"/>
                  </a:cubicBezTo>
                  <a:cubicBezTo>
                    <a:pt x="25" y="4"/>
                    <a:pt x="17" y="3"/>
                    <a:pt x="10" y="6"/>
                  </a:cubicBezTo>
                  <a:cubicBezTo>
                    <a:pt x="2" y="11"/>
                    <a:pt x="0" y="21"/>
                    <a:pt x="4" y="29"/>
                  </a:cubicBezTo>
                  <a:cubicBezTo>
                    <a:pt x="9" y="37"/>
                    <a:pt x="19" y="40"/>
                    <a:pt x="27" y="35"/>
                  </a:cubicBezTo>
                  <a:cubicBezTo>
                    <a:pt x="33" y="31"/>
                    <a:pt x="36" y="24"/>
                    <a:pt x="34" y="16"/>
                  </a:cubicBezTo>
                  <a:cubicBezTo>
                    <a:pt x="50" y="7"/>
                    <a:pt x="50" y="7"/>
                    <a:pt x="50" y="7"/>
                  </a:cubicBezTo>
                  <a:lnTo>
                    <a:pt x="46" y="0"/>
                  </a:lnTo>
                  <a:close/>
                  <a:moveTo>
                    <a:pt x="22" y="27"/>
                  </a:moveTo>
                  <a:cubicBezTo>
                    <a:pt x="19" y="30"/>
                    <a:pt x="14" y="28"/>
                    <a:pt x="12" y="25"/>
                  </a:cubicBezTo>
                  <a:cubicBezTo>
                    <a:pt x="10" y="21"/>
                    <a:pt x="11" y="16"/>
                    <a:pt x="15" y="14"/>
                  </a:cubicBezTo>
                  <a:cubicBezTo>
                    <a:pt x="18" y="12"/>
                    <a:pt x="23" y="13"/>
                    <a:pt x="25" y="17"/>
                  </a:cubicBezTo>
                  <a:cubicBezTo>
                    <a:pt x="27" y="21"/>
                    <a:pt x="26" y="25"/>
                    <a:pt x="22" y="27"/>
                  </a:cubicBezTo>
                  <a:close/>
                </a:path>
              </a:pathLst>
            </a:custGeom>
            <a:grpFill/>
            <a:ln>
              <a:noFill/>
            </a:ln>
          </p:spPr>
          <p:txBody>
            <a:bodyPr vert="horz" wrap="square" lIns="91440" tIns="45720" rIns="91440" bIns="45720" numCol="1" anchor="t" anchorCtr="0" compatLnSpc="1"/>
            <a:lstStyle/>
            <a:p>
              <a:endParaRPr lang="en-US"/>
            </a:p>
          </p:txBody>
        </p:sp>
        <p:sp>
          <p:nvSpPr>
            <p:cNvPr id="12" name="Freeform 154"/>
            <p:cNvSpPr>
              <a:spLocks noEditPoints="1"/>
            </p:cNvSpPr>
            <p:nvPr/>
          </p:nvSpPr>
          <p:spPr bwMode="auto">
            <a:xfrm>
              <a:off x="8429534" y="3531192"/>
              <a:ext cx="109097" cy="138098"/>
            </a:xfrm>
            <a:custGeom>
              <a:avLst/>
              <a:gdLst>
                <a:gd name="T0" fmla="*/ 32 w 40"/>
                <a:gd name="T1" fmla="*/ 0 h 50"/>
                <a:gd name="T2" fmla="*/ 23 w 40"/>
                <a:gd name="T3" fmla="*/ 16 h 50"/>
                <a:gd name="T4" fmla="*/ 5 w 40"/>
                <a:gd name="T5" fmla="*/ 23 h 50"/>
                <a:gd name="T6" fmla="*/ 11 w 40"/>
                <a:gd name="T7" fmla="*/ 46 h 50"/>
                <a:gd name="T8" fmla="*/ 33 w 40"/>
                <a:gd name="T9" fmla="*/ 40 h 50"/>
                <a:gd name="T10" fmla="*/ 31 w 40"/>
                <a:gd name="T11" fmla="*/ 20 h 50"/>
                <a:gd name="T12" fmla="*/ 40 w 40"/>
                <a:gd name="T13" fmla="*/ 4 h 50"/>
                <a:gd name="T14" fmla="*/ 32 w 40"/>
                <a:gd name="T15" fmla="*/ 0 h 50"/>
                <a:gd name="T16" fmla="*/ 26 w 40"/>
                <a:gd name="T17" fmla="*/ 35 h 50"/>
                <a:gd name="T18" fmla="*/ 15 w 40"/>
                <a:gd name="T19" fmla="*/ 38 h 50"/>
                <a:gd name="T20" fmla="*/ 12 w 40"/>
                <a:gd name="T21" fmla="*/ 28 h 50"/>
                <a:gd name="T22" fmla="*/ 23 w 40"/>
                <a:gd name="T23" fmla="*/ 25 h 50"/>
                <a:gd name="T24" fmla="*/ 26 w 40"/>
                <a:gd name="T25"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50">
                  <a:moveTo>
                    <a:pt x="32" y="0"/>
                  </a:moveTo>
                  <a:cubicBezTo>
                    <a:pt x="23" y="16"/>
                    <a:pt x="23" y="16"/>
                    <a:pt x="23" y="16"/>
                  </a:cubicBezTo>
                  <a:cubicBezTo>
                    <a:pt x="16" y="14"/>
                    <a:pt x="9" y="17"/>
                    <a:pt x="5" y="23"/>
                  </a:cubicBezTo>
                  <a:cubicBezTo>
                    <a:pt x="0" y="31"/>
                    <a:pt x="3" y="41"/>
                    <a:pt x="11" y="46"/>
                  </a:cubicBezTo>
                  <a:cubicBezTo>
                    <a:pt x="19" y="50"/>
                    <a:pt x="29" y="48"/>
                    <a:pt x="33" y="40"/>
                  </a:cubicBezTo>
                  <a:cubicBezTo>
                    <a:pt x="37" y="33"/>
                    <a:pt x="36" y="25"/>
                    <a:pt x="31" y="20"/>
                  </a:cubicBezTo>
                  <a:cubicBezTo>
                    <a:pt x="40" y="4"/>
                    <a:pt x="40" y="4"/>
                    <a:pt x="40" y="4"/>
                  </a:cubicBezTo>
                  <a:lnTo>
                    <a:pt x="32" y="0"/>
                  </a:lnTo>
                  <a:close/>
                  <a:moveTo>
                    <a:pt x="26" y="35"/>
                  </a:moveTo>
                  <a:cubicBezTo>
                    <a:pt x="24" y="39"/>
                    <a:pt x="19" y="40"/>
                    <a:pt x="15" y="38"/>
                  </a:cubicBezTo>
                  <a:cubicBezTo>
                    <a:pt x="12" y="36"/>
                    <a:pt x="10" y="31"/>
                    <a:pt x="12" y="28"/>
                  </a:cubicBezTo>
                  <a:cubicBezTo>
                    <a:pt x="15" y="24"/>
                    <a:pt x="19" y="23"/>
                    <a:pt x="23" y="25"/>
                  </a:cubicBezTo>
                  <a:cubicBezTo>
                    <a:pt x="27" y="27"/>
                    <a:pt x="28" y="32"/>
                    <a:pt x="26" y="35"/>
                  </a:cubicBezTo>
                  <a:close/>
                </a:path>
              </a:pathLst>
            </a:custGeom>
            <a:grpFill/>
            <a:ln>
              <a:noFill/>
            </a:ln>
          </p:spPr>
          <p:txBody>
            <a:bodyPr vert="horz" wrap="square" lIns="91440" tIns="45720" rIns="91440" bIns="45720" numCol="1" anchor="t" anchorCtr="0" compatLnSpc="1"/>
            <a:lstStyle/>
            <a:p>
              <a:endParaRPr lang="en-US"/>
            </a:p>
          </p:txBody>
        </p:sp>
        <p:sp>
          <p:nvSpPr>
            <p:cNvPr id="13" name="Freeform 155"/>
            <p:cNvSpPr>
              <a:spLocks noEditPoints="1"/>
            </p:cNvSpPr>
            <p:nvPr/>
          </p:nvSpPr>
          <p:spPr bwMode="auto">
            <a:xfrm>
              <a:off x="8557965" y="3558811"/>
              <a:ext cx="91145" cy="138098"/>
            </a:xfrm>
            <a:custGeom>
              <a:avLst/>
              <a:gdLst>
                <a:gd name="T0" fmla="*/ 12 w 33"/>
                <a:gd name="T1" fmla="*/ 0 h 50"/>
                <a:gd name="T2" fmla="*/ 12 w 33"/>
                <a:gd name="T3" fmla="*/ 18 h 50"/>
                <a:gd name="T4" fmla="*/ 0 w 33"/>
                <a:gd name="T5" fmla="*/ 34 h 50"/>
                <a:gd name="T6" fmla="*/ 17 w 33"/>
                <a:gd name="T7" fmla="*/ 50 h 50"/>
                <a:gd name="T8" fmla="*/ 33 w 33"/>
                <a:gd name="T9" fmla="*/ 34 h 50"/>
                <a:gd name="T10" fmla="*/ 21 w 33"/>
                <a:gd name="T11" fmla="*/ 18 h 50"/>
                <a:gd name="T12" fmla="*/ 21 w 33"/>
                <a:gd name="T13" fmla="*/ 0 h 50"/>
                <a:gd name="T14" fmla="*/ 12 w 33"/>
                <a:gd name="T15" fmla="*/ 0 h 50"/>
                <a:gd name="T16" fmla="*/ 25 w 33"/>
                <a:gd name="T17" fmla="*/ 34 h 50"/>
                <a:gd name="T18" fmla="*/ 17 w 33"/>
                <a:gd name="T19" fmla="*/ 41 h 50"/>
                <a:gd name="T20" fmla="*/ 9 w 33"/>
                <a:gd name="T21" fmla="*/ 34 h 50"/>
                <a:gd name="T22" fmla="*/ 17 w 33"/>
                <a:gd name="T23" fmla="*/ 26 h 50"/>
                <a:gd name="T24" fmla="*/ 25 w 33"/>
                <a:gd name="T25" fmla="*/ 3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50">
                  <a:moveTo>
                    <a:pt x="12" y="0"/>
                  </a:moveTo>
                  <a:cubicBezTo>
                    <a:pt x="12" y="18"/>
                    <a:pt x="12" y="18"/>
                    <a:pt x="12" y="18"/>
                  </a:cubicBezTo>
                  <a:cubicBezTo>
                    <a:pt x="5" y="20"/>
                    <a:pt x="0" y="26"/>
                    <a:pt x="0" y="34"/>
                  </a:cubicBezTo>
                  <a:cubicBezTo>
                    <a:pt x="0" y="43"/>
                    <a:pt x="8" y="50"/>
                    <a:pt x="17" y="50"/>
                  </a:cubicBezTo>
                  <a:cubicBezTo>
                    <a:pt x="26" y="50"/>
                    <a:pt x="33" y="43"/>
                    <a:pt x="33" y="34"/>
                  </a:cubicBezTo>
                  <a:cubicBezTo>
                    <a:pt x="33" y="26"/>
                    <a:pt x="28" y="20"/>
                    <a:pt x="21" y="18"/>
                  </a:cubicBezTo>
                  <a:cubicBezTo>
                    <a:pt x="21" y="0"/>
                    <a:pt x="21" y="0"/>
                    <a:pt x="21" y="0"/>
                  </a:cubicBezTo>
                  <a:lnTo>
                    <a:pt x="12" y="0"/>
                  </a:lnTo>
                  <a:close/>
                  <a:moveTo>
                    <a:pt x="25" y="34"/>
                  </a:moveTo>
                  <a:cubicBezTo>
                    <a:pt x="25" y="38"/>
                    <a:pt x="21" y="41"/>
                    <a:pt x="17" y="41"/>
                  </a:cubicBezTo>
                  <a:cubicBezTo>
                    <a:pt x="13" y="41"/>
                    <a:pt x="9" y="38"/>
                    <a:pt x="9" y="34"/>
                  </a:cubicBezTo>
                  <a:cubicBezTo>
                    <a:pt x="9" y="29"/>
                    <a:pt x="13" y="26"/>
                    <a:pt x="17" y="26"/>
                  </a:cubicBezTo>
                  <a:cubicBezTo>
                    <a:pt x="21" y="26"/>
                    <a:pt x="25" y="29"/>
                    <a:pt x="25" y="34"/>
                  </a:cubicBezTo>
                  <a:close/>
                </a:path>
              </a:pathLst>
            </a:custGeom>
            <a:grpFill/>
            <a:ln>
              <a:noFill/>
            </a:ln>
          </p:spPr>
          <p:txBody>
            <a:bodyPr vert="horz" wrap="square" lIns="91440" tIns="45720" rIns="91440" bIns="45720" numCol="1" anchor="t" anchorCtr="0" compatLnSpc="1"/>
            <a:lstStyle/>
            <a:p>
              <a:endParaRPr lang="en-US"/>
            </a:p>
          </p:txBody>
        </p:sp>
        <p:sp>
          <p:nvSpPr>
            <p:cNvPr id="14" name="Freeform 156"/>
            <p:cNvSpPr>
              <a:spLocks noEditPoints="1"/>
            </p:cNvSpPr>
            <p:nvPr/>
          </p:nvSpPr>
          <p:spPr bwMode="auto">
            <a:xfrm>
              <a:off x="8671205" y="3531192"/>
              <a:ext cx="106335" cy="140860"/>
            </a:xfrm>
            <a:custGeom>
              <a:avLst/>
              <a:gdLst>
                <a:gd name="T0" fmla="*/ 0 w 39"/>
                <a:gd name="T1" fmla="*/ 5 h 51"/>
                <a:gd name="T2" fmla="*/ 9 w 39"/>
                <a:gd name="T3" fmla="*/ 20 h 51"/>
                <a:gd name="T4" fmla="*/ 6 w 39"/>
                <a:gd name="T5" fmla="*/ 40 h 51"/>
                <a:gd name="T6" fmla="*/ 29 w 39"/>
                <a:gd name="T7" fmla="*/ 46 h 51"/>
                <a:gd name="T8" fmla="*/ 35 w 39"/>
                <a:gd name="T9" fmla="*/ 23 h 51"/>
                <a:gd name="T10" fmla="*/ 16 w 39"/>
                <a:gd name="T11" fmla="*/ 16 h 51"/>
                <a:gd name="T12" fmla="*/ 7 w 39"/>
                <a:gd name="T13" fmla="*/ 0 h 51"/>
                <a:gd name="T14" fmla="*/ 0 w 39"/>
                <a:gd name="T15" fmla="*/ 5 h 51"/>
                <a:gd name="T16" fmla="*/ 27 w 39"/>
                <a:gd name="T17" fmla="*/ 28 h 51"/>
                <a:gd name="T18" fmla="*/ 24 w 39"/>
                <a:gd name="T19" fmla="*/ 38 h 51"/>
                <a:gd name="T20" fmla="*/ 14 w 39"/>
                <a:gd name="T21" fmla="*/ 36 h 51"/>
                <a:gd name="T22" fmla="*/ 17 w 39"/>
                <a:gd name="T23" fmla="*/ 25 h 51"/>
                <a:gd name="T24" fmla="*/ 27 w 39"/>
                <a:gd name="T25" fmla="*/ 2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51">
                  <a:moveTo>
                    <a:pt x="0" y="5"/>
                  </a:moveTo>
                  <a:cubicBezTo>
                    <a:pt x="9" y="20"/>
                    <a:pt x="9" y="20"/>
                    <a:pt x="9" y="20"/>
                  </a:cubicBezTo>
                  <a:cubicBezTo>
                    <a:pt x="4" y="25"/>
                    <a:pt x="3" y="33"/>
                    <a:pt x="6" y="40"/>
                  </a:cubicBezTo>
                  <a:cubicBezTo>
                    <a:pt x="11" y="48"/>
                    <a:pt x="21" y="51"/>
                    <a:pt x="29" y="46"/>
                  </a:cubicBezTo>
                  <a:cubicBezTo>
                    <a:pt x="37" y="41"/>
                    <a:pt x="39" y="31"/>
                    <a:pt x="35" y="23"/>
                  </a:cubicBezTo>
                  <a:cubicBezTo>
                    <a:pt x="31" y="17"/>
                    <a:pt x="23" y="14"/>
                    <a:pt x="16" y="16"/>
                  </a:cubicBezTo>
                  <a:cubicBezTo>
                    <a:pt x="7" y="0"/>
                    <a:pt x="7" y="0"/>
                    <a:pt x="7" y="0"/>
                  </a:cubicBezTo>
                  <a:lnTo>
                    <a:pt x="0" y="5"/>
                  </a:lnTo>
                  <a:close/>
                  <a:moveTo>
                    <a:pt x="27" y="28"/>
                  </a:moveTo>
                  <a:cubicBezTo>
                    <a:pt x="29" y="32"/>
                    <a:pt x="28" y="36"/>
                    <a:pt x="24" y="38"/>
                  </a:cubicBezTo>
                  <a:cubicBezTo>
                    <a:pt x="21" y="41"/>
                    <a:pt x="16" y="39"/>
                    <a:pt x="14" y="36"/>
                  </a:cubicBezTo>
                  <a:cubicBezTo>
                    <a:pt x="12" y="32"/>
                    <a:pt x="13" y="27"/>
                    <a:pt x="17" y="25"/>
                  </a:cubicBezTo>
                  <a:cubicBezTo>
                    <a:pt x="20" y="23"/>
                    <a:pt x="25" y="24"/>
                    <a:pt x="27" y="28"/>
                  </a:cubicBezTo>
                  <a:close/>
                </a:path>
              </a:pathLst>
            </a:custGeom>
            <a:grpFill/>
            <a:ln>
              <a:noFill/>
            </a:ln>
          </p:spPr>
          <p:txBody>
            <a:bodyPr vert="horz" wrap="square" lIns="91440" tIns="45720" rIns="91440" bIns="45720" numCol="1" anchor="t" anchorCtr="0" compatLnSpc="1"/>
            <a:lstStyle/>
            <a:p>
              <a:endParaRPr lang="en-US"/>
            </a:p>
          </p:txBody>
        </p:sp>
        <p:sp>
          <p:nvSpPr>
            <p:cNvPr id="15" name="Freeform 157"/>
            <p:cNvSpPr>
              <a:spLocks noEditPoints="1"/>
            </p:cNvSpPr>
            <p:nvPr/>
          </p:nvSpPr>
          <p:spPr bwMode="auto">
            <a:xfrm>
              <a:off x="8730587" y="3471810"/>
              <a:ext cx="138098" cy="109097"/>
            </a:xfrm>
            <a:custGeom>
              <a:avLst/>
              <a:gdLst>
                <a:gd name="T0" fmla="*/ 0 w 50"/>
                <a:gd name="T1" fmla="*/ 8 h 40"/>
                <a:gd name="T2" fmla="*/ 15 w 50"/>
                <a:gd name="T3" fmla="*/ 17 h 40"/>
                <a:gd name="T4" fmla="*/ 23 w 50"/>
                <a:gd name="T5" fmla="*/ 35 h 40"/>
                <a:gd name="T6" fmla="*/ 46 w 50"/>
                <a:gd name="T7" fmla="*/ 29 h 40"/>
                <a:gd name="T8" fmla="*/ 40 w 50"/>
                <a:gd name="T9" fmla="*/ 7 h 40"/>
                <a:gd name="T10" fmla="*/ 20 w 50"/>
                <a:gd name="T11" fmla="*/ 9 h 40"/>
                <a:gd name="T12" fmla="*/ 4 w 50"/>
                <a:gd name="T13" fmla="*/ 0 h 40"/>
                <a:gd name="T14" fmla="*/ 0 w 50"/>
                <a:gd name="T15" fmla="*/ 8 h 40"/>
                <a:gd name="T16" fmla="*/ 35 w 50"/>
                <a:gd name="T17" fmla="*/ 14 h 40"/>
                <a:gd name="T18" fmla="*/ 38 w 50"/>
                <a:gd name="T19" fmla="*/ 25 h 40"/>
                <a:gd name="T20" fmla="*/ 27 w 50"/>
                <a:gd name="T21" fmla="*/ 28 h 40"/>
                <a:gd name="T22" fmla="*/ 25 w 50"/>
                <a:gd name="T23" fmla="*/ 17 h 40"/>
                <a:gd name="T24" fmla="*/ 35 w 50"/>
                <a:gd name="T25" fmla="*/ 1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40">
                  <a:moveTo>
                    <a:pt x="0" y="8"/>
                  </a:moveTo>
                  <a:cubicBezTo>
                    <a:pt x="15" y="17"/>
                    <a:pt x="15" y="17"/>
                    <a:pt x="15" y="17"/>
                  </a:cubicBezTo>
                  <a:cubicBezTo>
                    <a:pt x="14" y="24"/>
                    <a:pt x="17" y="32"/>
                    <a:pt x="23" y="35"/>
                  </a:cubicBezTo>
                  <a:cubicBezTo>
                    <a:pt x="31" y="40"/>
                    <a:pt x="41" y="37"/>
                    <a:pt x="46" y="29"/>
                  </a:cubicBezTo>
                  <a:cubicBezTo>
                    <a:pt x="50" y="21"/>
                    <a:pt x="48" y="11"/>
                    <a:pt x="40" y="7"/>
                  </a:cubicBezTo>
                  <a:cubicBezTo>
                    <a:pt x="33" y="3"/>
                    <a:pt x="25" y="4"/>
                    <a:pt x="20" y="9"/>
                  </a:cubicBezTo>
                  <a:cubicBezTo>
                    <a:pt x="4" y="0"/>
                    <a:pt x="4" y="0"/>
                    <a:pt x="4" y="0"/>
                  </a:cubicBezTo>
                  <a:lnTo>
                    <a:pt x="0" y="8"/>
                  </a:lnTo>
                  <a:close/>
                  <a:moveTo>
                    <a:pt x="35" y="14"/>
                  </a:moveTo>
                  <a:cubicBezTo>
                    <a:pt x="39" y="16"/>
                    <a:pt x="40" y="21"/>
                    <a:pt x="38" y="25"/>
                  </a:cubicBezTo>
                  <a:cubicBezTo>
                    <a:pt x="36" y="29"/>
                    <a:pt x="31" y="30"/>
                    <a:pt x="27" y="28"/>
                  </a:cubicBezTo>
                  <a:cubicBezTo>
                    <a:pt x="24" y="26"/>
                    <a:pt x="23" y="21"/>
                    <a:pt x="25" y="17"/>
                  </a:cubicBezTo>
                  <a:cubicBezTo>
                    <a:pt x="27" y="13"/>
                    <a:pt x="32" y="12"/>
                    <a:pt x="35" y="14"/>
                  </a:cubicBezTo>
                  <a:close/>
                </a:path>
              </a:pathLst>
            </a:custGeom>
            <a:grpFill/>
            <a:ln>
              <a:noFill/>
            </a:ln>
          </p:spPr>
          <p:txBody>
            <a:bodyPr vert="horz" wrap="square" lIns="91440" tIns="45720" rIns="91440" bIns="45720" numCol="1" anchor="t" anchorCtr="0" compatLnSpc="1"/>
            <a:lstStyle/>
            <a:p>
              <a:endParaRPr lang="en-US"/>
            </a:p>
          </p:txBody>
        </p:sp>
        <p:sp>
          <p:nvSpPr>
            <p:cNvPr id="16" name="Freeform 158"/>
            <p:cNvSpPr>
              <a:spLocks noEditPoints="1"/>
            </p:cNvSpPr>
            <p:nvPr/>
          </p:nvSpPr>
          <p:spPr bwMode="auto">
            <a:xfrm>
              <a:off x="8755445" y="3361332"/>
              <a:ext cx="139479" cy="91145"/>
            </a:xfrm>
            <a:custGeom>
              <a:avLst/>
              <a:gdLst>
                <a:gd name="T0" fmla="*/ 0 w 51"/>
                <a:gd name="T1" fmla="*/ 21 h 33"/>
                <a:gd name="T2" fmla="*/ 19 w 51"/>
                <a:gd name="T3" fmla="*/ 21 h 33"/>
                <a:gd name="T4" fmla="*/ 34 w 51"/>
                <a:gd name="T5" fmla="*/ 33 h 33"/>
                <a:gd name="T6" fmla="*/ 51 w 51"/>
                <a:gd name="T7" fmla="*/ 16 h 33"/>
                <a:gd name="T8" fmla="*/ 34 w 51"/>
                <a:gd name="T9" fmla="*/ 0 h 33"/>
                <a:gd name="T10" fmla="*/ 19 w 51"/>
                <a:gd name="T11" fmla="*/ 12 h 33"/>
                <a:gd name="T12" fmla="*/ 0 w 51"/>
                <a:gd name="T13" fmla="*/ 12 h 33"/>
                <a:gd name="T14" fmla="*/ 0 w 51"/>
                <a:gd name="T15" fmla="*/ 21 h 33"/>
                <a:gd name="T16" fmla="*/ 34 w 51"/>
                <a:gd name="T17" fmla="*/ 9 h 33"/>
                <a:gd name="T18" fmla="*/ 42 w 51"/>
                <a:gd name="T19" fmla="*/ 16 h 33"/>
                <a:gd name="T20" fmla="*/ 34 w 51"/>
                <a:gd name="T21" fmla="*/ 24 h 33"/>
                <a:gd name="T22" fmla="*/ 27 w 51"/>
                <a:gd name="T23" fmla="*/ 16 h 33"/>
                <a:gd name="T24" fmla="*/ 34 w 51"/>
                <a:gd name="T25"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 h="33">
                  <a:moveTo>
                    <a:pt x="0" y="21"/>
                  </a:moveTo>
                  <a:cubicBezTo>
                    <a:pt x="19" y="21"/>
                    <a:pt x="19" y="21"/>
                    <a:pt x="19" y="21"/>
                  </a:cubicBezTo>
                  <a:cubicBezTo>
                    <a:pt x="21" y="28"/>
                    <a:pt x="27" y="33"/>
                    <a:pt x="34" y="33"/>
                  </a:cubicBezTo>
                  <a:cubicBezTo>
                    <a:pt x="44" y="33"/>
                    <a:pt x="51" y="25"/>
                    <a:pt x="51" y="16"/>
                  </a:cubicBezTo>
                  <a:cubicBezTo>
                    <a:pt x="51" y="7"/>
                    <a:pt x="44" y="0"/>
                    <a:pt x="34" y="0"/>
                  </a:cubicBezTo>
                  <a:cubicBezTo>
                    <a:pt x="27" y="0"/>
                    <a:pt x="20" y="5"/>
                    <a:pt x="19" y="12"/>
                  </a:cubicBezTo>
                  <a:cubicBezTo>
                    <a:pt x="0" y="12"/>
                    <a:pt x="0" y="12"/>
                    <a:pt x="0" y="12"/>
                  </a:cubicBezTo>
                  <a:lnTo>
                    <a:pt x="0" y="21"/>
                  </a:lnTo>
                  <a:close/>
                  <a:moveTo>
                    <a:pt x="34" y="9"/>
                  </a:moveTo>
                  <a:cubicBezTo>
                    <a:pt x="39" y="9"/>
                    <a:pt x="42" y="12"/>
                    <a:pt x="42" y="16"/>
                  </a:cubicBezTo>
                  <a:cubicBezTo>
                    <a:pt x="42" y="21"/>
                    <a:pt x="39" y="24"/>
                    <a:pt x="34" y="24"/>
                  </a:cubicBezTo>
                  <a:cubicBezTo>
                    <a:pt x="30" y="24"/>
                    <a:pt x="27" y="21"/>
                    <a:pt x="27" y="16"/>
                  </a:cubicBezTo>
                  <a:cubicBezTo>
                    <a:pt x="27" y="12"/>
                    <a:pt x="30" y="9"/>
                    <a:pt x="34" y="9"/>
                  </a:cubicBezTo>
                  <a:close/>
                </a:path>
              </a:pathLst>
            </a:custGeom>
            <a:grpFill/>
            <a:ln>
              <a:noFill/>
            </a:ln>
          </p:spPr>
          <p:txBody>
            <a:bodyPr vert="horz" wrap="square" lIns="91440" tIns="45720" rIns="91440" bIns="45720" numCol="1" anchor="t" anchorCtr="0" compatLnSpc="1"/>
            <a:lstStyle/>
            <a:p>
              <a:endParaRPr lang="en-US"/>
            </a:p>
          </p:txBody>
        </p:sp>
        <p:sp>
          <p:nvSpPr>
            <p:cNvPr id="17" name="Freeform 159"/>
            <p:cNvSpPr>
              <a:spLocks noEditPoints="1"/>
            </p:cNvSpPr>
            <p:nvPr/>
          </p:nvSpPr>
          <p:spPr bwMode="auto">
            <a:xfrm>
              <a:off x="8437820" y="3238425"/>
              <a:ext cx="334197" cy="331435"/>
            </a:xfrm>
            <a:custGeom>
              <a:avLst/>
              <a:gdLst>
                <a:gd name="T0" fmla="*/ 61 w 122"/>
                <a:gd name="T1" fmla="*/ 121 h 121"/>
                <a:gd name="T2" fmla="*/ 0 w 122"/>
                <a:gd name="T3" fmla="*/ 60 h 121"/>
                <a:gd name="T4" fmla="*/ 61 w 122"/>
                <a:gd name="T5" fmla="*/ 0 h 121"/>
                <a:gd name="T6" fmla="*/ 122 w 122"/>
                <a:gd name="T7" fmla="*/ 60 h 121"/>
                <a:gd name="T8" fmla="*/ 61 w 122"/>
                <a:gd name="T9" fmla="*/ 121 h 121"/>
                <a:gd name="T10" fmla="*/ 61 w 122"/>
                <a:gd name="T11" fmla="*/ 8 h 121"/>
                <a:gd name="T12" fmla="*/ 8 w 122"/>
                <a:gd name="T13" fmla="*/ 60 h 121"/>
                <a:gd name="T14" fmla="*/ 61 w 122"/>
                <a:gd name="T15" fmla="*/ 113 h 121"/>
                <a:gd name="T16" fmla="*/ 114 w 122"/>
                <a:gd name="T17" fmla="*/ 60 h 121"/>
                <a:gd name="T18" fmla="*/ 61 w 122"/>
                <a:gd name="T19" fmla="*/ 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121">
                  <a:moveTo>
                    <a:pt x="61" y="121"/>
                  </a:moveTo>
                  <a:cubicBezTo>
                    <a:pt x="28" y="121"/>
                    <a:pt x="0" y="94"/>
                    <a:pt x="0" y="60"/>
                  </a:cubicBezTo>
                  <a:cubicBezTo>
                    <a:pt x="0" y="27"/>
                    <a:pt x="28" y="0"/>
                    <a:pt x="61" y="0"/>
                  </a:cubicBezTo>
                  <a:cubicBezTo>
                    <a:pt x="94" y="0"/>
                    <a:pt x="122" y="27"/>
                    <a:pt x="122" y="60"/>
                  </a:cubicBezTo>
                  <a:cubicBezTo>
                    <a:pt x="122" y="94"/>
                    <a:pt x="94" y="121"/>
                    <a:pt x="61" y="121"/>
                  </a:cubicBezTo>
                  <a:close/>
                  <a:moveTo>
                    <a:pt x="61" y="8"/>
                  </a:moveTo>
                  <a:cubicBezTo>
                    <a:pt x="32" y="8"/>
                    <a:pt x="8" y="31"/>
                    <a:pt x="8" y="60"/>
                  </a:cubicBezTo>
                  <a:cubicBezTo>
                    <a:pt x="8" y="89"/>
                    <a:pt x="32" y="113"/>
                    <a:pt x="61" y="113"/>
                  </a:cubicBezTo>
                  <a:cubicBezTo>
                    <a:pt x="90" y="113"/>
                    <a:pt x="114" y="89"/>
                    <a:pt x="114" y="60"/>
                  </a:cubicBezTo>
                  <a:cubicBezTo>
                    <a:pt x="114" y="31"/>
                    <a:pt x="90" y="8"/>
                    <a:pt x="61" y="8"/>
                  </a:cubicBezTo>
                  <a:close/>
                </a:path>
              </a:pathLst>
            </a:custGeom>
            <a:grpFill/>
            <a:ln>
              <a:noFill/>
            </a:ln>
          </p:spPr>
          <p:txBody>
            <a:bodyPr vert="horz" wrap="square" lIns="91440" tIns="45720" rIns="91440" bIns="45720" numCol="1" anchor="t" anchorCtr="0" compatLnSpc="1"/>
            <a:lstStyle/>
            <a:p>
              <a:endParaRPr lang="en-US"/>
            </a:p>
          </p:txBody>
        </p:sp>
      </p:grpSp>
      <p:sp>
        <p:nvSpPr>
          <p:cNvPr id="18" name="Freeform 5"/>
          <p:cNvSpPr/>
          <p:nvPr/>
        </p:nvSpPr>
        <p:spPr bwMode="auto">
          <a:xfrm>
            <a:off x="4018327" y="2002231"/>
            <a:ext cx="7610060" cy="845042"/>
          </a:xfrm>
          <a:prstGeom prst="roundRect">
            <a:avLst/>
          </a:prstGeom>
          <a:gradFill flip="none" rotWithShape="1">
            <a:gsLst>
              <a:gs pos="55000">
                <a:schemeClr val="bg1">
                  <a:lumMod val="95000"/>
                </a:schemeClr>
              </a:gs>
              <a:gs pos="15000">
                <a:schemeClr val="bg1"/>
              </a:gs>
              <a:gs pos="88000">
                <a:schemeClr val="bg1">
                  <a:lumMod val="85000"/>
                </a:schemeClr>
              </a:gs>
            </a:gsLst>
            <a:lin ang="18900000" scaled="1"/>
            <a:tileRect/>
          </a:gradFill>
          <a:ln w="31750">
            <a:gradFill flip="none" rotWithShape="1">
              <a:gsLst>
                <a:gs pos="0">
                  <a:srgbClr val="C7C7C7"/>
                </a:gs>
                <a:gs pos="82000">
                  <a:schemeClr val="bg1"/>
                </a:gs>
              </a:gsLst>
              <a:lin ang="18900000" scaled="1"/>
              <a:tileRect/>
            </a:gradFill>
          </a:ln>
          <a:effectLst>
            <a:outerShdw blurRad="165100" dist="635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19" name="Freeform 5"/>
          <p:cNvSpPr/>
          <p:nvPr/>
        </p:nvSpPr>
        <p:spPr bwMode="auto">
          <a:xfrm>
            <a:off x="4251441" y="2151906"/>
            <a:ext cx="740750" cy="553450"/>
          </a:xfrm>
          <a:prstGeom prst="roundRect">
            <a:avLst>
              <a:gd name="adj" fmla="val 12078"/>
            </a:avLst>
          </a:prstGeom>
          <a:solidFill>
            <a:srgbClr val="0C4A88"/>
          </a:solidFill>
          <a:ln w="38100">
            <a:noFill/>
          </a:ln>
          <a:effectLst>
            <a:innerShdw blurRad="38100" dist="254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40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gradFill>
                  <a:gsLst>
                    <a:gs pos="76000">
                      <a:srgbClr val="D7D7D7"/>
                    </a:gs>
                    <a:gs pos="37000">
                      <a:schemeClr val="bg1"/>
                    </a:gs>
                    <a:gs pos="100000">
                      <a:schemeClr val="bg1">
                        <a:lumMod val="75000"/>
                      </a:schemeClr>
                    </a:gs>
                  </a:gsLst>
                  <a:lin ang="18900000" scaled="1"/>
                </a:gra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rPr>
              <a:t>2</a:t>
            </a:r>
            <a:endParaRPr lang="zh-CN" altLang="en-US" sz="40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gradFill>
                <a:gsLst>
                  <a:gs pos="76000">
                    <a:srgbClr val="D7D7D7"/>
                  </a:gs>
                  <a:gs pos="37000">
                    <a:schemeClr val="bg1"/>
                  </a:gs>
                  <a:gs pos="100000">
                    <a:schemeClr val="bg1">
                      <a:lumMod val="75000"/>
                    </a:schemeClr>
                  </a:gs>
                </a:gsLst>
                <a:lin ang="18900000" scaled="1"/>
              </a:gra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endParaRPr>
          </a:p>
        </p:txBody>
      </p:sp>
      <p:sp>
        <p:nvSpPr>
          <p:cNvPr id="20" name="Rectangle 11"/>
          <p:cNvSpPr>
            <a:spLocks noChangeArrowheads="1"/>
          </p:cNvSpPr>
          <p:nvPr/>
        </p:nvSpPr>
        <p:spPr bwMode="gray">
          <a:xfrm>
            <a:off x="5193906" y="2173145"/>
            <a:ext cx="9986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oAutofit/>
          </a:bodyPr>
          <a:lstStyle/>
          <a:p>
            <a:pPr algn="ctr"/>
            <a:r>
              <a:rPr lang="zh-CN" altLang="en-US" sz="3200" b="1" dirty="0">
                <a:ln w="25400">
                  <a:noFill/>
                </a:ln>
                <a:solidFill>
                  <a:schemeClr val="tx1">
                    <a:lumMod val="65000"/>
                    <a:lumOff val="35000"/>
                  </a:schemeClr>
                </a:solidFill>
                <a:effectLst>
                  <a:innerShdw blurRad="25400" dist="25400" dir="18900000">
                    <a:prstClr val="black">
                      <a:alpha val="50000"/>
                    </a:prstClr>
                  </a:innerShdw>
                </a:effectLst>
                <a:latin typeface="微软雅黑" panose="020B0503020204020204" pitchFamily="34" charset="-122"/>
                <a:ea typeface="微软雅黑" panose="020B0503020204020204" pitchFamily="34" charset="-122"/>
              </a:rPr>
              <a:t>案例</a:t>
            </a:r>
            <a:endParaRPr lang="zh-CN" altLang="en-US" sz="3200" b="1" dirty="0">
              <a:ln w="25400">
                <a:noFill/>
              </a:ln>
              <a:solidFill>
                <a:schemeClr val="tx1">
                  <a:lumMod val="65000"/>
                  <a:lumOff val="35000"/>
                </a:schemeClr>
              </a:solidFill>
              <a:effectLst>
                <a:innerShdw blurRad="25400" dist="25400" dir="18900000">
                  <a:prstClr val="black">
                    <a:alpha val="50000"/>
                  </a:prstClr>
                </a:innerShdw>
              </a:effectLst>
              <a:latin typeface="微软雅黑" panose="020B0503020204020204" pitchFamily="34" charset="-122"/>
              <a:ea typeface="微软雅黑" panose="020B0503020204020204" pitchFamily="34" charset="-122"/>
            </a:endParaRPr>
          </a:p>
        </p:txBody>
      </p:sp>
      <p:sp>
        <p:nvSpPr>
          <p:cNvPr id="24" name="Freeform 5"/>
          <p:cNvSpPr/>
          <p:nvPr/>
        </p:nvSpPr>
        <p:spPr bwMode="auto">
          <a:xfrm>
            <a:off x="4018327" y="3198510"/>
            <a:ext cx="7610060" cy="845042"/>
          </a:xfrm>
          <a:prstGeom prst="roundRect">
            <a:avLst/>
          </a:prstGeom>
          <a:gradFill flip="none" rotWithShape="1">
            <a:gsLst>
              <a:gs pos="55000">
                <a:schemeClr val="bg1">
                  <a:lumMod val="95000"/>
                </a:schemeClr>
              </a:gs>
              <a:gs pos="15000">
                <a:schemeClr val="bg1"/>
              </a:gs>
              <a:gs pos="88000">
                <a:schemeClr val="bg1">
                  <a:lumMod val="85000"/>
                </a:schemeClr>
              </a:gs>
            </a:gsLst>
            <a:lin ang="18900000" scaled="1"/>
            <a:tileRect/>
          </a:gradFill>
          <a:ln w="31750">
            <a:gradFill flip="none" rotWithShape="1">
              <a:gsLst>
                <a:gs pos="0">
                  <a:srgbClr val="C7C7C7"/>
                </a:gs>
                <a:gs pos="82000">
                  <a:schemeClr val="bg1"/>
                </a:gs>
              </a:gsLst>
              <a:lin ang="18900000" scaled="1"/>
              <a:tileRect/>
            </a:gradFill>
          </a:ln>
          <a:effectLst>
            <a:outerShdw blurRad="165100" dist="635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25" name="Freeform 5"/>
          <p:cNvSpPr/>
          <p:nvPr/>
        </p:nvSpPr>
        <p:spPr bwMode="auto">
          <a:xfrm>
            <a:off x="4236201" y="3343740"/>
            <a:ext cx="740750" cy="553450"/>
          </a:xfrm>
          <a:prstGeom prst="roundRect">
            <a:avLst>
              <a:gd name="adj" fmla="val 12078"/>
            </a:avLst>
          </a:prstGeom>
          <a:solidFill>
            <a:srgbClr val="0C4A88"/>
          </a:solidFill>
          <a:ln w="38100">
            <a:noFill/>
          </a:ln>
          <a:effectLst>
            <a:innerShdw blurRad="38100" dist="254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40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gradFill>
                  <a:gsLst>
                    <a:gs pos="76000">
                      <a:srgbClr val="D7D7D7"/>
                    </a:gs>
                    <a:gs pos="37000">
                      <a:schemeClr val="bg1"/>
                    </a:gs>
                    <a:gs pos="100000">
                      <a:schemeClr val="bg1">
                        <a:lumMod val="75000"/>
                      </a:schemeClr>
                    </a:gs>
                  </a:gsLst>
                  <a:lin ang="18900000" scaled="1"/>
                </a:gra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rPr>
              <a:t>3</a:t>
            </a:r>
            <a:endParaRPr lang="en-US" altLang="zh-CN" sz="40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gradFill>
                <a:gsLst>
                  <a:gs pos="76000">
                    <a:srgbClr val="D7D7D7"/>
                  </a:gs>
                  <a:gs pos="37000">
                    <a:schemeClr val="bg1"/>
                  </a:gs>
                  <a:gs pos="100000">
                    <a:schemeClr val="bg1">
                      <a:lumMod val="75000"/>
                    </a:schemeClr>
                  </a:gs>
                </a:gsLst>
                <a:lin ang="18900000" scaled="1"/>
              </a:gra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endParaRPr>
          </a:p>
        </p:txBody>
      </p:sp>
      <p:sp>
        <p:nvSpPr>
          <p:cNvPr id="26" name="Rectangle 11"/>
          <p:cNvSpPr>
            <a:spLocks noChangeArrowheads="1"/>
          </p:cNvSpPr>
          <p:nvPr/>
        </p:nvSpPr>
        <p:spPr bwMode="gray">
          <a:xfrm>
            <a:off x="4977339" y="3390198"/>
            <a:ext cx="59825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oAutofit/>
          </a:bodyPr>
          <a:lstStyle/>
          <a:p>
            <a:pPr algn="ctr"/>
            <a:r>
              <a:rPr lang="zh-CN" altLang="en-US" sz="3200" b="1" dirty="0">
                <a:ln w="25400">
                  <a:noFill/>
                </a:ln>
                <a:solidFill>
                  <a:schemeClr val="tx1">
                    <a:lumMod val="65000"/>
                    <a:lumOff val="35000"/>
                  </a:schemeClr>
                </a:solidFill>
                <a:effectLst>
                  <a:innerShdw blurRad="25400" dist="25400" dir="18900000">
                    <a:prstClr val="black">
                      <a:alpha val="50000"/>
                    </a:prstClr>
                  </a:innerShdw>
                </a:effectLst>
                <a:latin typeface="微软雅黑" panose="020B0503020204020204" pitchFamily="34" charset="-122"/>
                <a:ea typeface="微软雅黑" panose="020B0503020204020204" pitchFamily="34" charset="-122"/>
              </a:rPr>
              <a:t>特殊作业安全管理一般性要求</a:t>
            </a:r>
            <a:endParaRPr lang="zh-CN" altLang="en-US" sz="3200" b="1" dirty="0">
              <a:ln w="25400">
                <a:noFill/>
              </a:ln>
              <a:solidFill>
                <a:schemeClr val="tx1">
                  <a:lumMod val="65000"/>
                  <a:lumOff val="35000"/>
                </a:schemeClr>
              </a:solidFill>
              <a:effectLst>
                <a:innerShdw blurRad="25400" dist="25400" dir="18900000">
                  <a:prstClr val="black">
                    <a:alpha val="50000"/>
                  </a:prstClr>
                </a:innerShdw>
              </a:effectLst>
              <a:latin typeface="微软雅黑" panose="020B0503020204020204" pitchFamily="34" charset="-122"/>
              <a:ea typeface="微软雅黑" panose="020B0503020204020204" pitchFamily="34" charset="-122"/>
            </a:endParaRPr>
          </a:p>
        </p:txBody>
      </p:sp>
      <p:sp>
        <p:nvSpPr>
          <p:cNvPr id="27" name="Freeform 79"/>
          <p:cNvSpPr>
            <a:spLocks noEditPoints="1"/>
          </p:cNvSpPr>
          <p:nvPr/>
        </p:nvSpPr>
        <p:spPr bwMode="auto">
          <a:xfrm>
            <a:off x="10784848" y="3455672"/>
            <a:ext cx="410224" cy="331670"/>
          </a:xfrm>
          <a:custGeom>
            <a:avLst/>
            <a:gdLst>
              <a:gd name="T0" fmla="*/ 56 w 141"/>
              <a:gd name="T1" fmla="*/ 60 h 114"/>
              <a:gd name="T2" fmla="*/ 18 w 141"/>
              <a:gd name="T3" fmla="*/ 104 h 114"/>
              <a:gd name="T4" fmla="*/ 11 w 141"/>
              <a:gd name="T5" fmla="*/ 107 h 114"/>
              <a:gd name="T6" fmla="*/ 4 w 141"/>
              <a:gd name="T7" fmla="*/ 105 h 114"/>
              <a:gd name="T8" fmla="*/ 3 w 141"/>
              <a:gd name="T9" fmla="*/ 91 h 114"/>
              <a:gd name="T10" fmla="*/ 49 w 141"/>
              <a:gd name="T11" fmla="*/ 38 h 114"/>
              <a:gd name="T12" fmla="*/ 57 w 141"/>
              <a:gd name="T13" fmla="*/ 35 h 114"/>
              <a:gd name="T14" fmla="*/ 64 w 141"/>
              <a:gd name="T15" fmla="*/ 39 h 114"/>
              <a:gd name="T16" fmla="*/ 78 w 141"/>
              <a:gd name="T17" fmla="*/ 54 h 114"/>
              <a:gd name="T18" fmla="*/ 102 w 141"/>
              <a:gd name="T19" fmla="*/ 25 h 114"/>
              <a:gd name="T20" fmla="*/ 79 w 141"/>
              <a:gd name="T21" fmla="*/ 5 h 114"/>
              <a:gd name="T22" fmla="*/ 136 w 141"/>
              <a:gd name="T23" fmla="*/ 0 h 114"/>
              <a:gd name="T24" fmla="*/ 141 w 141"/>
              <a:gd name="T25" fmla="*/ 58 h 114"/>
              <a:gd name="T26" fmla="*/ 117 w 141"/>
              <a:gd name="T27" fmla="*/ 38 h 114"/>
              <a:gd name="T28" fmla="*/ 85 w 141"/>
              <a:gd name="T29" fmla="*/ 76 h 114"/>
              <a:gd name="T30" fmla="*/ 78 w 141"/>
              <a:gd name="T31" fmla="*/ 80 h 114"/>
              <a:gd name="T32" fmla="*/ 70 w 141"/>
              <a:gd name="T33" fmla="*/ 76 h 114"/>
              <a:gd name="T34" fmla="*/ 56 w 141"/>
              <a:gd name="T35" fmla="*/ 60 h 114"/>
              <a:gd name="T36" fmla="*/ 26 w 141"/>
              <a:gd name="T37" fmla="*/ 114 h 114"/>
              <a:gd name="T38" fmla="*/ 57 w 141"/>
              <a:gd name="T39" fmla="*/ 114 h 114"/>
              <a:gd name="T40" fmla="*/ 57 w 141"/>
              <a:gd name="T41" fmla="*/ 77 h 114"/>
              <a:gd name="T42" fmla="*/ 26 w 141"/>
              <a:gd name="T43" fmla="*/ 112 h 114"/>
              <a:gd name="T44" fmla="*/ 26 w 141"/>
              <a:gd name="T45" fmla="*/ 114 h 114"/>
              <a:gd name="T46" fmla="*/ 89 w 141"/>
              <a:gd name="T47" fmla="*/ 89 h 114"/>
              <a:gd name="T48" fmla="*/ 80 w 141"/>
              <a:gd name="T49" fmla="*/ 94 h 114"/>
              <a:gd name="T50" fmla="*/ 65 w 141"/>
              <a:gd name="T51" fmla="*/ 87 h 114"/>
              <a:gd name="T52" fmla="*/ 65 w 141"/>
              <a:gd name="T53" fmla="*/ 114 h 114"/>
              <a:gd name="T54" fmla="*/ 101 w 141"/>
              <a:gd name="T55" fmla="*/ 114 h 114"/>
              <a:gd name="T56" fmla="*/ 102 w 141"/>
              <a:gd name="T57" fmla="*/ 74 h 114"/>
              <a:gd name="T58" fmla="*/ 89 w 141"/>
              <a:gd name="T59" fmla="*/ 89 h 114"/>
              <a:gd name="T60" fmla="*/ 117 w 141"/>
              <a:gd name="T61" fmla="*/ 55 h 114"/>
              <a:gd name="T62" fmla="*/ 110 w 141"/>
              <a:gd name="T63" fmla="*/ 65 h 114"/>
              <a:gd name="T64" fmla="*/ 110 w 141"/>
              <a:gd name="T65" fmla="*/ 114 h 114"/>
              <a:gd name="T66" fmla="*/ 140 w 141"/>
              <a:gd name="T67" fmla="*/ 114 h 114"/>
              <a:gd name="T68" fmla="*/ 140 w 141"/>
              <a:gd name="T69" fmla="*/ 73 h 114"/>
              <a:gd name="T70" fmla="*/ 117 w 141"/>
              <a:gd name="T71" fmla="*/ 5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1" h="114">
                <a:moveTo>
                  <a:pt x="56" y="60"/>
                </a:moveTo>
                <a:cubicBezTo>
                  <a:pt x="18" y="104"/>
                  <a:pt x="18" y="104"/>
                  <a:pt x="18" y="104"/>
                </a:cubicBezTo>
                <a:cubicBezTo>
                  <a:pt x="16" y="106"/>
                  <a:pt x="13" y="107"/>
                  <a:pt x="11" y="107"/>
                </a:cubicBezTo>
                <a:cubicBezTo>
                  <a:pt x="8" y="107"/>
                  <a:pt x="6" y="106"/>
                  <a:pt x="4" y="105"/>
                </a:cubicBezTo>
                <a:cubicBezTo>
                  <a:pt x="0" y="101"/>
                  <a:pt x="0" y="95"/>
                  <a:pt x="3" y="91"/>
                </a:cubicBezTo>
                <a:cubicBezTo>
                  <a:pt x="49" y="38"/>
                  <a:pt x="49" y="38"/>
                  <a:pt x="49" y="38"/>
                </a:cubicBezTo>
                <a:cubicBezTo>
                  <a:pt x="51" y="36"/>
                  <a:pt x="54" y="35"/>
                  <a:pt x="57" y="35"/>
                </a:cubicBezTo>
                <a:cubicBezTo>
                  <a:pt x="60" y="35"/>
                  <a:pt x="62" y="36"/>
                  <a:pt x="64" y="39"/>
                </a:cubicBezTo>
                <a:cubicBezTo>
                  <a:pt x="78" y="54"/>
                  <a:pt x="78" y="54"/>
                  <a:pt x="78" y="54"/>
                </a:cubicBezTo>
                <a:cubicBezTo>
                  <a:pt x="102" y="25"/>
                  <a:pt x="102" y="25"/>
                  <a:pt x="102" y="25"/>
                </a:cubicBezTo>
                <a:cubicBezTo>
                  <a:pt x="79" y="5"/>
                  <a:pt x="79" y="5"/>
                  <a:pt x="79" y="5"/>
                </a:cubicBezTo>
                <a:cubicBezTo>
                  <a:pt x="136" y="0"/>
                  <a:pt x="136" y="0"/>
                  <a:pt x="136" y="0"/>
                </a:cubicBezTo>
                <a:cubicBezTo>
                  <a:pt x="141" y="58"/>
                  <a:pt x="141" y="58"/>
                  <a:pt x="141" y="58"/>
                </a:cubicBezTo>
                <a:cubicBezTo>
                  <a:pt x="117" y="38"/>
                  <a:pt x="117" y="38"/>
                  <a:pt x="117" y="38"/>
                </a:cubicBezTo>
                <a:cubicBezTo>
                  <a:pt x="85" y="76"/>
                  <a:pt x="85" y="76"/>
                  <a:pt x="85" y="76"/>
                </a:cubicBezTo>
                <a:cubicBezTo>
                  <a:pt x="83" y="78"/>
                  <a:pt x="81" y="80"/>
                  <a:pt x="78" y="80"/>
                </a:cubicBezTo>
                <a:cubicBezTo>
                  <a:pt x="75" y="80"/>
                  <a:pt x="72" y="78"/>
                  <a:pt x="70" y="76"/>
                </a:cubicBezTo>
                <a:lnTo>
                  <a:pt x="56" y="60"/>
                </a:lnTo>
                <a:close/>
                <a:moveTo>
                  <a:pt x="26" y="114"/>
                </a:moveTo>
                <a:cubicBezTo>
                  <a:pt x="57" y="114"/>
                  <a:pt x="57" y="114"/>
                  <a:pt x="57" y="114"/>
                </a:cubicBezTo>
                <a:cubicBezTo>
                  <a:pt x="57" y="77"/>
                  <a:pt x="57" y="77"/>
                  <a:pt x="57" y="77"/>
                </a:cubicBezTo>
                <a:cubicBezTo>
                  <a:pt x="26" y="112"/>
                  <a:pt x="26" y="112"/>
                  <a:pt x="26" y="112"/>
                </a:cubicBezTo>
                <a:lnTo>
                  <a:pt x="26" y="114"/>
                </a:lnTo>
                <a:close/>
                <a:moveTo>
                  <a:pt x="89" y="89"/>
                </a:moveTo>
                <a:cubicBezTo>
                  <a:pt x="83" y="94"/>
                  <a:pt x="80" y="94"/>
                  <a:pt x="80" y="94"/>
                </a:cubicBezTo>
                <a:cubicBezTo>
                  <a:pt x="76" y="94"/>
                  <a:pt x="69" y="90"/>
                  <a:pt x="65" y="87"/>
                </a:cubicBezTo>
                <a:cubicBezTo>
                  <a:pt x="65" y="114"/>
                  <a:pt x="65" y="114"/>
                  <a:pt x="65" y="114"/>
                </a:cubicBezTo>
                <a:cubicBezTo>
                  <a:pt x="101" y="114"/>
                  <a:pt x="101" y="114"/>
                  <a:pt x="101" y="114"/>
                </a:cubicBezTo>
                <a:cubicBezTo>
                  <a:pt x="102" y="74"/>
                  <a:pt x="102" y="74"/>
                  <a:pt x="102" y="74"/>
                </a:cubicBezTo>
                <a:cubicBezTo>
                  <a:pt x="97" y="80"/>
                  <a:pt x="93" y="85"/>
                  <a:pt x="89" y="89"/>
                </a:cubicBezTo>
                <a:close/>
                <a:moveTo>
                  <a:pt x="117" y="55"/>
                </a:moveTo>
                <a:cubicBezTo>
                  <a:pt x="110" y="65"/>
                  <a:pt x="110" y="65"/>
                  <a:pt x="110" y="65"/>
                </a:cubicBezTo>
                <a:cubicBezTo>
                  <a:pt x="110" y="114"/>
                  <a:pt x="110" y="114"/>
                  <a:pt x="110" y="114"/>
                </a:cubicBezTo>
                <a:cubicBezTo>
                  <a:pt x="140" y="114"/>
                  <a:pt x="140" y="114"/>
                  <a:pt x="140" y="114"/>
                </a:cubicBezTo>
                <a:cubicBezTo>
                  <a:pt x="140" y="73"/>
                  <a:pt x="140" y="73"/>
                  <a:pt x="140" y="73"/>
                </a:cubicBezTo>
                <a:cubicBezTo>
                  <a:pt x="134" y="68"/>
                  <a:pt x="117" y="55"/>
                  <a:pt x="117" y="55"/>
                </a:cubicBezTo>
                <a:close/>
              </a:path>
            </a:pathLst>
          </a:custGeom>
          <a:solidFill>
            <a:schemeClr val="tx1">
              <a:lumMod val="65000"/>
              <a:lumOff val="35000"/>
            </a:schemeClr>
          </a:solidFill>
          <a:ln>
            <a:noFill/>
          </a:ln>
        </p:spPr>
        <p:txBody>
          <a:bodyPr vert="horz" wrap="square" lIns="91440" tIns="45720" rIns="91440" bIns="45720" numCol="1" anchor="t" anchorCtr="0" compatLnSpc="1"/>
          <a:lstStyle/>
          <a:p>
            <a:endParaRPr lang="zh-CN" altLang="en-US"/>
          </a:p>
        </p:txBody>
      </p:sp>
      <p:sp>
        <p:nvSpPr>
          <p:cNvPr id="29" name="Freeform 91"/>
          <p:cNvSpPr>
            <a:spLocks noEditPoints="1"/>
          </p:cNvSpPr>
          <p:nvPr/>
        </p:nvSpPr>
        <p:spPr bwMode="auto">
          <a:xfrm>
            <a:off x="10887691" y="2298641"/>
            <a:ext cx="361428" cy="364186"/>
          </a:xfrm>
          <a:custGeom>
            <a:avLst/>
            <a:gdLst>
              <a:gd name="T0" fmla="*/ 125 w 131"/>
              <a:gd name="T1" fmla="*/ 73 h 132"/>
              <a:gd name="T2" fmla="*/ 82 w 131"/>
              <a:gd name="T3" fmla="*/ 91 h 132"/>
              <a:gd name="T4" fmla="*/ 81 w 131"/>
              <a:gd name="T5" fmla="*/ 93 h 132"/>
              <a:gd name="T6" fmla="*/ 101 w 131"/>
              <a:gd name="T7" fmla="*/ 107 h 132"/>
              <a:gd name="T8" fmla="*/ 129 w 131"/>
              <a:gd name="T9" fmla="*/ 61 h 132"/>
              <a:gd name="T10" fmla="*/ 110 w 131"/>
              <a:gd name="T11" fmla="*/ 53 h 132"/>
              <a:gd name="T12" fmla="*/ 127 w 131"/>
              <a:gd name="T13" fmla="*/ 71 h 132"/>
              <a:gd name="T14" fmla="*/ 129 w 131"/>
              <a:gd name="T15" fmla="*/ 61 h 132"/>
              <a:gd name="T16" fmla="*/ 24 w 131"/>
              <a:gd name="T17" fmla="*/ 30 h 132"/>
              <a:gd name="T18" fmla="*/ 24 w 131"/>
              <a:gd name="T19" fmla="*/ 38 h 132"/>
              <a:gd name="T20" fmla="*/ 97 w 131"/>
              <a:gd name="T21" fmla="*/ 34 h 132"/>
              <a:gd name="T22" fmla="*/ 97 w 131"/>
              <a:gd name="T23" fmla="*/ 51 h 132"/>
              <a:gd name="T24" fmla="*/ 24 w 131"/>
              <a:gd name="T25" fmla="*/ 47 h 132"/>
              <a:gd name="T26" fmla="*/ 24 w 131"/>
              <a:gd name="T27" fmla="*/ 55 h 132"/>
              <a:gd name="T28" fmla="*/ 97 w 131"/>
              <a:gd name="T29" fmla="*/ 51 h 132"/>
              <a:gd name="T30" fmla="*/ 24 w 131"/>
              <a:gd name="T31" fmla="*/ 64 h 132"/>
              <a:gd name="T32" fmla="*/ 24 w 131"/>
              <a:gd name="T33" fmla="*/ 72 h 132"/>
              <a:gd name="T34" fmla="*/ 79 w 131"/>
              <a:gd name="T35" fmla="*/ 68 h 132"/>
              <a:gd name="T36" fmla="*/ 75 w 131"/>
              <a:gd name="T37" fmla="*/ 81 h 132"/>
              <a:gd name="T38" fmla="*/ 20 w 131"/>
              <a:gd name="T39" fmla="*/ 85 h 132"/>
              <a:gd name="T40" fmla="*/ 75 w 131"/>
              <a:gd name="T41" fmla="*/ 89 h 132"/>
              <a:gd name="T42" fmla="*/ 75 w 131"/>
              <a:gd name="T43" fmla="*/ 81 h 132"/>
              <a:gd name="T44" fmla="*/ 95 w 131"/>
              <a:gd name="T45" fmla="*/ 124 h 132"/>
              <a:gd name="T46" fmla="*/ 69 w 131"/>
              <a:gd name="T47" fmla="*/ 119 h 132"/>
              <a:gd name="T48" fmla="*/ 8 w 131"/>
              <a:gd name="T49" fmla="*/ 98 h 132"/>
              <a:gd name="T50" fmla="*/ 21 w 131"/>
              <a:gd name="T51" fmla="*/ 8 h 132"/>
              <a:gd name="T52" fmla="*/ 108 w 131"/>
              <a:gd name="T53" fmla="*/ 21 h 132"/>
              <a:gd name="T54" fmla="*/ 113 w 131"/>
              <a:gd name="T55" fmla="*/ 49 h 132"/>
              <a:gd name="T56" fmla="*/ 116 w 131"/>
              <a:gd name="T57" fmla="*/ 21 h 132"/>
              <a:gd name="T58" fmla="*/ 21 w 131"/>
              <a:gd name="T59" fmla="*/ 0 h 132"/>
              <a:gd name="T60" fmla="*/ 0 w 131"/>
              <a:gd name="T61" fmla="*/ 102 h 132"/>
              <a:gd name="T62" fmla="*/ 0 w 131"/>
              <a:gd name="T63" fmla="*/ 103 h 132"/>
              <a:gd name="T64" fmla="*/ 1 w 131"/>
              <a:gd name="T65" fmla="*/ 104 h 132"/>
              <a:gd name="T66" fmla="*/ 2 w 131"/>
              <a:gd name="T67" fmla="*/ 105 h 132"/>
              <a:gd name="T68" fmla="*/ 63 w 131"/>
              <a:gd name="T69" fmla="*/ 132 h 132"/>
              <a:gd name="T70" fmla="*/ 65 w 131"/>
              <a:gd name="T71" fmla="*/ 132 h 132"/>
              <a:gd name="T72" fmla="*/ 95 w 131"/>
              <a:gd name="T73" fmla="*/ 132 h 132"/>
              <a:gd name="T74" fmla="*/ 116 w 131"/>
              <a:gd name="T75" fmla="*/ 89 h 132"/>
              <a:gd name="T76" fmla="*/ 108 w 131"/>
              <a:gd name="T77" fmla="*/ 11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1" h="132">
                <a:moveTo>
                  <a:pt x="106" y="59"/>
                </a:moveTo>
                <a:cubicBezTo>
                  <a:pt x="125" y="73"/>
                  <a:pt x="125" y="73"/>
                  <a:pt x="125" y="73"/>
                </a:cubicBezTo>
                <a:cubicBezTo>
                  <a:pt x="102" y="105"/>
                  <a:pt x="102" y="105"/>
                  <a:pt x="102" y="105"/>
                </a:cubicBezTo>
                <a:cubicBezTo>
                  <a:pt x="82" y="91"/>
                  <a:pt x="82" y="91"/>
                  <a:pt x="82" y="91"/>
                </a:cubicBezTo>
                <a:lnTo>
                  <a:pt x="106" y="59"/>
                </a:lnTo>
                <a:close/>
                <a:moveTo>
                  <a:pt x="81" y="93"/>
                </a:moveTo>
                <a:cubicBezTo>
                  <a:pt x="82" y="112"/>
                  <a:pt x="82" y="112"/>
                  <a:pt x="82" y="112"/>
                </a:cubicBezTo>
                <a:cubicBezTo>
                  <a:pt x="101" y="107"/>
                  <a:pt x="101" y="107"/>
                  <a:pt x="101" y="107"/>
                </a:cubicBezTo>
                <a:lnTo>
                  <a:pt x="81" y="93"/>
                </a:lnTo>
                <a:close/>
                <a:moveTo>
                  <a:pt x="129" y="61"/>
                </a:moveTo>
                <a:cubicBezTo>
                  <a:pt x="116" y="52"/>
                  <a:pt x="116" y="52"/>
                  <a:pt x="116" y="52"/>
                </a:cubicBezTo>
                <a:cubicBezTo>
                  <a:pt x="114" y="50"/>
                  <a:pt x="111" y="51"/>
                  <a:pt x="110" y="53"/>
                </a:cubicBezTo>
                <a:cubicBezTo>
                  <a:pt x="110" y="53"/>
                  <a:pt x="107" y="57"/>
                  <a:pt x="107" y="57"/>
                </a:cubicBezTo>
                <a:cubicBezTo>
                  <a:pt x="127" y="71"/>
                  <a:pt x="127" y="71"/>
                  <a:pt x="127" y="71"/>
                </a:cubicBezTo>
                <a:cubicBezTo>
                  <a:pt x="127" y="71"/>
                  <a:pt x="129" y="67"/>
                  <a:pt x="130" y="67"/>
                </a:cubicBezTo>
                <a:cubicBezTo>
                  <a:pt x="131" y="65"/>
                  <a:pt x="131" y="62"/>
                  <a:pt x="129" y="61"/>
                </a:cubicBezTo>
                <a:close/>
                <a:moveTo>
                  <a:pt x="93" y="30"/>
                </a:moveTo>
                <a:cubicBezTo>
                  <a:pt x="24" y="30"/>
                  <a:pt x="24" y="30"/>
                  <a:pt x="24" y="30"/>
                </a:cubicBezTo>
                <a:cubicBezTo>
                  <a:pt x="22" y="30"/>
                  <a:pt x="20" y="32"/>
                  <a:pt x="20" y="34"/>
                </a:cubicBezTo>
                <a:cubicBezTo>
                  <a:pt x="20" y="37"/>
                  <a:pt x="22" y="38"/>
                  <a:pt x="24" y="38"/>
                </a:cubicBezTo>
                <a:cubicBezTo>
                  <a:pt x="93" y="38"/>
                  <a:pt x="93" y="38"/>
                  <a:pt x="93" y="38"/>
                </a:cubicBezTo>
                <a:cubicBezTo>
                  <a:pt x="95" y="38"/>
                  <a:pt x="97" y="37"/>
                  <a:pt x="97" y="34"/>
                </a:cubicBezTo>
                <a:cubicBezTo>
                  <a:pt x="97" y="32"/>
                  <a:pt x="95" y="30"/>
                  <a:pt x="93" y="30"/>
                </a:cubicBezTo>
                <a:close/>
                <a:moveTo>
                  <a:pt x="97" y="51"/>
                </a:moveTo>
                <a:cubicBezTo>
                  <a:pt x="97" y="49"/>
                  <a:pt x="95" y="47"/>
                  <a:pt x="93" y="47"/>
                </a:cubicBezTo>
                <a:cubicBezTo>
                  <a:pt x="24" y="47"/>
                  <a:pt x="24" y="47"/>
                  <a:pt x="24" y="47"/>
                </a:cubicBezTo>
                <a:cubicBezTo>
                  <a:pt x="22" y="47"/>
                  <a:pt x="20" y="49"/>
                  <a:pt x="20" y="51"/>
                </a:cubicBezTo>
                <a:cubicBezTo>
                  <a:pt x="20" y="53"/>
                  <a:pt x="22" y="55"/>
                  <a:pt x="24" y="55"/>
                </a:cubicBezTo>
                <a:cubicBezTo>
                  <a:pt x="93" y="55"/>
                  <a:pt x="93" y="55"/>
                  <a:pt x="93" y="55"/>
                </a:cubicBezTo>
                <a:cubicBezTo>
                  <a:pt x="95" y="55"/>
                  <a:pt x="97" y="53"/>
                  <a:pt x="97" y="51"/>
                </a:cubicBezTo>
                <a:close/>
                <a:moveTo>
                  <a:pt x="75" y="64"/>
                </a:moveTo>
                <a:cubicBezTo>
                  <a:pt x="24" y="64"/>
                  <a:pt x="24" y="64"/>
                  <a:pt x="24" y="64"/>
                </a:cubicBezTo>
                <a:cubicBezTo>
                  <a:pt x="22" y="64"/>
                  <a:pt x="20" y="66"/>
                  <a:pt x="20" y="68"/>
                </a:cubicBezTo>
                <a:cubicBezTo>
                  <a:pt x="20" y="70"/>
                  <a:pt x="22" y="72"/>
                  <a:pt x="24" y="72"/>
                </a:cubicBezTo>
                <a:cubicBezTo>
                  <a:pt x="75" y="72"/>
                  <a:pt x="75" y="72"/>
                  <a:pt x="75" y="72"/>
                </a:cubicBezTo>
                <a:cubicBezTo>
                  <a:pt x="77" y="72"/>
                  <a:pt x="79" y="70"/>
                  <a:pt x="79" y="68"/>
                </a:cubicBezTo>
                <a:cubicBezTo>
                  <a:pt x="79" y="66"/>
                  <a:pt x="77" y="64"/>
                  <a:pt x="75" y="64"/>
                </a:cubicBezTo>
                <a:close/>
                <a:moveTo>
                  <a:pt x="75" y="81"/>
                </a:moveTo>
                <a:cubicBezTo>
                  <a:pt x="24" y="81"/>
                  <a:pt x="24" y="81"/>
                  <a:pt x="24" y="81"/>
                </a:cubicBezTo>
                <a:cubicBezTo>
                  <a:pt x="22" y="81"/>
                  <a:pt x="20" y="83"/>
                  <a:pt x="20" y="85"/>
                </a:cubicBezTo>
                <a:cubicBezTo>
                  <a:pt x="20" y="87"/>
                  <a:pt x="22" y="89"/>
                  <a:pt x="24" y="89"/>
                </a:cubicBezTo>
                <a:cubicBezTo>
                  <a:pt x="75" y="89"/>
                  <a:pt x="75" y="89"/>
                  <a:pt x="75" y="89"/>
                </a:cubicBezTo>
                <a:cubicBezTo>
                  <a:pt x="77" y="89"/>
                  <a:pt x="79" y="87"/>
                  <a:pt x="79" y="85"/>
                </a:cubicBezTo>
                <a:cubicBezTo>
                  <a:pt x="79" y="83"/>
                  <a:pt x="77" y="81"/>
                  <a:pt x="75" y="81"/>
                </a:cubicBezTo>
                <a:close/>
                <a:moveTo>
                  <a:pt x="108" y="111"/>
                </a:moveTo>
                <a:cubicBezTo>
                  <a:pt x="108" y="119"/>
                  <a:pt x="103" y="124"/>
                  <a:pt x="95" y="124"/>
                </a:cubicBezTo>
                <a:cubicBezTo>
                  <a:pt x="69" y="124"/>
                  <a:pt x="69" y="124"/>
                  <a:pt x="69" y="124"/>
                </a:cubicBezTo>
                <a:cubicBezTo>
                  <a:pt x="69" y="119"/>
                  <a:pt x="69" y="119"/>
                  <a:pt x="69" y="119"/>
                </a:cubicBezTo>
                <a:cubicBezTo>
                  <a:pt x="69" y="107"/>
                  <a:pt x="59" y="98"/>
                  <a:pt x="48" y="98"/>
                </a:cubicBezTo>
                <a:cubicBezTo>
                  <a:pt x="8" y="98"/>
                  <a:pt x="8" y="98"/>
                  <a:pt x="8" y="98"/>
                </a:cubicBezTo>
                <a:cubicBezTo>
                  <a:pt x="8" y="21"/>
                  <a:pt x="8" y="21"/>
                  <a:pt x="8" y="21"/>
                </a:cubicBezTo>
                <a:cubicBezTo>
                  <a:pt x="8" y="14"/>
                  <a:pt x="14" y="8"/>
                  <a:pt x="21" y="8"/>
                </a:cubicBezTo>
                <a:cubicBezTo>
                  <a:pt x="95" y="8"/>
                  <a:pt x="95" y="8"/>
                  <a:pt x="95" y="8"/>
                </a:cubicBezTo>
                <a:cubicBezTo>
                  <a:pt x="103" y="8"/>
                  <a:pt x="108" y="14"/>
                  <a:pt x="108" y="21"/>
                </a:cubicBezTo>
                <a:cubicBezTo>
                  <a:pt x="108" y="51"/>
                  <a:pt x="108" y="51"/>
                  <a:pt x="108" y="51"/>
                </a:cubicBezTo>
                <a:cubicBezTo>
                  <a:pt x="110" y="49"/>
                  <a:pt x="111" y="49"/>
                  <a:pt x="113" y="49"/>
                </a:cubicBezTo>
                <a:cubicBezTo>
                  <a:pt x="114" y="49"/>
                  <a:pt x="115" y="49"/>
                  <a:pt x="116" y="50"/>
                </a:cubicBezTo>
                <a:cubicBezTo>
                  <a:pt x="116" y="21"/>
                  <a:pt x="116" y="21"/>
                  <a:pt x="116" y="21"/>
                </a:cubicBezTo>
                <a:cubicBezTo>
                  <a:pt x="116" y="10"/>
                  <a:pt x="107" y="0"/>
                  <a:pt x="95" y="0"/>
                </a:cubicBezTo>
                <a:cubicBezTo>
                  <a:pt x="21" y="0"/>
                  <a:pt x="21" y="0"/>
                  <a:pt x="21" y="0"/>
                </a:cubicBezTo>
                <a:cubicBezTo>
                  <a:pt x="10" y="0"/>
                  <a:pt x="0" y="10"/>
                  <a:pt x="0" y="21"/>
                </a:cubicBezTo>
                <a:cubicBezTo>
                  <a:pt x="0" y="102"/>
                  <a:pt x="0" y="102"/>
                  <a:pt x="0" y="102"/>
                </a:cubicBezTo>
                <a:cubicBezTo>
                  <a:pt x="0" y="102"/>
                  <a:pt x="0" y="102"/>
                  <a:pt x="0" y="102"/>
                </a:cubicBezTo>
                <a:cubicBezTo>
                  <a:pt x="0" y="102"/>
                  <a:pt x="0" y="102"/>
                  <a:pt x="0" y="103"/>
                </a:cubicBezTo>
                <a:cubicBezTo>
                  <a:pt x="0" y="103"/>
                  <a:pt x="1" y="103"/>
                  <a:pt x="1" y="103"/>
                </a:cubicBezTo>
                <a:cubicBezTo>
                  <a:pt x="1" y="103"/>
                  <a:pt x="1" y="104"/>
                  <a:pt x="1" y="104"/>
                </a:cubicBezTo>
                <a:cubicBezTo>
                  <a:pt x="1" y="104"/>
                  <a:pt x="1" y="104"/>
                  <a:pt x="1" y="104"/>
                </a:cubicBezTo>
                <a:cubicBezTo>
                  <a:pt x="1" y="104"/>
                  <a:pt x="1" y="105"/>
                  <a:pt x="2" y="105"/>
                </a:cubicBezTo>
                <a:cubicBezTo>
                  <a:pt x="2" y="105"/>
                  <a:pt x="2" y="105"/>
                  <a:pt x="3" y="105"/>
                </a:cubicBezTo>
                <a:cubicBezTo>
                  <a:pt x="63" y="132"/>
                  <a:pt x="63" y="132"/>
                  <a:pt x="63" y="132"/>
                </a:cubicBezTo>
                <a:cubicBezTo>
                  <a:pt x="64" y="132"/>
                  <a:pt x="64" y="132"/>
                  <a:pt x="65" y="132"/>
                </a:cubicBezTo>
                <a:cubicBezTo>
                  <a:pt x="65" y="132"/>
                  <a:pt x="65" y="132"/>
                  <a:pt x="65" y="132"/>
                </a:cubicBezTo>
                <a:cubicBezTo>
                  <a:pt x="65" y="132"/>
                  <a:pt x="65" y="132"/>
                  <a:pt x="65" y="132"/>
                </a:cubicBezTo>
                <a:cubicBezTo>
                  <a:pt x="95" y="132"/>
                  <a:pt x="95" y="132"/>
                  <a:pt x="95" y="132"/>
                </a:cubicBezTo>
                <a:cubicBezTo>
                  <a:pt x="107" y="132"/>
                  <a:pt x="116" y="123"/>
                  <a:pt x="116" y="111"/>
                </a:cubicBezTo>
                <a:cubicBezTo>
                  <a:pt x="116" y="89"/>
                  <a:pt x="116" y="89"/>
                  <a:pt x="116" y="89"/>
                </a:cubicBezTo>
                <a:cubicBezTo>
                  <a:pt x="108" y="100"/>
                  <a:pt x="108" y="100"/>
                  <a:pt x="108" y="100"/>
                </a:cubicBezTo>
                <a:lnTo>
                  <a:pt x="108" y="111"/>
                </a:lnTo>
                <a:close/>
              </a:path>
            </a:pathLst>
          </a:custGeom>
          <a:solidFill>
            <a:schemeClr val="tx1">
              <a:lumMod val="65000"/>
              <a:lumOff val="35000"/>
            </a:schemeClr>
          </a:solidFill>
          <a:ln>
            <a:noFill/>
          </a:ln>
        </p:spPr>
        <p:txBody>
          <a:bodyPr vert="horz" wrap="square" lIns="91440" tIns="45720" rIns="91440" bIns="45720" numCol="1" anchor="t" anchorCtr="0" compatLnSpc="1"/>
          <a:lstStyle/>
          <a:p>
            <a:endParaRPr lang="zh-CN" altLang="en-US"/>
          </a:p>
        </p:txBody>
      </p:sp>
      <p:grpSp>
        <p:nvGrpSpPr>
          <p:cNvPr id="30" name="组合 29"/>
          <p:cNvGrpSpPr/>
          <p:nvPr/>
        </p:nvGrpSpPr>
        <p:grpSpPr>
          <a:xfrm>
            <a:off x="942881" y="2298641"/>
            <a:ext cx="1964020" cy="1964478"/>
            <a:chOff x="3005751" y="1547508"/>
            <a:chExt cx="1644816" cy="1645200"/>
          </a:xfrm>
        </p:grpSpPr>
        <p:sp>
          <p:nvSpPr>
            <p:cNvPr id="31" name="Freeform 5"/>
            <p:cNvSpPr/>
            <p:nvPr/>
          </p:nvSpPr>
          <p:spPr bwMode="auto">
            <a:xfrm>
              <a:off x="3005751" y="1547508"/>
              <a:ext cx="1644816" cy="1645200"/>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152400" dist="508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32" name="Freeform 5"/>
            <p:cNvSpPr/>
            <p:nvPr/>
          </p:nvSpPr>
          <p:spPr bwMode="auto">
            <a:xfrm>
              <a:off x="3189943" y="1731108"/>
              <a:ext cx="1276432" cy="1278000"/>
            </a:xfrm>
            <a:prstGeom prst="ellipse">
              <a:avLst/>
            </a:prstGeom>
            <a:solidFill>
              <a:srgbClr val="0C4A88"/>
            </a:solidFill>
            <a:ln w="38100">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grpSp>
      <p:sp>
        <p:nvSpPr>
          <p:cNvPr id="33" name="TextBox 7"/>
          <p:cNvSpPr>
            <a:spLocks noChangeArrowheads="1"/>
          </p:cNvSpPr>
          <p:nvPr/>
        </p:nvSpPr>
        <p:spPr bwMode="auto">
          <a:xfrm>
            <a:off x="1255175" y="2893261"/>
            <a:ext cx="1339430" cy="7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108000" anchor="ctr">
            <a:noAutofit/>
          </a:bodyPr>
          <a:lstStyle/>
          <a:p>
            <a:pPr algn="ctr" eaLnBrk="1" fontAlgn="auto" hangingPunct="1">
              <a:spcBef>
                <a:spcPts val="0"/>
              </a:spcBef>
              <a:spcAft>
                <a:spcPts val="0"/>
              </a:spcAft>
              <a:defRPr/>
            </a:pPr>
            <a:r>
              <a:rPr lang="zh-CN" altLang="en-US" sz="4800" b="1" dirty="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rPr>
              <a:t>目录</a:t>
            </a:r>
            <a:endParaRPr lang="zh-CN" altLang="en-US" sz="4800" b="1" dirty="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endParaRPr>
          </a:p>
        </p:txBody>
      </p:sp>
      <p:sp>
        <p:nvSpPr>
          <p:cNvPr id="35" name="Freeform 5"/>
          <p:cNvSpPr/>
          <p:nvPr/>
        </p:nvSpPr>
        <p:spPr bwMode="auto">
          <a:xfrm>
            <a:off x="4018327" y="4423344"/>
            <a:ext cx="7610060" cy="845042"/>
          </a:xfrm>
          <a:prstGeom prst="roundRect">
            <a:avLst/>
          </a:prstGeom>
          <a:gradFill flip="none" rotWithShape="1">
            <a:gsLst>
              <a:gs pos="55000">
                <a:schemeClr val="bg1">
                  <a:lumMod val="95000"/>
                </a:schemeClr>
              </a:gs>
              <a:gs pos="15000">
                <a:schemeClr val="bg1"/>
              </a:gs>
              <a:gs pos="88000">
                <a:schemeClr val="bg1">
                  <a:lumMod val="85000"/>
                </a:schemeClr>
              </a:gs>
            </a:gsLst>
            <a:lin ang="18900000" scaled="1"/>
            <a:tileRect/>
          </a:gradFill>
          <a:ln w="31750">
            <a:gradFill flip="none" rotWithShape="1">
              <a:gsLst>
                <a:gs pos="0">
                  <a:srgbClr val="C7C7C7"/>
                </a:gs>
                <a:gs pos="82000">
                  <a:schemeClr val="bg1"/>
                </a:gs>
              </a:gsLst>
              <a:lin ang="18900000" scaled="1"/>
              <a:tileRect/>
            </a:gradFill>
          </a:ln>
          <a:effectLst>
            <a:outerShdw blurRad="165100" dist="635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36" name="Freeform 5"/>
          <p:cNvSpPr/>
          <p:nvPr/>
        </p:nvSpPr>
        <p:spPr bwMode="auto">
          <a:xfrm>
            <a:off x="4251441" y="4568574"/>
            <a:ext cx="740750" cy="553450"/>
          </a:xfrm>
          <a:prstGeom prst="roundRect">
            <a:avLst>
              <a:gd name="adj" fmla="val 12078"/>
            </a:avLst>
          </a:prstGeom>
          <a:solidFill>
            <a:srgbClr val="0C4A88"/>
          </a:solidFill>
          <a:ln w="38100">
            <a:noFill/>
          </a:ln>
          <a:effectLst>
            <a:innerShdw blurRad="38100" dist="254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40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gradFill>
                  <a:gsLst>
                    <a:gs pos="76000">
                      <a:srgbClr val="D7D7D7"/>
                    </a:gs>
                    <a:gs pos="37000">
                      <a:schemeClr val="bg1"/>
                    </a:gs>
                    <a:gs pos="100000">
                      <a:schemeClr val="bg1">
                        <a:lumMod val="75000"/>
                      </a:schemeClr>
                    </a:gs>
                  </a:gsLst>
                  <a:lin ang="18900000" scaled="1"/>
                </a:gra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rPr>
              <a:t>4</a:t>
            </a:r>
            <a:endParaRPr lang="en-US" altLang="zh-CN" sz="40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gradFill>
                <a:gsLst>
                  <a:gs pos="76000">
                    <a:srgbClr val="D7D7D7"/>
                  </a:gs>
                  <a:gs pos="37000">
                    <a:schemeClr val="bg1"/>
                  </a:gs>
                  <a:gs pos="100000">
                    <a:schemeClr val="bg1">
                      <a:lumMod val="75000"/>
                    </a:schemeClr>
                  </a:gs>
                </a:gsLst>
                <a:lin ang="18900000" scaled="1"/>
              </a:gra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endParaRPr>
          </a:p>
        </p:txBody>
      </p:sp>
      <p:sp>
        <p:nvSpPr>
          <p:cNvPr id="37" name="Rectangle 11"/>
          <p:cNvSpPr>
            <a:spLocks noChangeArrowheads="1"/>
          </p:cNvSpPr>
          <p:nvPr/>
        </p:nvSpPr>
        <p:spPr bwMode="gray">
          <a:xfrm>
            <a:off x="5138683" y="4614512"/>
            <a:ext cx="59825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oAutofit/>
          </a:bodyPr>
          <a:lstStyle/>
          <a:p>
            <a:pPr algn="ctr"/>
            <a:r>
              <a:rPr lang="zh-CN" altLang="en-US" sz="3200" b="1" dirty="0">
                <a:ln w="25400">
                  <a:noFill/>
                </a:ln>
                <a:solidFill>
                  <a:schemeClr val="tx1">
                    <a:lumMod val="65000"/>
                    <a:lumOff val="35000"/>
                  </a:schemeClr>
                </a:solidFill>
                <a:effectLst>
                  <a:innerShdw blurRad="25400" dist="25400" dir="18900000">
                    <a:prstClr val="black">
                      <a:alpha val="50000"/>
                    </a:prstClr>
                  </a:innerShdw>
                </a:effectLst>
                <a:latin typeface="微软雅黑" panose="020B0503020204020204" pitchFamily="34" charset="-122"/>
                <a:ea typeface="微软雅黑" panose="020B0503020204020204" pitchFamily="34" charset="-122"/>
              </a:rPr>
              <a:t>特殊危险作业的安全基本要求</a:t>
            </a:r>
            <a:endParaRPr lang="zh-CN" altLang="en-US" sz="3200" b="1" dirty="0">
              <a:ln w="25400">
                <a:noFill/>
              </a:ln>
              <a:solidFill>
                <a:schemeClr val="tx1">
                  <a:lumMod val="65000"/>
                  <a:lumOff val="35000"/>
                </a:schemeClr>
              </a:solidFill>
              <a:effectLst>
                <a:innerShdw blurRad="25400" dist="25400" dir="18900000">
                  <a:prstClr val="black">
                    <a:alpha val="50000"/>
                  </a:prstClr>
                </a:innerShdw>
              </a:effectLst>
              <a:latin typeface="微软雅黑" panose="020B0503020204020204" pitchFamily="34" charset="-122"/>
              <a:ea typeface="微软雅黑" panose="020B0503020204020204" pitchFamily="34" charset="-122"/>
            </a:endParaRPr>
          </a:p>
        </p:txBody>
      </p:sp>
      <p:sp>
        <p:nvSpPr>
          <p:cNvPr id="39" name="Freeform 91"/>
          <p:cNvSpPr>
            <a:spLocks noEditPoints="1"/>
          </p:cNvSpPr>
          <p:nvPr/>
        </p:nvSpPr>
        <p:spPr bwMode="auto">
          <a:xfrm>
            <a:off x="10934123" y="4614449"/>
            <a:ext cx="364186" cy="363504"/>
          </a:xfrm>
          <a:custGeom>
            <a:avLst/>
            <a:gdLst>
              <a:gd name="connsiteX0" fmla="*/ 290910 w 605702"/>
              <a:gd name="connsiteY0" fmla="*/ 156336 h 604568"/>
              <a:gd name="connsiteX1" fmla="*/ 335849 w 605702"/>
              <a:gd name="connsiteY1" fmla="*/ 164992 h 604568"/>
              <a:gd name="connsiteX2" fmla="*/ 288310 w 605702"/>
              <a:gd name="connsiteY2" fmla="*/ 212456 h 604568"/>
              <a:gd name="connsiteX3" fmla="*/ 203632 w 605702"/>
              <a:gd name="connsiteY3" fmla="*/ 244717 h 604568"/>
              <a:gd name="connsiteX4" fmla="*/ 203632 w 605702"/>
              <a:gd name="connsiteY4" fmla="*/ 401388 h 604568"/>
              <a:gd name="connsiteX5" fmla="*/ 360547 w 605702"/>
              <a:gd name="connsiteY5" fmla="*/ 401388 h 604568"/>
              <a:gd name="connsiteX6" fmla="*/ 392859 w 605702"/>
              <a:gd name="connsiteY6" fmla="*/ 316749 h 604568"/>
              <a:gd name="connsiteX7" fmla="*/ 440397 w 605702"/>
              <a:gd name="connsiteY7" fmla="*/ 269284 h 604568"/>
              <a:gd name="connsiteX8" fmla="*/ 400287 w 605702"/>
              <a:gd name="connsiteY8" fmla="*/ 441065 h 604568"/>
              <a:gd name="connsiteX9" fmla="*/ 163892 w 605702"/>
              <a:gd name="connsiteY9" fmla="*/ 441065 h 604568"/>
              <a:gd name="connsiteX10" fmla="*/ 163892 w 605702"/>
              <a:gd name="connsiteY10" fmla="*/ 205040 h 604568"/>
              <a:gd name="connsiteX11" fmla="*/ 290910 w 605702"/>
              <a:gd name="connsiteY11" fmla="*/ 156336 h 604568"/>
              <a:gd name="connsiteX12" fmla="*/ 246542 w 605702"/>
              <a:gd name="connsiteY12" fmla="*/ 43775 h 604568"/>
              <a:gd name="connsiteX13" fmla="*/ 422196 w 605702"/>
              <a:gd name="connsiteY13" fmla="*/ 78723 h 604568"/>
              <a:gd name="connsiteX14" fmla="*/ 376794 w 605702"/>
              <a:gd name="connsiteY14" fmla="*/ 124054 h 604568"/>
              <a:gd name="connsiteX15" fmla="*/ 126109 w 605702"/>
              <a:gd name="connsiteY15" fmla="*/ 167345 h 604568"/>
              <a:gd name="connsiteX16" fmla="*/ 126109 w 605702"/>
              <a:gd name="connsiteY16" fmla="*/ 478820 h 604568"/>
              <a:gd name="connsiteX17" fmla="*/ 438073 w 605702"/>
              <a:gd name="connsiteY17" fmla="*/ 478820 h 604568"/>
              <a:gd name="connsiteX18" fmla="*/ 481432 w 605702"/>
              <a:gd name="connsiteY18" fmla="*/ 228527 h 604568"/>
              <a:gd name="connsiteX19" fmla="*/ 526741 w 605702"/>
              <a:gd name="connsiteY19" fmla="*/ 183011 h 604568"/>
              <a:gd name="connsiteX20" fmla="*/ 481432 w 605702"/>
              <a:gd name="connsiteY20" fmla="*/ 522111 h 604568"/>
              <a:gd name="connsiteX21" fmla="*/ 82657 w 605702"/>
              <a:gd name="connsiteY21" fmla="*/ 522111 h 604568"/>
              <a:gd name="connsiteX22" fmla="*/ 82657 w 605702"/>
              <a:gd name="connsiteY22" fmla="*/ 123961 h 604568"/>
              <a:gd name="connsiteX23" fmla="*/ 246542 w 605702"/>
              <a:gd name="connsiteY23" fmla="*/ 43775 h 604568"/>
              <a:gd name="connsiteX24" fmla="*/ 536061 w 605702"/>
              <a:gd name="connsiteY24" fmla="*/ 0 h 604568"/>
              <a:gd name="connsiteX25" fmla="*/ 544232 w 605702"/>
              <a:gd name="connsiteY25" fmla="*/ 61368 h 604568"/>
              <a:gd name="connsiteX26" fmla="*/ 605702 w 605702"/>
              <a:gd name="connsiteY26" fmla="*/ 69526 h 604568"/>
              <a:gd name="connsiteX27" fmla="*/ 524361 w 605702"/>
              <a:gd name="connsiteY27" fmla="*/ 150732 h 604568"/>
              <a:gd name="connsiteX28" fmla="*/ 498361 w 605702"/>
              <a:gd name="connsiteY28" fmla="*/ 147302 h 604568"/>
              <a:gd name="connsiteX29" fmla="*/ 337721 w 605702"/>
              <a:gd name="connsiteY29" fmla="*/ 307767 h 604568"/>
              <a:gd name="connsiteX30" fmla="*/ 339764 w 605702"/>
              <a:gd name="connsiteY30" fmla="*/ 323063 h 604568"/>
              <a:gd name="connsiteX31" fmla="*/ 282101 w 605702"/>
              <a:gd name="connsiteY31" fmla="*/ 380630 h 604568"/>
              <a:gd name="connsiteX32" fmla="*/ 224437 w 605702"/>
              <a:gd name="connsiteY32" fmla="*/ 323063 h 604568"/>
              <a:gd name="connsiteX33" fmla="*/ 282101 w 605702"/>
              <a:gd name="connsiteY33" fmla="*/ 265495 h 604568"/>
              <a:gd name="connsiteX34" fmla="*/ 297422 w 605702"/>
              <a:gd name="connsiteY34" fmla="*/ 267535 h 604568"/>
              <a:gd name="connsiteX35" fmla="*/ 458155 w 605702"/>
              <a:gd name="connsiteY35" fmla="*/ 107162 h 604568"/>
              <a:gd name="connsiteX36" fmla="*/ 454719 w 605702"/>
              <a:gd name="connsiteY36" fmla="*/ 81206 h 60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5702" h="604568">
                <a:moveTo>
                  <a:pt x="290910" y="156336"/>
                </a:moveTo>
                <a:cubicBezTo>
                  <a:pt x="306137" y="157147"/>
                  <a:pt x="321272" y="160032"/>
                  <a:pt x="335849" y="164992"/>
                </a:cubicBezTo>
                <a:lnTo>
                  <a:pt x="288310" y="212456"/>
                </a:lnTo>
                <a:cubicBezTo>
                  <a:pt x="257856" y="210695"/>
                  <a:pt x="226844" y="221449"/>
                  <a:pt x="203632" y="244717"/>
                </a:cubicBezTo>
                <a:cubicBezTo>
                  <a:pt x="160271" y="287918"/>
                  <a:pt x="160271" y="358187"/>
                  <a:pt x="203632" y="401388"/>
                </a:cubicBezTo>
                <a:cubicBezTo>
                  <a:pt x="246900" y="444680"/>
                  <a:pt x="317279" y="444680"/>
                  <a:pt x="360547" y="401388"/>
                </a:cubicBezTo>
                <a:cubicBezTo>
                  <a:pt x="383852" y="378211"/>
                  <a:pt x="394623" y="347156"/>
                  <a:pt x="392859" y="316749"/>
                </a:cubicBezTo>
                <a:lnTo>
                  <a:pt x="440397" y="269284"/>
                </a:lnTo>
                <a:cubicBezTo>
                  <a:pt x="460267" y="327595"/>
                  <a:pt x="446897" y="394620"/>
                  <a:pt x="400287" y="441065"/>
                </a:cubicBezTo>
                <a:cubicBezTo>
                  <a:pt x="335106" y="506236"/>
                  <a:pt x="229073" y="506236"/>
                  <a:pt x="163892" y="441065"/>
                </a:cubicBezTo>
                <a:cubicBezTo>
                  <a:pt x="98619" y="375987"/>
                  <a:pt x="98619" y="270118"/>
                  <a:pt x="163892" y="205040"/>
                </a:cubicBezTo>
                <a:cubicBezTo>
                  <a:pt x="198711" y="170137"/>
                  <a:pt x="245228" y="153902"/>
                  <a:pt x="290910" y="156336"/>
                </a:cubicBezTo>
                <a:close/>
                <a:moveTo>
                  <a:pt x="246542" y="43775"/>
                </a:moveTo>
                <a:cubicBezTo>
                  <a:pt x="306463" y="36243"/>
                  <a:pt x="368345" y="47900"/>
                  <a:pt x="422196" y="78723"/>
                </a:cubicBezTo>
                <a:lnTo>
                  <a:pt x="376794" y="124054"/>
                </a:lnTo>
                <a:cubicBezTo>
                  <a:pt x="294811" y="85305"/>
                  <a:pt x="193980" y="99581"/>
                  <a:pt x="126109" y="167345"/>
                </a:cubicBezTo>
                <a:cubicBezTo>
                  <a:pt x="39948" y="253371"/>
                  <a:pt x="39948" y="392793"/>
                  <a:pt x="126109" y="478820"/>
                </a:cubicBezTo>
                <a:cubicBezTo>
                  <a:pt x="212271" y="564846"/>
                  <a:pt x="351912" y="564846"/>
                  <a:pt x="438073" y="478820"/>
                </a:cubicBezTo>
                <a:cubicBezTo>
                  <a:pt x="505944" y="411055"/>
                  <a:pt x="520428" y="310382"/>
                  <a:pt x="481432" y="228527"/>
                </a:cubicBezTo>
                <a:lnTo>
                  <a:pt x="526741" y="183011"/>
                </a:lnTo>
                <a:cubicBezTo>
                  <a:pt x="588484" y="290544"/>
                  <a:pt x="573350" y="430244"/>
                  <a:pt x="481432" y="522111"/>
                </a:cubicBezTo>
                <a:cubicBezTo>
                  <a:pt x="371316" y="632054"/>
                  <a:pt x="192866" y="632054"/>
                  <a:pt x="82657" y="522111"/>
                </a:cubicBezTo>
                <a:cubicBezTo>
                  <a:pt x="-27552" y="412168"/>
                  <a:pt x="-27552" y="233997"/>
                  <a:pt x="82657" y="123961"/>
                </a:cubicBezTo>
                <a:cubicBezTo>
                  <a:pt x="128662" y="78028"/>
                  <a:pt x="186622" y="51307"/>
                  <a:pt x="246542" y="43775"/>
                </a:cubicBezTo>
                <a:close/>
                <a:moveTo>
                  <a:pt x="536061" y="0"/>
                </a:moveTo>
                <a:lnTo>
                  <a:pt x="544232" y="61368"/>
                </a:lnTo>
                <a:lnTo>
                  <a:pt x="605702" y="69526"/>
                </a:lnTo>
                <a:lnTo>
                  <a:pt x="524361" y="150732"/>
                </a:lnTo>
                <a:lnTo>
                  <a:pt x="498361" y="147302"/>
                </a:lnTo>
                <a:lnTo>
                  <a:pt x="337721" y="307767"/>
                </a:lnTo>
                <a:cubicBezTo>
                  <a:pt x="339021" y="312588"/>
                  <a:pt x="339764" y="317779"/>
                  <a:pt x="339764" y="323063"/>
                </a:cubicBezTo>
                <a:cubicBezTo>
                  <a:pt x="339764" y="354859"/>
                  <a:pt x="313950" y="380630"/>
                  <a:pt x="282101" y="380630"/>
                </a:cubicBezTo>
                <a:cubicBezTo>
                  <a:pt x="250251" y="380630"/>
                  <a:pt x="224437" y="354859"/>
                  <a:pt x="224437" y="323063"/>
                </a:cubicBezTo>
                <a:cubicBezTo>
                  <a:pt x="224437" y="291266"/>
                  <a:pt x="250251" y="265495"/>
                  <a:pt x="282101" y="265495"/>
                </a:cubicBezTo>
                <a:cubicBezTo>
                  <a:pt x="287393" y="265495"/>
                  <a:pt x="292500" y="266237"/>
                  <a:pt x="297422" y="267535"/>
                </a:cubicBezTo>
                <a:lnTo>
                  <a:pt x="458155" y="107162"/>
                </a:lnTo>
                <a:lnTo>
                  <a:pt x="454719" y="81206"/>
                </a:lnTo>
                <a:close/>
              </a:path>
            </a:pathLst>
          </a:custGeom>
          <a:solidFill>
            <a:schemeClr val="tx1">
              <a:lumMod val="65000"/>
              <a:lumOff val="35000"/>
            </a:scheme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70000">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14:bounceEnd="70000">
                                          <p:cBhvr additive="base">
                                            <p:cTn id="7" dur="1500" fill="hold"/>
                                            <p:tgtEl>
                                              <p:spTgt spid="33"/>
                                            </p:tgtEl>
                                            <p:attrNameLst>
                                              <p:attrName>ppt_x</p:attrName>
                                            </p:attrNameLst>
                                          </p:cBhvr>
                                          <p:tavLst>
                                            <p:tav tm="0">
                                              <p:val>
                                                <p:strVal val="#ppt_x"/>
                                              </p:val>
                                            </p:tav>
                                            <p:tav tm="100000">
                                              <p:val>
                                                <p:strVal val="#ppt_x"/>
                                              </p:val>
                                            </p:tav>
                                          </p:tavLst>
                                        </p:anim>
                                        <p:anim calcmode="lin" valueType="num" p14:bounceEnd="70000">
                                          <p:cBhvr additive="base">
                                            <p:cTn id="8" dur="1500" fill="hold"/>
                                            <p:tgtEl>
                                              <p:spTgt spid="33"/>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0000">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14:bounceEnd="70000">
                                          <p:cBhvr additive="base">
                                            <p:cTn id="11" dur="1500" fill="hold"/>
                                            <p:tgtEl>
                                              <p:spTgt spid="30"/>
                                            </p:tgtEl>
                                            <p:attrNameLst>
                                              <p:attrName>ppt_x</p:attrName>
                                            </p:attrNameLst>
                                          </p:cBhvr>
                                          <p:tavLst>
                                            <p:tav tm="0">
                                              <p:val>
                                                <p:strVal val="#ppt_x"/>
                                              </p:val>
                                            </p:tav>
                                            <p:tav tm="100000">
                                              <p:val>
                                                <p:strVal val="#ppt_x"/>
                                              </p:val>
                                            </p:tav>
                                          </p:tavLst>
                                        </p:anim>
                                        <p:anim calcmode="lin" valueType="num" p14:bounceEnd="70000">
                                          <p:cBhvr additive="base">
                                            <p:cTn id="12" dur="1500" fill="hold"/>
                                            <p:tgtEl>
                                              <p:spTgt spid="30"/>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ID="2" presetClass="entr" presetSubtype="8" fill="hold" grpId="0" nodeType="afterEffect" p14:presetBounceEnd="68000">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14:bounceEnd="68000">
                                          <p:cBhvr additive="base">
                                            <p:cTn id="16" dur="1500" fill="hold"/>
                                            <p:tgtEl>
                                              <p:spTgt spid="5"/>
                                            </p:tgtEl>
                                            <p:attrNameLst>
                                              <p:attrName>ppt_x</p:attrName>
                                            </p:attrNameLst>
                                          </p:cBhvr>
                                          <p:tavLst>
                                            <p:tav tm="0">
                                              <p:val>
                                                <p:strVal val="0-#ppt_w/2"/>
                                              </p:val>
                                            </p:tav>
                                            <p:tav tm="100000">
                                              <p:val>
                                                <p:strVal val="#ppt_x"/>
                                              </p:val>
                                            </p:tav>
                                          </p:tavLst>
                                        </p:anim>
                                        <p:anim calcmode="lin" valueType="num" p14:bounceEnd="68000">
                                          <p:cBhvr additive="base">
                                            <p:cTn id="17" dur="1500" fill="hold"/>
                                            <p:tgtEl>
                                              <p:spTgt spid="5"/>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14:presetBounceEnd="68000">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14:bounceEnd="68000">
                                          <p:cBhvr additive="base">
                                            <p:cTn id="20" dur="1500" fill="hold"/>
                                            <p:tgtEl>
                                              <p:spTgt spid="4"/>
                                            </p:tgtEl>
                                            <p:attrNameLst>
                                              <p:attrName>ppt_x</p:attrName>
                                            </p:attrNameLst>
                                          </p:cBhvr>
                                          <p:tavLst>
                                            <p:tav tm="0">
                                              <p:val>
                                                <p:strVal val="1+#ppt_w/2"/>
                                              </p:val>
                                            </p:tav>
                                            <p:tav tm="100000">
                                              <p:val>
                                                <p:strVal val="#ppt_x"/>
                                              </p:val>
                                            </p:tav>
                                          </p:tavLst>
                                        </p:anim>
                                        <p:anim calcmode="lin" valueType="num" p14:bounceEnd="68000">
                                          <p:cBhvr additive="base">
                                            <p:cTn id="21" dur="1500" fill="hold"/>
                                            <p:tgtEl>
                                              <p:spTgt spid="4"/>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14:presetBounceEnd="73000">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14:bounceEnd="73000">
                                          <p:cBhvr additive="base">
                                            <p:cTn id="24" dur="1500" fill="hold"/>
                                            <p:tgtEl>
                                              <p:spTgt spid="6"/>
                                            </p:tgtEl>
                                            <p:attrNameLst>
                                              <p:attrName>ppt_x</p:attrName>
                                            </p:attrNameLst>
                                          </p:cBhvr>
                                          <p:tavLst>
                                            <p:tav tm="0">
                                              <p:val>
                                                <p:strVal val="1+#ppt_w/2"/>
                                              </p:val>
                                            </p:tav>
                                            <p:tav tm="100000">
                                              <p:val>
                                                <p:strVal val="#ppt_x"/>
                                              </p:val>
                                            </p:tav>
                                          </p:tavLst>
                                        </p:anim>
                                        <p:anim calcmode="lin" valueType="num" p14:bounceEnd="73000">
                                          <p:cBhvr additive="base">
                                            <p:cTn id="25" dur="1500" fill="hold"/>
                                            <p:tgtEl>
                                              <p:spTgt spid="6"/>
                                            </p:tgtEl>
                                            <p:attrNameLst>
                                              <p:attrName>ppt_y</p:attrName>
                                            </p:attrNameLst>
                                          </p:cBhvr>
                                          <p:tavLst>
                                            <p:tav tm="0">
                                              <p:val>
                                                <p:strVal val="#ppt_y"/>
                                              </p:val>
                                            </p:tav>
                                            <p:tav tm="100000">
                                              <p:val>
                                                <p:strVal val="#ppt_y"/>
                                              </p:val>
                                            </p:tav>
                                          </p:tavLst>
                                        </p:anim>
                                      </p:childTnLst>
                                    </p:cTn>
                                  </p:par>
                                </p:childTnLst>
                              </p:cTn>
                            </p:par>
                            <p:par>
                              <p:cTn id="26" fill="hold">
                                <p:stCondLst>
                                  <p:cond delay="3000"/>
                                </p:stCondLst>
                                <p:childTnLst>
                                  <p:par>
                                    <p:cTn id="27" presetID="2" presetClass="entr" presetSubtype="8" fill="hold" grpId="0" nodeType="afterEffect" p14:presetBounceEnd="68000">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14:bounceEnd="68000">
                                          <p:cBhvr additive="base">
                                            <p:cTn id="29" dur="1500" fill="hold"/>
                                            <p:tgtEl>
                                              <p:spTgt spid="19"/>
                                            </p:tgtEl>
                                            <p:attrNameLst>
                                              <p:attrName>ppt_x</p:attrName>
                                            </p:attrNameLst>
                                          </p:cBhvr>
                                          <p:tavLst>
                                            <p:tav tm="0">
                                              <p:val>
                                                <p:strVal val="0-#ppt_w/2"/>
                                              </p:val>
                                            </p:tav>
                                            <p:tav tm="100000">
                                              <p:val>
                                                <p:strVal val="#ppt_x"/>
                                              </p:val>
                                            </p:tav>
                                          </p:tavLst>
                                        </p:anim>
                                        <p:anim calcmode="lin" valueType="num" p14:bounceEnd="68000">
                                          <p:cBhvr additive="base">
                                            <p:cTn id="30" dur="1500" fill="hold"/>
                                            <p:tgtEl>
                                              <p:spTgt spid="19"/>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14:presetBounceEnd="68000">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14:bounceEnd="68000">
                                          <p:cBhvr additive="base">
                                            <p:cTn id="33" dur="1500" fill="hold"/>
                                            <p:tgtEl>
                                              <p:spTgt spid="18"/>
                                            </p:tgtEl>
                                            <p:attrNameLst>
                                              <p:attrName>ppt_x</p:attrName>
                                            </p:attrNameLst>
                                          </p:cBhvr>
                                          <p:tavLst>
                                            <p:tav tm="0">
                                              <p:val>
                                                <p:strVal val="1+#ppt_w/2"/>
                                              </p:val>
                                            </p:tav>
                                            <p:tav tm="100000">
                                              <p:val>
                                                <p:strVal val="#ppt_x"/>
                                              </p:val>
                                            </p:tav>
                                          </p:tavLst>
                                        </p:anim>
                                        <p:anim calcmode="lin" valueType="num" p14:bounceEnd="68000">
                                          <p:cBhvr additive="base">
                                            <p:cTn id="34" dur="1500" fill="hold"/>
                                            <p:tgtEl>
                                              <p:spTgt spid="18"/>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14:presetBounceEnd="73000">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14:bounceEnd="73000">
                                          <p:cBhvr additive="base">
                                            <p:cTn id="37" dur="1500" fill="hold"/>
                                            <p:tgtEl>
                                              <p:spTgt spid="20"/>
                                            </p:tgtEl>
                                            <p:attrNameLst>
                                              <p:attrName>ppt_x</p:attrName>
                                            </p:attrNameLst>
                                          </p:cBhvr>
                                          <p:tavLst>
                                            <p:tav tm="0">
                                              <p:val>
                                                <p:strVal val="1+#ppt_w/2"/>
                                              </p:val>
                                            </p:tav>
                                            <p:tav tm="100000">
                                              <p:val>
                                                <p:strVal val="#ppt_x"/>
                                              </p:val>
                                            </p:tav>
                                          </p:tavLst>
                                        </p:anim>
                                        <p:anim calcmode="lin" valueType="num" p14:bounceEnd="73000">
                                          <p:cBhvr additive="base">
                                            <p:cTn id="38" dur="1500" fill="hold"/>
                                            <p:tgtEl>
                                              <p:spTgt spid="20"/>
                                            </p:tgtEl>
                                            <p:attrNameLst>
                                              <p:attrName>ppt_y</p:attrName>
                                            </p:attrNameLst>
                                          </p:cBhvr>
                                          <p:tavLst>
                                            <p:tav tm="0">
                                              <p:val>
                                                <p:strVal val="#ppt_y"/>
                                              </p:val>
                                            </p:tav>
                                            <p:tav tm="100000">
                                              <p:val>
                                                <p:strVal val="#ppt_y"/>
                                              </p:val>
                                            </p:tav>
                                          </p:tavLst>
                                        </p:anim>
                                      </p:childTnLst>
                                    </p:cTn>
                                  </p:par>
                                </p:childTnLst>
                              </p:cTn>
                            </p:par>
                            <p:par>
                              <p:cTn id="39" fill="hold">
                                <p:stCondLst>
                                  <p:cond delay="4500"/>
                                </p:stCondLst>
                                <p:childTnLst>
                                  <p:par>
                                    <p:cTn id="40" presetID="2" presetClass="entr" presetSubtype="8" fill="hold" grpId="0" nodeType="afterEffect" p14:presetBounceEnd="68000">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14:bounceEnd="68000">
                                          <p:cBhvr additive="base">
                                            <p:cTn id="42" dur="1500" fill="hold"/>
                                            <p:tgtEl>
                                              <p:spTgt spid="25"/>
                                            </p:tgtEl>
                                            <p:attrNameLst>
                                              <p:attrName>ppt_x</p:attrName>
                                            </p:attrNameLst>
                                          </p:cBhvr>
                                          <p:tavLst>
                                            <p:tav tm="0">
                                              <p:val>
                                                <p:strVal val="0-#ppt_w/2"/>
                                              </p:val>
                                            </p:tav>
                                            <p:tav tm="100000">
                                              <p:val>
                                                <p:strVal val="#ppt_x"/>
                                              </p:val>
                                            </p:tav>
                                          </p:tavLst>
                                        </p:anim>
                                        <p:anim calcmode="lin" valueType="num" p14:bounceEnd="68000">
                                          <p:cBhvr additive="base">
                                            <p:cTn id="43" dur="1500" fill="hold"/>
                                            <p:tgtEl>
                                              <p:spTgt spid="25"/>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14:presetBounceEnd="68000">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14:bounceEnd="68000">
                                          <p:cBhvr additive="base">
                                            <p:cTn id="46" dur="1500" fill="hold"/>
                                            <p:tgtEl>
                                              <p:spTgt spid="24"/>
                                            </p:tgtEl>
                                            <p:attrNameLst>
                                              <p:attrName>ppt_x</p:attrName>
                                            </p:attrNameLst>
                                          </p:cBhvr>
                                          <p:tavLst>
                                            <p:tav tm="0">
                                              <p:val>
                                                <p:strVal val="1+#ppt_w/2"/>
                                              </p:val>
                                            </p:tav>
                                            <p:tav tm="100000">
                                              <p:val>
                                                <p:strVal val="#ppt_x"/>
                                              </p:val>
                                            </p:tav>
                                          </p:tavLst>
                                        </p:anim>
                                        <p:anim calcmode="lin" valueType="num" p14:bounceEnd="68000">
                                          <p:cBhvr additive="base">
                                            <p:cTn id="47" dur="1500" fill="hold"/>
                                            <p:tgtEl>
                                              <p:spTgt spid="24"/>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14:presetBounceEnd="73000">
                                      <p:stCondLst>
                                        <p:cond delay="0"/>
                                      </p:stCondLst>
                                      <p:childTnLst>
                                        <p:set>
                                          <p:cBhvr>
                                            <p:cTn id="49" dur="1" fill="hold">
                                              <p:stCondLst>
                                                <p:cond delay="0"/>
                                              </p:stCondLst>
                                            </p:cTn>
                                            <p:tgtEl>
                                              <p:spTgt spid="26"/>
                                            </p:tgtEl>
                                            <p:attrNameLst>
                                              <p:attrName>style.visibility</p:attrName>
                                            </p:attrNameLst>
                                          </p:cBhvr>
                                          <p:to>
                                            <p:strVal val="visible"/>
                                          </p:to>
                                        </p:set>
                                        <p:anim calcmode="lin" valueType="num" p14:bounceEnd="73000">
                                          <p:cBhvr additive="base">
                                            <p:cTn id="50" dur="1500" fill="hold"/>
                                            <p:tgtEl>
                                              <p:spTgt spid="26"/>
                                            </p:tgtEl>
                                            <p:attrNameLst>
                                              <p:attrName>ppt_x</p:attrName>
                                            </p:attrNameLst>
                                          </p:cBhvr>
                                          <p:tavLst>
                                            <p:tav tm="0">
                                              <p:val>
                                                <p:strVal val="1+#ppt_w/2"/>
                                              </p:val>
                                            </p:tav>
                                            <p:tav tm="100000">
                                              <p:val>
                                                <p:strVal val="#ppt_x"/>
                                              </p:val>
                                            </p:tav>
                                          </p:tavLst>
                                        </p:anim>
                                        <p:anim calcmode="lin" valueType="num" p14:bounceEnd="73000">
                                          <p:cBhvr additive="base">
                                            <p:cTn id="51" dur="1500" fill="hold"/>
                                            <p:tgtEl>
                                              <p:spTgt spid="26"/>
                                            </p:tgtEl>
                                            <p:attrNameLst>
                                              <p:attrName>ppt_y</p:attrName>
                                            </p:attrNameLst>
                                          </p:cBhvr>
                                          <p:tavLst>
                                            <p:tav tm="0">
                                              <p:val>
                                                <p:strVal val="#ppt_y"/>
                                              </p:val>
                                            </p:tav>
                                            <p:tav tm="100000">
                                              <p:val>
                                                <p:strVal val="#ppt_y"/>
                                              </p:val>
                                            </p:tav>
                                          </p:tavLst>
                                        </p:anim>
                                      </p:childTnLst>
                                    </p:cTn>
                                  </p:par>
                                </p:childTnLst>
                              </p:cTn>
                            </p:par>
                            <p:par>
                              <p:cTn id="52" fill="hold">
                                <p:stCondLst>
                                  <p:cond delay="6000"/>
                                </p:stCondLst>
                                <p:childTnLst>
                                  <p:par>
                                    <p:cTn id="53" presetID="53" presetClass="entr" presetSubtype="16" fill="hold" nodeType="after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p:cTn id="55" dur="1000" fill="hold"/>
                                            <p:tgtEl>
                                              <p:spTgt spid="7"/>
                                            </p:tgtEl>
                                            <p:attrNameLst>
                                              <p:attrName>ppt_w</p:attrName>
                                            </p:attrNameLst>
                                          </p:cBhvr>
                                          <p:tavLst>
                                            <p:tav tm="0">
                                              <p:val>
                                                <p:fltVal val="0"/>
                                              </p:val>
                                            </p:tav>
                                            <p:tav tm="100000">
                                              <p:val>
                                                <p:strVal val="#ppt_w"/>
                                              </p:val>
                                            </p:tav>
                                          </p:tavLst>
                                        </p:anim>
                                        <p:anim calcmode="lin" valueType="num">
                                          <p:cBhvr>
                                            <p:cTn id="56" dur="1000" fill="hold"/>
                                            <p:tgtEl>
                                              <p:spTgt spid="7"/>
                                            </p:tgtEl>
                                            <p:attrNameLst>
                                              <p:attrName>ppt_h</p:attrName>
                                            </p:attrNameLst>
                                          </p:cBhvr>
                                          <p:tavLst>
                                            <p:tav tm="0">
                                              <p:val>
                                                <p:fltVal val="0"/>
                                              </p:val>
                                            </p:tav>
                                            <p:tav tm="100000">
                                              <p:val>
                                                <p:strVal val="#ppt_h"/>
                                              </p:val>
                                            </p:tav>
                                          </p:tavLst>
                                        </p:anim>
                                        <p:animEffect transition="in" filter="fade">
                                          <p:cBhvr>
                                            <p:cTn id="57" dur="1000"/>
                                            <p:tgtEl>
                                              <p:spTgt spid="7"/>
                                            </p:tgtEl>
                                          </p:cBhvr>
                                        </p:animEffect>
                                      </p:childTnLst>
                                    </p:cTn>
                                  </p:par>
                                  <p:par>
                                    <p:cTn id="58" presetID="53" presetClass="entr" presetSubtype="16" fill="hold" grpId="0" nodeType="withEffect">
                                      <p:stCondLst>
                                        <p:cond delay="200"/>
                                      </p:stCondLst>
                                      <p:childTnLst>
                                        <p:set>
                                          <p:cBhvr>
                                            <p:cTn id="59" dur="1" fill="hold">
                                              <p:stCondLst>
                                                <p:cond delay="0"/>
                                              </p:stCondLst>
                                            </p:cTn>
                                            <p:tgtEl>
                                              <p:spTgt spid="27"/>
                                            </p:tgtEl>
                                            <p:attrNameLst>
                                              <p:attrName>style.visibility</p:attrName>
                                            </p:attrNameLst>
                                          </p:cBhvr>
                                          <p:to>
                                            <p:strVal val="visible"/>
                                          </p:to>
                                        </p:set>
                                        <p:anim calcmode="lin" valueType="num">
                                          <p:cBhvr>
                                            <p:cTn id="60" dur="1000" fill="hold"/>
                                            <p:tgtEl>
                                              <p:spTgt spid="27"/>
                                            </p:tgtEl>
                                            <p:attrNameLst>
                                              <p:attrName>ppt_w</p:attrName>
                                            </p:attrNameLst>
                                          </p:cBhvr>
                                          <p:tavLst>
                                            <p:tav tm="0">
                                              <p:val>
                                                <p:fltVal val="0"/>
                                              </p:val>
                                            </p:tav>
                                            <p:tav tm="100000">
                                              <p:val>
                                                <p:strVal val="#ppt_w"/>
                                              </p:val>
                                            </p:tav>
                                          </p:tavLst>
                                        </p:anim>
                                        <p:anim calcmode="lin" valueType="num">
                                          <p:cBhvr>
                                            <p:cTn id="61" dur="1000" fill="hold"/>
                                            <p:tgtEl>
                                              <p:spTgt spid="27"/>
                                            </p:tgtEl>
                                            <p:attrNameLst>
                                              <p:attrName>ppt_h</p:attrName>
                                            </p:attrNameLst>
                                          </p:cBhvr>
                                          <p:tavLst>
                                            <p:tav tm="0">
                                              <p:val>
                                                <p:fltVal val="0"/>
                                              </p:val>
                                            </p:tav>
                                            <p:tav tm="100000">
                                              <p:val>
                                                <p:strVal val="#ppt_h"/>
                                              </p:val>
                                            </p:tav>
                                          </p:tavLst>
                                        </p:anim>
                                        <p:animEffect transition="in" filter="fade">
                                          <p:cBhvr>
                                            <p:cTn id="62" dur="1000"/>
                                            <p:tgtEl>
                                              <p:spTgt spid="27"/>
                                            </p:tgtEl>
                                          </p:cBhvr>
                                        </p:animEffect>
                                      </p:childTnLst>
                                    </p:cTn>
                                  </p:par>
                                  <p:par>
                                    <p:cTn id="63" presetID="53" presetClass="entr" presetSubtype="16" fill="hold" grpId="0" nodeType="withEffect">
                                      <p:stCondLst>
                                        <p:cond delay="600"/>
                                      </p:stCondLst>
                                      <p:childTnLst>
                                        <p:set>
                                          <p:cBhvr>
                                            <p:cTn id="64" dur="1" fill="hold">
                                              <p:stCondLst>
                                                <p:cond delay="0"/>
                                              </p:stCondLst>
                                            </p:cTn>
                                            <p:tgtEl>
                                              <p:spTgt spid="29"/>
                                            </p:tgtEl>
                                            <p:attrNameLst>
                                              <p:attrName>style.visibility</p:attrName>
                                            </p:attrNameLst>
                                          </p:cBhvr>
                                          <p:to>
                                            <p:strVal val="visible"/>
                                          </p:to>
                                        </p:set>
                                        <p:anim calcmode="lin" valueType="num">
                                          <p:cBhvr>
                                            <p:cTn id="65" dur="1000" fill="hold"/>
                                            <p:tgtEl>
                                              <p:spTgt spid="29"/>
                                            </p:tgtEl>
                                            <p:attrNameLst>
                                              <p:attrName>ppt_w</p:attrName>
                                            </p:attrNameLst>
                                          </p:cBhvr>
                                          <p:tavLst>
                                            <p:tav tm="0">
                                              <p:val>
                                                <p:fltVal val="0"/>
                                              </p:val>
                                            </p:tav>
                                            <p:tav tm="100000">
                                              <p:val>
                                                <p:strVal val="#ppt_w"/>
                                              </p:val>
                                            </p:tav>
                                          </p:tavLst>
                                        </p:anim>
                                        <p:anim calcmode="lin" valueType="num">
                                          <p:cBhvr>
                                            <p:cTn id="66" dur="1000" fill="hold"/>
                                            <p:tgtEl>
                                              <p:spTgt spid="29"/>
                                            </p:tgtEl>
                                            <p:attrNameLst>
                                              <p:attrName>ppt_h</p:attrName>
                                            </p:attrNameLst>
                                          </p:cBhvr>
                                          <p:tavLst>
                                            <p:tav tm="0">
                                              <p:val>
                                                <p:fltVal val="0"/>
                                              </p:val>
                                            </p:tav>
                                            <p:tav tm="100000">
                                              <p:val>
                                                <p:strVal val="#ppt_h"/>
                                              </p:val>
                                            </p:tav>
                                          </p:tavLst>
                                        </p:anim>
                                        <p:animEffect transition="in" filter="fade">
                                          <p:cBhvr>
                                            <p:cTn id="67" dur="1000"/>
                                            <p:tgtEl>
                                              <p:spTgt spid="29"/>
                                            </p:tgtEl>
                                          </p:cBhvr>
                                        </p:animEffect>
                                      </p:childTnLst>
                                    </p:cTn>
                                  </p:par>
                                </p:childTnLst>
                              </p:cTn>
                            </p:par>
                            <p:par>
                              <p:cTn id="68" fill="hold">
                                <p:stCondLst>
                                  <p:cond delay="7000"/>
                                </p:stCondLst>
                                <p:childTnLst>
                                  <p:par>
                                    <p:cTn id="69" presetID="2" presetClass="entr" presetSubtype="8" fill="hold" grpId="0" nodeType="afterEffect" p14:presetBounceEnd="68000">
                                      <p:stCondLst>
                                        <p:cond delay="0"/>
                                      </p:stCondLst>
                                      <p:childTnLst>
                                        <p:set>
                                          <p:cBhvr>
                                            <p:cTn id="70" dur="1" fill="hold">
                                              <p:stCondLst>
                                                <p:cond delay="0"/>
                                              </p:stCondLst>
                                            </p:cTn>
                                            <p:tgtEl>
                                              <p:spTgt spid="36"/>
                                            </p:tgtEl>
                                            <p:attrNameLst>
                                              <p:attrName>style.visibility</p:attrName>
                                            </p:attrNameLst>
                                          </p:cBhvr>
                                          <p:to>
                                            <p:strVal val="visible"/>
                                          </p:to>
                                        </p:set>
                                        <p:anim calcmode="lin" valueType="num" p14:bounceEnd="68000">
                                          <p:cBhvr additive="base">
                                            <p:cTn id="71" dur="1500" fill="hold"/>
                                            <p:tgtEl>
                                              <p:spTgt spid="36"/>
                                            </p:tgtEl>
                                            <p:attrNameLst>
                                              <p:attrName>ppt_x</p:attrName>
                                            </p:attrNameLst>
                                          </p:cBhvr>
                                          <p:tavLst>
                                            <p:tav tm="0">
                                              <p:val>
                                                <p:strVal val="0-#ppt_w/2"/>
                                              </p:val>
                                            </p:tav>
                                            <p:tav tm="100000">
                                              <p:val>
                                                <p:strVal val="#ppt_x"/>
                                              </p:val>
                                            </p:tav>
                                          </p:tavLst>
                                        </p:anim>
                                        <p:anim calcmode="lin" valueType="num" p14:bounceEnd="68000">
                                          <p:cBhvr additive="base">
                                            <p:cTn id="72" dur="1500" fill="hold"/>
                                            <p:tgtEl>
                                              <p:spTgt spid="36"/>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14:presetBounceEnd="68000">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14:bounceEnd="68000">
                                          <p:cBhvr additive="base">
                                            <p:cTn id="75" dur="1500" fill="hold"/>
                                            <p:tgtEl>
                                              <p:spTgt spid="35"/>
                                            </p:tgtEl>
                                            <p:attrNameLst>
                                              <p:attrName>ppt_x</p:attrName>
                                            </p:attrNameLst>
                                          </p:cBhvr>
                                          <p:tavLst>
                                            <p:tav tm="0">
                                              <p:val>
                                                <p:strVal val="1+#ppt_w/2"/>
                                              </p:val>
                                            </p:tav>
                                            <p:tav tm="100000">
                                              <p:val>
                                                <p:strVal val="#ppt_x"/>
                                              </p:val>
                                            </p:tav>
                                          </p:tavLst>
                                        </p:anim>
                                        <p:anim calcmode="lin" valueType="num" p14:bounceEnd="68000">
                                          <p:cBhvr additive="base">
                                            <p:cTn id="76" dur="1500" fill="hold"/>
                                            <p:tgtEl>
                                              <p:spTgt spid="35"/>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14:presetBounceEnd="73000">
                                      <p:stCondLst>
                                        <p:cond delay="0"/>
                                      </p:stCondLst>
                                      <p:childTnLst>
                                        <p:set>
                                          <p:cBhvr>
                                            <p:cTn id="78" dur="1" fill="hold">
                                              <p:stCondLst>
                                                <p:cond delay="0"/>
                                              </p:stCondLst>
                                            </p:cTn>
                                            <p:tgtEl>
                                              <p:spTgt spid="37"/>
                                            </p:tgtEl>
                                            <p:attrNameLst>
                                              <p:attrName>style.visibility</p:attrName>
                                            </p:attrNameLst>
                                          </p:cBhvr>
                                          <p:to>
                                            <p:strVal val="visible"/>
                                          </p:to>
                                        </p:set>
                                        <p:anim calcmode="lin" valueType="num" p14:bounceEnd="73000">
                                          <p:cBhvr additive="base">
                                            <p:cTn id="79" dur="1500" fill="hold"/>
                                            <p:tgtEl>
                                              <p:spTgt spid="37"/>
                                            </p:tgtEl>
                                            <p:attrNameLst>
                                              <p:attrName>ppt_x</p:attrName>
                                            </p:attrNameLst>
                                          </p:cBhvr>
                                          <p:tavLst>
                                            <p:tav tm="0">
                                              <p:val>
                                                <p:strVal val="1+#ppt_w/2"/>
                                              </p:val>
                                            </p:tav>
                                            <p:tav tm="100000">
                                              <p:val>
                                                <p:strVal val="#ppt_x"/>
                                              </p:val>
                                            </p:tav>
                                          </p:tavLst>
                                        </p:anim>
                                        <p:anim calcmode="lin" valueType="num" p14:bounceEnd="73000">
                                          <p:cBhvr additive="base">
                                            <p:cTn id="80" dur="1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18" grpId="0" animBg="1"/>
          <p:bldP spid="19" grpId="0" animBg="1"/>
          <p:bldP spid="20" grpId="0"/>
          <p:bldP spid="24" grpId="0" bldLvl="0" animBg="1"/>
          <p:bldP spid="25" grpId="0" bldLvl="0" animBg="1"/>
          <p:bldP spid="26" grpId="0"/>
          <p:bldP spid="27" grpId="0" bldLvl="0" animBg="1"/>
          <p:bldP spid="29" grpId="0" animBg="1"/>
          <p:bldP spid="33" grpId="0"/>
          <p:bldP spid="35" grpId="0" bldLvl="0" animBg="1"/>
          <p:bldP spid="36" grpId="0" bldLvl="0" animBg="1"/>
          <p:bldP spid="3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500" fill="hold"/>
                                            <p:tgtEl>
                                              <p:spTgt spid="33"/>
                                            </p:tgtEl>
                                            <p:attrNameLst>
                                              <p:attrName>ppt_x</p:attrName>
                                            </p:attrNameLst>
                                          </p:cBhvr>
                                          <p:tavLst>
                                            <p:tav tm="0">
                                              <p:val>
                                                <p:strVal val="#ppt_x"/>
                                              </p:val>
                                            </p:tav>
                                            <p:tav tm="100000">
                                              <p:val>
                                                <p:strVal val="#ppt_x"/>
                                              </p:val>
                                            </p:tav>
                                          </p:tavLst>
                                        </p:anim>
                                        <p:anim calcmode="lin" valueType="num">
                                          <p:cBhvr additive="base">
                                            <p:cTn id="8" dur="1500" fill="hold"/>
                                            <p:tgtEl>
                                              <p:spTgt spid="33"/>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1500" fill="hold"/>
                                            <p:tgtEl>
                                              <p:spTgt spid="30"/>
                                            </p:tgtEl>
                                            <p:attrNameLst>
                                              <p:attrName>ppt_x</p:attrName>
                                            </p:attrNameLst>
                                          </p:cBhvr>
                                          <p:tavLst>
                                            <p:tav tm="0">
                                              <p:val>
                                                <p:strVal val="#ppt_x"/>
                                              </p:val>
                                            </p:tav>
                                            <p:tav tm="100000">
                                              <p:val>
                                                <p:strVal val="#ppt_x"/>
                                              </p:val>
                                            </p:tav>
                                          </p:tavLst>
                                        </p:anim>
                                        <p:anim calcmode="lin" valueType="num">
                                          <p:cBhvr additive="base">
                                            <p:cTn id="12" dur="1500" fill="hold"/>
                                            <p:tgtEl>
                                              <p:spTgt spid="30"/>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ID="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1500" fill="hold"/>
                                            <p:tgtEl>
                                              <p:spTgt spid="5"/>
                                            </p:tgtEl>
                                            <p:attrNameLst>
                                              <p:attrName>ppt_x</p:attrName>
                                            </p:attrNameLst>
                                          </p:cBhvr>
                                          <p:tavLst>
                                            <p:tav tm="0">
                                              <p:val>
                                                <p:strVal val="0-#ppt_w/2"/>
                                              </p:val>
                                            </p:tav>
                                            <p:tav tm="100000">
                                              <p:val>
                                                <p:strVal val="#ppt_x"/>
                                              </p:val>
                                            </p:tav>
                                          </p:tavLst>
                                        </p:anim>
                                        <p:anim calcmode="lin" valueType="num">
                                          <p:cBhvr additive="base">
                                            <p:cTn id="17" dur="1500" fill="hold"/>
                                            <p:tgtEl>
                                              <p:spTgt spid="5"/>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1500" fill="hold"/>
                                            <p:tgtEl>
                                              <p:spTgt spid="4"/>
                                            </p:tgtEl>
                                            <p:attrNameLst>
                                              <p:attrName>ppt_x</p:attrName>
                                            </p:attrNameLst>
                                          </p:cBhvr>
                                          <p:tavLst>
                                            <p:tav tm="0">
                                              <p:val>
                                                <p:strVal val="1+#ppt_w/2"/>
                                              </p:val>
                                            </p:tav>
                                            <p:tav tm="100000">
                                              <p:val>
                                                <p:strVal val="#ppt_x"/>
                                              </p:val>
                                            </p:tav>
                                          </p:tavLst>
                                        </p:anim>
                                        <p:anim calcmode="lin" valueType="num">
                                          <p:cBhvr additive="base">
                                            <p:cTn id="21" dur="1500" fill="hold"/>
                                            <p:tgtEl>
                                              <p:spTgt spid="4"/>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1500" fill="hold"/>
                                            <p:tgtEl>
                                              <p:spTgt spid="6"/>
                                            </p:tgtEl>
                                            <p:attrNameLst>
                                              <p:attrName>ppt_x</p:attrName>
                                            </p:attrNameLst>
                                          </p:cBhvr>
                                          <p:tavLst>
                                            <p:tav tm="0">
                                              <p:val>
                                                <p:strVal val="1+#ppt_w/2"/>
                                              </p:val>
                                            </p:tav>
                                            <p:tav tm="100000">
                                              <p:val>
                                                <p:strVal val="#ppt_x"/>
                                              </p:val>
                                            </p:tav>
                                          </p:tavLst>
                                        </p:anim>
                                        <p:anim calcmode="lin" valueType="num">
                                          <p:cBhvr additive="base">
                                            <p:cTn id="25" dur="1500" fill="hold"/>
                                            <p:tgtEl>
                                              <p:spTgt spid="6"/>
                                            </p:tgtEl>
                                            <p:attrNameLst>
                                              <p:attrName>ppt_y</p:attrName>
                                            </p:attrNameLst>
                                          </p:cBhvr>
                                          <p:tavLst>
                                            <p:tav tm="0">
                                              <p:val>
                                                <p:strVal val="#ppt_y"/>
                                              </p:val>
                                            </p:tav>
                                            <p:tav tm="100000">
                                              <p:val>
                                                <p:strVal val="#ppt_y"/>
                                              </p:val>
                                            </p:tav>
                                          </p:tavLst>
                                        </p:anim>
                                      </p:childTnLst>
                                    </p:cTn>
                                  </p:par>
                                </p:childTnLst>
                              </p:cTn>
                            </p:par>
                            <p:par>
                              <p:cTn id="26" fill="hold">
                                <p:stCondLst>
                                  <p:cond delay="3000"/>
                                </p:stCondLst>
                                <p:childTnLst>
                                  <p:par>
                                    <p:cTn id="27" presetID="2" presetClass="entr" presetSubtype="8"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1500" fill="hold"/>
                                            <p:tgtEl>
                                              <p:spTgt spid="19"/>
                                            </p:tgtEl>
                                            <p:attrNameLst>
                                              <p:attrName>ppt_x</p:attrName>
                                            </p:attrNameLst>
                                          </p:cBhvr>
                                          <p:tavLst>
                                            <p:tav tm="0">
                                              <p:val>
                                                <p:strVal val="0-#ppt_w/2"/>
                                              </p:val>
                                            </p:tav>
                                            <p:tav tm="100000">
                                              <p:val>
                                                <p:strVal val="#ppt_x"/>
                                              </p:val>
                                            </p:tav>
                                          </p:tavLst>
                                        </p:anim>
                                        <p:anim calcmode="lin" valueType="num">
                                          <p:cBhvr additive="base">
                                            <p:cTn id="30" dur="1500" fill="hold"/>
                                            <p:tgtEl>
                                              <p:spTgt spid="19"/>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1500" fill="hold"/>
                                            <p:tgtEl>
                                              <p:spTgt spid="18"/>
                                            </p:tgtEl>
                                            <p:attrNameLst>
                                              <p:attrName>ppt_x</p:attrName>
                                            </p:attrNameLst>
                                          </p:cBhvr>
                                          <p:tavLst>
                                            <p:tav tm="0">
                                              <p:val>
                                                <p:strVal val="1+#ppt_w/2"/>
                                              </p:val>
                                            </p:tav>
                                            <p:tav tm="100000">
                                              <p:val>
                                                <p:strVal val="#ppt_x"/>
                                              </p:val>
                                            </p:tav>
                                          </p:tavLst>
                                        </p:anim>
                                        <p:anim calcmode="lin" valueType="num">
                                          <p:cBhvr additive="base">
                                            <p:cTn id="34" dur="1500" fill="hold"/>
                                            <p:tgtEl>
                                              <p:spTgt spid="18"/>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1500" fill="hold"/>
                                            <p:tgtEl>
                                              <p:spTgt spid="20"/>
                                            </p:tgtEl>
                                            <p:attrNameLst>
                                              <p:attrName>ppt_x</p:attrName>
                                            </p:attrNameLst>
                                          </p:cBhvr>
                                          <p:tavLst>
                                            <p:tav tm="0">
                                              <p:val>
                                                <p:strVal val="1+#ppt_w/2"/>
                                              </p:val>
                                            </p:tav>
                                            <p:tav tm="100000">
                                              <p:val>
                                                <p:strVal val="#ppt_x"/>
                                              </p:val>
                                            </p:tav>
                                          </p:tavLst>
                                        </p:anim>
                                        <p:anim calcmode="lin" valueType="num">
                                          <p:cBhvr additive="base">
                                            <p:cTn id="38" dur="1500" fill="hold"/>
                                            <p:tgtEl>
                                              <p:spTgt spid="20"/>
                                            </p:tgtEl>
                                            <p:attrNameLst>
                                              <p:attrName>ppt_y</p:attrName>
                                            </p:attrNameLst>
                                          </p:cBhvr>
                                          <p:tavLst>
                                            <p:tav tm="0">
                                              <p:val>
                                                <p:strVal val="#ppt_y"/>
                                              </p:val>
                                            </p:tav>
                                            <p:tav tm="100000">
                                              <p:val>
                                                <p:strVal val="#ppt_y"/>
                                              </p:val>
                                            </p:tav>
                                          </p:tavLst>
                                        </p:anim>
                                      </p:childTnLst>
                                    </p:cTn>
                                  </p:par>
                                </p:childTnLst>
                              </p:cTn>
                            </p:par>
                            <p:par>
                              <p:cTn id="39" fill="hold">
                                <p:stCondLst>
                                  <p:cond delay="4500"/>
                                </p:stCondLst>
                                <p:childTnLst>
                                  <p:par>
                                    <p:cTn id="40" presetID="2" presetClass="entr" presetSubtype="8" fill="hold" grpId="0" nodeType="after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additive="base">
                                            <p:cTn id="42" dur="1500" fill="hold"/>
                                            <p:tgtEl>
                                              <p:spTgt spid="25"/>
                                            </p:tgtEl>
                                            <p:attrNameLst>
                                              <p:attrName>ppt_x</p:attrName>
                                            </p:attrNameLst>
                                          </p:cBhvr>
                                          <p:tavLst>
                                            <p:tav tm="0">
                                              <p:val>
                                                <p:strVal val="0-#ppt_w/2"/>
                                              </p:val>
                                            </p:tav>
                                            <p:tav tm="100000">
                                              <p:val>
                                                <p:strVal val="#ppt_x"/>
                                              </p:val>
                                            </p:tav>
                                          </p:tavLst>
                                        </p:anim>
                                        <p:anim calcmode="lin" valueType="num">
                                          <p:cBhvr additive="base">
                                            <p:cTn id="43" dur="1500" fill="hold"/>
                                            <p:tgtEl>
                                              <p:spTgt spid="25"/>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additive="base">
                                            <p:cTn id="46" dur="1500" fill="hold"/>
                                            <p:tgtEl>
                                              <p:spTgt spid="24"/>
                                            </p:tgtEl>
                                            <p:attrNameLst>
                                              <p:attrName>ppt_x</p:attrName>
                                            </p:attrNameLst>
                                          </p:cBhvr>
                                          <p:tavLst>
                                            <p:tav tm="0">
                                              <p:val>
                                                <p:strVal val="1+#ppt_w/2"/>
                                              </p:val>
                                            </p:tav>
                                            <p:tav tm="100000">
                                              <p:val>
                                                <p:strVal val="#ppt_x"/>
                                              </p:val>
                                            </p:tav>
                                          </p:tavLst>
                                        </p:anim>
                                        <p:anim calcmode="lin" valueType="num">
                                          <p:cBhvr additive="base">
                                            <p:cTn id="47" dur="1500" fill="hold"/>
                                            <p:tgtEl>
                                              <p:spTgt spid="24"/>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stCondLst>
                                        <p:cond delay="0"/>
                                      </p:stCondLst>
                                      <p:childTnLst>
                                        <p:set>
                                          <p:cBhvr>
                                            <p:cTn id="49" dur="1" fill="hold">
                                              <p:stCondLst>
                                                <p:cond delay="0"/>
                                              </p:stCondLst>
                                            </p:cTn>
                                            <p:tgtEl>
                                              <p:spTgt spid="26"/>
                                            </p:tgtEl>
                                            <p:attrNameLst>
                                              <p:attrName>style.visibility</p:attrName>
                                            </p:attrNameLst>
                                          </p:cBhvr>
                                          <p:to>
                                            <p:strVal val="visible"/>
                                          </p:to>
                                        </p:set>
                                        <p:anim calcmode="lin" valueType="num">
                                          <p:cBhvr additive="base">
                                            <p:cTn id="50" dur="1500" fill="hold"/>
                                            <p:tgtEl>
                                              <p:spTgt spid="26"/>
                                            </p:tgtEl>
                                            <p:attrNameLst>
                                              <p:attrName>ppt_x</p:attrName>
                                            </p:attrNameLst>
                                          </p:cBhvr>
                                          <p:tavLst>
                                            <p:tav tm="0">
                                              <p:val>
                                                <p:strVal val="1+#ppt_w/2"/>
                                              </p:val>
                                            </p:tav>
                                            <p:tav tm="100000">
                                              <p:val>
                                                <p:strVal val="#ppt_x"/>
                                              </p:val>
                                            </p:tav>
                                          </p:tavLst>
                                        </p:anim>
                                        <p:anim calcmode="lin" valueType="num">
                                          <p:cBhvr additive="base">
                                            <p:cTn id="51" dur="1500" fill="hold"/>
                                            <p:tgtEl>
                                              <p:spTgt spid="26"/>
                                            </p:tgtEl>
                                            <p:attrNameLst>
                                              <p:attrName>ppt_y</p:attrName>
                                            </p:attrNameLst>
                                          </p:cBhvr>
                                          <p:tavLst>
                                            <p:tav tm="0">
                                              <p:val>
                                                <p:strVal val="#ppt_y"/>
                                              </p:val>
                                            </p:tav>
                                            <p:tav tm="100000">
                                              <p:val>
                                                <p:strVal val="#ppt_y"/>
                                              </p:val>
                                            </p:tav>
                                          </p:tavLst>
                                        </p:anim>
                                      </p:childTnLst>
                                    </p:cTn>
                                  </p:par>
                                </p:childTnLst>
                              </p:cTn>
                            </p:par>
                            <p:par>
                              <p:cTn id="52" fill="hold">
                                <p:stCondLst>
                                  <p:cond delay="6000"/>
                                </p:stCondLst>
                                <p:childTnLst>
                                  <p:par>
                                    <p:cTn id="53" presetID="53" presetClass="entr" presetSubtype="16" fill="hold" nodeType="after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p:cTn id="55" dur="1000" fill="hold"/>
                                            <p:tgtEl>
                                              <p:spTgt spid="7"/>
                                            </p:tgtEl>
                                            <p:attrNameLst>
                                              <p:attrName>ppt_w</p:attrName>
                                            </p:attrNameLst>
                                          </p:cBhvr>
                                          <p:tavLst>
                                            <p:tav tm="0">
                                              <p:val>
                                                <p:fltVal val="0"/>
                                              </p:val>
                                            </p:tav>
                                            <p:tav tm="100000">
                                              <p:val>
                                                <p:strVal val="#ppt_w"/>
                                              </p:val>
                                            </p:tav>
                                          </p:tavLst>
                                        </p:anim>
                                        <p:anim calcmode="lin" valueType="num">
                                          <p:cBhvr>
                                            <p:cTn id="56" dur="1000" fill="hold"/>
                                            <p:tgtEl>
                                              <p:spTgt spid="7"/>
                                            </p:tgtEl>
                                            <p:attrNameLst>
                                              <p:attrName>ppt_h</p:attrName>
                                            </p:attrNameLst>
                                          </p:cBhvr>
                                          <p:tavLst>
                                            <p:tav tm="0">
                                              <p:val>
                                                <p:fltVal val="0"/>
                                              </p:val>
                                            </p:tav>
                                            <p:tav tm="100000">
                                              <p:val>
                                                <p:strVal val="#ppt_h"/>
                                              </p:val>
                                            </p:tav>
                                          </p:tavLst>
                                        </p:anim>
                                        <p:animEffect transition="in" filter="fade">
                                          <p:cBhvr>
                                            <p:cTn id="57" dur="1000"/>
                                            <p:tgtEl>
                                              <p:spTgt spid="7"/>
                                            </p:tgtEl>
                                          </p:cBhvr>
                                        </p:animEffect>
                                      </p:childTnLst>
                                    </p:cTn>
                                  </p:par>
                                  <p:par>
                                    <p:cTn id="58" presetID="53" presetClass="entr" presetSubtype="16" fill="hold" grpId="0" nodeType="withEffect">
                                      <p:stCondLst>
                                        <p:cond delay="200"/>
                                      </p:stCondLst>
                                      <p:childTnLst>
                                        <p:set>
                                          <p:cBhvr>
                                            <p:cTn id="59" dur="1" fill="hold">
                                              <p:stCondLst>
                                                <p:cond delay="0"/>
                                              </p:stCondLst>
                                            </p:cTn>
                                            <p:tgtEl>
                                              <p:spTgt spid="27"/>
                                            </p:tgtEl>
                                            <p:attrNameLst>
                                              <p:attrName>style.visibility</p:attrName>
                                            </p:attrNameLst>
                                          </p:cBhvr>
                                          <p:to>
                                            <p:strVal val="visible"/>
                                          </p:to>
                                        </p:set>
                                        <p:anim calcmode="lin" valueType="num">
                                          <p:cBhvr>
                                            <p:cTn id="60" dur="1000" fill="hold"/>
                                            <p:tgtEl>
                                              <p:spTgt spid="27"/>
                                            </p:tgtEl>
                                            <p:attrNameLst>
                                              <p:attrName>ppt_w</p:attrName>
                                            </p:attrNameLst>
                                          </p:cBhvr>
                                          <p:tavLst>
                                            <p:tav tm="0">
                                              <p:val>
                                                <p:fltVal val="0"/>
                                              </p:val>
                                            </p:tav>
                                            <p:tav tm="100000">
                                              <p:val>
                                                <p:strVal val="#ppt_w"/>
                                              </p:val>
                                            </p:tav>
                                          </p:tavLst>
                                        </p:anim>
                                        <p:anim calcmode="lin" valueType="num">
                                          <p:cBhvr>
                                            <p:cTn id="61" dur="1000" fill="hold"/>
                                            <p:tgtEl>
                                              <p:spTgt spid="27"/>
                                            </p:tgtEl>
                                            <p:attrNameLst>
                                              <p:attrName>ppt_h</p:attrName>
                                            </p:attrNameLst>
                                          </p:cBhvr>
                                          <p:tavLst>
                                            <p:tav tm="0">
                                              <p:val>
                                                <p:fltVal val="0"/>
                                              </p:val>
                                            </p:tav>
                                            <p:tav tm="100000">
                                              <p:val>
                                                <p:strVal val="#ppt_h"/>
                                              </p:val>
                                            </p:tav>
                                          </p:tavLst>
                                        </p:anim>
                                        <p:animEffect transition="in" filter="fade">
                                          <p:cBhvr>
                                            <p:cTn id="62" dur="1000"/>
                                            <p:tgtEl>
                                              <p:spTgt spid="27"/>
                                            </p:tgtEl>
                                          </p:cBhvr>
                                        </p:animEffect>
                                      </p:childTnLst>
                                    </p:cTn>
                                  </p:par>
                                  <p:par>
                                    <p:cTn id="63" presetID="53" presetClass="entr" presetSubtype="16" fill="hold" grpId="0" nodeType="withEffect">
                                      <p:stCondLst>
                                        <p:cond delay="600"/>
                                      </p:stCondLst>
                                      <p:childTnLst>
                                        <p:set>
                                          <p:cBhvr>
                                            <p:cTn id="64" dur="1" fill="hold">
                                              <p:stCondLst>
                                                <p:cond delay="0"/>
                                              </p:stCondLst>
                                            </p:cTn>
                                            <p:tgtEl>
                                              <p:spTgt spid="29"/>
                                            </p:tgtEl>
                                            <p:attrNameLst>
                                              <p:attrName>style.visibility</p:attrName>
                                            </p:attrNameLst>
                                          </p:cBhvr>
                                          <p:to>
                                            <p:strVal val="visible"/>
                                          </p:to>
                                        </p:set>
                                        <p:anim calcmode="lin" valueType="num">
                                          <p:cBhvr>
                                            <p:cTn id="65" dur="1000" fill="hold"/>
                                            <p:tgtEl>
                                              <p:spTgt spid="29"/>
                                            </p:tgtEl>
                                            <p:attrNameLst>
                                              <p:attrName>ppt_w</p:attrName>
                                            </p:attrNameLst>
                                          </p:cBhvr>
                                          <p:tavLst>
                                            <p:tav tm="0">
                                              <p:val>
                                                <p:fltVal val="0"/>
                                              </p:val>
                                            </p:tav>
                                            <p:tav tm="100000">
                                              <p:val>
                                                <p:strVal val="#ppt_w"/>
                                              </p:val>
                                            </p:tav>
                                          </p:tavLst>
                                        </p:anim>
                                        <p:anim calcmode="lin" valueType="num">
                                          <p:cBhvr>
                                            <p:cTn id="66" dur="1000" fill="hold"/>
                                            <p:tgtEl>
                                              <p:spTgt spid="29"/>
                                            </p:tgtEl>
                                            <p:attrNameLst>
                                              <p:attrName>ppt_h</p:attrName>
                                            </p:attrNameLst>
                                          </p:cBhvr>
                                          <p:tavLst>
                                            <p:tav tm="0">
                                              <p:val>
                                                <p:fltVal val="0"/>
                                              </p:val>
                                            </p:tav>
                                            <p:tav tm="100000">
                                              <p:val>
                                                <p:strVal val="#ppt_h"/>
                                              </p:val>
                                            </p:tav>
                                          </p:tavLst>
                                        </p:anim>
                                        <p:animEffect transition="in" filter="fade">
                                          <p:cBhvr>
                                            <p:cTn id="67" dur="1000"/>
                                            <p:tgtEl>
                                              <p:spTgt spid="29"/>
                                            </p:tgtEl>
                                          </p:cBhvr>
                                        </p:animEffect>
                                      </p:childTnLst>
                                    </p:cTn>
                                  </p:par>
                                </p:childTnLst>
                              </p:cTn>
                            </p:par>
                            <p:par>
                              <p:cTn id="68" fill="hold">
                                <p:stCondLst>
                                  <p:cond delay="7000"/>
                                </p:stCondLst>
                                <p:childTnLst>
                                  <p:par>
                                    <p:cTn id="69" presetID="2" presetClass="entr" presetSubtype="8" fill="hold" grpId="0" nodeType="afterEffect">
                                      <p:stCondLst>
                                        <p:cond delay="0"/>
                                      </p:stCondLst>
                                      <p:childTnLst>
                                        <p:set>
                                          <p:cBhvr>
                                            <p:cTn id="70" dur="1" fill="hold">
                                              <p:stCondLst>
                                                <p:cond delay="0"/>
                                              </p:stCondLst>
                                            </p:cTn>
                                            <p:tgtEl>
                                              <p:spTgt spid="36"/>
                                            </p:tgtEl>
                                            <p:attrNameLst>
                                              <p:attrName>style.visibility</p:attrName>
                                            </p:attrNameLst>
                                          </p:cBhvr>
                                          <p:to>
                                            <p:strVal val="visible"/>
                                          </p:to>
                                        </p:set>
                                        <p:anim calcmode="lin" valueType="num">
                                          <p:cBhvr additive="base">
                                            <p:cTn id="71" dur="1500" fill="hold"/>
                                            <p:tgtEl>
                                              <p:spTgt spid="36"/>
                                            </p:tgtEl>
                                            <p:attrNameLst>
                                              <p:attrName>ppt_x</p:attrName>
                                            </p:attrNameLst>
                                          </p:cBhvr>
                                          <p:tavLst>
                                            <p:tav tm="0">
                                              <p:val>
                                                <p:strVal val="0-#ppt_w/2"/>
                                              </p:val>
                                            </p:tav>
                                            <p:tav tm="100000">
                                              <p:val>
                                                <p:strVal val="#ppt_x"/>
                                              </p:val>
                                            </p:tav>
                                          </p:tavLst>
                                        </p:anim>
                                        <p:anim calcmode="lin" valueType="num">
                                          <p:cBhvr additive="base">
                                            <p:cTn id="72" dur="1500" fill="hold"/>
                                            <p:tgtEl>
                                              <p:spTgt spid="36"/>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additive="base">
                                            <p:cTn id="75" dur="1500" fill="hold"/>
                                            <p:tgtEl>
                                              <p:spTgt spid="35"/>
                                            </p:tgtEl>
                                            <p:attrNameLst>
                                              <p:attrName>ppt_x</p:attrName>
                                            </p:attrNameLst>
                                          </p:cBhvr>
                                          <p:tavLst>
                                            <p:tav tm="0">
                                              <p:val>
                                                <p:strVal val="1+#ppt_w/2"/>
                                              </p:val>
                                            </p:tav>
                                            <p:tav tm="100000">
                                              <p:val>
                                                <p:strVal val="#ppt_x"/>
                                              </p:val>
                                            </p:tav>
                                          </p:tavLst>
                                        </p:anim>
                                        <p:anim calcmode="lin" valueType="num">
                                          <p:cBhvr additive="base">
                                            <p:cTn id="76" dur="1500" fill="hold"/>
                                            <p:tgtEl>
                                              <p:spTgt spid="35"/>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stCondLst>
                                        <p:cond delay="0"/>
                                      </p:stCondLst>
                                      <p:childTnLst>
                                        <p:set>
                                          <p:cBhvr>
                                            <p:cTn id="78" dur="1" fill="hold">
                                              <p:stCondLst>
                                                <p:cond delay="0"/>
                                              </p:stCondLst>
                                            </p:cTn>
                                            <p:tgtEl>
                                              <p:spTgt spid="37"/>
                                            </p:tgtEl>
                                            <p:attrNameLst>
                                              <p:attrName>style.visibility</p:attrName>
                                            </p:attrNameLst>
                                          </p:cBhvr>
                                          <p:to>
                                            <p:strVal val="visible"/>
                                          </p:to>
                                        </p:set>
                                        <p:anim calcmode="lin" valueType="num">
                                          <p:cBhvr additive="base">
                                            <p:cTn id="79" dur="1500" fill="hold"/>
                                            <p:tgtEl>
                                              <p:spTgt spid="37"/>
                                            </p:tgtEl>
                                            <p:attrNameLst>
                                              <p:attrName>ppt_x</p:attrName>
                                            </p:attrNameLst>
                                          </p:cBhvr>
                                          <p:tavLst>
                                            <p:tav tm="0">
                                              <p:val>
                                                <p:strVal val="1+#ppt_w/2"/>
                                              </p:val>
                                            </p:tav>
                                            <p:tav tm="100000">
                                              <p:val>
                                                <p:strVal val="#ppt_x"/>
                                              </p:val>
                                            </p:tav>
                                          </p:tavLst>
                                        </p:anim>
                                        <p:anim calcmode="lin" valueType="num">
                                          <p:cBhvr additive="base">
                                            <p:cTn id="80" dur="1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18" grpId="0" animBg="1"/>
          <p:bldP spid="19" grpId="0" animBg="1"/>
          <p:bldP spid="20" grpId="0"/>
          <p:bldP spid="24" grpId="0" bldLvl="0" animBg="1"/>
          <p:bldP spid="25" grpId="0" bldLvl="0" animBg="1"/>
          <p:bldP spid="26" grpId="0"/>
          <p:bldP spid="27" grpId="0" bldLvl="0" animBg="1"/>
          <p:bldP spid="29" grpId="0" animBg="1"/>
          <p:bldP spid="33" grpId="0"/>
          <p:bldP spid="35" grpId="0" bldLvl="0" animBg="1"/>
          <p:bldP spid="36" grpId="0" bldLvl="0" animBg="1"/>
          <p:bldP spid="37"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pic>
        <p:nvPicPr>
          <p:cNvPr id="39" name="Picture 4" descr="盲板"/>
          <p:cNvPicPr>
            <a:picLocks noChangeAspect="1"/>
          </p:cNvPicPr>
          <p:nvPr/>
        </p:nvPicPr>
        <p:blipFill>
          <a:blip r:embed="rId2"/>
          <a:stretch>
            <a:fillRect/>
          </a:stretch>
        </p:blipFill>
        <p:spPr>
          <a:xfrm>
            <a:off x="1222959" y="2718077"/>
            <a:ext cx="4339641" cy="3365436"/>
          </a:xfrm>
          <a:prstGeom prst="rect">
            <a:avLst/>
          </a:prstGeom>
          <a:noFill/>
          <a:ln w="9525">
            <a:noFill/>
          </a:ln>
        </p:spPr>
      </p:pic>
      <p:pic>
        <p:nvPicPr>
          <p:cNvPr id="6150" name="Picture 6" descr="http://center.cnpc.com.cn/pic/0/00/09/08/90840_661168.jpg"/>
          <p:cNvPicPr>
            <a:picLocks noChangeAspect="1" noChangeArrowheads="1"/>
          </p:cNvPicPr>
          <p:nvPr/>
        </p:nvPicPr>
        <p:blipFill rotWithShape="1">
          <a:blip r:embed="rId3">
            <a:extLst>
              <a:ext uri="{28A0092B-C50C-407E-A947-70E740481C1C}">
                <a14:useLocalDpi xmlns:a14="http://schemas.microsoft.com/office/drawing/2010/main" val="0"/>
              </a:ext>
            </a:extLst>
          </a:blip>
          <a:srcRect r="14451"/>
          <a:stretch>
            <a:fillRect/>
          </a:stretch>
        </p:blipFill>
        <p:spPr bwMode="auto">
          <a:xfrm>
            <a:off x="6096000" y="2705120"/>
            <a:ext cx="4339641" cy="3378393"/>
          </a:xfrm>
          <a:prstGeom prst="rect">
            <a:avLst/>
          </a:prstGeom>
          <a:noFill/>
          <a:extLst>
            <a:ext uri="{909E8E84-426E-40DD-AFC4-6F175D3DCCD1}">
              <a14:hiddenFill xmlns:a14="http://schemas.microsoft.com/office/drawing/2010/main">
                <a:solidFill>
                  <a:srgbClr val="FFFFFF"/>
                </a:solidFill>
              </a14:hiddenFill>
            </a:ext>
          </a:extLst>
        </p:spPr>
      </p:pic>
      <p:sp>
        <p:nvSpPr>
          <p:cNvPr id="43" name="矩形 42"/>
          <p:cNvSpPr/>
          <p:nvPr/>
        </p:nvSpPr>
        <p:spPr>
          <a:xfrm>
            <a:off x="1055121" y="1652215"/>
            <a:ext cx="9283116" cy="923330"/>
          </a:xfrm>
          <a:prstGeom prst="rect">
            <a:avLst/>
          </a:prstGeom>
        </p:spPr>
        <p:txBody>
          <a:bodyPr wrap="square">
            <a:spAutoFit/>
          </a:bodyPr>
          <a:lstStyle/>
          <a:p>
            <a:pPr>
              <a:lnSpc>
                <a:spcPct val="1500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b="1" dirty="0">
                <a:solidFill>
                  <a:srgbClr val="0C4A88"/>
                </a:solidFill>
                <a:latin typeface="微软雅黑" panose="020B0503020204020204" pitchFamily="34" charset="-122"/>
                <a:ea typeface="微软雅黑" panose="020B0503020204020204" pitchFamily="34" charset="-122"/>
              </a:rPr>
              <a:t>甲、乙类设备设施</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的动火作业，应将其与生产系统彻底隔离，并进行清洗、置换，取样分析合格后方可动火作业。</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1842371" y="1140351"/>
            <a:ext cx="2858475"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4</a:t>
            </a:r>
            <a:r>
              <a:rPr lang="zh-CN" altLang="en-US" dirty="0">
                <a:solidFill>
                  <a:srgbClr val="0C4A88"/>
                </a:solidFill>
                <a:latin typeface="微软雅黑" panose="020B0503020204020204" pitchFamily="34" charset="-122"/>
                <a:ea typeface="微软雅黑" panose="020B0503020204020204" pitchFamily="34" charset="-122"/>
              </a:rPr>
              <a:t>、动火作业主要安全要求</a:t>
            </a:r>
            <a:endParaRPr lang="zh-CN" altLang="en-US" dirty="0">
              <a:solidFill>
                <a:srgbClr val="0C4A88"/>
              </a:solidFill>
              <a:latin typeface="微软雅黑" panose="020B0503020204020204" pitchFamily="34" charset="-122"/>
              <a:ea typeface="微软雅黑" panose="020B0503020204020204" pitchFamily="34" charset="-122"/>
            </a:endParaRPr>
          </a:p>
        </p:txBody>
      </p:sp>
      <p:cxnSp>
        <p:nvCxnSpPr>
          <p:cNvPr id="12" name="直接连接符 11"/>
          <p:cNvCxnSpPr/>
          <p:nvPr/>
        </p:nvCxnSpPr>
        <p:spPr>
          <a:xfrm>
            <a:off x="1055121" y="6296025"/>
            <a:ext cx="9755754" cy="0"/>
          </a:xfrm>
          <a:prstGeom prst="line">
            <a:avLst/>
          </a:prstGeom>
          <a:ln w="12700" cap="flat" cmpd="sng">
            <a:solidFill>
              <a:srgbClr val="000000"/>
            </a:solidFill>
            <a:prstDash val="sysDash"/>
            <a:miter/>
            <a:headEnd type="none" w="med" len="med"/>
            <a:tailEnd type="none" w="med" len="med"/>
          </a:ln>
        </p:spPr>
      </p:cxn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43" name="矩形 42"/>
          <p:cNvSpPr/>
          <p:nvPr/>
        </p:nvSpPr>
        <p:spPr>
          <a:xfrm>
            <a:off x="1268211" y="1704121"/>
            <a:ext cx="2408439" cy="507831"/>
          </a:xfrm>
          <a:prstGeom prst="rect">
            <a:avLst/>
          </a:prstGeom>
        </p:spPr>
        <p:txBody>
          <a:bodyPr wrap="square">
            <a:spAutoFit/>
          </a:bodyPr>
          <a:lstStyle/>
          <a:p>
            <a:pPr>
              <a:lnSpc>
                <a:spcPct val="1500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特殊动火作业</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1842371" y="1140351"/>
            <a:ext cx="2858475"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4</a:t>
            </a:r>
            <a:r>
              <a:rPr lang="zh-CN" altLang="en-US" dirty="0">
                <a:solidFill>
                  <a:srgbClr val="0C4A88"/>
                </a:solidFill>
                <a:latin typeface="微软雅黑" panose="020B0503020204020204" pitchFamily="34" charset="-122"/>
                <a:ea typeface="微软雅黑" panose="020B0503020204020204" pitchFamily="34" charset="-122"/>
              </a:rPr>
              <a:t>、动火作业主要安全要求</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438275" y="2524125"/>
            <a:ext cx="9401175" cy="1495425"/>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38275" y="4432552"/>
            <a:ext cx="9401175" cy="1495425"/>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3271608" y="2921169"/>
            <a:ext cx="5564754" cy="507831"/>
          </a:xfrm>
          <a:prstGeom prst="rect">
            <a:avLst/>
          </a:prstGeom>
        </p:spPr>
        <p:txBody>
          <a:bodyPr wrap="square">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在生产不稳定的情况下不得进行带压不置换动火作业</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5" name="矩形 14"/>
          <p:cNvSpPr/>
          <p:nvPr/>
        </p:nvSpPr>
        <p:spPr>
          <a:xfrm>
            <a:off x="3023738" y="4824403"/>
            <a:ext cx="6806061" cy="507831"/>
          </a:xfrm>
          <a:prstGeom prst="rect">
            <a:avLst/>
          </a:prstGeom>
        </p:spPr>
        <p:txBody>
          <a:bodyPr wrap="square">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动火作业过程中，应使系统保持正压，严禁负压动火作业</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43" name="矩形 42"/>
          <p:cNvSpPr/>
          <p:nvPr/>
        </p:nvSpPr>
        <p:spPr>
          <a:xfrm>
            <a:off x="1268211" y="1704121"/>
            <a:ext cx="2408439" cy="507831"/>
          </a:xfrm>
          <a:prstGeom prst="rect">
            <a:avLst/>
          </a:prstGeom>
        </p:spPr>
        <p:txBody>
          <a:bodyPr wrap="square">
            <a:spAutoFit/>
          </a:bodyPr>
          <a:lstStyle/>
          <a:p>
            <a:pPr>
              <a:lnSpc>
                <a:spcPct val="1500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动火分析</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1842371" y="1140351"/>
            <a:ext cx="2858475"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4</a:t>
            </a:r>
            <a:r>
              <a:rPr lang="zh-CN" altLang="en-US" dirty="0">
                <a:solidFill>
                  <a:srgbClr val="0C4A88"/>
                </a:solidFill>
                <a:latin typeface="微软雅黑" panose="020B0503020204020204" pitchFamily="34" charset="-122"/>
                <a:ea typeface="微软雅黑" panose="020B0503020204020204" pitchFamily="34" charset="-122"/>
              </a:rPr>
              <a:t>、动火作业主要安全要求</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3" name="矩形 2"/>
          <p:cNvSpPr/>
          <p:nvPr/>
        </p:nvSpPr>
        <p:spPr>
          <a:xfrm>
            <a:off x="1352550" y="2609850"/>
            <a:ext cx="3886200" cy="37433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953250" y="2609849"/>
            <a:ext cx="3886200" cy="3743325"/>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467885" y="2893031"/>
            <a:ext cx="3647040" cy="3208571"/>
          </a:xfrm>
          <a:prstGeom prst="rect">
            <a:avLst/>
          </a:prstGeom>
        </p:spPr>
        <p:txBody>
          <a:bodyPr wrap="square">
            <a:spAutoFit/>
          </a:bodyPr>
          <a:lstStyle/>
          <a:p>
            <a:pPr marL="285750" indent="-285750">
              <a:lnSpc>
                <a:spcPts val="27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动火作业前应进行安全分析， 动火分析的取样点要有代表性。</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nSpc>
                <a:spcPts val="27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取样与动火间隔不得超过30 min；</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nSpc>
                <a:spcPts val="27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使用便携式可燃气体检测仪或其它类似手段进行分析时，检测设备应经标准气体样品标定合格。</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 name="箭头: 燕尾形 4"/>
          <p:cNvSpPr/>
          <p:nvPr/>
        </p:nvSpPr>
        <p:spPr>
          <a:xfrm>
            <a:off x="5657850" y="4173466"/>
            <a:ext cx="1019175" cy="647700"/>
          </a:xfrm>
          <a:prstGeom prst="notchedRightArrow">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5645103" y="3712838"/>
            <a:ext cx="1107996"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合格判定</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7" name="矩形 6"/>
          <p:cNvSpPr/>
          <p:nvPr/>
        </p:nvSpPr>
        <p:spPr>
          <a:xfrm>
            <a:off x="5499006" y="4940673"/>
            <a:ext cx="1473480"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（最好是0）</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19" name="矩形 18"/>
          <p:cNvSpPr/>
          <p:nvPr/>
        </p:nvSpPr>
        <p:spPr>
          <a:xfrm>
            <a:off x="7082448" y="3026381"/>
            <a:ext cx="3647040" cy="2516073"/>
          </a:xfrm>
          <a:prstGeom prst="rect">
            <a:avLst/>
          </a:prstGeom>
        </p:spPr>
        <p:txBody>
          <a:bodyPr wrap="square">
            <a:spAutoFit/>
          </a:bodyPr>
          <a:lstStyle/>
          <a:p>
            <a:pPr marL="285750" indent="-285750">
              <a:lnSpc>
                <a:spcPts val="2700"/>
              </a:lnSpc>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当被测气体或蒸气的爆炸下限大于等于</a:t>
            </a:r>
            <a:r>
              <a:rPr lang="en-US" altLang="zh-CN" dirty="0">
                <a:solidFill>
                  <a:schemeClr val="bg1"/>
                </a:solidFill>
                <a:latin typeface="微软雅黑" panose="020B0503020204020204" pitchFamily="34" charset="-122"/>
                <a:ea typeface="微软雅黑" panose="020B0503020204020204" pitchFamily="34" charset="-122"/>
              </a:rPr>
              <a:t>4%</a:t>
            </a:r>
            <a:r>
              <a:rPr lang="zh-CN" altLang="en-US" dirty="0">
                <a:solidFill>
                  <a:schemeClr val="bg1"/>
                </a:solidFill>
                <a:latin typeface="微软雅黑" panose="020B0503020204020204" pitchFamily="34" charset="-122"/>
                <a:ea typeface="微软雅黑" panose="020B0503020204020204" pitchFamily="34" charset="-122"/>
              </a:rPr>
              <a:t>时，其被测浓度应不大于</a:t>
            </a:r>
            <a:r>
              <a:rPr lang="en-US" altLang="zh-CN" dirty="0">
                <a:solidFill>
                  <a:srgbClr val="FFFF00"/>
                </a:solidFill>
                <a:latin typeface="微软雅黑" panose="020B0503020204020204" pitchFamily="34" charset="-122"/>
                <a:ea typeface="微软雅黑" panose="020B0503020204020204" pitchFamily="34" charset="-122"/>
              </a:rPr>
              <a:t>0.5%</a:t>
            </a:r>
            <a:r>
              <a:rPr lang="zh-CN" altLang="en-US" dirty="0">
                <a:solidFill>
                  <a:schemeClr val="bg1"/>
                </a:solidFill>
                <a:latin typeface="微软雅黑" panose="020B0503020204020204" pitchFamily="34" charset="-122"/>
                <a:ea typeface="微软雅黑" panose="020B0503020204020204" pitchFamily="34" charset="-122"/>
              </a:rPr>
              <a:t>（体积百分数）；</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700"/>
              </a:lnSpc>
              <a:buFont typeface="Arial" panose="020B0604020202020204" pitchFamily="34" charset="0"/>
              <a:buChar char="•"/>
            </a:pPr>
            <a:endParaRPr lang="zh-CN" altLang="en-US" dirty="0">
              <a:solidFill>
                <a:schemeClr val="bg1"/>
              </a:solidFill>
              <a:latin typeface="微软雅黑" panose="020B0503020204020204" pitchFamily="34" charset="-122"/>
              <a:ea typeface="微软雅黑" panose="020B0503020204020204" pitchFamily="34" charset="-122"/>
            </a:endParaRPr>
          </a:p>
          <a:p>
            <a:pPr marL="285750" indent="-285750">
              <a:lnSpc>
                <a:spcPts val="2700"/>
              </a:lnSpc>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当被测气体或蒸气的爆炸下限小于</a:t>
            </a:r>
            <a:r>
              <a:rPr lang="en-US" altLang="zh-CN" dirty="0">
                <a:solidFill>
                  <a:schemeClr val="bg1"/>
                </a:solidFill>
                <a:latin typeface="微软雅黑" panose="020B0503020204020204" pitchFamily="34" charset="-122"/>
                <a:ea typeface="微软雅黑" panose="020B0503020204020204" pitchFamily="34" charset="-122"/>
              </a:rPr>
              <a:t>4%</a:t>
            </a:r>
            <a:r>
              <a:rPr lang="zh-CN" altLang="en-US" dirty="0">
                <a:solidFill>
                  <a:schemeClr val="bg1"/>
                </a:solidFill>
                <a:latin typeface="微软雅黑" panose="020B0503020204020204" pitchFamily="34" charset="-122"/>
                <a:ea typeface="微软雅黑" panose="020B0503020204020204" pitchFamily="34" charset="-122"/>
              </a:rPr>
              <a:t>时，其被测浓度应不大于</a:t>
            </a:r>
            <a:r>
              <a:rPr lang="en-US" altLang="zh-CN" dirty="0">
                <a:solidFill>
                  <a:srgbClr val="FFFF00"/>
                </a:solidFill>
                <a:latin typeface="微软雅黑" panose="020B0503020204020204" pitchFamily="34" charset="-122"/>
                <a:ea typeface="微软雅黑" panose="020B0503020204020204" pitchFamily="34" charset="-122"/>
              </a:rPr>
              <a:t>0.2%</a:t>
            </a:r>
            <a:r>
              <a:rPr lang="zh-CN" altLang="en-US" dirty="0">
                <a:solidFill>
                  <a:schemeClr val="bg1"/>
                </a:solidFill>
                <a:latin typeface="微软雅黑" panose="020B0503020204020204" pitchFamily="34" charset="-122"/>
                <a:ea typeface="微软雅黑" panose="020B0503020204020204" pitchFamily="34" charset="-122"/>
              </a:rPr>
              <a:t>（体积百分数）。</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43" name="矩形 42"/>
          <p:cNvSpPr/>
          <p:nvPr/>
        </p:nvSpPr>
        <p:spPr>
          <a:xfrm>
            <a:off x="4655058" y="1064099"/>
            <a:ext cx="4230795" cy="507831"/>
          </a:xfrm>
          <a:prstGeom prst="rect">
            <a:avLst/>
          </a:prstGeom>
        </p:spPr>
        <p:txBody>
          <a:bodyPr wrap="square">
            <a:spAutoFit/>
          </a:bodyPr>
          <a:lstStyle/>
          <a:p>
            <a:pPr>
              <a:lnSpc>
                <a:spcPct val="1500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5</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对</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许可证</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的有关要求：</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1842371" y="1140351"/>
            <a:ext cx="2858475"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4</a:t>
            </a:r>
            <a:r>
              <a:rPr lang="zh-CN" altLang="en-US" dirty="0">
                <a:solidFill>
                  <a:srgbClr val="0C4A88"/>
                </a:solidFill>
                <a:latin typeface="微软雅黑" panose="020B0503020204020204" pitchFamily="34" charset="-122"/>
                <a:ea typeface="微软雅黑" panose="020B0503020204020204" pitchFamily="34" charset="-122"/>
              </a:rPr>
              <a:t>、动火作业主要安全要求</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55" name="矩形 54"/>
          <p:cNvSpPr/>
          <p:nvPr/>
        </p:nvSpPr>
        <p:spPr>
          <a:xfrm>
            <a:off x="300941" y="4324401"/>
            <a:ext cx="1952117" cy="1198880"/>
          </a:xfrm>
          <a:prstGeom prst="rect">
            <a:avLst/>
          </a:prstGeom>
        </p:spPr>
        <p:txBody>
          <a:bodyPr wrap="square">
            <a:spAutoFit/>
          </a:bodyPr>
          <a:lstStyle/>
          <a:p>
            <a:pPr algn="r">
              <a:lnSpc>
                <a:spcPct val="1500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《许可证</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应以</a:t>
            </a:r>
            <a:r>
              <a:rPr lang="zh-CN" altLang="en-US" sz="1600" b="1" dirty="0">
                <a:solidFill>
                  <a:srgbClr val="0C4A88"/>
                </a:solidFill>
                <a:latin typeface="微软雅黑" panose="020B0503020204020204" pitchFamily="34" charset="-122"/>
                <a:ea typeface="微软雅黑" panose="020B0503020204020204" pitchFamily="34" charset="-122"/>
              </a:rPr>
              <a:t>明显标记</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加以区分三个级别</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7" name="矩形 56"/>
          <p:cNvSpPr/>
          <p:nvPr/>
        </p:nvSpPr>
        <p:spPr>
          <a:xfrm>
            <a:off x="4668804" y="2009780"/>
            <a:ext cx="2729816" cy="1200329"/>
          </a:xfrm>
          <a:prstGeom prst="rect">
            <a:avLst/>
          </a:prstGeom>
        </p:spPr>
        <p:txBody>
          <a:bodyPr wrap="square">
            <a:spAutoFit/>
          </a:bodyPr>
          <a:lstStyle/>
          <a:p>
            <a:pPr algn="ctr">
              <a:lnSpc>
                <a:spcPct val="150000"/>
              </a:lnSpc>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许可证</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b="1" dirty="0">
                <a:solidFill>
                  <a:srgbClr val="0C4A88"/>
                </a:solidFill>
                <a:latin typeface="微软雅黑" panose="020B0503020204020204" pitchFamily="34" charset="-122"/>
                <a:ea typeface="微软雅黑" panose="020B0503020204020204" pitchFamily="34" charset="-122"/>
              </a:rPr>
              <a:t>实行一个动火点、一张动火证的动火作业管理，有效期一般不超过一个班次。</a:t>
            </a:r>
            <a:endParaRPr lang="zh-CN" altLang="en-US" sz="1600" b="1" dirty="0">
              <a:solidFill>
                <a:srgbClr val="0C4A88"/>
              </a:solidFill>
              <a:latin typeface="微软雅黑" panose="020B0503020204020204" pitchFamily="34" charset="-122"/>
              <a:ea typeface="微软雅黑" panose="020B0503020204020204" pitchFamily="34" charset="-122"/>
            </a:endParaRPr>
          </a:p>
        </p:txBody>
      </p:sp>
      <p:sp>
        <p:nvSpPr>
          <p:cNvPr id="17" name="椭圆 34"/>
          <p:cNvSpPr/>
          <p:nvPr/>
        </p:nvSpPr>
        <p:spPr>
          <a:xfrm rot="11013212">
            <a:off x="5418148" y="3525123"/>
            <a:ext cx="766127" cy="985284"/>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C4A88"/>
          </a:solidFill>
          <a:ln w="28575">
            <a:solidFill>
              <a:schemeClr val="bg1"/>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nvGrpSpPr>
          <p:cNvPr id="22" name="组合 21"/>
          <p:cNvGrpSpPr/>
          <p:nvPr/>
        </p:nvGrpSpPr>
        <p:grpSpPr>
          <a:xfrm rot="11594412">
            <a:off x="6955771" y="4064130"/>
            <a:ext cx="820028" cy="1065409"/>
            <a:chOff x="4020870" y="2194485"/>
            <a:chExt cx="1102258" cy="1432090"/>
          </a:xfrm>
          <a:effectLst>
            <a:outerShdw blurRad="444500" dist="254000" dir="8100000" algn="tr" rotWithShape="0">
              <a:prstClr val="black">
                <a:alpha val="50000"/>
              </a:prstClr>
            </a:outerShdw>
          </a:effectLst>
        </p:grpSpPr>
        <p:sp>
          <p:nvSpPr>
            <p:cNvPr id="23"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latin typeface="微软雅黑" panose="020B0503020204020204" pitchFamily="34" charset="-122"/>
                <a:ea typeface="微软雅黑" panose="020B0503020204020204" pitchFamily="34" charset="-122"/>
              </a:endParaRPr>
            </a:p>
          </p:txBody>
        </p:sp>
        <p:sp>
          <p:nvSpPr>
            <p:cNvPr id="24"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latin typeface="微软雅黑" panose="020B0503020204020204" pitchFamily="34" charset="-122"/>
                <a:ea typeface="微软雅黑" panose="020B0503020204020204" pitchFamily="34" charset="-122"/>
              </a:endParaRPr>
            </a:p>
          </p:txBody>
        </p:sp>
      </p:grpSp>
      <p:sp>
        <p:nvSpPr>
          <p:cNvPr id="25" name="椭圆 34"/>
          <p:cNvSpPr/>
          <p:nvPr/>
        </p:nvSpPr>
        <p:spPr>
          <a:xfrm rot="13009338">
            <a:off x="7901990" y="5239579"/>
            <a:ext cx="766127" cy="985284"/>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C4A88"/>
          </a:solidFill>
          <a:ln w="28575">
            <a:solidFill>
              <a:schemeClr val="bg1"/>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nvGrpSpPr>
          <p:cNvPr id="26" name="组合 25"/>
          <p:cNvGrpSpPr/>
          <p:nvPr/>
        </p:nvGrpSpPr>
        <p:grpSpPr>
          <a:xfrm rot="9469324">
            <a:off x="3590814" y="3969030"/>
            <a:ext cx="820028" cy="1065409"/>
            <a:chOff x="4020870" y="2194485"/>
            <a:chExt cx="1102258" cy="1432090"/>
          </a:xfrm>
          <a:effectLst>
            <a:outerShdw blurRad="444500" dist="254000" dir="8100000" algn="tr" rotWithShape="0">
              <a:prstClr val="black">
                <a:alpha val="50000"/>
              </a:prstClr>
            </a:outerShdw>
          </a:effectLst>
        </p:grpSpPr>
        <p:sp>
          <p:nvSpPr>
            <p:cNvPr id="27"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28"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29" name="椭圆 34"/>
          <p:cNvSpPr/>
          <p:nvPr/>
        </p:nvSpPr>
        <p:spPr>
          <a:xfrm rot="8068240">
            <a:off x="2782673" y="5229307"/>
            <a:ext cx="766127" cy="985284"/>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C4A88"/>
          </a:solidFill>
          <a:ln w="28575">
            <a:solidFill>
              <a:schemeClr val="bg1"/>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nvGrpSpPr>
          <p:cNvPr id="30" name="组合 29"/>
          <p:cNvGrpSpPr/>
          <p:nvPr/>
        </p:nvGrpSpPr>
        <p:grpSpPr>
          <a:xfrm>
            <a:off x="4952134" y="4823550"/>
            <a:ext cx="1818322" cy="1741094"/>
            <a:chOff x="3851771" y="1163107"/>
            <a:chExt cx="1464566" cy="1402358"/>
          </a:xfrm>
        </p:grpSpPr>
        <p:grpSp>
          <p:nvGrpSpPr>
            <p:cNvPr id="31" name="组合 30"/>
            <p:cNvGrpSpPr/>
            <p:nvPr/>
          </p:nvGrpSpPr>
          <p:grpSpPr>
            <a:xfrm>
              <a:off x="3851771" y="1163107"/>
              <a:ext cx="1402358" cy="1402358"/>
              <a:chOff x="304800" y="673100"/>
              <a:chExt cx="4000500" cy="4000500"/>
            </a:xfrm>
            <a:effectLst>
              <a:outerShdw blurRad="444500" dist="254000" dir="8100000" algn="tr" rotWithShape="0">
                <a:prstClr val="black">
                  <a:alpha val="50000"/>
                </a:prstClr>
              </a:outerShdw>
            </a:effectLst>
          </p:grpSpPr>
          <p:sp>
            <p:nvSpPr>
              <p:cNvPr id="33" name="同心圆 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34" name="椭圆 33"/>
              <p:cNvSpPr/>
              <p:nvPr/>
            </p:nvSpPr>
            <p:spPr>
              <a:xfrm>
                <a:off x="392108"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32" name="TextBox 26"/>
            <p:cNvSpPr txBox="1"/>
            <p:nvPr/>
          </p:nvSpPr>
          <p:spPr>
            <a:xfrm>
              <a:off x="4129517" y="1374824"/>
              <a:ext cx="1186820" cy="966801"/>
            </a:xfrm>
            <a:prstGeom prst="rect">
              <a:avLst/>
            </a:prstGeom>
            <a:noFill/>
          </p:spPr>
          <p:txBody>
            <a:bodyPr wrap="square" rtlCol="0">
              <a:spAutoFit/>
            </a:bodyPr>
            <a:lstStyle/>
            <a:p>
              <a:r>
                <a:rPr lang="zh-CN" altLang="en-US" sz="3600" b="1" spc="400" dirty="0">
                  <a:solidFill>
                    <a:srgbClr val="0C4A88"/>
                  </a:solidFill>
                  <a:latin typeface="微软雅黑" panose="020B0503020204020204" pitchFamily="34" charset="-122"/>
                  <a:ea typeface="微软雅黑" panose="020B0503020204020204" pitchFamily="34" charset="-122"/>
                </a:rPr>
                <a:t>管理要求</a:t>
              </a:r>
              <a:endParaRPr lang="zh-CN" altLang="en-US" sz="3600" b="1" spc="400" dirty="0">
                <a:solidFill>
                  <a:srgbClr val="0C4A88"/>
                </a:solidFill>
                <a:latin typeface="微软雅黑" panose="020B0503020204020204" pitchFamily="34" charset="-122"/>
                <a:ea typeface="微软雅黑" panose="020B0503020204020204" pitchFamily="34" charset="-122"/>
              </a:endParaRPr>
            </a:p>
          </p:txBody>
        </p:sp>
      </p:grpSp>
      <p:sp>
        <p:nvSpPr>
          <p:cNvPr id="39" name="TextBox 33"/>
          <p:cNvSpPr txBox="1"/>
          <p:nvPr/>
        </p:nvSpPr>
        <p:spPr>
          <a:xfrm>
            <a:off x="2984130" y="5596204"/>
            <a:ext cx="49360" cy="369332"/>
          </a:xfrm>
          <a:prstGeom prst="rect">
            <a:avLst/>
          </a:prstGeom>
          <a:noFill/>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
        <p:nvSpPr>
          <p:cNvPr id="40" name="TextBox 34"/>
          <p:cNvSpPr txBox="1"/>
          <p:nvPr/>
        </p:nvSpPr>
        <p:spPr>
          <a:xfrm>
            <a:off x="3730616" y="4073502"/>
            <a:ext cx="455574" cy="646331"/>
          </a:xfrm>
          <a:prstGeom prst="rect">
            <a:avLst/>
          </a:prstGeom>
          <a:noFill/>
        </p:spPr>
        <p:txBody>
          <a:bodyPr wrap="none" rtlCol="0">
            <a:spAutoFit/>
          </a:bodyPr>
          <a:lstStyle/>
          <a:p>
            <a:r>
              <a:rPr lang="en-US" altLang="zh-CN" sz="3600" dirty="0">
                <a:solidFill>
                  <a:srgbClr val="0C4A88"/>
                </a:solidFill>
                <a:latin typeface="微软雅黑" panose="020B0503020204020204" pitchFamily="34" charset="-122"/>
                <a:ea typeface="微软雅黑" panose="020B0503020204020204" pitchFamily="34" charset="-122"/>
              </a:rPr>
              <a:t>2</a:t>
            </a:r>
            <a:endParaRPr lang="zh-CN" altLang="en-US" sz="3600" dirty="0">
              <a:solidFill>
                <a:srgbClr val="0C4A88"/>
              </a:solidFill>
              <a:latin typeface="微软雅黑" panose="020B0503020204020204" pitchFamily="34" charset="-122"/>
              <a:ea typeface="微软雅黑" panose="020B0503020204020204" pitchFamily="34" charset="-122"/>
            </a:endParaRPr>
          </a:p>
        </p:txBody>
      </p:sp>
      <p:sp>
        <p:nvSpPr>
          <p:cNvPr id="41" name="TextBox 35"/>
          <p:cNvSpPr txBox="1"/>
          <p:nvPr/>
        </p:nvSpPr>
        <p:spPr>
          <a:xfrm>
            <a:off x="7167362" y="4174783"/>
            <a:ext cx="455574" cy="646331"/>
          </a:xfrm>
          <a:prstGeom prst="rect">
            <a:avLst/>
          </a:prstGeom>
          <a:noFill/>
        </p:spPr>
        <p:txBody>
          <a:bodyPr wrap="none" rtlCol="0">
            <a:spAutoFit/>
          </a:bodyPr>
          <a:lstStyle/>
          <a:p>
            <a:r>
              <a:rPr lang="en-US" altLang="zh-CN" sz="3600" dirty="0">
                <a:solidFill>
                  <a:srgbClr val="0C4A88"/>
                </a:solidFill>
                <a:latin typeface="微软雅黑" panose="020B0503020204020204" pitchFamily="34" charset="-122"/>
                <a:ea typeface="微软雅黑" panose="020B0503020204020204" pitchFamily="34" charset="-122"/>
              </a:rPr>
              <a:t>4</a:t>
            </a:r>
            <a:endParaRPr lang="zh-CN" altLang="en-US" sz="3600" dirty="0">
              <a:solidFill>
                <a:srgbClr val="0C4A88"/>
              </a:solidFill>
              <a:latin typeface="微软雅黑" panose="020B0503020204020204" pitchFamily="34" charset="-122"/>
              <a:ea typeface="微软雅黑" panose="020B0503020204020204" pitchFamily="34" charset="-122"/>
            </a:endParaRPr>
          </a:p>
        </p:txBody>
      </p:sp>
      <p:sp>
        <p:nvSpPr>
          <p:cNvPr id="46" name="TextBox 37"/>
          <p:cNvSpPr txBox="1"/>
          <p:nvPr/>
        </p:nvSpPr>
        <p:spPr>
          <a:xfrm>
            <a:off x="8140641" y="5303299"/>
            <a:ext cx="455574" cy="646331"/>
          </a:xfrm>
          <a:prstGeom prst="rect">
            <a:avLst/>
          </a:prstGeom>
          <a:noFill/>
        </p:spPr>
        <p:txBody>
          <a:bodyPr wrap="none" rtlCol="0">
            <a:spAutoFit/>
          </a:bodyPr>
          <a:lstStyle/>
          <a:p>
            <a:r>
              <a:rPr lang="en-US" altLang="zh-CN" sz="3600" dirty="0">
                <a:solidFill>
                  <a:schemeClr val="bg1"/>
                </a:solidFill>
                <a:latin typeface="微软雅黑" panose="020B0503020204020204" pitchFamily="34" charset="-122"/>
                <a:ea typeface="微软雅黑" panose="020B0503020204020204" pitchFamily="34" charset="-122"/>
              </a:rPr>
              <a:t>5</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47" name="TextBox 38"/>
          <p:cNvSpPr txBox="1"/>
          <p:nvPr/>
        </p:nvSpPr>
        <p:spPr>
          <a:xfrm>
            <a:off x="5611148" y="3573762"/>
            <a:ext cx="455574" cy="646331"/>
          </a:xfrm>
          <a:prstGeom prst="rect">
            <a:avLst/>
          </a:prstGeom>
          <a:noFill/>
        </p:spPr>
        <p:txBody>
          <a:bodyPr wrap="none" rtlCol="0">
            <a:spAutoFit/>
          </a:bodyPr>
          <a:lstStyle/>
          <a:p>
            <a:r>
              <a:rPr lang="en-US" altLang="zh-CN" sz="3600" dirty="0">
                <a:solidFill>
                  <a:schemeClr val="bg1"/>
                </a:solidFill>
                <a:latin typeface="微软雅黑" panose="020B0503020204020204" pitchFamily="34" charset="-122"/>
                <a:ea typeface="微软雅黑" panose="020B0503020204020204" pitchFamily="34" charset="-122"/>
              </a:rPr>
              <a:t>3</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48" name="TextBox 39"/>
          <p:cNvSpPr txBox="1"/>
          <p:nvPr/>
        </p:nvSpPr>
        <p:spPr>
          <a:xfrm>
            <a:off x="2849266" y="5334279"/>
            <a:ext cx="455574" cy="646331"/>
          </a:xfrm>
          <a:prstGeom prst="rect">
            <a:avLst/>
          </a:prstGeom>
          <a:noFill/>
        </p:spPr>
        <p:txBody>
          <a:bodyPr wrap="none" rtlCol="0">
            <a:spAutoFit/>
          </a:bodyPr>
          <a:lstStyle/>
          <a:p>
            <a:r>
              <a:rPr lang="en-US" altLang="zh-CN" sz="3600" dirty="0">
                <a:solidFill>
                  <a:schemeClr val="bg1"/>
                </a:solidFill>
                <a:latin typeface="微软雅黑" panose="020B0503020204020204" pitchFamily="34" charset="-122"/>
                <a:ea typeface="微软雅黑" panose="020B0503020204020204" pitchFamily="34" charset="-122"/>
              </a:rPr>
              <a:t>1</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56" name="矩形 55"/>
          <p:cNvSpPr/>
          <p:nvPr/>
        </p:nvSpPr>
        <p:spPr>
          <a:xfrm>
            <a:off x="1817857" y="3218483"/>
            <a:ext cx="1800641" cy="787523"/>
          </a:xfrm>
          <a:prstGeom prst="rect">
            <a:avLst/>
          </a:prstGeom>
        </p:spPr>
        <p:txBody>
          <a:bodyPr wrap="square">
            <a:spAutoFit/>
          </a:bodyPr>
          <a:lstStyle/>
          <a:p>
            <a:pPr algn="r">
              <a:lnSpc>
                <a:spcPct val="150000"/>
              </a:lnSpc>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许可证</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逐项填写，</a:t>
            </a:r>
            <a:r>
              <a:rPr lang="zh-CN" altLang="en-US" sz="1600" b="1" dirty="0">
                <a:solidFill>
                  <a:srgbClr val="0C4A88"/>
                </a:solidFill>
                <a:latin typeface="微软雅黑" panose="020B0503020204020204" pitchFamily="34" charset="-122"/>
                <a:ea typeface="微软雅黑" panose="020B0503020204020204" pitchFamily="34" charset="-122"/>
              </a:rPr>
              <a:t>不得空项</a:t>
            </a:r>
            <a:endParaRPr lang="zh-CN" altLang="en-US" sz="1600" b="1" dirty="0">
              <a:solidFill>
                <a:srgbClr val="0C4A88"/>
              </a:solidFill>
              <a:latin typeface="微软雅黑" panose="020B0503020204020204" pitchFamily="34" charset="-122"/>
              <a:ea typeface="微软雅黑" panose="020B0503020204020204" pitchFamily="34" charset="-122"/>
            </a:endParaRPr>
          </a:p>
        </p:txBody>
      </p:sp>
      <p:sp>
        <p:nvSpPr>
          <p:cNvPr id="58" name="矩形 57"/>
          <p:cNvSpPr/>
          <p:nvPr/>
        </p:nvSpPr>
        <p:spPr>
          <a:xfrm>
            <a:off x="7865729" y="3497351"/>
            <a:ext cx="1800641" cy="830997"/>
          </a:xfrm>
          <a:prstGeom prst="rect">
            <a:avLst/>
          </a:prstGeom>
        </p:spPr>
        <p:txBody>
          <a:bodyPr wrap="square">
            <a:spAutoFit/>
          </a:bodyPr>
          <a:lstStyle/>
          <a:p>
            <a:pPr>
              <a:lnSpc>
                <a:spcPct val="150000"/>
              </a:lnSpc>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许可证</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一般为一式三联</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矩形 58"/>
          <p:cNvSpPr/>
          <p:nvPr/>
        </p:nvSpPr>
        <p:spPr>
          <a:xfrm>
            <a:off x="9053702" y="4692645"/>
            <a:ext cx="1952117" cy="787523"/>
          </a:xfrm>
          <a:prstGeom prst="rect">
            <a:avLst/>
          </a:prstGeom>
        </p:spPr>
        <p:txBody>
          <a:bodyPr wrap="square">
            <a:spAutoFit/>
          </a:bodyPr>
          <a:lstStyle/>
          <a:p>
            <a:pPr>
              <a:lnSpc>
                <a:spcPct val="150000"/>
              </a:lnSpc>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许可证</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保存期限</a:t>
            </a:r>
            <a:r>
              <a:rPr lang="zh-CN" altLang="en-US" sz="1600" b="1" dirty="0">
                <a:solidFill>
                  <a:srgbClr val="0C4A88"/>
                </a:solidFill>
                <a:latin typeface="微软雅黑" panose="020B0503020204020204" pitchFamily="34" charset="-122"/>
                <a:ea typeface="微软雅黑" panose="020B0503020204020204" pitchFamily="34" charset="-122"/>
              </a:rPr>
              <a:t>至少为</a:t>
            </a:r>
            <a:r>
              <a:rPr lang="en-US" altLang="zh-CN" sz="1600" b="1" dirty="0">
                <a:solidFill>
                  <a:srgbClr val="0C4A88"/>
                </a:solidFill>
                <a:latin typeface="微软雅黑" panose="020B0503020204020204" pitchFamily="34" charset="-122"/>
                <a:ea typeface="微软雅黑" panose="020B0503020204020204" pitchFamily="34" charset="-122"/>
              </a:rPr>
              <a:t>1</a:t>
            </a:r>
            <a:r>
              <a:rPr lang="zh-CN" altLang="en-US" sz="1600" b="1" dirty="0">
                <a:solidFill>
                  <a:srgbClr val="0C4A88"/>
                </a:solidFill>
                <a:latin typeface="微软雅黑" panose="020B0503020204020204" pitchFamily="34" charset="-122"/>
                <a:ea typeface="微软雅黑" panose="020B0503020204020204" pitchFamily="34" charset="-122"/>
              </a:rPr>
              <a:t>年</a:t>
            </a:r>
            <a:endParaRPr lang="zh-CN" altLang="en-US" sz="1600" b="1" dirty="0">
              <a:solidFill>
                <a:srgbClr val="0C4A88"/>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44" name="矩形 43"/>
          <p:cNvSpPr/>
          <p:nvPr/>
        </p:nvSpPr>
        <p:spPr>
          <a:xfrm>
            <a:off x="1842371" y="1140351"/>
            <a:ext cx="2396810"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5</a:t>
            </a:r>
            <a:r>
              <a:rPr lang="zh-CN" altLang="en-US" dirty="0">
                <a:solidFill>
                  <a:srgbClr val="0C4A88"/>
                </a:solidFill>
                <a:latin typeface="微软雅黑" panose="020B0503020204020204" pitchFamily="34" charset="-122"/>
                <a:ea typeface="微软雅黑" panose="020B0503020204020204" pitchFamily="34" charset="-122"/>
              </a:rPr>
              <a:t>、动火作业六大禁令</a:t>
            </a:r>
            <a:endParaRPr lang="zh-CN" altLang="en-US" dirty="0">
              <a:solidFill>
                <a:srgbClr val="0C4A88"/>
              </a:solidFill>
              <a:latin typeface="微软雅黑" panose="020B0503020204020204" pitchFamily="34" charset="-122"/>
              <a:ea typeface="微软雅黑" panose="020B0503020204020204" pitchFamily="34" charset="-122"/>
            </a:endParaRPr>
          </a:p>
        </p:txBody>
      </p:sp>
      <p:grpSp>
        <p:nvGrpSpPr>
          <p:cNvPr id="49" name="组合 48"/>
          <p:cNvGrpSpPr/>
          <p:nvPr/>
        </p:nvGrpSpPr>
        <p:grpSpPr>
          <a:xfrm>
            <a:off x="6096000" y="2034229"/>
            <a:ext cx="1484823" cy="2848992"/>
            <a:chOff x="6156302" y="1476392"/>
            <a:chExt cx="1484565" cy="2848113"/>
          </a:xfrm>
        </p:grpSpPr>
        <p:grpSp>
          <p:nvGrpSpPr>
            <p:cNvPr id="50" name="组合 49"/>
            <p:cNvGrpSpPr/>
            <p:nvPr/>
          </p:nvGrpSpPr>
          <p:grpSpPr>
            <a:xfrm>
              <a:off x="6156302" y="1476392"/>
              <a:ext cx="1484565" cy="2848113"/>
              <a:chOff x="6156302" y="1476392"/>
              <a:chExt cx="1484565" cy="2848113"/>
            </a:xfrm>
          </p:grpSpPr>
          <p:sp>
            <p:nvSpPr>
              <p:cNvPr id="54" name="MH_Other_3"/>
              <p:cNvSpPr/>
              <p:nvPr>
                <p:custDataLst>
                  <p:tags r:id="rId2"/>
                </p:custDataLst>
              </p:nvPr>
            </p:nvSpPr>
            <p:spPr>
              <a:xfrm rot="5400000" flipV="1">
                <a:off x="5311844" y="2591146"/>
                <a:ext cx="2577817" cy="888902"/>
              </a:xfrm>
              <a:prstGeom prst="bentArrow">
                <a:avLst>
                  <a:gd name="adj1" fmla="val 7438"/>
                  <a:gd name="adj2" fmla="val 3464"/>
                  <a:gd name="adj3" fmla="val 0"/>
                  <a:gd name="adj4" fmla="val 30020"/>
                </a:avLst>
              </a:prstGeom>
              <a:solidFill>
                <a:srgbClr val="0C4A88"/>
              </a:solidFill>
              <a:ln w="76200" cap="flat" cmpd="sng" algn="ctr">
                <a:solidFill>
                  <a:srgbClr val="0C4A88"/>
                </a:solidFill>
                <a:prstDash val="solid"/>
              </a:ln>
              <a:effectLst/>
            </p:spPr>
            <p:txBody>
              <a:bodyPr anchor="ctr"/>
              <a:lstStyle/>
              <a:p>
                <a:pPr algn="ctr" defTabSz="1029970">
                  <a:defRPr/>
                </a:pPr>
                <a:endParaRPr lang="en-US" sz="2665" b="1" kern="0" dirty="0">
                  <a:solidFill>
                    <a:srgbClr val="0C4A88"/>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60" name="椭圆 59"/>
              <p:cNvSpPr/>
              <p:nvPr/>
            </p:nvSpPr>
            <p:spPr>
              <a:xfrm>
                <a:off x="7018705" y="1476392"/>
                <a:ext cx="622162" cy="622163"/>
              </a:xfrm>
              <a:prstGeom prst="ellipse">
                <a:avLst/>
              </a:prstGeom>
              <a:solidFill>
                <a:schemeClr val="bg1"/>
              </a:solidFill>
              <a:ln w="12700" cap="flat" cmpd="sng" algn="ctr">
                <a:solidFill>
                  <a:schemeClr val="bg1"/>
                </a:solidFill>
                <a:prstDash val="solid"/>
                <a:miter lim="800000"/>
              </a:ln>
              <a:effectLst/>
            </p:spPr>
            <p:txBody>
              <a:bodyPr rtlCol="0" anchor="ctr"/>
              <a:lstStyle/>
              <a:p>
                <a:pPr algn="ct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grpSp>
        <p:grpSp>
          <p:nvGrpSpPr>
            <p:cNvPr id="51" name="组合 50"/>
            <p:cNvGrpSpPr/>
            <p:nvPr/>
          </p:nvGrpSpPr>
          <p:grpSpPr>
            <a:xfrm>
              <a:off x="7054879" y="1545274"/>
              <a:ext cx="562877" cy="465759"/>
              <a:chOff x="4370036" y="1572161"/>
              <a:chExt cx="562877" cy="465759"/>
            </a:xfrm>
          </p:grpSpPr>
          <p:sp>
            <p:nvSpPr>
              <p:cNvPr id="52" name="椭圆 51"/>
              <p:cNvSpPr/>
              <p:nvPr/>
            </p:nvSpPr>
            <p:spPr>
              <a:xfrm>
                <a:off x="4418676" y="1573446"/>
                <a:ext cx="464474" cy="464474"/>
              </a:xfrm>
              <a:prstGeom prst="ellipse">
                <a:avLst/>
              </a:prstGeom>
              <a:gradFill>
                <a:gsLst>
                  <a:gs pos="0">
                    <a:sysClr val="window" lastClr="FFFFFF">
                      <a:lumMod val="75000"/>
                    </a:sysClr>
                  </a:gs>
                  <a:gs pos="100000">
                    <a:sysClr val="window" lastClr="FFFFFF"/>
                  </a:gs>
                </a:gsLst>
                <a:lin ang="5400000" scaled="1"/>
              </a:gradFill>
              <a:ln w="25400" cap="flat">
                <a:gradFill>
                  <a:gsLst>
                    <a:gs pos="0">
                      <a:sysClr val="window" lastClr="FFFFFF"/>
                    </a:gs>
                    <a:gs pos="100000">
                      <a:srgbClr val="DDDDDD"/>
                    </a:gs>
                  </a:gsLst>
                  <a:lin ang="5400000" scaled="1"/>
                </a:gradFill>
                <a:prstDash val="solid"/>
                <a:miter lim="800000"/>
              </a:ln>
              <a:effectLst>
                <a:outerShdw blurRad="228600" dist="228600" dir="5400000" algn="t" rotWithShape="0">
                  <a:sysClr val="windowText" lastClr="000000">
                    <a:lumMod val="85000"/>
                    <a:lumOff val="15000"/>
                    <a:alpha val="28000"/>
                  </a:sysClr>
                </a:outerShdw>
              </a:effectLst>
            </p:spPr>
            <p:txBody>
              <a:bodyPr vert="horz" wrap="square" lIns="121920" tIns="60960" rIns="121920" bIns="60960" numCol="1" anchor="t" anchorCtr="0" compatLnSpc="1"/>
              <a:lstStyle/>
              <a:p>
                <a:pP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sp>
            <p:nvSpPr>
              <p:cNvPr id="53" name="文本框 114"/>
              <p:cNvSpPr txBox="1"/>
              <p:nvPr/>
            </p:nvSpPr>
            <p:spPr>
              <a:xfrm>
                <a:off x="4370036" y="1572161"/>
                <a:ext cx="562877" cy="461522"/>
              </a:xfrm>
              <a:prstGeom prst="rect">
                <a:avLst/>
              </a:prstGeom>
              <a:noFill/>
            </p:spPr>
            <p:txBody>
              <a:bodyPr wrap="none" rtlCol="0">
                <a:spAutoFit/>
              </a:bodyPr>
              <a:lstStyle/>
              <a:p>
                <a:pPr defTabSz="1218565">
                  <a:defRPr/>
                </a:pPr>
                <a:r>
                  <a:rPr lang="en-US" altLang="zh-CN" sz="2400" b="1" kern="0" dirty="0">
                    <a:solidFill>
                      <a:srgbClr val="0C4A88"/>
                    </a:solidFill>
                    <a:latin typeface="微软雅黑" panose="020B0503020204020204" pitchFamily="34" charset="-122"/>
                    <a:ea typeface="微软雅黑" panose="020B0503020204020204" pitchFamily="34" charset="-122"/>
                  </a:rPr>
                  <a:t>02</a:t>
                </a: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grpSp>
      <p:grpSp>
        <p:nvGrpSpPr>
          <p:cNvPr id="61" name="组合 60"/>
          <p:cNvGrpSpPr/>
          <p:nvPr/>
        </p:nvGrpSpPr>
        <p:grpSpPr>
          <a:xfrm>
            <a:off x="4277204" y="2057877"/>
            <a:ext cx="1431107" cy="3803437"/>
            <a:chOff x="4337826" y="1500033"/>
            <a:chExt cx="1430859" cy="3802264"/>
          </a:xfrm>
        </p:grpSpPr>
        <p:grpSp>
          <p:nvGrpSpPr>
            <p:cNvPr id="62" name="组合 61"/>
            <p:cNvGrpSpPr/>
            <p:nvPr/>
          </p:nvGrpSpPr>
          <p:grpSpPr>
            <a:xfrm>
              <a:off x="4342792" y="1500033"/>
              <a:ext cx="1425893" cy="3802264"/>
              <a:chOff x="4342792" y="1500033"/>
              <a:chExt cx="1425893" cy="3802264"/>
            </a:xfrm>
          </p:grpSpPr>
          <p:sp>
            <p:nvSpPr>
              <p:cNvPr id="66" name="MH_Other_3"/>
              <p:cNvSpPr/>
              <p:nvPr>
                <p:custDataLst>
                  <p:tags r:id="rId3"/>
                </p:custDataLst>
              </p:nvPr>
            </p:nvSpPr>
            <p:spPr>
              <a:xfrm rot="16200000" flipH="1" flipV="1">
                <a:off x="3546429" y="3080042"/>
                <a:ext cx="3555609" cy="888902"/>
              </a:xfrm>
              <a:prstGeom prst="bentArrow">
                <a:avLst>
                  <a:gd name="adj1" fmla="val 7438"/>
                  <a:gd name="adj2" fmla="val 3464"/>
                  <a:gd name="adj3" fmla="val 0"/>
                  <a:gd name="adj4" fmla="val 30020"/>
                </a:avLst>
              </a:prstGeom>
              <a:solidFill>
                <a:srgbClr val="0C4A88"/>
              </a:solidFill>
              <a:ln w="76200" cap="flat" cmpd="sng" algn="ctr">
                <a:solidFill>
                  <a:srgbClr val="0C4A88"/>
                </a:solidFill>
                <a:prstDash val="solid"/>
              </a:ln>
              <a:effectLst/>
            </p:spPr>
            <p:txBody>
              <a:bodyPr anchor="ctr"/>
              <a:lstStyle/>
              <a:p>
                <a:pPr algn="ctr" defTabSz="1029970">
                  <a:defRPr/>
                </a:pPr>
                <a:endParaRPr lang="en-US" sz="2665" b="1" kern="0">
                  <a:solidFill>
                    <a:srgbClr val="0C4A88"/>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67" name="椭圆 66"/>
              <p:cNvSpPr/>
              <p:nvPr/>
            </p:nvSpPr>
            <p:spPr>
              <a:xfrm>
                <a:off x="4342792" y="1500033"/>
                <a:ext cx="622162" cy="622163"/>
              </a:xfrm>
              <a:prstGeom prst="ellipse">
                <a:avLst/>
              </a:prstGeom>
              <a:solidFill>
                <a:schemeClr val="bg1"/>
              </a:solidFill>
              <a:ln w="12700" cap="flat" cmpd="sng" algn="ctr">
                <a:solidFill>
                  <a:schemeClr val="bg1"/>
                </a:solidFill>
                <a:prstDash val="solid"/>
                <a:miter lim="800000"/>
              </a:ln>
              <a:effectLst/>
            </p:spPr>
            <p:txBody>
              <a:bodyPr rtlCol="0" anchor="ctr"/>
              <a:lstStyle/>
              <a:p>
                <a:pPr algn="ct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grpSp>
        <p:grpSp>
          <p:nvGrpSpPr>
            <p:cNvPr id="63" name="组合 62"/>
            <p:cNvGrpSpPr/>
            <p:nvPr/>
          </p:nvGrpSpPr>
          <p:grpSpPr>
            <a:xfrm>
              <a:off x="4337826" y="1572161"/>
              <a:ext cx="562877" cy="465759"/>
              <a:chOff x="4337826" y="1572161"/>
              <a:chExt cx="562877" cy="465759"/>
            </a:xfrm>
          </p:grpSpPr>
          <p:sp>
            <p:nvSpPr>
              <p:cNvPr id="64" name="椭圆 63"/>
              <p:cNvSpPr/>
              <p:nvPr/>
            </p:nvSpPr>
            <p:spPr>
              <a:xfrm>
                <a:off x="4418676" y="1573446"/>
                <a:ext cx="464474" cy="464474"/>
              </a:xfrm>
              <a:prstGeom prst="ellipse">
                <a:avLst/>
              </a:prstGeom>
              <a:gradFill>
                <a:gsLst>
                  <a:gs pos="0">
                    <a:sysClr val="window" lastClr="FFFFFF">
                      <a:lumMod val="75000"/>
                    </a:sysClr>
                  </a:gs>
                  <a:gs pos="100000">
                    <a:sysClr val="window" lastClr="FFFFFF"/>
                  </a:gs>
                </a:gsLst>
                <a:lin ang="5400000" scaled="1"/>
              </a:gradFill>
              <a:ln w="25400" cap="flat">
                <a:gradFill>
                  <a:gsLst>
                    <a:gs pos="0">
                      <a:sysClr val="window" lastClr="FFFFFF"/>
                    </a:gs>
                    <a:gs pos="100000">
                      <a:srgbClr val="DDDDDD"/>
                    </a:gs>
                  </a:gsLst>
                  <a:lin ang="5400000" scaled="1"/>
                </a:gradFill>
                <a:prstDash val="solid"/>
                <a:miter lim="800000"/>
              </a:ln>
              <a:effectLst>
                <a:outerShdw blurRad="228600" dist="228600" dir="5400000" algn="t" rotWithShape="0">
                  <a:sysClr val="windowText" lastClr="000000">
                    <a:lumMod val="85000"/>
                    <a:lumOff val="15000"/>
                    <a:alpha val="28000"/>
                  </a:sysClr>
                </a:outerShdw>
              </a:effectLst>
            </p:spPr>
            <p:txBody>
              <a:bodyPr vert="horz" wrap="square" lIns="121920" tIns="60960" rIns="121920" bIns="60960" numCol="1" anchor="t" anchorCtr="0" compatLnSpc="1"/>
              <a:lstStyle/>
              <a:p>
                <a:pP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sp>
            <p:nvSpPr>
              <p:cNvPr id="65" name="文本框 101"/>
              <p:cNvSpPr txBox="1"/>
              <p:nvPr/>
            </p:nvSpPr>
            <p:spPr>
              <a:xfrm>
                <a:off x="4337826" y="1572161"/>
                <a:ext cx="562877" cy="461522"/>
              </a:xfrm>
              <a:prstGeom prst="rect">
                <a:avLst/>
              </a:prstGeom>
              <a:noFill/>
            </p:spPr>
            <p:txBody>
              <a:bodyPr wrap="none" rtlCol="0">
                <a:spAutoFit/>
              </a:bodyPr>
              <a:lstStyle/>
              <a:p>
                <a:pPr defTabSz="1218565">
                  <a:defRPr/>
                </a:pPr>
                <a:r>
                  <a:rPr lang="en-US" altLang="zh-CN" sz="2400" b="1" kern="0" dirty="0">
                    <a:solidFill>
                      <a:srgbClr val="0C4A88"/>
                    </a:solidFill>
                    <a:latin typeface="微软雅黑" panose="020B0503020204020204" pitchFamily="34" charset="-122"/>
                    <a:ea typeface="微软雅黑" panose="020B0503020204020204" pitchFamily="34" charset="-122"/>
                  </a:rPr>
                  <a:t>01</a:t>
                </a: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grpSp>
      <p:sp>
        <p:nvSpPr>
          <p:cNvPr id="73" name="MH_Other_3"/>
          <p:cNvSpPr/>
          <p:nvPr>
            <p:custDataLst>
              <p:tags r:id="rId4"/>
            </p:custDataLst>
          </p:nvPr>
        </p:nvSpPr>
        <p:spPr>
          <a:xfrm rot="16200000" flipH="1" flipV="1">
            <a:off x="3618337" y="4438695"/>
            <a:ext cx="2845367" cy="889056"/>
          </a:xfrm>
          <a:prstGeom prst="bentArrow">
            <a:avLst>
              <a:gd name="adj1" fmla="val 7438"/>
              <a:gd name="adj2" fmla="val 3464"/>
              <a:gd name="adj3" fmla="val 0"/>
              <a:gd name="adj4" fmla="val 30020"/>
            </a:avLst>
          </a:prstGeom>
          <a:solidFill>
            <a:srgbClr val="5FBD98"/>
          </a:solidFill>
          <a:ln w="76200" cap="flat" cmpd="sng" algn="ctr">
            <a:solidFill>
              <a:srgbClr val="0C4A88"/>
            </a:solidFill>
            <a:prstDash val="solid"/>
          </a:ln>
          <a:effectLst/>
        </p:spPr>
        <p:txBody>
          <a:bodyPr anchor="ctr"/>
          <a:lstStyle/>
          <a:p>
            <a:pPr algn="ctr" defTabSz="1029970">
              <a:defRPr/>
            </a:pPr>
            <a:endParaRPr lang="en-US" sz="2665" b="1" kern="0" dirty="0">
              <a:solidFill>
                <a:srgbClr val="0C4A88"/>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74" name="椭圆 73"/>
          <p:cNvSpPr/>
          <p:nvPr/>
        </p:nvSpPr>
        <p:spPr>
          <a:xfrm>
            <a:off x="4261486" y="3207554"/>
            <a:ext cx="622270" cy="622355"/>
          </a:xfrm>
          <a:prstGeom prst="ellipse">
            <a:avLst/>
          </a:prstGeom>
          <a:solidFill>
            <a:schemeClr val="bg1"/>
          </a:solidFill>
          <a:ln w="12700" cap="flat" cmpd="sng" algn="ctr">
            <a:noFill/>
            <a:prstDash val="solid"/>
            <a:miter lim="800000"/>
          </a:ln>
          <a:effectLst/>
        </p:spPr>
        <p:txBody>
          <a:bodyPr rtlCol="0" anchor="ctr"/>
          <a:lstStyle/>
          <a:p>
            <a:pPr algn="ctr" defTabSz="1218565">
              <a:defRPr/>
            </a:pP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nvGrpSpPr>
          <p:cNvPr id="70" name="组合 69"/>
          <p:cNvGrpSpPr/>
          <p:nvPr/>
        </p:nvGrpSpPr>
        <p:grpSpPr>
          <a:xfrm>
            <a:off x="4277882" y="3276990"/>
            <a:ext cx="562975" cy="465903"/>
            <a:chOff x="4357245" y="1572161"/>
            <a:chExt cx="562877" cy="465759"/>
          </a:xfrm>
        </p:grpSpPr>
        <p:sp>
          <p:nvSpPr>
            <p:cNvPr id="71" name="椭圆 70"/>
            <p:cNvSpPr/>
            <p:nvPr/>
          </p:nvSpPr>
          <p:spPr>
            <a:xfrm>
              <a:off x="4418676" y="1573446"/>
              <a:ext cx="464474" cy="464474"/>
            </a:xfrm>
            <a:prstGeom prst="ellipse">
              <a:avLst/>
            </a:prstGeom>
            <a:gradFill>
              <a:gsLst>
                <a:gs pos="0">
                  <a:sysClr val="window" lastClr="FFFFFF">
                    <a:lumMod val="75000"/>
                  </a:sysClr>
                </a:gs>
                <a:gs pos="100000">
                  <a:sysClr val="window" lastClr="FFFFFF"/>
                </a:gs>
              </a:gsLst>
              <a:lin ang="5400000" scaled="1"/>
            </a:gradFill>
            <a:ln w="25400" cap="flat">
              <a:gradFill>
                <a:gsLst>
                  <a:gs pos="0">
                    <a:sysClr val="window" lastClr="FFFFFF"/>
                  </a:gs>
                  <a:gs pos="100000">
                    <a:srgbClr val="DDDDDD"/>
                  </a:gs>
                </a:gsLst>
                <a:lin ang="5400000" scaled="1"/>
              </a:gradFill>
              <a:prstDash val="solid"/>
              <a:miter lim="800000"/>
            </a:ln>
            <a:effectLst>
              <a:outerShdw blurRad="228600" dist="228600" dir="5400000" algn="t" rotWithShape="0">
                <a:sysClr val="windowText" lastClr="000000">
                  <a:lumMod val="85000"/>
                  <a:lumOff val="15000"/>
                  <a:alpha val="28000"/>
                </a:sysClr>
              </a:outerShdw>
            </a:effectLst>
          </p:spPr>
          <p:txBody>
            <a:bodyPr vert="horz" wrap="square" lIns="121920" tIns="60960" rIns="121920" bIns="60960" numCol="1" anchor="t" anchorCtr="0" compatLnSpc="1"/>
            <a:lstStyle/>
            <a:p>
              <a:pP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sp>
          <p:nvSpPr>
            <p:cNvPr id="72" name="文本框 105"/>
            <p:cNvSpPr txBox="1"/>
            <p:nvPr/>
          </p:nvSpPr>
          <p:spPr>
            <a:xfrm>
              <a:off x="4357245" y="1572161"/>
              <a:ext cx="562877" cy="461522"/>
            </a:xfrm>
            <a:prstGeom prst="rect">
              <a:avLst/>
            </a:prstGeom>
            <a:noFill/>
          </p:spPr>
          <p:txBody>
            <a:bodyPr wrap="none" rtlCol="0">
              <a:spAutoFit/>
            </a:bodyPr>
            <a:lstStyle/>
            <a:p>
              <a:pPr defTabSz="1218565">
                <a:defRPr/>
              </a:pPr>
              <a:r>
                <a:rPr lang="en-US" altLang="zh-CN" sz="2400" b="1" kern="0" dirty="0">
                  <a:solidFill>
                    <a:srgbClr val="0C4A88"/>
                  </a:solidFill>
                  <a:latin typeface="微软雅黑" panose="020B0503020204020204" pitchFamily="34" charset="-122"/>
                  <a:ea typeface="微软雅黑" panose="020B0503020204020204" pitchFamily="34" charset="-122"/>
                </a:rPr>
                <a:t>03</a:t>
              </a: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sp>
        <p:nvSpPr>
          <p:cNvPr id="80" name="MH_Other_3"/>
          <p:cNvSpPr/>
          <p:nvPr>
            <p:custDataLst>
              <p:tags r:id="rId5"/>
            </p:custDataLst>
          </p:nvPr>
        </p:nvSpPr>
        <p:spPr>
          <a:xfrm rot="5400000" flipV="1">
            <a:off x="5251217" y="4305318"/>
            <a:ext cx="2578613" cy="889056"/>
          </a:xfrm>
          <a:prstGeom prst="bentArrow">
            <a:avLst>
              <a:gd name="adj1" fmla="val 7438"/>
              <a:gd name="adj2" fmla="val 3464"/>
              <a:gd name="adj3" fmla="val 0"/>
              <a:gd name="adj4" fmla="val 30020"/>
            </a:avLst>
          </a:prstGeom>
          <a:solidFill>
            <a:schemeClr val="tx1"/>
          </a:solidFill>
          <a:ln w="76200" cap="flat" cmpd="sng" algn="ctr">
            <a:solidFill>
              <a:srgbClr val="0C4A88"/>
            </a:solidFill>
            <a:prstDash val="solid"/>
          </a:ln>
          <a:effectLst/>
        </p:spPr>
        <p:txBody>
          <a:bodyPr anchor="ctr"/>
          <a:lstStyle/>
          <a:p>
            <a:pPr algn="ctr" defTabSz="1029970">
              <a:defRPr/>
            </a:pPr>
            <a:endParaRPr lang="en-US" sz="2665" b="1" kern="0">
              <a:solidFill>
                <a:srgbClr val="0C4A88"/>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81" name="椭圆 80"/>
          <p:cNvSpPr/>
          <p:nvPr/>
        </p:nvSpPr>
        <p:spPr>
          <a:xfrm>
            <a:off x="6958549" y="3172439"/>
            <a:ext cx="622270" cy="622355"/>
          </a:xfrm>
          <a:prstGeom prst="ellipse">
            <a:avLst/>
          </a:prstGeom>
          <a:solidFill>
            <a:schemeClr val="bg1"/>
          </a:solidFill>
          <a:ln w="12700" cap="flat" cmpd="sng" algn="ctr">
            <a:noFill/>
            <a:prstDash val="solid"/>
            <a:miter lim="800000"/>
          </a:ln>
          <a:effectLst/>
        </p:spPr>
        <p:txBody>
          <a:bodyPr rtlCol="0" anchor="ctr"/>
          <a:lstStyle/>
          <a:p>
            <a:pPr algn="ctr" defTabSz="1218565">
              <a:defRPr/>
            </a:pP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nvGrpSpPr>
          <p:cNvPr id="77" name="组合 76"/>
          <p:cNvGrpSpPr/>
          <p:nvPr/>
        </p:nvGrpSpPr>
        <p:grpSpPr>
          <a:xfrm>
            <a:off x="6981479" y="3247315"/>
            <a:ext cx="562975" cy="465903"/>
            <a:chOff x="4356788" y="1572161"/>
            <a:chExt cx="562877" cy="465759"/>
          </a:xfrm>
        </p:grpSpPr>
        <p:sp>
          <p:nvSpPr>
            <p:cNvPr id="78" name="椭圆 77"/>
            <p:cNvSpPr/>
            <p:nvPr/>
          </p:nvSpPr>
          <p:spPr>
            <a:xfrm>
              <a:off x="4418676" y="1573446"/>
              <a:ext cx="464474" cy="464474"/>
            </a:xfrm>
            <a:prstGeom prst="ellipse">
              <a:avLst/>
            </a:prstGeom>
            <a:gradFill>
              <a:gsLst>
                <a:gs pos="0">
                  <a:sysClr val="window" lastClr="FFFFFF">
                    <a:lumMod val="75000"/>
                  </a:sysClr>
                </a:gs>
                <a:gs pos="100000">
                  <a:sysClr val="window" lastClr="FFFFFF"/>
                </a:gs>
              </a:gsLst>
              <a:lin ang="5400000" scaled="1"/>
            </a:gradFill>
            <a:ln w="25400" cap="flat">
              <a:gradFill>
                <a:gsLst>
                  <a:gs pos="0">
                    <a:sysClr val="window" lastClr="FFFFFF"/>
                  </a:gs>
                  <a:gs pos="100000">
                    <a:srgbClr val="DDDDDD"/>
                  </a:gs>
                </a:gsLst>
                <a:lin ang="5400000" scaled="1"/>
              </a:gradFill>
              <a:prstDash val="solid"/>
              <a:miter lim="800000"/>
            </a:ln>
            <a:effectLst>
              <a:outerShdw blurRad="228600" dist="228600" dir="5400000" algn="t" rotWithShape="0">
                <a:sysClr val="windowText" lastClr="000000">
                  <a:lumMod val="85000"/>
                  <a:lumOff val="15000"/>
                  <a:alpha val="28000"/>
                </a:sysClr>
              </a:outerShdw>
            </a:effectLst>
          </p:spPr>
          <p:txBody>
            <a:bodyPr vert="horz" wrap="square" lIns="121920" tIns="60960" rIns="121920" bIns="60960" numCol="1" anchor="t" anchorCtr="0" compatLnSpc="1"/>
            <a:lstStyle/>
            <a:p>
              <a:pP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sp>
          <p:nvSpPr>
            <p:cNvPr id="79" name="文本框 108"/>
            <p:cNvSpPr txBox="1"/>
            <p:nvPr/>
          </p:nvSpPr>
          <p:spPr>
            <a:xfrm>
              <a:off x="4356788" y="1572161"/>
              <a:ext cx="562877" cy="461522"/>
            </a:xfrm>
            <a:prstGeom prst="rect">
              <a:avLst/>
            </a:prstGeom>
            <a:noFill/>
          </p:spPr>
          <p:txBody>
            <a:bodyPr wrap="none" rtlCol="0">
              <a:spAutoFit/>
            </a:bodyPr>
            <a:lstStyle/>
            <a:p>
              <a:pPr defTabSz="1218565">
                <a:defRPr/>
              </a:pPr>
              <a:r>
                <a:rPr lang="en-US" altLang="zh-CN" sz="2400" b="1" kern="0" dirty="0">
                  <a:solidFill>
                    <a:srgbClr val="0C4A88"/>
                  </a:solidFill>
                  <a:latin typeface="微软雅黑" panose="020B0503020204020204" pitchFamily="34" charset="-122"/>
                  <a:ea typeface="微软雅黑" panose="020B0503020204020204" pitchFamily="34" charset="-122"/>
                </a:rPr>
                <a:t>04</a:t>
              </a: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grpSp>
        <p:nvGrpSpPr>
          <p:cNvPr id="83" name="组合 82"/>
          <p:cNvGrpSpPr/>
          <p:nvPr/>
        </p:nvGrpSpPr>
        <p:grpSpPr>
          <a:xfrm>
            <a:off x="4282171" y="4582636"/>
            <a:ext cx="1197232" cy="1634356"/>
            <a:chOff x="4342792" y="4024010"/>
            <a:chExt cx="1197024" cy="1633851"/>
          </a:xfrm>
        </p:grpSpPr>
        <p:sp>
          <p:nvSpPr>
            <p:cNvPr id="87" name="MH_Other_3"/>
            <p:cNvSpPr/>
            <p:nvPr>
              <p:custDataLst>
                <p:tags r:id="rId6"/>
              </p:custDataLst>
            </p:nvPr>
          </p:nvSpPr>
          <p:spPr>
            <a:xfrm rot="16200000" flipH="1" flipV="1">
              <a:off x="4278439" y="4396485"/>
              <a:ext cx="1633851" cy="888902"/>
            </a:xfrm>
            <a:prstGeom prst="bentArrow">
              <a:avLst>
                <a:gd name="adj1" fmla="val 7438"/>
                <a:gd name="adj2" fmla="val 3464"/>
                <a:gd name="adj3" fmla="val 0"/>
                <a:gd name="adj4" fmla="val 30020"/>
              </a:avLst>
            </a:prstGeom>
            <a:solidFill>
              <a:srgbClr val="5FBD98"/>
            </a:solidFill>
            <a:ln w="76200" cap="flat" cmpd="sng" algn="ctr">
              <a:solidFill>
                <a:srgbClr val="0C4A88"/>
              </a:solidFill>
              <a:prstDash val="solid"/>
            </a:ln>
            <a:effectLst/>
          </p:spPr>
          <p:txBody>
            <a:bodyPr anchor="ctr"/>
            <a:lstStyle/>
            <a:p>
              <a:pPr algn="ctr" defTabSz="1029970">
                <a:defRPr/>
              </a:pPr>
              <a:endParaRPr lang="en-US" sz="2665" b="1" kern="0" dirty="0">
                <a:solidFill>
                  <a:srgbClr val="0C4A88"/>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88" name="椭圆 87"/>
            <p:cNvSpPr/>
            <p:nvPr/>
          </p:nvSpPr>
          <p:spPr>
            <a:xfrm>
              <a:off x="4342792" y="4217343"/>
              <a:ext cx="622162" cy="622163"/>
            </a:xfrm>
            <a:prstGeom prst="ellipse">
              <a:avLst/>
            </a:prstGeom>
            <a:solidFill>
              <a:schemeClr val="bg2"/>
            </a:solidFill>
            <a:ln w="12700" cap="flat" cmpd="sng" algn="ctr">
              <a:solidFill>
                <a:schemeClr val="bg2"/>
              </a:solidFill>
              <a:prstDash val="solid"/>
              <a:miter lim="800000"/>
            </a:ln>
            <a:effectLst/>
          </p:spPr>
          <p:txBody>
            <a:bodyPr rtlCol="0" anchor="ctr"/>
            <a:lstStyle/>
            <a:p>
              <a:pPr algn="ct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grpSp>
      <p:grpSp>
        <p:nvGrpSpPr>
          <p:cNvPr id="90" name="组合 89"/>
          <p:cNvGrpSpPr/>
          <p:nvPr/>
        </p:nvGrpSpPr>
        <p:grpSpPr>
          <a:xfrm>
            <a:off x="6353399" y="4321276"/>
            <a:ext cx="1227420" cy="1895712"/>
            <a:chOff x="6413660" y="3762732"/>
            <a:chExt cx="1227207" cy="1895127"/>
          </a:xfrm>
        </p:grpSpPr>
        <p:sp>
          <p:nvSpPr>
            <p:cNvPr id="94" name="MH_Other_3"/>
            <p:cNvSpPr/>
            <p:nvPr>
              <p:custDataLst>
                <p:tags r:id="rId7"/>
              </p:custDataLst>
            </p:nvPr>
          </p:nvSpPr>
          <p:spPr>
            <a:xfrm rot="5400000" flipV="1">
              <a:off x="6041185" y="4396482"/>
              <a:ext cx="1633852" cy="888902"/>
            </a:xfrm>
            <a:prstGeom prst="bentArrow">
              <a:avLst>
                <a:gd name="adj1" fmla="val 7438"/>
                <a:gd name="adj2" fmla="val 3464"/>
                <a:gd name="adj3" fmla="val 0"/>
                <a:gd name="adj4" fmla="val 30020"/>
              </a:avLst>
            </a:prstGeom>
            <a:solidFill>
              <a:srgbClr val="5FBD98"/>
            </a:solidFill>
            <a:ln w="76200" cap="flat" cmpd="sng" algn="ctr">
              <a:solidFill>
                <a:srgbClr val="0C4A88"/>
              </a:solidFill>
              <a:prstDash val="solid"/>
            </a:ln>
            <a:effectLst/>
          </p:spPr>
          <p:txBody>
            <a:bodyPr anchor="ctr"/>
            <a:lstStyle/>
            <a:p>
              <a:pPr algn="ctr" defTabSz="1029970">
                <a:defRPr/>
              </a:pPr>
              <a:endParaRPr lang="en-US" sz="2665" b="1" kern="0" dirty="0">
                <a:solidFill>
                  <a:srgbClr val="0C4A88"/>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95" name="椭圆 94"/>
            <p:cNvSpPr/>
            <p:nvPr/>
          </p:nvSpPr>
          <p:spPr>
            <a:xfrm>
              <a:off x="7018705" y="3762732"/>
              <a:ext cx="622162" cy="622163"/>
            </a:xfrm>
            <a:prstGeom prst="ellipse">
              <a:avLst/>
            </a:prstGeom>
            <a:solidFill>
              <a:schemeClr val="bg2"/>
            </a:solidFill>
            <a:ln w="12700" cap="flat" cmpd="sng" algn="ctr">
              <a:solidFill>
                <a:schemeClr val="bg2"/>
              </a:solidFill>
              <a:prstDash val="solid"/>
              <a:miter lim="800000"/>
            </a:ln>
            <a:effectLst/>
          </p:spPr>
          <p:txBody>
            <a:bodyPr rtlCol="0" anchor="ctr"/>
            <a:lstStyle/>
            <a:p>
              <a:pPr algn="ct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grpSp>
      <p:sp>
        <p:nvSpPr>
          <p:cNvPr id="99" name="MH_SubTitle_1"/>
          <p:cNvSpPr>
            <a:spLocks noChangeArrowheads="1"/>
          </p:cNvSpPr>
          <p:nvPr/>
        </p:nvSpPr>
        <p:spPr bwMode="auto">
          <a:xfrm flipH="1">
            <a:off x="7728852" y="2133909"/>
            <a:ext cx="3647152" cy="369332"/>
          </a:xfrm>
          <a:prstGeom prst="rect">
            <a:avLst/>
          </a:prstGeom>
          <a:noFill/>
        </p:spPr>
        <p:txBody>
          <a:bodyPr wrap="none" rtlCol="0">
            <a:spAutoFit/>
          </a:bodyPr>
          <a:lstStyle/>
          <a:p>
            <a:pPr defTabSz="1218565"/>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不与生产系统可靠隔绝，禁止动火</a:t>
            </a:r>
            <a:endPar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4" name="MH_SubTitle_1"/>
          <p:cNvSpPr>
            <a:spLocks noChangeArrowheads="1"/>
          </p:cNvSpPr>
          <p:nvPr/>
        </p:nvSpPr>
        <p:spPr bwMode="auto">
          <a:xfrm flipH="1">
            <a:off x="7728852" y="3339648"/>
            <a:ext cx="3416320" cy="369332"/>
          </a:xfrm>
          <a:prstGeom prst="rect">
            <a:avLst/>
          </a:prstGeom>
          <a:noFill/>
        </p:spPr>
        <p:txBody>
          <a:bodyPr wrap="none" rtlCol="0">
            <a:spAutoFit/>
          </a:bodyPr>
          <a:lstStyle/>
          <a:p>
            <a:pPr defTabSz="1218565"/>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不消除周围易燃物，禁止动火。</a:t>
            </a:r>
            <a:endPar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9" name="MH_SubTitle_1"/>
          <p:cNvSpPr>
            <a:spLocks noChangeArrowheads="1"/>
          </p:cNvSpPr>
          <p:nvPr/>
        </p:nvSpPr>
        <p:spPr bwMode="auto">
          <a:xfrm flipH="1">
            <a:off x="7728852" y="4397966"/>
            <a:ext cx="2954655" cy="369332"/>
          </a:xfrm>
          <a:prstGeom prst="rect">
            <a:avLst/>
          </a:prstGeom>
          <a:noFill/>
        </p:spPr>
        <p:txBody>
          <a:bodyPr wrap="none" rtlCol="0">
            <a:spAutoFit/>
          </a:bodyPr>
          <a:lstStyle/>
          <a:p>
            <a:pPr defTabSz="1218565"/>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没有消防措施，禁止动火。</a:t>
            </a:r>
            <a:endPar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4" name="MH_SubTitle_1"/>
          <p:cNvSpPr>
            <a:spLocks noChangeArrowheads="1"/>
          </p:cNvSpPr>
          <p:nvPr/>
        </p:nvSpPr>
        <p:spPr bwMode="auto">
          <a:xfrm>
            <a:off x="766636" y="2184388"/>
            <a:ext cx="3416320" cy="369332"/>
          </a:xfrm>
          <a:prstGeom prst="rect">
            <a:avLst/>
          </a:prstGeom>
          <a:noFill/>
        </p:spPr>
        <p:txBody>
          <a:bodyPr wrap="none" rtlCol="0">
            <a:spAutoFit/>
          </a:bodyPr>
          <a:lstStyle/>
          <a:p>
            <a:pPr defTabSz="1218565"/>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动火许可证未经批准，禁止动火</a:t>
            </a:r>
            <a:endPar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9" name="MH_SubTitle_1"/>
          <p:cNvSpPr>
            <a:spLocks noChangeArrowheads="1"/>
          </p:cNvSpPr>
          <p:nvPr/>
        </p:nvSpPr>
        <p:spPr bwMode="auto">
          <a:xfrm>
            <a:off x="747082" y="3278030"/>
            <a:ext cx="3775393" cy="369332"/>
          </a:xfrm>
          <a:prstGeom prst="rect">
            <a:avLst/>
          </a:prstGeom>
          <a:noFill/>
        </p:spPr>
        <p:txBody>
          <a:bodyPr wrap="square" rtlCol="0">
            <a:spAutoFit/>
          </a:bodyPr>
          <a:lstStyle/>
          <a:p>
            <a:pPr defTabSz="1218565"/>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不清洗，置换不合格，禁止动火</a:t>
            </a:r>
            <a:endPar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4" name="MH_SubTitle_1"/>
          <p:cNvSpPr>
            <a:spLocks noChangeArrowheads="1"/>
          </p:cNvSpPr>
          <p:nvPr/>
        </p:nvSpPr>
        <p:spPr bwMode="auto">
          <a:xfrm>
            <a:off x="378877" y="4320271"/>
            <a:ext cx="3720083" cy="369332"/>
          </a:xfrm>
          <a:prstGeom prst="rect">
            <a:avLst/>
          </a:prstGeom>
          <a:noFill/>
        </p:spPr>
        <p:txBody>
          <a:bodyPr wrap="square" rtlCol="0">
            <a:spAutoFit/>
          </a:bodyPr>
          <a:lstStyle/>
          <a:p>
            <a:pPr algn="r" defTabSz="1218565"/>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不按时作动火分析，禁止动火</a:t>
            </a:r>
            <a:endPar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126" name="组合 125"/>
          <p:cNvGrpSpPr/>
          <p:nvPr/>
        </p:nvGrpSpPr>
        <p:grpSpPr>
          <a:xfrm>
            <a:off x="5304541" y="5480631"/>
            <a:ext cx="1211123" cy="1211285"/>
            <a:chOff x="5364986" y="4921729"/>
            <a:chExt cx="1210912" cy="1210912"/>
          </a:xfrm>
        </p:grpSpPr>
        <p:sp>
          <p:nvSpPr>
            <p:cNvPr id="127" name="椭圆 126"/>
            <p:cNvSpPr/>
            <p:nvPr/>
          </p:nvSpPr>
          <p:spPr>
            <a:xfrm flipH="1">
              <a:off x="5364986" y="4921729"/>
              <a:ext cx="1210912" cy="1210912"/>
            </a:xfrm>
            <a:prstGeom prst="ellipse">
              <a:avLst/>
            </a:prstGeom>
            <a:gradFill flip="none" rotWithShape="1">
              <a:gsLst>
                <a:gs pos="0">
                  <a:sysClr val="window" lastClr="FFFFFF"/>
                </a:gs>
                <a:gs pos="100000">
                  <a:srgbClr val="E0E0E0"/>
                </a:gs>
              </a:gsLst>
              <a:lin ang="5400000" scaled="1"/>
              <a:tileRect/>
            </a:gradFill>
            <a:ln w="12700" cap="flat" cmpd="sng" algn="ctr">
              <a:noFill/>
              <a:prstDash val="solid"/>
              <a:miter lim="800000"/>
            </a:ln>
            <a:effectLst>
              <a:outerShdw blurRad="279400" dist="254000" dir="8100000" algn="tr" rotWithShape="0">
                <a:prstClr val="black">
                  <a:alpha val="40000"/>
                </a:prstClr>
              </a:outerShdw>
            </a:effectLst>
          </p:spPr>
          <p:txBody>
            <a:bodyPr rtlCol="0" anchor="ctr"/>
            <a:lstStyle/>
            <a:p>
              <a:pPr algn="ct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sp>
          <p:nvSpPr>
            <p:cNvPr id="128" name="椭圆 127"/>
            <p:cNvSpPr/>
            <p:nvPr/>
          </p:nvSpPr>
          <p:spPr>
            <a:xfrm flipH="1">
              <a:off x="5393195" y="4949933"/>
              <a:ext cx="1154499" cy="1154499"/>
            </a:xfrm>
            <a:prstGeom prst="ellipse">
              <a:avLst/>
            </a:prstGeom>
            <a:gradFill flip="none" rotWithShape="1">
              <a:gsLst>
                <a:gs pos="0">
                  <a:sysClr val="window" lastClr="FFFFFF"/>
                </a:gs>
                <a:gs pos="100000">
                  <a:srgbClr val="DDDEDD"/>
                </a:gs>
              </a:gsLst>
              <a:lin ang="18900000" scaled="1"/>
              <a:tileRect/>
            </a:gradFill>
            <a:ln w="12700" cap="flat" cmpd="sng" algn="ctr">
              <a:noFill/>
              <a:prstDash val="solid"/>
              <a:miter lim="800000"/>
            </a:ln>
            <a:effectLst/>
          </p:spPr>
          <p:txBody>
            <a:bodyPr rtlCol="0" anchor="ctr"/>
            <a:lstStyle/>
            <a:p>
              <a:pPr algn="ct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grpSp>
      <p:sp>
        <p:nvSpPr>
          <p:cNvPr id="131" name="KSO_Shape"/>
          <p:cNvSpPr/>
          <p:nvPr/>
        </p:nvSpPr>
        <p:spPr bwMode="auto">
          <a:xfrm>
            <a:off x="5616526" y="5795178"/>
            <a:ext cx="582997" cy="582187"/>
          </a:xfrm>
          <a:custGeom>
            <a:avLst/>
            <a:gdLst>
              <a:gd name="T0" fmla="*/ 1533 w 3067"/>
              <a:gd name="T1" fmla="*/ 3067 h 3067"/>
              <a:gd name="T2" fmla="*/ 3067 w 3067"/>
              <a:gd name="T3" fmla="*/ 1533 h 3067"/>
              <a:gd name="T4" fmla="*/ 1533 w 3067"/>
              <a:gd name="T5" fmla="*/ 0 h 3067"/>
              <a:gd name="T6" fmla="*/ 0 w 3067"/>
              <a:gd name="T7" fmla="*/ 1533 h 3067"/>
              <a:gd name="T8" fmla="*/ 1533 w 3067"/>
              <a:gd name="T9" fmla="*/ 3067 h 3067"/>
              <a:gd name="T10" fmla="*/ 2533 w 3067"/>
              <a:gd name="T11" fmla="*/ 1533 h 3067"/>
              <a:gd name="T12" fmla="*/ 1533 w 3067"/>
              <a:gd name="T13" fmla="*/ 2533 h 3067"/>
              <a:gd name="T14" fmla="*/ 1041 w 3067"/>
              <a:gd name="T15" fmla="*/ 2403 h 3067"/>
              <a:gd name="T16" fmla="*/ 2403 w 3067"/>
              <a:gd name="T17" fmla="*/ 1041 h 3067"/>
              <a:gd name="T18" fmla="*/ 2533 w 3067"/>
              <a:gd name="T19" fmla="*/ 1533 h 3067"/>
              <a:gd name="T20" fmla="*/ 1533 w 3067"/>
              <a:gd name="T21" fmla="*/ 533 h 3067"/>
              <a:gd name="T22" fmla="*/ 2026 w 3067"/>
              <a:gd name="T23" fmla="*/ 664 h 3067"/>
              <a:gd name="T24" fmla="*/ 664 w 3067"/>
              <a:gd name="T25" fmla="*/ 2026 h 3067"/>
              <a:gd name="T26" fmla="*/ 533 w 3067"/>
              <a:gd name="T27" fmla="*/ 1533 h 3067"/>
              <a:gd name="T28" fmla="*/ 1533 w 3067"/>
              <a:gd name="T29" fmla="*/ 533 h 3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67" h="3067">
                <a:moveTo>
                  <a:pt x="1533" y="3067"/>
                </a:moveTo>
                <a:cubicBezTo>
                  <a:pt x="2379" y="3067"/>
                  <a:pt x="3067" y="2379"/>
                  <a:pt x="3067" y="1533"/>
                </a:cubicBezTo>
                <a:cubicBezTo>
                  <a:pt x="3067" y="688"/>
                  <a:pt x="2379" y="0"/>
                  <a:pt x="1533" y="0"/>
                </a:cubicBezTo>
                <a:cubicBezTo>
                  <a:pt x="688" y="0"/>
                  <a:pt x="0" y="688"/>
                  <a:pt x="0" y="1533"/>
                </a:cubicBezTo>
                <a:cubicBezTo>
                  <a:pt x="0" y="2379"/>
                  <a:pt x="688" y="3067"/>
                  <a:pt x="1533" y="3067"/>
                </a:cubicBezTo>
                <a:close/>
                <a:moveTo>
                  <a:pt x="2533" y="1533"/>
                </a:moveTo>
                <a:cubicBezTo>
                  <a:pt x="2533" y="2085"/>
                  <a:pt x="2085" y="2533"/>
                  <a:pt x="1533" y="2533"/>
                </a:cubicBezTo>
                <a:cubicBezTo>
                  <a:pt x="1354" y="2533"/>
                  <a:pt x="1186" y="2486"/>
                  <a:pt x="1041" y="2403"/>
                </a:cubicBezTo>
                <a:lnTo>
                  <a:pt x="2403" y="1041"/>
                </a:lnTo>
                <a:cubicBezTo>
                  <a:pt x="2486" y="1186"/>
                  <a:pt x="2533" y="1354"/>
                  <a:pt x="2533" y="1533"/>
                </a:cubicBezTo>
                <a:close/>
                <a:moveTo>
                  <a:pt x="1533" y="533"/>
                </a:moveTo>
                <a:cubicBezTo>
                  <a:pt x="1712" y="533"/>
                  <a:pt x="1880" y="581"/>
                  <a:pt x="2026" y="664"/>
                </a:cubicBezTo>
                <a:lnTo>
                  <a:pt x="664" y="2026"/>
                </a:lnTo>
                <a:cubicBezTo>
                  <a:pt x="581" y="1880"/>
                  <a:pt x="533" y="1712"/>
                  <a:pt x="533" y="1533"/>
                </a:cubicBezTo>
                <a:cubicBezTo>
                  <a:pt x="533" y="982"/>
                  <a:pt x="982" y="533"/>
                  <a:pt x="1533" y="533"/>
                </a:cubicBezTo>
                <a:close/>
              </a:path>
            </a:pathLst>
          </a:custGeom>
          <a:solidFill>
            <a:srgbClr val="0C4A88"/>
          </a:solidFill>
          <a:ln>
            <a:noFill/>
          </a:ln>
          <a:effectLst>
            <a:innerShdw blurRad="114300">
              <a:prstClr val="black">
                <a:alpha val="50000"/>
              </a:prstClr>
            </a:innerShdw>
          </a:effectLst>
        </p:spPr>
        <p:txBody>
          <a:bodyPr lIns="91452" tIns="45727" rIns="91452" bIns="45727"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8565">
              <a:defRPr/>
            </a:pP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sp>
        <p:nvSpPr>
          <p:cNvPr id="136" name="椭圆 135"/>
          <p:cNvSpPr/>
          <p:nvPr/>
        </p:nvSpPr>
        <p:spPr>
          <a:xfrm>
            <a:off x="6958549" y="4254621"/>
            <a:ext cx="622270" cy="622355"/>
          </a:xfrm>
          <a:prstGeom prst="ellipse">
            <a:avLst/>
          </a:prstGeom>
          <a:solidFill>
            <a:schemeClr val="bg1"/>
          </a:solidFill>
          <a:ln w="12700" cap="flat" cmpd="sng" algn="ctr">
            <a:noFill/>
            <a:prstDash val="solid"/>
            <a:miter lim="800000"/>
          </a:ln>
          <a:effectLst/>
        </p:spPr>
        <p:txBody>
          <a:bodyPr rtlCol="0" anchor="ctr"/>
          <a:lstStyle/>
          <a:p>
            <a:pPr algn="ctr" defTabSz="1218565">
              <a:defRPr/>
            </a:pP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nvGrpSpPr>
          <p:cNvPr id="137" name="组合 136"/>
          <p:cNvGrpSpPr/>
          <p:nvPr/>
        </p:nvGrpSpPr>
        <p:grpSpPr>
          <a:xfrm>
            <a:off x="6981479" y="4329497"/>
            <a:ext cx="562975" cy="465903"/>
            <a:chOff x="4356788" y="1572161"/>
            <a:chExt cx="562877" cy="465759"/>
          </a:xfrm>
        </p:grpSpPr>
        <p:sp>
          <p:nvSpPr>
            <p:cNvPr id="138" name="椭圆 137"/>
            <p:cNvSpPr/>
            <p:nvPr/>
          </p:nvSpPr>
          <p:spPr>
            <a:xfrm>
              <a:off x="4418676" y="1573446"/>
              <a:ext cx="464474" cy="464474"/>
            </a:xfrm>
            <a:prstGeom prst="ellipse">
              <a:avLst/>
            </a:prstGeom>
            <a:gradFill>
              <a:gsLst>
                <a:gs pos="0">
                  <a:sysClr val="window" lastClr="FFFFFF">
                    <a:lumMod val="75000"/>
                  </a:sysClr>
                </a:gs>
                <a:gs pos="100000">
                  <a:sysClr val="window" lastClr="FFFFFF"/>
                </a:gs>
              </a:gsLst>
              <a:lin ang="5400000" scaled="1"/>
            </a:gradFill>
            <a:ln w="25400" cap="flat">
              <a:gradFill>
                <a:gsLst>
                  <a:gs pos="0">
                    <a:sysClr val="window" lastClr="FFFFFF"/>
                  </a:gs>
                  <a:gs pos="100000">
                    <a:srgbClr val="DDDDDD"/>
                  </a:gs>
                </a:gsLst>
                <a:lin ang="5400000" scaled="1"/>
              </a:gradFill>
              <a:prstDash val="solid"/>
              <a:miter lim="800000"/>
            </a:ln>
            <a:effectLst>
              <a:outerShdw blurRad="228600" dist="228600" dir="5400000" algn="t" rotWithShape="0">
                <a:sysClr val="windowText" lastClr="000000">
                  <a:lumMod val="85000"/>
                  <a:lumOff val="15000"/>
                  <a:alpha val="28000"/>
                </a:sysClr>
              </a:outerShdw>
            </a:effectLst>
          </p:spPr>
          <p:txBody>
            <a:bodyPr vert="horz" wrap="square" lIns="121920" tIns="60960" rIns="121920" bIns="60960" numCol="1" anchor="t" anchorCtr="0" compatLnSpc="1"/>
            <a:lstStyle/>
            <a:p>
              <a:pP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sp>
          <p:nvSpPr>
            <p:cNvPr id="139" name="文本框 108"/>
            <p:cNvSpPr txBox="1"/>
            <p:nvPr/>
          </p:nvSpPr>
          <p:spPr>
            <a:xfrm>
              <a:off x="4356788" y="1572161"/>
              <a:ext cx="562877" cy="461522"/>
            </a:xfrm>
            <a:prstGeom prst="rect">
              <a:avLst/>
            </a:prstGeom>
            <a:noFill/>
          </p:spPr>
          <p:txBody>
            <a:bodyPr wrap="none" rtlCol="0">
              <a:spAutoFit/>
            </a:bodyPr>
            <a:lstStyle/>
            <a:p>
              <a:pPr defTabSz="1218565">
                <a:defRPr/>
              </a:pPr>
              <a:r>
                <a:rPr lang="en-US" altLang="zh-CN" sz="2400" b="1" kern="0" dirty="0">
                  <a:solidFill>
                    <a:srgbClr val="0C4A88"/>
                  </a:solidFill>
                  <a:latin typeface="微软雅黑" panose="020B0503020204020204" pitchFamily="34" charset="-122"/>
                  <a:ea typeface="微软雅黑" panose="020B0503020204020204" pitchFamily="34" charset="-122"/>
                </a:rPr>
                <a:t>06</a:t>
              </a: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sp>
        <p:nvSpPr>
          <p:cNvPr id="140" name="椭圆 139"/>
          <p:cNvSpPr/>
          <p:nvPr/>
        </p:nvSpPr>
        <p:spPr>
          <a:xfrm>
            <a:off x="4235199" y="4254621"/>
            <a:ext cx="622270" cy="622355"/>
          </a:xfrm>
          <a:prstGeom prst="ellipse">
            <a:avLst/>
          </a:prstGeom>
          <a:solidFill>
            <a:schemeClr val="bg1"/>
          </a:solidFill>
          <a:ln w="12700" cap="flat" cmpd="sng" algn="ctr">
            <a:noFill/>
            <a:prstDash val="solid"/>
            <a:miter lim="800000"/>
          </a:ln>
          <a:effectLst/>
        </p:spPr>
        <p:txBody>
          <a:bodyPr rtlCol="0" anchor="ctr"/>
          <a:lstStyle/>
          <a:p>
            <a:pPr algn="ctr" defTabSz="1218565">
              <a:defRPr/>
            </a:pP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nvGrpSpPr>
          <p:cNvPr id="141" name="组合 140"/>
          <p:cNvGrpSpPr/>
          <p:nvPr/>
        </p:nvGrpSpPr>
        <p:grpSpPr>
          <a:xfrm>
            <a:off x="4258129" y="4329497"/>
            <a:ext cx="562975" cy="465903"/>
            <a:chOff x="4356788" y="1572161"/>
            <a:chExt cx="562877" cy="465759"/>
          </a:xfrm>
        </p:grpSpPr>
        <p:sp>
          <p:nvSpPr>
            <p:cNvPr id="142" name="椭圆 141"/>
            <p:cNvSpPr/>
            <p:nvPr/>
          </p:nvSpPr>
          <p:spPr>
            <a:xfrm>
              <a:off x="4418676" y="1573446"/>
              <a:ext cx="464474" cy="464474"/>
            </a:xfrm>
            <a:prstGeom prst="ellipse">
              <a:avLst/>
            </a:prstGeom>
            <a:gradFill>
              <a:gsLst>
                <a:gs pos="0">
                  <a:sysClr val="window" lastClr="FFFFFF">
                    <a:lumMod val="75000"/>
                  </a:sysClr>
                </a:gs>
                <a:gs pos="100000">
                  <a:sysClr val="window" lastClr="FFFFFF"/>
                </a:gs>
              </a:gsLst>
              <a:lin ang="5400000" scaled="1"/>
            </a:gradFill>
            <a:ln w="25400" cap="flat">
              <a:gradFill>
                <a:gsLst>
                  <a:gs pos="0">
                    <a:sysClr val="window" lastClr="FFFFFF"/>
                  </a:gs>
                  <a:gs pos="100000">
                    <a:srgbClr val="DDDDDD"/>
                  </a:gs>
                </a:gsLst>
                <a:lin ang="5400000" scaled="1"/>
              </a:gradFill>
              <a:prstDash val="solid"/>
              <a:miter lim="800000"/>
            </a:ln>
            <a:effectLst>
              <a:outerShdw blurRad="228600" dist="228600" dir="5400000" algn="t" rotWithShape="0">
                <a:sysClr val="windowText" lastClr="000000">
                  <a:lumMod val="85000"/>
                  <a:lumOff val="15000"/>
                  <a:alpha val="28000"/>
                </a:sysClr>
              </a:outerShdw>
            </a:effectLst>
          </p:spPr>
          <p:txBody>
            <a:bodyPr vert="horz" wrap="square" lIns="121920" tIns="60960" rIns="121920" bIns="60960" numCol="1" anchor="t" anchorCtr="0" compatLnSpc="1"/>
            <a:lstStyle/>
            <a:p>
              <a:pPr defTabSz="1218565">
                <a:defRPr/>
              </a:pPr>
              <a:endParaRPr lang="zh-CN" altLang="en-US" sz="2400" b="1" kern="0">
                <a:solidFill>
                  <a:srgbClr val="0C4A88"/>
                </a:solidFill>
                <a:latin typeface="微软雅黑" panose="020B0503020204020204" pitchFamily="34" charset="-122"/>
                <a:ea typeface="微软雅黑" panose="020B0503020204020204" pitchFamily="34" charset="-122"/>
              </a:endParaRPr>
            </a:p>
          </p:txBody>
        </p:sp>
        <p:sp>
          <p:nvSpPr>
            <p:cNvPr id="143" name="文本框 108"/>
            <p:cNvSpPr txBox="1"/>
            <p:nvPr/>
          </p:nvSpPr>
          <p:spPr>
            <a:xfrm>
              <a:off x="4356788" y="1572161"/>
              <a:ext cx="562877" cy="461522"/>
            </a:xfrm>
            <a:prstGeom prst="rect">
              <a:avLst/>
            </a:prstGeom>
            <a:noFill/>
          </p:spPr>
          <p:txBody>
            <a:bodyPr wrap="none" rtlCol="0">
              <a:spAutoFit/>
            </a:bodyPr>
            <a:lstStyle/>
            <a:p>
              <a:pPr defTabSz="1218565">
                <a:defRPr/>
              </a:pPr>
              <a:r>
                <a:rPr lang="en-US" altLang="zh-CN" sz="2400" b="1" kern="0" dirty="0">
                  <a:solidFill>
                    <a:srgbClr val="0C4A88"/>
                  </a:solidFill>
                  <a:latin typeface="微软雅黑" panose="020B0503020204020204" pitchFamily="34" charset="-122"/>
                  <a:ea typeface="微软雅黑" panose="020B0503020204020204" pitchFamily="34" charset="-122"/>
                </a:rPr>
                <a:t>05</a:t>
              </a: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
                                  </p:stCondLst>
                                  <p:childTnLst>
                                    <p:set>
                                      <p:cBhvr>
                                        <p:cTn id="6" dur="1" fill="hold">
                                          <p:stCondLst>
                                            <p:cond delay="0"/>
                                          </p:stCondLst>
                                        </p:cTn>
                                        <p:tgtEl>
                                          <p:spTgt spid="126"/>
                                        </p:tgtEl>
                                        <p:attrNameLst>
                                          <p:attrName>style.visibility</p:attrName>
                                        </p:attrNameLst>
                                      </p:cBhvr>
                                      <p:to>
                                        <p:strVal val="visible"/>
                                      </p:to>
                                    </p:set>
                                    <p:animEffect transition="in" filter="fade">
                                      <p:cBhvr>
                                        <p:cTn id="7" dur="500"/>
                                        <p:tgtEl>
                                          <p:spTgt spid="126"/>
                                        </p:tgtEl>
                                      </p:cBhvr>
                                    </p:animEffect>
                                  </p:childTnLst>
                                </p:cTn>
                              </p:par>
                              <p:par>
                                <p:cTn id="8" presetID="22" presetClass="entr" presetSubtype="2" fill="hold" nodeType="withEffect">
                                  <p:stCondLst>
                                    <p:cond delay="900"/>
                                  </p:stCondLst>
                                  <p:childTnLst>
                                    <p:set>
                                      <p:cBhvr>
                                        <p:cTn id="9" dur="1" fill="hold">
                                          <p:stCondLst>
                                            <p:cond delay="0"/>
                                          </p:stCondLst>
                                        </p:cTn>
                                        <p:tgtEl>
                                          <p:spTgt spid="61"/>
                                        </p:tgtEl>
                                        <p:attrNameLst>
                                          <p:attrName>style.visibility</p:attrName>
                                        </p:attrNameLst>
                                      </p:cBhvr>
                                      <p:to>
                                        <p:strVal val="visible"/>
                                      </p:to>
                                    </p:set>
                                    <p:animEffect transition="in" filter="wipe(right)">
                                      <p:cBhvr>
                                        <p:cTn id="10" dur="500"/>
                                        <p:tgtEl>
                                          <p:spTgt spid="61"/>
                                        </p:tgtEl>
                                      </p:cBhvr>
                                    </p:animEffect>
                                  </p:childTnLst>
                                </p:cTn>
                              </p:par>
                              <p:par>
                                <p:cTn id="11" presetID="22" presetClass="entr" presetSubtype="8" fill="hold" nodeType="withEffect">
                                  <p:stCondLst>
                                    <p:cond delay="1200"/>
                                  </p:stCondLst>
                                  <p:childTnLst>
                                    <p:set>
                                      <p:cBhvr>
                                        <p:cTn id="12" dur="1" fill="hold">
                                          <p:stCondLst>
                                            <p:cond delay="0"/>
                                          </p:stCondLst>
                                        </p:cTn>
                                        <p:tgtEl>
                                          <p:spTgt spid="49"/>
                                        </p:tgtEl>
                                        <p:attrNameLst>
                                          <p:attrName>style.visibility</p:attrName>
                                        </p:attrNameLst>
                                      </p:cBhvr>
                                      <p:to>
                                        <p:strVal val="visible"/>
                                      </p:to>
                                    </p:set>
                                    <p:animEffect transition="in" filter="wipe(left)">
                                      <p:cBhvr>
                                        <p:cTn id="13"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（一）动火作业安全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44" name="矩形 43"/>
          <p:cNvSpPr/>
          <p:nvPr/>
        </p:nvSpPr>
        <p:spPr>
          <a:xfrm>
            <a:off x="1842371" y="1140351"/>
            <a:ext cx="3550972"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6</a:t>
            </a:r>
            <a:r>
              <a:rPr lang="zh-CN" altLang="en-US" dirty="0">
                <a:solidFill>
                  <a:srgbClr val="0C4A88"/>
                </a:solidFill>
                <a:latin typeface="微软雅黑" panose="020B0503020204020204" pitchFamily="34" charset="-122"/>
                <a:ea typeface="微软雅黑" panose="020B0503020204020204" pitchFamily="34" charset="-122"/>
              </a:rPr>
              <a:t>、</a:t>
            </a:r>
            <a:r>
              <a:rPr lang="en-US" altLang="zh-CN" dirty="0">
                <a:solidFill>
                  <a:srgbClr val="0C4A88"/>
                </a:solidFill>
                <a:latin typeface="微软雅黑" panose="020B0503020204020204" pitchFamily="34" charset="-122"/>
                <a:ea typeface="微软雅黑" panose="020B0503020204020204" pitchFamily="34" charset="-122"/>
              </a:rPr>
              <a:t>《</a:t>
            </a:r>
            <a:r>
              <a:rPr lang="zh-CN" altLang="en-US" dirty="0">
                <a:solidFill>
                  <a:srgbClr val="0C4A88"/>
                </a:solidFill>
                <a:latin typeface="微软雅黑" panose="020B0503020204020204" pitchFamily="34" charset="-122"/>
                <a:ea typeface="微软雅黑" panose="020B0503020204020204" pitchFamily="34" charset="-122"/>
              </a:rPr>
              <a:t>动火作业安全许可证</a:t>
            </a:r>
            <a:r>
              <a:rPr lang="en-US" altLang="zh-CN" dirty="0">
                <a:solidFill>
                  <a:srgbClr val="0C4A88"/>
                </a:solidFill>
                <a:latin typeface="微软雅黑" panose="020B0503020204020204" pitchFamily="34" charset="-122"/>
                <a:ea typeface="微软雅黑" panose="020B0503020204020204" pitchFamily="34" charset="-122"/>
              </a:rPr>
              <a:t>》</a:t>
            </a:r>
            <a:r>
              <a:rPr lang="zh-CN" altLang="en-US" dirty="0">
                <a:solidFill>
                  <a:srgbClr val="0C4A88"/>
                </a:solidFill>
                <a:latin typeface="微软雅黑" panose="020B0503020204020204" pitchFamily="34" charset="-122"/>
                <a:ea typeface="微软雅黑" panose="020B0503020204020204" pitchFamily="34" charset="-122"/>
              </a:rPr>
              <a:t>示例</a:t>
            </a:r>
            <a:endParaRPr lang="zh-CN" altLang="en-US" dirty="0">
              <a:solidFill>
                <a:srgbClr val="0C4A88"/>
              </a:solidFill>
              <a:latin typeface="微软雅黑" panose="020B0503020204020204" pitchFamily="34" charset="-122"/>
              <a:ea typeface="微软雅黑" panose="020B0503020204020204" pitchFamily="34" charset="-122"/>
            </a:endParaRPr>
          </a:p>
        </p:txBody>
      </p:sp>
      <p:graphicFrame>
        <p:nvGraphicFramePr>
          <p:cNvPr id="2" name="对象 1"/>
          <p:cNvGraphicFramePr>
            <a:graphicFrameLocks noChangeAspect="1"/>
          </p:cNvGraphicFramePr>
          <p:nvPr/>
        </p:nvGraphicFramePr>
        <p:xfrm>
          <a:off x="3971707" y="3119437"/>
          <a:ext cx="4248585" cy="1443037"/>
        </p:xfrm>
        <a:graphic>
          <a:graphicData uri="http://schemas.openxmlformats.org/presentationml/2006/ole">
            <mc:AlternateContent xmlns:mc="http://schemas.openxmlformats.org/markup-compatibility/2006">
              <mc:Choice xmlns:v="urn:schemas-microsoft-com:vml" Requires="v">
                <p:oleObj spid="_x0000_s8207" name="包装程序外壳对象" showAsIcon="1" r:id="rId2" imgW="1562100" imgH="523875" progId="Package">
                  <p:embed/>
                </p:oleObj>
              </mc:Choice>
              <mc:Fallback>
                <p:oleObj name="包装程序外壳对象" showAsIcon="1" r:id="rId2" imgW="1562100" imgH="523875" progId="Package">
                  <p:embed/>
                  <p:pic>
                    <p:nvPicPr>
                      <p:cNvPr id="0" name="图片 8206"/>
                      <p:cNvPicPr/>
                      <p:nvPr/>
                    </p:nvPicPr>
                    <p:blipFill>
                      <a:blip r:embed="rId3"/>
                      <a:stretch>
                        <a:fillRect/>
                      </a:stretch>
                    </p:blipFill>
                    <p:spPr>
                      <a:xfrm>
                        <a:off x="3971707" y="3119437"/>
                        <a:ext cx="4248585" cy="1443037"/>
                      </a:xfrm>
                      <a:prstGeom prst="rect">
                        <a:avLst/>
                      </a:prstGeom>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4202325"/>
            <a:ext cx="12192000" cy="1731750"/>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746465" y="143485"/>
            <a:ext cx="3657163"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（二）受限空间作业安全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83" name="TextBox 35"/>
          <p:cNvSpPr txBox="1"/>
          <p:nvPr/>
        </p:nvSpPr>
        <p:spPr>
          <a:xfrm>
            <a:off x="746465" y="1214755"/>
            <a:ext cx="2771092" cy="453457"/>
          </a:xfrm>
          <a:prstGeom prst="rect">
            <a:avLst/>
          </a:prstGeom>
          <a:noFill/>
        </p:spPr>
        <p:txBody>
          <a:bodyPr wrap="square" rtlCol="0">
            <a:spAutoFit/>
          </a:bodyPr>
          <a:lstStyle/>
          <a:p>
            <a:pPr marL="342900" indent="-342900">
              <a:lnSpc>
                <a:spcPct val="130000"/>
              </a:lnSpc>
              <a:buFont typeface="Arial" panose="020B0604020202020204" pitchFamily="34" charset="0"/>
              <a:buChar char="•"/>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pic>
        <p:nvPicPr>
          <p:cNvPr id="12" name="Picture 3"/>
          <p:cNvPicPr>
            <a:picLocks noChangeAspect="1"/>
          </p:cNvPicPr>
          <p:nvPr/>
        </p:nvPicPr>
        <p:blipFill>
          <a:blip r:embed="rId2">
            <a:lum bright="6000"/>
          </a:blip>
          <a:stretch>
            <a:fillRect/>
          </a:stretch>
        </p:blipFill>
        <p:spPr>
          <a:xfrm>
            <a:off x="673099" y="2267162"/>
            <a:ext cx="3298825" cy="4399636"/>
          </a:xfrm>
          <a:prstGeom prst="rect">
            <a:avLst/>
          </a:prstGeom>
          <a:noFill/>
          <a:ln w="9525">
            <a:noFill/>
          </a:ln>
        </p:spPr>
      </p:pic>
      <p:pic>
        <p:nvPicPr>
          <p:cNvPr id="13" name="Picture 4" descr="受限空间"/>
          <p:cNvPicPr>
            <a:picLocks noChangeAspect="1"/>
          </p:cNvPicPr>
          <p:nvPr/>
        </p:nvPicPr>
        <p:blipFill>
          <a:blip r:embed="rId3"/>
          <a:stretch>
            <a:fillRect/>
          </a:stretch>
        </p:blipFill>
        <p:spPr>
          <a:xfrm>
            <a:off x="4921249" y="2200487"/>
            <a:ext cx="6118226" cy="4395412"/>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83" name="TextBox 35"/>
          <p:cNvSpPr txBox="1"/>
          <p:nvPr/>
        </p:nvSpPr>
        <p:spPr>
          <a:xfrm>
            <a:off x="1378763" y="1108087"/>
            <a:ext cx="2045373" cy="452432"/>
          </a:xfrm>
          <a:prstGeom prst="rect">
            <a:avLst/>
          </a:prstGeom>
          <a:noFill/>
        </p:spPr>
        <p:txBody>
          <a:bodyPr wrap="square" rtlCol="0">
            <a:spAutoFit/>
          </a:bodyPr>
          <a:lstStyle/>
          <a:p>
            <a:pPr>
              <a:lnSpc>
                <a:spcPct val="130000"/>
              </a:lnSpc>
            </a:pPr>
            <a:r>
              <a:rPr lang="zh-CN" altLang="en-US" dirty="0">
                <a:solidFill>
                  <a:srgbClr val="0C4A88"/>
                </a:solidFill>
                <a:latin typeface="微软雅黑" panose="020B0503020204020204" pitchFamily="34" charset="-122"/>
                <a:ea typeface="微软雅黑" panose="020B0503020204020204" pitchFamily="34" charset="-122"/>
              </a:rPr>
              <a:t>受限空间定义</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3" name="矩形 2"/>
          <p:cNvSpPr/>
          <p:nvPr/>
        </p:nvSpPr>
        <p:spPr>
          <a:xfrm>
            <a:off x="1361171" y="1708033"/>
            <a:ext cx="9156292" cy="874407"/>
          </a:xfrm>
          <a:prstGeom prst="rect">
            <a:avLst/>
          </a:prstGeom>
        </p:spPr>
        <p:txBody>
          <a:bodyPr wrap="square">
            <a:spAutoFit/>
          </a:body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受限空间是指封闭或者部分封闭，与外界相对隔离，出入口较为狭窄，作业人员不能长时间在内工作，</a:t>
            </a:r>
            <a:r>
              <a:rPr lang="zh-CN" altLang="en-US" b="1" dirty="0">
                <a:solidFill>
                  <a:srgbClr val="0C4A88"/>
                </a:solidFill>
                <a:latin typeface="微软雅黑" panose="020B0503020204020204" pitchFamily="34" charset="-122"/>
                <a:ea typeface="微软雅黑" panose="020B0503020204020204" pitchFamily="34" charset="-122"/>
              </a:rPr>
              <a:t>自然通风不良</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，易造成</a:t>
            </a:r>
            <a:r>
              <a:rPr lang="zh-CN" altLang="en-US" b="1" dirty="0">
                <a:solidFill>
                  <a:srgbClr val="0C4A88"/>
                </a:solidFill>
                <a:latin typeface="微软雅黑" panose="020B0503020204020204" pitchFamily="34" charset="-122"/>
                <a:ea typeface="微软雅黑" panose="020B0503020204020204" pitchFamily="34" charset="-122"/>
              </a:rPr>
              <a:t>有毒有害、易燃易爆物质积聚或者氧含量不足</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的空间</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 name="TextBox 3"/>
          <p:cNvSpPr txBox="1"/>
          <p:nvPr/>
        </p:nvSpPr>
        <p:spPr>
          <a:xfrm>
            <a:off x="2296779" y="3687492"/>
            <a:ext cx="2059998" cy="3693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受限空间的特点</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 name="TextBox 4"/>
          <p:cNvSpPr txBox="1"/>
          <p:nvPr/>
        </p:nvSpPr>
        <p:spPr>
          <a:xfrm>
            <a:off x="4669437" y="3138195"/>
            <a:ext cx="3046542" cy="338554"/>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空间有限（但人可以进入作业）</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7" name="TextBox 5"/>
          <p:cNvSpPr txBox="1"/>
          <p:nvPr/>
        </p:nvSpPr>
        <p:spPr>
          <a:xfrm>
            <a:off x="4669437" y="3718270"/>
            <a:ext cx="3123471" cy="338554"/>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进出口受限，不能自如进出</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8" name="TextBox 6"/>
          <p:cNvSpPr txBox="1"/>
          <p:nvPr/>
        </p:nvSpPr>
        <p:spPr>
          <a:xfrm>
            <a:off x="4623162" y="4386015"/>
            <a:ext cx="3893538" cy="338554"/>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非设计用来给员工长时间在内工作的场所</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9" name="左大括号 18"/>
          <p:cNvSpPr/>
          <p:nvPr/>
        </p:nvSpPr>
        <p:spPr>
          <a:xfrm>
            <a:off x="4135308" y="3307472"/>
            <a:ext cx="360363" cy="1322388"/>
          </a:xfrm>
          <a:prstGeom prst="leftBrace">
            <a:avLst>
              <a:gd name="adj1" fmla="val 18008"/>
              <a:gd name="adj2" fmla="val 50000"/>
            </a:avLst>
          </a:prstGeom>
          <a:noFill/>
          <a:ln w="22225" cap="flat" cmpd="sng">
            <a:solidFill>
              <a:srgbClr val="D24603"/>
            </a:solidFill>
            <a:prstDash val="solid"/>
            <a:headEnd type="none" w="med" len="med"/>
            <a:tailEnd type="none" w="med" len="med"/>
          </a:ln>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dirty="0">
              <a:latin typeface="Perpetua" panose="02020502060401020303"/>
            </a:endParaRPr>
          </a:p>
        </p:txBody>
      </p:sp>
      <p:sp>
        <p:nvSpPr>
          <p:cNvPr id="24" name="TextBox 3"/>
          <p:cNvSpPr txBox="1"/>
          <p:nvPr/>
        </p:nvSpPr>
        <p:spPr>
          <a:xfrm>
            <a:off x="2355531" y="5427596"/>
            <a:ext cx="2059998" cy="3693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主要事故类型</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6" name="TextBox 9"/>
          <p:cNvSpPr txBox="1"/>
          <p:nvPr/>
        </p:nvSpPr>
        <p:spPr>
          <a:xfrm>
            <a:off x="4240083" y="5427596"/>
            <a:ext cx="4961068" cy="338554"/>
          </a:xfrm>
          <a:prstGeom prst="rect">
            <a:avLst/>
          </a:prstGeom>
          <a:solidFill>
            <a:srgbClr val="D24603"/>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sz="1600" dirty="0">
                <a:solidFill>
                  <a:schemeClr val="bg1"/>
                </a:solidFill>
                <a:latin typeface="微软雅黑" panose="020B0503020204020204" pitchFamily="34" charset="-122"/>
                <a:ea typeface="微软雅黑" panose="020B0503020204020204" pitchFamily="34" charset="-122"/>
              </a:rPr>
              <a:t>中毒、窒息、火灾、爆炸、淹溺、吞没、机械伤害等</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83" name="TextBox 35"/>
          <p:cNvSpPr txBox="1"/>
          <p:nvPr/>
        </p:nvSpPr>
        <p:spPr>
          <a:xfrm>
            <a:off x="1378763" y="1108087"/>
            <a:ext cx="2045373" cy="417358"/>
          </a:xfrm>
          <a:prstGeom prst="rect">
            <a:avLst/>
          </a:prstGeom>
          <a:noFill/>
        </p:spPr>
        <p:txBody>
          <a:bodyPr wrap="square" rtlCol="0">
            <a:spAutoFit/>
          </a:bodyPr>
          <a:lstStyle/>
          <a:p>
            <a:pPr>
              <a:lnSpc>
                <a:spcPct val="130000"/>
              </a:lnSpc>
            </a:pPr>
            <a:r>
              <a:rPr lang="zh-CN" altLang="en-US" dirty="0">
                <a:solidFill>
                  <a:srgbClr val="0C4A88"/>
                </a:solidFill>
                <a:latin typeface="微软雅黑" panose="020B0503020204020204" pitchFamily="34" charset="-122"/>
                <a:ea typeface="微软雅黑" panose="020B0503020204020204" pitchFamily="34" charset="-122"/>
              </a:rPr>
              <a:t>特殊情况（一）</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695450" y="2171700"/>
            <a:ext cx="8801100" cy="466068"/>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TextBox 35"/>
          <p:cNvSpPr txBox="1"/>
          <p:nvPr/>
        </p:nvSpPr>
        <p:spPr>
          <a:xfrm>
            <a:off x="5658797" y="2185336"/>
            <a:ext cx="874406" cy="452432"/>
          </a:xfrm>
          <a:prstGeom prst="rect">
            <a:avLst/>
          </a:prstGeom>
          <a:noFill/>
        </p:spPr>
        <p:txBody>
          <a:bodyPr wrap="square" rtlCol="0">
            <a:spAutoFit/>
          </a:bodyPr>
          <a:lstStyle/>
          <a:p>
            <a:pPr>
              <a:lnSpc>
                <a:spcPct val="130000"/>
              </a:lnSpc>
            </a:pPr>
            <a:r>
              <a:rPr lang="zh-CN" altLang="en-US" dirty="0">
                <a:solidFill>
                  <a:schemeClr val="bg1"/>
                </a:solidFill>
                <a:latin typeface="微软雅黑" panose="020B0503020204020204" pitchFamily="34" charset="-122"/>
                <a:ea typeface="微软雅黑" panose="020B0503020204020204" pitchFamily="34" charset="-122"/>
              </a:rPr>
              <a:t>围   堤</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9218" name="Picture 2" descr="https://ss2.bdstatic.com/70cFvnSh_Q1YnxGkpoWK1HF6hhy/it/u=3506432622,3475272318&amp;fm=27&amp;gp=0.jpg"/>
          <p:cNvPicPr>
            <a:picLocks noChangeAspect="1" noChangeArrowheads="1"/>
          </p:cNvPicPr>
          <p:nvPr/>
        </p:nvPicPr>
        <p:blipFill rotWithShape="1">
          <a:blip r:embed="rId2">
            <a:extLst>
              <a:ext uri="{28A0092B-C50C-407E-A947-70E740481C1C}">
                <a14:useLocalDpi xmlns:a14="http://schemas.microsoft.com/office/drawing/2010/main" val="0"/>
              </a:ext>
            </a:extLst>
          </a:blip>
          <a:srcRect l="8010" t="-313" r="-107" b="313"/>
          <a:stretch>
            <a:fillRect/>
          </a:stretch>
        </p:blipFill>
        <p:spPr bwMode="auto">
          <a:xfrm>
            <a:off x="1695450" y="2858158"/>
            <a:ext cx="4219575" cy="3047342"/>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6029325" y="2776630"/>
            <a:ext cx="4400550" cy="3128870"/>
          </a:xfrm>
          <a:prstGeom prst="rect">
            <a:avLst/>
          </a:prstGeom>
        </p:spPr>
        <p:txBody>
          <a:bodyPr wrap="square">
            <a:spAutoFit/>
          </a:bodyPr>
          <a:lstStyle/>
          <a:p>
            <a:pPr algn="just" defTabSz="936625">
              <a:lnSpc>
                <a:spcPts val="3000"/>
              </a:lnSpc>
            </a:pPr>
            <a:r>
              <a:rPr lang="zh-CN" altLang="en-US" b="1" dirty="0">
                <a:solidFill>
                  <a:srgbClr val="0C4A88"/>
                </a:solidFill>
                <a:latin typeface="微软雅黑" panose="020B0503020204020204" pitchFamily="34" charset="-122"/>
                <a:ea typeface="微软雅黑" panose="020B0503020204020204" pitchFamily="34" charset="-122"/>
              </a:rPr>
              <a:t>符合下列条件之一的围堤，可视为受限空间：</a:t>
            </a:r>
            <a:endParaRPr lang="en-US" altLang="zh-CN" b="1" dirty="0">
              <a:solidFill>
                <a:srgbClr val="0C4A88"/>
              </a:solidFill>
              <a:latin typeface="微软雅黑" panose="020B0503020204020204" pitchFamily="34" charset="-122"/>
              <a:ea typeface="微软雅黑" panose="020B0503020204020204" pitchFamily="34" charset="-122"/>
            </a:endParaRPr>
          </a:p>
          <a:p>
            <a:pPr marL="285750" indent="-285750" algn="just" defTabSz="936625">
              <a:lnSpc>
                <a:spcPts val="30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高于</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1.2m</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的垂直墙壁围堤，且围堤内外没有固定上下的台阶；</a:t>
            </a:r>
            <a:endParaRPr lang="en-US" altLang="zh-CN"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just" defTabSz="936625">
              <a:lnSpc>
                <a:spcPts val="30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在围堤区域内，作业者身体暴露于物理或化学危害之中</a:t>
            </a:r>
            <a:endParaRPr lang="en-US" altLang="zh-CN"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just" defTabSz="936625">
              <a:lnSpc>
                <a:spcPts val="30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围堤内可能存在比空气重的有毒有害气体。</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1695450" y="6128426"/>
            <a:ext cx="8667750" cy="0"/>
          </a:xfrm>
          <a:prstGeom prst="line">
            <a:avLst/>
          </a:prstGeom>
          <a:ln w="12700" cap="flat" cmpd="sng">
            <a:solidFill>
              <a:srgbClr val="000000"/>
            </a:solidFill>
            <a:prstDash val="sysDash"/>
            <a:miter/>
            <a:headEnd type="none" w="med" len="med"/>
            <a:tailEnd type="none" w="med" len="med"/>
          </a:ln>
        </p:spPr>
      </p:cxn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83" name="TextBox 35"/>
          <p:cNvSpPr txBox="1"/>
          <p:nvPr/>
        </p:nvSpPr>
        <p:spPr>
          <a:xfrm>
            <a:off x="1378763" y="1108087"/>
            <a:ext cx="2045373" cy="417358"/>
          </a:xfrm>
          <a:prstGeom prst="rect">
            <a:avLst/>
          </a:prstGeom>
          <a:noFill/>
        </p:spPr>
        <p:txBody>
          <a:bodyPr wrap="square" rtlCol="0">
            <a:spAutoFit/>
          </a:bodyPr>
          <a:lstStyle/>
          <a:p>
            <a:pPr>
              <a:lnSpc>
                <a:spcPct val="130000"/>
              </a:lnSpc>
            </a:pPr>
            <a:r>
              <a:rPr lang="zh-CN" altLang="en-US" dirty="0">
                <a:solidFill>
                  <a:srgbClr val="0C4A88"/>
                </a:solidFill>
                <a:latin typeface="微软雅黑" panose="020B0503020204020204" pitchFamily="34" charset="-122"/>
                <a:ea typeface="微软雅黑" panose="020B0503020204020204" pitchFamily="34" charset="-122"/>
              </a:rPr>
              <a:t>特殊情况（一）</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851092" y="2123062"/>
            <a:ext cx="8801100" cy="466068"/>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TextBox 35"/>
          <p:cNvSpPr txBox="1"/>
          <p:nvPr/>
        </p:nvSpPr>
        <p:spPr>
          <a:xfrm>
            <a:off x="5814439" y="2136698"/>
            <a:ext cx="1617492" cy="452432"/>
          </a:xfrm>
          <a:prstGeom prst="rect">
            <a:avLst/>
          </a:prstGeom>
          <a:noFill/>
        </p:spPr>
        <p:txBody>
          <a:bodyPr wrap="square" rtlCol="0">
            <a:spAutoFit/>
          </a:bodyPr>
          <a:lstStyle/>
          <a:p>
            <a:pPr>
              <a:lnSpc>
                <a:spcPct val="130000"/>
              </a:lnSpc>
            </a:pPr>
            <a:r>
              <a:rPr lang="zh-CN" altLang="en-US" dirty="0">
                <a:solidFill>
                  <a:schemeClr val="bg1"/>
                </a:solidFill>
                <a:latin typeface="微软雅黑" panose="020B0503020204020204" pitchFamily="34" charset="-122"/>
                <a:ea typeface="微软雅黑" panose="020B0503020204020204" pitchFamily="34" charset="-122"/>
              </a:rPr>
              <a:t>动土或开渠</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6" name="矩形 5"/>
          <p:cNvSpPr/>
          <p:nvPr/>
        </p:nvSpPr>
        <p:spPr>
          <a:xfrm>
            <a:off x="1851092" y="2741420"/>
            <a:ext cx="4400550" cy="3554819"/>
          </a:xfrm>
          <a:prstGeom prst="rect">
            <a:avLst/>
          </a:prstGeom>
        </p:spPr>
        <p:txBody>
          <a:bodyPr wrap="square">
            <a:spAutoFit/>
          </a:bodyPr>
          <a:lstStyle/>
          <a:p>
            <a:pPr algn="just" defTabSz="936625">
              <a:lnSpc>
                <a:spcPts val="3000"/>
              </a:lnSpc>
            </a:pPr>
            <a:r>
              <a:rPr lang="zh-CN" altLang="en-US" b="1" dirty="0">
                <a:solidFill>
                  <a:srgbClr val="0C4A88"/>
                </a:solidFill>
                <a:latin typeface="微软雅黑" panose="020B0503020204020204" pitchFamily="34" charset="-122"/>
                <a:ea typeface="微软雅黑" panose="020B0503020204020204" pitchFamily="34" charset="-122"/>
              </a:rPr>
              <a:t>符合下列条件之一的动土或开渠，可视为受限空间：</a:t>
            </a:r>
            <a:endParaRPr lang="zh-CN" altLang="en-US" b="1" dirty="0">
              <a:solidFill>
                <a:srgbClr val="0C4A88"/>
              </a:solidFill>
              <a:latin typeface="微软雅黑" panose="020B0503020204020204" pitchFamily="34" charset="-122"/>
              <a:ea typeface="微软雅黑" panose="020B0503020204020204" pitchFamily="34" charset="-122"/>
            </a:endParaRPr>
          </a:p>
          <a:p>
            <a:pPr marL="285750" indent="-285750" algn="just" defTabSz="936625">
              <a:lnSpc>
                <a:spcPts val="30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动土或开渠深度大于</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1.2m</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，作业时人员的头部在地面以下的；</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just" defTabSz="936625">
              <a:lnSpc>
                <a:spcPts val="30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在动土或开渠区域内，身体处于物理或化学危害之中；</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just" defTabSz="936625">
              <a:lnSpc>
                <a:spcPts val="30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在动土或开渠区域内，可能存在比空气重的有毒有害气体；</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just" defTabSz="936625">
              <a:lnSpc>
                <a:spcPts val="30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在动土或开渠区域内，没有撤离通道的</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rPr>
              <a:t>。</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1851092" y="6296239"/>
            <a:ext cx="8801100" cy="0"/>
          </a:xfrm>
          <a:prstGeom prst="line">
            <a:avLst/>
          </a:prstGeom>
          <a:ln w="12700" cap="flat" cmpd="sng">
            <a:solidFill>
              <a:srgbClr val="000000"/>
            </a:solidFill>
            <a:prstDash val="sysDash"/>
            <a:miter/>
            <a:headEnd type="none" w="med" len="med"/>
            <a:tailEnd type="none" w="med" len="med"/>
          </a:ln>
        </p:spPr>
      </p:cxnSp>
      <p:pic>
        <p:nvPicPr>
          <p:cNvPr id="10242" name="Picture 2" descr="https://timgsa.baidu.com/timg?image&amp;quality=80&amp;size=b9999_10000&amp;sec=1521015598689&amp;di=e71a366c1ba46795a9e18a36dd900c17&amp;imgtype=0&amp;src=http%3A%2F%2Fphotocdn.sohu.com%2F20160117%2FImg43481185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9174"/>
          <a:stretch>
            <a:fillRect/>
          </a:stretch>
        </p:blipFill>
        <p:spPr bwMode="auto">
          <a:xfrm>
            <a:off x="6423092" y="2675927"/>
            <a:ext cx="4229100" cy="35335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9" name="矩形 48"/>
          <p:cNvSpPr/>
          <p:nvPr/>
        </p:nvSpPr>
        <p:spPr>
          <a:xfrm>
            <a:off x="1" y="3279913"/>
            <a:ext cx="12192000" cy="2673626"/>
          </a:xfrm>
          <a:prstGeom prst="rect">
            <a:avLst/>
          </a:prstGeom>
          <a:solidFill>
            <a:srgbClr val="0C4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TextBox 9"/>
          <p:cNvSpPr txBox="1"/>
          <p:nvPr/>
        </p:nvSpPr>
        <p:spPr>
          <a:xfrm>
            <a:off x="5651025" y="3992438"/>
            <a:ext cx="1927028" cy="1015663"/>
          </a:xfrm>
          <a:prstGeom prst="rect">
            <a:avLst/>
          </a:prstGeom>
          <a:noFill/>
        </p:spPr>
        <p:txBody>
          <a:bodyPr wrap="square" lIns="0" rIns="0" rtlCol="0">
            <a:spAutoFit/>
          </a:bodyPr>
          <a:lstStyle/>
          <a:p>
            <a:pPr algn="dist"/>
            <a:r>
              <a:rPr lang="zh-CN" altLang="en-US" sz="6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定义</a:t>
            </a:r>
            <a:endParaRPr lang="zh-CN" altLang="en-US" sz="6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50" name="组合 49"/>
          <p:cNvGrpSpPr/>
          <p:nvPr/>
        </p:nvGrpSpPr>
        <p:grpSpPr>
          <a:xfrm>
            <a:off x="5113990" y="904461"/>
            <a:ext cx="1964020" cy="1964478"/>
            <a:chOff x="3005751" y="1547508"/>
            <a:chExt cx="1644816" cy="1645200"/>
          </a:xfrm>
        </p:grpSpPr>
        <p:sp>
          <p:nvSpPr>
            <p:cNvPr id="51" name="Freeform 5"/>
            <p:cNvSpPr/>
            <p:nvPr/>
          </p:nvSpPr>
          <p:spPr bwMode="auto">
            <a:xfrm>
              <a:off x="3005751" y="1547508"/>
              <a:ext cx="1644816" cy="1645200"/>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152400" dist="508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52" name="Freeform 5"/>
            <p:cNvSpPr/>
            <p:nvPr/>
          </p:nvSpPr>
          <p:spPr bwMode="auto">
            <a:xfrm>
              <a:off x="3189943" y="1731108"/>
              <a:ext cx="1276432" cy="1278000"/>
            </a:xfrm>
            <a:prstGeom prst="ellipse">
              <a:avLst/>
            </a:prstGeom>
            <a:solidFill>
              <a:srgbClr val="0C4A88"/>
            </a:solidFill>
            <a:ln w="38100">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grpSp>
      <p:grpSp>
        <p:nvGrpSpPr>
          <p:cNvPr id="11" name="组合 10"/>
          <p:cNvGrpSpPr/>
          <p:nvPr/>
        </p:nvGrpSpPr>
        <p:grpSpPr>
          <a:xfrm>
            <a:off x="5577461" y="1477783"/>
            <a:ext cx="1037078" cy="817834"/>
            <a:chOff x="8313532" y="3238425"/>
            <a:chExt cx="581392" cy="458484"/>
          </a:xfrm>
          <a:solidFill>
            <a:schemeClr val="bg1"/>
          </a:solidFill>
        </p:grpSpPr>
        <p:sp>
          <p:nvSpPr>
            <p:cNvPr id="12" name="Oval 150"/>
            <p:cNvSpPr>
              <a:spLocks noChangeArrowheads="1"/>
            </p:cNvSpPr>
            <p:nvPr/>
          </p:nvSpPr>
          <p:spPr bwMode="auto">
            <a:xfrm>
              <a:off x="8557965" y="3288140"/>
              <a:ext cx="93906" cy="114621"/>
            </a:xfrm>
            <a:prstGeom prst="ellipse">
              <a:avLst/>
            </a:prstGeom>
            <a:grpFill/>
            <a:ln>
              <a:noFill/>
            </a:ln>
          </p:spPr>
          <p:txBody>
            <a:bodyPr vert="horz" wrap="square" lIns="91440" tIns="45720" rIns="91440" bIns="45720" numCol="1" anchor="t" anchorCtr="0" compatLnSpc="1"/>
            <a:lstStyle/>
            <a:p>
              <a:endParaRPr lang="en-US"/>
            </a:p>
          </p:txBody>
        </p:sp>
        <p:sp>
          <p:nvSpPr>
            <p:cNvPr id="13" name="Freeform 151"/>
            <p:cNvSpPr/>
            <p:nvPr/>
          </p:nvSpPr>
          <p:spPr bwMode="auto">
            <a:xfrm>
              <a:off x="8505488" y="3411047"/>
              <a:ext cx="197480" cy="120145"/>
            </a:xfrm>
            <a:custGeom>
              <a:avLst/>
              <a:gdLst>
                <a:gd name="T0" fmla="*/ 36 w 72"/>
                <a:gd name="T1" fmla="*/ 44 h 44"/>
                <a:gd name="T2" fmla="*/ 41 w 72"/>
                <a:gd name="T3" fmla="*/ 44 h 44"/>
                <a:gd name="T4" fmla="*/ 72 w 72"/>
                <a:gd name="T5" fmla="*/ 31 h 44"/>
                <a:gd name="T6" fmla="*/ 70 w 72"/>
                <a:gd name="T7" fmla="*/ 12 h 44"/>
                <a:gd name="T8" fmla="*/ 60 w 72"/>
                <a:gd name="T9" fmla="*/ 2 h 44"/>
                <a:gd name="T10" fmla="*/ 50 w 72"/>
                <a:gd name="T11" fmla="*/ 1 h 44"/>
                <a:gd name="T12" fmla="*/ 50 w 72"/>
                <a:gd name="T13" fmla="*/ 1 h 44"/>
                <a:gd name="T14" fmla="*/ 57 w 72"/>
                <a:gd name="T15" fmla="*/ 7 h 44"/>
                <a:gd name="T16" fmla="*/ 49 w 72"/>
                <a:gd name="T17" fmla="*/ 12 h 44"/>
                <a:gd name="T18" fmla="*/ 53 w 72"/>
                <a:gd name="T19" fmla="*/ 19 h 44"/>
                <a:gd name="T20" fmla="*/ 41 w 72"/>
                <a:gd name="T21" fmla="*/ 43 h 44"/>
                <a:gd name="T22" fmla="*/ 40 w 72"/>
                <a:gd name="T23" fmla="*/ 9 h 44"/>
                <a:gd name="T24" fmla="*/ 41 w 72"/>
                <a:gd name="T25" fmla="*/ 7 h 44"/>
                <a:gd name="T26" fmla="*/ 39 w 72"/>
                <a:gd name="T27" fmla="*/ 0 h 44"/>
                <a:gd name="T28" fmla="*/ 32 w 72"/>
                <a:gd name="T29" fmla="*/ 0 h 44"/>
                <a:gd name="T30" fmla="*/ 30 w 72"/>
                <a:gd name="T31" fmla="*/ 7 h 44"/>
                <a:gd name="T32" fmla="*/ 32 w 72"/>
                <a:gd name="T33" fmla="*/ 9 h 44"/>
                <a:gd name="T34" fmla="*/ 30 w 72"/>
                <a:gd name="T35" fmla="*/ 43 h 44"/>
                <a:gd name="T36" fmla="*/ 19 w 72"/>
                <a:gd name="T37" fmla="*/ 19 h 44"/>
                <a:gd name="T38" fmla="*/ 23 w 72"/>
                <a:gd name="T39" fmla="*/ 12 h 44"/>
                <a:gd name="T40" fmla="*/ 14 w 72"/>
                <a:gd name="T41" fmla="*/ 7 h 44"/>
                <a:gd name="T42" fmla="*/ 21 w 72"/>
                <a:gd name="T43" fmla="*/ 1 h 44"/>
                <a:gd name="T44" fmla="*/ 21 w 72"/>
                <a:gd name="T45" fmla="*/ 1 h 44"/>
                <a:gd name="T46" fmla="*/ 12 w 72"/>
                <a:gd name="T47" fmla="*/ 2 h 44"/>
                <a:gd name="T48" fmla="*/ 12 w 72"/>
                <a:gd name="T49" fmla="*/ 2 h 44"/>
                <a:gd name="T50" fmla="*/ 2 w 72"/>
                <a:gd name="T51" fmla="*/ 12 h 44"/>
                <a:gd name="T52" fmla="*/ 0 w 72"/>
                <a:gd name="T53" fmla="*/ 32 h 44"/>
                <a:gd name="T54" fmla="*/ 30 w 72"/>
                <a:gd name="T55" fmla="*/ 44 h 44"/>
                <a:gd name="T56" fmla="*/ 36 w 72"/>
                <a:gd name="T5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2" h="44">
                  <a:moveTo>
                    <a:pt x="36" y="44"/>
                  </a:moveTo>
                  <a:cubicBezTo>
                    <a:pt x="38" y="44"/>
                    <a:pt x="40" y="44"/>
                    <a:pt x="41" y="44"/>
                  </a:cubicBezTo>
                  <a:cubicBezTo>
                    <a:pt x="53" y="43"/>
                    <a:pt x="63" y="38"/>
                    <a:pt x="72" y="31"/>
                  </a:cubicBezTo>
                  <a:cubicBezTo>
                    <a:pt x="70" y="12"/>
                    <a:pt x="70" y="12"/>
                    <a:pt x="70" y="12"/>
                  </a:cubicBezTo>
                  <a:cubicBezTo>
                    <a:pt x="70" y="6"/>
                    <a:pt x="67" y="3"/>
                    <a:pt x="60" y="2"/>
                  </a:cubicBezTo>
                  <a:cubicBezTo>
                    <a:pt x="60" y="2"/>
                    <a:pt x="53" y="1"/>
                    <a:pt x="50" y="1"/>
                  </a:cubicBezTo>
                  <a:cubicBezTo>
                    <a:pt x="50" y="1"/>
                    <a:pt x="50" y="1"/>
                    <a:pt x="50" y="1"/>
                  </a:cubicBezTo>
                  <a:cubicBezTo>
                    <a:pt x="57" y="7"/>
                    <a:pt x="57" y="7"/>
                    <a:pt x="57" y="7"/>
                  </a:cubicBezTo>
                  <a:cubicBezTo>
                    <a:pt x="49" y="12"/>
                    <a:pt x="49" y="12"/>
                    <a:pt x="49" y="12"/>
                  </a:cubicBezTo>
                  <a:cubicBezTo>
                    <a:pt x="53" y="19"/>
                    <a:pt x="53" y="19"/>
                    <a:pt x="53" y="19"/>
                  </a:cubicBezTo>
                  <a:cubicBezTo>
                    <a:pt x="41" y="43"/>
                    <a:pt x="41" y="43"/>
                    <a:pt x="41" y="43"/>
                  </a:cubicBezTo>
                  <a:cubicBezTo>
                    <a:pt x="40" y="9"/>
                    <a:pt x="40" y="9"/>
                    <a:pt x="40" y="9"/>
                  </a:cubicBezTo>
                  <a:cubicBezTo>
                    <a:pt x="41" y="7"/>
                    <a:pt x="41" y="7"/>
                    <a:pt x="41" y="7"/>
                  </a:cubicBezTo>
                  <a:cubicBezTo>
                    <a:pt x="39" y="0"/>
                    <a:pt x="39" y="0"/>
                    <a:pt x="39" y="0"/>
                  </a:cubicBezTo>
                  <a:cubicBezTo>
                    <a:pt x="32" y="0"/>
                    <a:pt x="32" y="0"/>
                    <a:pt x="32" y="0"/>
                  </a:cubicBezTo>
                  <a:cubicBezTo>
                    <a:pt x="30" y="7"/>
                    <a:pt x="30" y="7"/>
                    <a:pt x="30" y="7"/>
                  </a:cubicBezTo>
                  <a:cubicBezTo>
                    <a:pt x="32" y="9"/>
                    <a:pt x="32" y="9"/>
                    <a:pt x="32" y="9"/>
                  </a:cubicBezTo>
                  <a:cubicBezTo>
                    <a:pt x="30" y="43"/>
                    <a:pt x="30" y="43"/>
                    <a:pt x="30" y="43"/>
                  </a:cubicBezTo>
                  <a:cubicBezTo>
                    <a:pt x="19" y="19"/>
                    <a:pt x="19" y="19"/>
                    <a:pt x="19" y="19"/>
                  </a:cubicBezTo>
                  <a:cubicBezTo>
                    <a:pt x="23" y="12"/>
                    <a:pt x="23" y="12"/>
                    <a:pt x="23" y="12"/>
                  </a:cubicBezTo>
                  <a:cubicBezTo>
                    <a:pt x="14" y="7"/>
                    <a:pt x="14" y="7"/>
                    <a:pt x="14" y="7"/>
                  </a:cubicBezTo>
                  <a:cubicBezTo>
                    <a:pt x="21" y="1"/>
                    <a:pt x="21" y="1"/>
                    <a:pt x="21" y="1"/>
                  </a:cubicBezTo>
                  <a:cubicBezTo>
                    <a:pt x="21" y="1"/>
                    <a:pt x="21" y="1"/>
                    <a:pt x="21" y="1"/>
                  </a:cubicBezTo>
                  <a:cubicBezTo>
                    <a:pt x="19" y="1"/>
                    <a:pt x="14" y="2"/>
                    <a:pt x="12" y="2"/>
                  </a:cubicBezTo>
                  <a:cubicBezTo>
                    <a:pt x="12" y="2"/>
                    <a:pt x="12" y="2"/>
                    <a:pt x="12" y="2"/>
                  </a:cubicBezTo>
                  <a:cubicBezTo>
                    <a:pt x="7" y="3"/>
                    <a:pt x="2" y="6"/>
                    <a:pt x="2" y="12"/>
                  </a:cubicBezTo>
                  <a:cubicBezTo>
                    <a:pt x="0" y="32"/>
                    <a:pt x="0" y="32"/>
                    <a:pt x="0" y="32"/>
                  </a:cubicBezTo>
                  <a:cubicBezTo>
                    <a:pt x="9" y="38"/>
                    <a:pt x="19" y="43"/>
                    <a:pt x="30" y="44"/>
                  </a:cubicBezTo>
                  <a:cubicBezTo>
                    <a:pt x="32" y="44"/>
                    <a:pt x="34" y="44"/>
                    <a:pt x="36" y="44"/>
                  </a:cubicBezTo>
                  <a:close/>
                </a:path>
              </a:pathLst>
            </a:custGeom>
            <a:grpFill/>
            <a:ln>
              <a:noFill/>
            </a:ln>
          </p:spPr>
          <p:txBody>
            <a:bodyPr vert="horz" wrap="square" lIns="91440" tIns="45720" rIns="91440" bIns="45720" numCol="1" anchor="t" anchorCtr="0" compatLnSpc="1"/>
            <a:lstStyle/>
            <a:p>
              <a:endParaRPr lang="en-US"/>
            </a:p>
          </p:txBody>
        </p:sp>
        <p:sp>
          <p:nvSpPr>
            <p:cNvPr id="14" name="Freeform 152"/>
            <p:cNvSpPr>
              <a:spLocks noEditPoints="1"/>
            </p:cNvSpPr>
            <p:nvPr/>
          </p:nvSpPr>
          <p:spPr bwMode="auto">
            <a:xfrm>
              <a:off x="8313532" y="3361332"/>
              <a:ext cx="138098" cy="91145"/>
            </a:xfrm>
            <a:custGeom>
              <a:avLst/>
              <a:gdLst>
                <a:gd name="T0" fmla="*/ 50 w 50"/>
                <a:gd name="T1" fmla="*/ 12 h 33"/>
                <a:gd name="T2" fmla="*/ 32 w 50"/>
                <a:gd name="T3" fmla="*/ 12 h 33"/>
                <a:gd name="T4" fmla="*/ 17 w 50"/>
                <a:gd name="T5" fmla="*/ 0 h 33"/>
                <a:gd name="T6" fmla="*/ 0 w 50"/>
                <a:gd name="T7" fmla="*/ 16 h 33"/>
                <a:gd name="T8" fmla="*/ 17 w 50"/>
                <a:gd name="T9" fmla="*/ 33 h 33"/>
                <a:gd name="T10" fmla="*/ 32 w 50"/>
                <a:gd name="T11" fmla="*/ 20 h 33"/>
                <a:gd name="T12" fmla="*/ 50 w 50"/>
                <a:gd name="T13" fmla="*/ 20 h 33"/>
                <a:gd name="T14" fmla="*/ 50 w 50"/>
                <a:gd name="T15" fmla="*/ 12 h 33"/>
                <a:gd name="T16" fmla="*/ 17 w 50"/>
                <a:gd name="T17" fmla="*/ 24 h 33"/>
                <a:gd name="T18" fmla="*/ 9 w 50"/>
                <a:gd name="T19" fmla="*/ 16 h 33"/>
                <a:gd name="T20" fmla="*/ 17 w 50"/>
                <a:gd name="T21" fmla="*/ 8 h 33"/>
                <a:gd name="T22" fmla="*/ 24 w 50"/>
                <a:gd name="T23" fmla="*/ 16 h 33"/>
                <a:gd name="T24" fmla="*/ 17 w 50"/>
                <a:gd name="T25"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33">
                  <a:moveTo>
                    <a:pt x="50" y="12"/>
                  </a:moveTo>
                  <a:cubicBezTo>
                    <a:pt x="32" y="12"/>
                    <a:pt x="32" y="12"/>
                    <a:pt x="32" y="12"/>
                  </a:cubicBezTo>
                  <a:cubicBezTo>
                    <a:pt x="30" y="5"/>
                    <a:pt x="24" y="0"/>
                    <a:pt x="17" y="0"/>
                  </a:cubicBezTo>
                  <a:cubicBezTo>
                    <a:pt x="7" y="0"/>
                    <a:pt x="0" y="7"/>
                    <a:pt x="0" y="16"/>
                  </a:cubicBezTo>
                  <a:cubicBezTo>
                    <a:pt x="0" y="25"/>
                    <a:pt x="7" y="33"/>
                    <a:pt x="17" y="33"/>
                  </a:cubicBezTo>
                  <a:cubicBezTo>
                    <a:pt x="24" y="33"/>
                    <a:pt x="31" y="27"/>
                    <a:pt x="32" y="20"/>
                  </a:cubicBezTo>
                  <a:cubicBezTo>
                    <a:pt x="50" y="20"/>
                    <a:pt x="50" y="20"/>
                    <a:pt x="50" y="20"/>
                  </a:cubicBezTo>
                  <a:lnTo>
                    <a:pt x="50" y="12"/>
                  </a:lnTo>
                  <a:close/>
                  <a:moveTo>
                    <a:pt x="17" y="24"/>
                  </a:moveTo>
                  <a:cubicBezTo>
                    <a:pt x="12" y="24"/>
                    <a:pt x="9" y="20"/>
                    <a:pt x="9" y="16"/>
                  </a:cubicBezTo>
                  <a:cubicBezTo>
                    <a:pt x="9" y="12"/>
                    <a:pt x="12" y="8"/>
                    <a:pt x="17" y="8"/>
                  </a:cubicBezTo>
                  <a:cubicBezTo>
                    <a:pt x="21" y="8"/>
                    <a:pt x="24" y="12"/>
                    <a:pt x="24" y="16"/>
                  </a:cubicBezTo>
                  <a:cubicBezTo>
                    <a:pt x="24" y="20"/>
                    <a:pt x="21" y="24"/>
                    <a:pt x="17" y="24"/>
                  </a:cubicBezTo>
                  <a:close/>
                </a:path>
              </a:pathLst>
            </a:custGeom>
            <a:grpFill/>
            <a:ln>
              <a:noFill/>
            </a:ln>
          </p:spPr>
          <p:txBody>
            <a:bodyPr vert="horz" wrap="square" lIns="91440" tIns="45720" rIns="91440" bIns="45720" numCol="1" anchor="t" anchorCtr="0" compatLnSpc="1"/>
            <a:lstStyle/>
            <a:p>
              <a:endParaRPr lang="en-US"/>
            </a:p>
          </p:txBody>
        </p:sp>
        <p:sp>
          <p:nvSpPr>
            <p:cNvPr id="15" name="Freeform 153"/>
            <p:cNvSpPr>
              <a:spLocks noEditPoints="1"/>
            </p:cNvSpPr>
            <p:nvPr/>
          </p:nvSpPr>
          <p:spPr bwMode="auto">
            <a:xfrm>
              <a:off x="8341151" y="3471810"/>
              <a:ext cx="138098" cy="109097"/>
            </a:xfrm>
            <a:custGeom>
              <a:avLst/>
              <a:gdLst>
                <a:gd name="T0" fmla="*/ 46 w 50"/>
                <a:gd name="T1" fmla="*/ 0 h 40"/>
                <a:gd name="T2" fmla="*/ 30 w 50"/>
                <a:gd name="T3" fmla="*/ 9 h 40"/>
                <a:gd name="T4" fmla="*/ 10 w 50"/>
                <a:gd name="T5" fmla="*/ 6 h 40"/>
                <a:gd name="T6" fmla="*/ 4 w 50"/>
                <a:gd name="T7" fmla="*/ 29 h 40"/>
                <a:gd name="T8" fmla="*/ 27 w 50"/>
                <a:gd name="T9" fmla="*/ 35 h 40"/>
                <a:gd name="T10" fmla="*/ 34 w 50"/>
                <a:gd name="T11" fmla="*/ 16 h 40"/>
                <a:gd name="T12" fmla="*/ 50 w 50"/>
                <a:gd name="T13" fmla="*/ 7 h 40"/>
                <a:gd name="T14" fmla="*/ 46 w 50"/>
                <a:gd name="T15" fmla="*/ 0 h 40"/>
                <a:gd name="T16" fmla="*/ 22 w 50"/>
                <a:gd name="T17" fmla="*/ 27 h 40"/>
                <a:gd name="T18" fmla="*/ 12 w 50"/>
                <a:gd name="T19" fmla="*/ 25 h 40"/>
                <a:gd name="T20" fmla="*/ 15 w 50"/>
                <a:gd name="T21" fmla="*/ 14 h 40"/>
                <a:gd name="T22" fmla="*/ 25 w 50"/>
                <a:gd name="T23" fmla="*/ 17 h 40"/>
                <a:gd name="T24" fmla="*/ 22 w 50"/>
                <a:gd name="T25" fmla="*/ 2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40">
                  <a:moveTo>
                    <a:pt x="46" y="0"/>
                  </a:moveTo>
                  <a:cubicBezTo>
                    <a:pt x="30" y="9"/>
                    <a:pt x="30" y="9"/>
                    <a:pt x="30" y="9"/>
                  </a:cubicBezTo>
                  <a:cubicBezTo>
                    <a:pt x="25" y="4"/>
                    <a:pt x="17" y="3"/>
                    <a:pt x="10" y="6"/>
                  </a:cubicBezTo>
                  <a:cubicBezTo>
                    <a:pt x="2" y="11"/>
                    <a:pt x="0" y="21"/>
                    <a:pt x="4" y="29"/>
                  </a:cubicBezTo>
                  <a:cubicBezTo>
                    <a:pt x="9" y="37"/>
                    <a:pt x="19" y="40"/>
                    <a:pt x="27" y="35"/>
                  </a:cubicBezTo>
                  <a:cubicBezTo>
                    <a:pt x="33" y="31"/>
                    <a:pt x="36" y="24"/>
                    <a:pt x="34" y="16"/>
                  </a:cubicBezTo>
                  <a:cubicBezTo>
                    <a:pt x="50" y="7"/>
                    <a:pt x="50" y="7"/>
                    <a:pt x="50" y="7"/>
                  </a:cubicBezTo>
                  <a:lnTo>
                    <a:pt x="46" y="0"/>
                  </a:lnTo>
                  <a:close/>
                  <a:moveTo>
                    <a:pt x="22" y="27"/>
                  </a:moveTo>
                  <a:cubicBezTo>
                    <a:pt x="19" y="30"/>
                    <a:pt x="14" y="28"/>
                    <a:pt x="12" y="25"/>
                  </a:cubicBezTo>
                  <a:cubicBezTo>
                    <a:pt x="10" y="21"/>
                    <a:pt x="11" y="16"/>
                    <a:pt x="15" y="14"/>
                  </a:cubicBezTo>
                  <a:cubicBezTo>
                    <a:pt x="18" y="12"/>
                    <a:pt x="23" y="13"/>
                    <a:pt x="25" y="17"/>
                  </a:cubicBezTo>
                  <a:cubicBezTo>
                    <a:pt x="27" y="21"/>
                    <a:pt x="26" y="25"/>
                    <a:pt x="22" y="27"/>
                  </a:cubicBezTo>
                  <a:close/>
                </a:path>
              </a:pathLst>
            </a:custGeom>
            <a:grpFill/>
            <a:ln>
              <a:noFill/>
            </a:ln>
          </p:spPr>
          <p:txBody>
            <a:bodyPr vert="horz" wrap="square" lIns="91440" tIns="45720" rIns="91440" bIns="45720" numCol="1" anchor="t" anchorCtr="0" compatLnSpc="1"/>
            <a:lstStyle/>
            <a:p>
              <a:endParaRPr lang="en-US"/>
            </a:p>
          </p:txBody>
        </p:sp>
        <p:sp>
          <p:nvSpPr>
            <p:cNvPr id="16" name="Freeform 154"/>
            <p:cNvSpPr>
              <a:spLocks noEditPoints="1"/>
            </p:cNvSpPr>
            <p:nvPr/>
          </p:nvSpPr>
          <p:spPr bwMode="auto">
            <a:xfrm>
              <a:off x="8429534" y="3531192"/>
              <a:ext cx="109097" cy="138098"/>
            </a:xfrm>
            <a:custGeom>
              <a:avLst/>
              <a:gdLst>
                <a:gd name="T0" fmla="*/ 32 w 40"/>
                <a:gd name="T1" fmla="*/ 0 h 50"/>
                <a:gd name="T2" fmla="*/ 23 w 40"/>
                <a:gd name="T3" fmla="*/ 16 h 50"/>
                <a:gd name="T4" fmla="*/ 5 w 40"/>
                <a:gd name="T5" fmla="*/ 23 h 50"/>
                <a:gd name="T6" fmla="*/ 11 w 40"/>
                <a:gd name="T7" fmla="*/ 46 h 50"/>
                <a:gd name="T8" fmla="*/ 33 w 40"/>
                <a:gd name="T9" fmla="*/ 40 h 50"/>
                <a:gd name="T10" fmla="*/ 31 w 40"/>
                <a:gd name="T11" fmla="*/ 20 h 50"/>
                <a:gd name="T12" fmla="*/ 40 w 40"/>
                <a:gd name="T13" fmla="*/ 4 h 50"/>
                <a:gd name="T14" fmla="*/ 32 w 40"/>
                <a:gd name="T15" fmla="*/ 0 h 50"/>
                <a:gd name="T16" fmla="*/ 26 w 40"/>
                <a:gd name="T17" fmla="*/ 35 h 50"/>
                <a:gd name="T18" fmla="*/ 15 w 40"/>
                <a:gd name="T19" fmla="*/ 38 h 50"/>
                <a:gd name="T20" fmla="*/ 12 w 40"/>
                <a:gd name="T21" fmla="*/ 28 h 50"/>
                <a:gd name="T22" fmla="*/ 23 w 40"/>
                <a:gd name="T23" fmla="*/ 25 h 50"/>
                <a:gd name="T24" fmla="*/ 26 w 40"/>
                <a:gd name="T25"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50">
                  <a:moveTo>
                    <a:pt x="32" y="0"/>
                  </a:moveTo>
                  <a:cubicBezTo>
                    <a:pt x="23" y="16"/>
                    <a:pt x="23" y="16"/>
                    <a:pt x="23" y="16"/>
                  </a:cubicBezTo>
                  <a:cubicBezTo>
                    <a:pt x="16" y="14"/>
                    <a:pt x="9" y="17"/>
                    <a:pt x="5" y="23"/>
                  </a:cubicBezTo>
                  <a:cubicBezTo>
                    <a:pt x="0" y="31"/>
                    <a:pt x="3" y="41"/>
                    <a:pt x="11" y="46"/>
                  </a:cubicBezTo>
                  <a:cubicBezTo>
                    <a:pt x="19" y="50"/>
                    <a:pt x="29" y="48"/>
                    <a:pt x="33" y="40"/>
                  </a:cubicBezTo>
                  <a:cubicBezTo>
                    <a:pt x="37" y="33"/>
                    <a:pt x="36" y="25"/>
                    <a:pt x="31" y="20"/>
                  </a:cubicBezTo>
                  <a:cubicBezTo>
                    <a:pt x="40" y="4"/>
                    <a:pt x="40" y="4"/>
                    <a:pt x="40" y="4"/>
                  </a:cubicBezTo>
                  <a:lnTo>
                    <a:pt x="32" y="0"/>
                  </a:lnTo>
                  <a:close/>
                  <a:moveTo>
                    <a:pt x="26" y="35"/>
                  </a:moveTo>
                  <a:cubicBezTo>
                    <a:pt x="24" y="39"/>
                    <a:pt x="19" y="40"/>
                    <a:pt x="15" y="38"/>
                  </a:cubicBezTo>
                  <a:cubicBezTo>
                    <a:pt x="12" y="36"/>
                    <a:pt x="10" y="31"/>
                    <a:pt x="12" y="28"/>
                  </a:cubicBezTo>
                  <a:cubicBezTo>
                    <a:pt x="15" y="24"/>
                    <a:pt x="19" y="23"/>
                    <a:pt x="23" y="25"/>
                  </a:cubicBezTo>
                  <a:cubicBezTo>
                    <a:pt x="27" y="27"/>
                    <a:pt x="28" y="32"/>
                    <a:pt x="26" y="35"/>
                  </a:cubicBezTo>
                  <a:close/>
                </a:path>
              </a:pathLst>
            </a:custGeom>
            <a:grpFill/>
            <a:ln>
              <a:noFill/>
            </a:ln>
          </p:spPr>
          <p:txBody>
            <a:bodyPr vert="horz" wrap="square" lIns="91440" tIns="45720" rIns="91440" bIns="45720" numCol="1" anchor="t" anchorCtr="0" compatLnSpc="1"/>
            <a:lstStyle/>
            <a:p>
              <a:endParaRPr lang="en-US"/>
            </a:p>
          </p:txBody>
        </p:sp>
        <p:sp>
          <p:nvSpPr>
            <p:cNvPr id="17" name="Freeform 155"/>
            <p:cNvSpPr>
              <a:spLocks noEditPoints="1"/>
            </p:cNvSpPr>
            <p:nvPr/>
          </p:nvSpPr>
          <p:spPr bwMode="auto">
            <a:xfrm>
              <a:off x="8557965" y="3558811"/>
              <a:ext cx="91145" cy="138098"/>
            </a:xfrm>
            <a:custGeom>
              <a:avLst/>
              <a:gdLst>
                <a:gd name="T0" fmla="*/ 12 w 33"/>
                <a:gd name="T1" fmla="*/ 0 h 50"/>
                <a:gd name="T2" fmla="*/ 12 w 33"/>
                <a:gd name="T3" fmla="*/ 18 h 50"/>
                <a:gd name="T4" fmla="*/ 0 w 33"/>
                <a:gd name="T5" fmla="*/ 34 h 50"/>
                <a:gd name="T6" fmla="*/ 17 w 33"/>
                <a:gd name="T7" fmla="*/ 50 h 50"/>
                <a:gd name="T8" fmla="*/ 33 w 33"/>
                <a:gd name="T9" fmla="*/ 34 h 50"/>
                <a:gd name="T10" fmla="*/ 21 w 33"/>
                <a:gd name="T11" fmla="*/ 18 h 50"/>
                <a:gd name="T12" fmla="*/ 21 w 33"/>
                <a:gd name="T13" fmla="*/ 0 h 50"/>
                <a:gd name="T14" fmla="*/ 12 w 33"/>
                <a:gd name="T15" fmla="*/ 0 h 50"/>
                <a:gd name="T16" fmla="*/ 25 w 33"/>
                <a:gd name="T17" fmla="*/ 34 h 50"/>
                <a:gd name="T18" fmla="*/ 17 w 33"/>
                <a:gd name="T19" fmla="*/ 41 h 50"/>
                <a:gd name="T20" fmla="*/ 9 w 33"/>
                <a:gd name="T21" fmla="*/ 34 h 50"/>
                <a:gd name="T22" fmla="*/ 17 w 33"/>
                <a:gd name="T23" fmla="*/ 26 h 50"/>
                <a:gd name="T24" fmla="*/ 25 w 33"/>
                <a:gd name="T25" fmla="*/ 3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50">
                  <a:moveTo>
                    <a:pt x="12" y="0"/>
                  </a:moveTo>
                  <a:cubicBezTo>
                    <a:pt x="12" y="18"/>
                    <a:pt x="12" y="18"/>
                    <a:pt x="12" y="18"/>
                  </a:cubicBezTo>
                  <a:cubicBezTo>
                    <a:pt x="5" y="20"/>
                    <a:pt x="0" y="26"/>
                    <a:pt x="0" y="34"/>
                  </a:cubicBezTo>
                  <a:cubicBezTo>
                    <a:pt x="0" y="43"/>
                    <a:pt x="8" y="50"/>
                    <a:pt x="17" y="50"/>
                  </a:cubicBezTo>
                  <a:cubicBezTo>
                    <a:pt x="26" y="50"/>
                    <a:pt x="33" y="43"/>
                    <a:pt x="33" y="34"/>
                  </a:cubicBezTo>
                  <a:cubicBezTo>
                    <a:pt x="33" y="26"/>
                    <a:pt x="28" y="20"/>
                    <a:pt x="21" y="18"/>
                  </a:cubicBezTo>
                  <a:cubicBezTo>
                    <a:pt x="21" y="0"/>
                    <a:pt x="21" y="0"/>
                    <a:pt x="21" y="0"/>
                  </a:cubicBezTo>
                  <a:lnTo>
                    <a:pt x="12" y="0"/>
                  </a:lnTo>
                  <a:close/>
                  <a:moveTo>
                    <a:pt x="25" y="34"/>
                  </a:moveTo>
                  <a:cubicBezTo>
                    <a:pt x="25" y="38"/>
                    <a:pt x="21" y="41"/>
                    <a:pt x="17" y="41"/>
                  </a:cubicBezTo>
                  <a:cubicBezTo>
                    <a:pt x="13" y="41"/>
                    <a:pt x="9" y="38"/>
                    <a:pt x="9" y="34"/>
                  </a:cubicBezTo>
                  <a:cubicBezTo>
                    <a:pt x="9" y="29"/>
                    <a:pt x="13" y="26"/>
                    <a:pt x="17" y="26"/>
                  </a:cubicBezTo>
                  <a:cubicBezTo>
                    <a:pt x="21" y="26"/>
                    <a:pt x="25" y="29"/>
                    <a:pt x="25" y="34"/>
                  </a:cubicBezTo>
                  <a:close/>
                </a:path>
              </a:pathLst>
            </a:custGeom>
            <a:grpFill/>
            <a:ln>
              <a:noFill/>
            </a:ln>
          </p:spPr>
          <p:txBody>
            <a:bodyPr vert="horz" wrap="square" lIns="91440" tIns="45720" rIns="91440" bIns="45720" numCol="1" anchor="t" anchorCtr="0" compatLnSpc="1"/>
            <a:lstStyle/>
            <a:p>
              <a:endParaRPr lang="en-US"/>
            </a:p>
          </p:txBody>
        </p:sp>
        <p:sp>
          <p:nvSpPr>
            <p:cNvPr id="18" name="Freeform 156"/>
            <p:cNvSpPr>
              <a:spLocks noEditPoints="1"/>
            </p:cNvSpPr>
            <p:nvPr/>
          </p:nvSpPr>
          <p:spPr bwMode="auto">
            <a:xfrm>
              <a:off x="8671205" y="3531192"/>
              <a:ext cx="106335" cy="140860"/>
            </a:xfrm>
            <a:custGeom>
              <a:avLst/>
              <a:gdLst>
                <a:gd name="T0" fmla="*/ 0 w 39"/>
                <a:gd name="T1" fmla="*/ 5 h 51"/>
                <a:gd name="T2" fmla="*/ 9 w 39"/>
                <a:gd name="T3" fmla="*/ 20 h 51"/>
                <a:gd name="T4" fmla="*/ 6 w 39"/>
                <a:gd name="T5" fmla="*/ 40 h 51"/>
                <a:gd name="T6" fmla="*/ 29 w 39"/>
                <a:gd name="T7" fmla="*/ 46 h 51"/>
                <a:gd name="T8" fmla="*/ 35 w 39"/>
                <a:gd name="T9" fmla="*/ 23 h 51"/>
                <a:gd name="T10" fmla="*/ 16 w 39"/>
                <a:gd name="T11" fmla="*/ 16 h 51"/>
                <a:gd name="T12" fmla="*/ 7 w 39"/>
                <a:gd name="T13" fmla="*/ 0 h 51"/>
                <a:gd name="T14" fmla="*/ 0 w 39"/>
                <a:gd name="T15" fmla="*/ 5 h 51"/>
                <a:gd name="T16" fmla="*/ 27 w 39"/>
                <a:gd name="T17" fmla="*/ 28 h 51"/>
                <a:gd name="T18" fmla="*/ 24 w 39"/>
                <a:gd name="T19" fmla="*/ 38 h 51"/>
                <a:gd name="T20" fmla="*/ 14 w 39"/>
                <a:gd name="T21" fmla="*/ 36 h 51"/>
                <a:gd name="T22" fmla="*/ 17 w 39"/>
                <a:gd name="T23" fmla="*/ 25 h 51"/>
                <a:gd name="T24" fmla="*/ 27 w 39"/>
                <a:gd name="T25" fmla="*/ 2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51">
                  <a:moveTo>
                    <a:pt x="0" y="5"/>
                  </a:moveTo>
                  <a:cubicBezTo>
                    <a:pt x="9" y="20"/>
                    <a:pt x="9" y="20"/>
                    <a:pt x="9" y="20"/>
                  </a:cubicBezTo>
                  <a:cubicBezTo>
                    <a:pt x="4" y="25"/>
                    <a:pt x="3" y="33"/>
                    <a:pt x="6" y="40"/>
                  </a:cubicBezTo>
                  <a:cubicBezTo>
                    <a:pt x="11" y="48"/>
                    <a:pt x="21" y="51"/>
                    <a:pt x="29" y="46"/>
                  </a:cubicBezTo>
                  <a:cubicBezTo>
                    <a:pt x="37" y="41"/>
                    <a:pt x="39" y="31"/>
                    <a:pt x="35" y="23"/>
                  </a:cubicBezTo>
                  <a:cubicBezTo>
                    <a:pt x="31" y="17"/>
                    <a:pt x="23" y="14"/>
                    <a:pt x="16" y="16"/>
                  </a:cubicBezTo>
                  <a:cubicBezTo>
                    <a:pt x="7" y="0"/>
                    <a:pt x="7" y="0"/>
                    <a:pt x="7" y="0"/>
                  </a:cubicBezTo>
                  <a:lnTo>
                    <a:pt x="0" y="5"/>
                  </a:lnTo>
                  <a:close/>
                  <a:moveTo>
                    <a:pt x="27" y="28"/>
                  </a:moveTo>
                  <a:cubicBezTo>
                    <a:pt x="29" y="32"/>
                    <a:pt x="28" y="36"/>
                    <a:pt x="24" y="38"/>
                  </a:cubicBezTo>
                  <a:cubicBezTo>
                    <a:pt x="21" y="41"/>
                    <a:pt x="16" y="39"/>
                    <a:pt x="14" y="36"/>
                  </a:cubicBezTo>
                  <a:cubicBezTo>
                    <a:pt x="12" y="32"/>
                    <a:pt x="13" y="27"/>
                    <a:pt x="17" y="25"/>
                  </a:cubicBezTo>
                  <a:cubicBezTo>
                    <a:pt x="20" y="23"/>
                    <a:pt x="25" y="24"/>
                    <a:pt x="27" y="28"/>
                  </a:cubicBezTo>
                  <a:close/>
                </a:path>
              </a:pathLst>
            </a:custGeom>
            <a:grpFill/>
            <a:ln>
              <a:noFill/>
            </a:ln>
          </p:spPr>
          <p:txBody>
            <a:bodyPr vert="horz" wrap="square" lIns="91440" tIns="45720" rIns="91440" bIns="45720" numCol="1" anchor="t" anchorCtr="0" compatLnSpc="1"/>
            <a:lstStyle/>
            <a:p>
              <a:endParaRPr lang="en-US"/>
            </a:p>
          </p:txBody>
        </p:sp>
        <p:sp>
          <p:nvSpPr>
            <p:cNvPr id="19" name="Freeform 157"/>
            <p:cNvSpPr>
              <a:spLocks noEditPoints="1"/>
            </p:cNvSpPr>
            <p:nvPr/>
          </p:nvSpPr>
          <p:spPr bwMode="auto">
            <a:xfrm>
              <a:off x="8730587" y="3471810"/>
              <a:ext cx="138098" cy="109097"/>
            </a:xfrm>
            <a:custGeom>
              <a:avLst/>
              <a:gdLst>
                <a:gd name="T0" fmla="*/ 0 w 50"/>
                <a:gd name="T1" fmla="*/ 8 h 40"/>
                <a:gd name="T2" fmla="*/ 15 w 50"/>
                <a:gd name="T3" fmla="*/ 17 h 40"/>
                <a:gd name="T4" fmla="*/ 23 w 50"/>
                <a:gd name="T5" fmla="*/ 35 h 40"/>
                <a:gd name="T6" fmla="*/ 46 w 50"/>
                <a:gd name="T7" fmla="*/ 29 h 40"/>
                <a:gd name="T8" fmla="*/ 40 w 50"/>
                <a:gd name="T9" fmla="*/ 7 h 40"/>
                <a:gd name="T10" fmla="*/ 20 w 50"/>
                <a:gd name="T11" fmla="*/ 9 h 40"/>
                <a:gd name="T12" fmla="*/ 4 w 50"/>
                <a:gd name="T13" fmla="*/ 0 h 40"/>
                <a:gd name="T14" fmla="*/ 0 w 50"/>
                <a:gd name="T15" fmla="*/ 8 h 40"/>
                <a:gd name="T16" fmla="*/ 35 w 50"/>
                <a:gd name="T17" fmla="*/ 14 h 40"/>
                <a:gd name="T18" fmla="*/ 38 w 50"/>
                <a:gd name="T19" fmla="*/ 25 h 40"/>
                <a:gd name="T20" fmla="*/ 27 w 50"/>
                <a:gd name="T21" fmla="*/ 28 h 40"/>
                <a:gd name="T22" fmla="*/ 25 w 50"/>
                <a:gd name="T23" fmla="*/ 17 h 40"/>
                <a:gd name="T24" fmla="*/ 35 w 50"/>
                <a:gd name="T25" fmla="*/ 1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40">
                  <a:moveTo>
                    <a:pt x="0" y="8"/>
                  </a:moveTo>
                  <a:cubicBezTo>
                    <a:pt x="15" y="17"/>
                    <a:pt x="15" y="17"/>
                    <a:pt x="15" y="17"/>
                  </a:cubicBezTo>
                  <a:cubicBezTo>
                    <a:pt x="14" y="24"/>
                    <a:pt x="17" y="32"/>
                    <a:pt x="23" y="35"/>
                  </a:cubicBezTo>
                  <a:cubicBezTo>
                    <a:pt x="31" y="40"/>
                    <a:pt x="41" y="37"/>
                    <a:pt x="46" y="29"/>
                  </a:cubicBezTo>
                  <a:cubicBezTo>
                    <a:pt x="50" y="21"/>
                    <a:pt x="48" y="11"/>
                    <a:pt x="40" y="7"/>
                  </a:cubicBezTo>
                  <a:cubicBezTo>
                    <a:pt x="33" y="3"/>
                    <a:pt x="25" y="4"/>
                    <a:pt x="20" y="9"/>
                  </a:cubicBezTo>
                  <a:cubicBezTo>
                    <a:pt x="4" y="0"/>
                    <a:pt x="4" y="0"/>
                    <a:pt x="4" y="0"/>
                  </a:cubicBezTo>
                  <a:lnTo>
                    <a:pt x="0" y="8"/>
                  </a:lnTo>
                  <a:close/>
                  <a:moveTo>
                    <a:pt x="35" y="14"/>
                  </a:moveTo>
                  <a:cubicBezTo>
                    <a:pt x="39" y="16"/>
                    <a:pt x="40" y="21"/>
                    <a:pt x="38" y="25"/>
                  </a:cubicBezTo>
                  <a:cubicBezTo>
                    <a:pt x="36" y="29"/>
                    <a:pt x="31" y="30"/>
                    <a:pt x="27" y="28"/>
                  </a:cubicBezTo>
                  <a:cubicBezTo>
                    <a:pt x="24" y="26"/>
                    <a:pt x="23" y="21"/>
                    <a:pt x="25" y="17"/>
                  </a:cubicBezTo>
                  <a:cubicBezTo>
                    <a:pt x="27" y="13"/>
                    <a:pt x="32" y="12"/>
                    <a:pt x="35" y="14"/>
                  </a:cubicBezTo>
                  <a:close/>
                </a:path>
              </a:pathLst>
            </a:custGeom>
            <a:grpFill/>
            <a:ln>
              <a:noFill/>
            </a:ln>
          </p:spPr>
          <p:txBody>
            <a:bodyPr vert="horz" wrap="square" lIns="91440" tIns="45720" rIns="91440" bIns="45720" numCol="1" anchor="t" anchorCtr="0" compatLnSpc="1"/>
            <a:lstStyle/>
            <a:p>
              <a:endParaRPr lang="en-US"/>
            </a:p>
          </p:txBody>
        </p:sp>
        <p:sp>
          <p:nvSpPr>
            <p:cNvPr id="20" name="Freeform 158"/>
            <p:cNvSpPr>
              <a:spLocks noEditPoints="1"/>
            </p:cNvSpPr>
            <p:nvPr/>
          </p:nvSpPr>
          <p:spPr bwMode="auto">
            <a:xfrm>
              <a:off x="8755445" y="3361332"/>
              <a:ext cx="139479" cy="91145"/>
            </a:xfrm>
            <a:custGeom>
              <a:avLst/>
              <a:gdLst>
                <a:gd name="T0" fmla="*/ 0 w 51"/>
                <a:gd name="T1" fmla="*/ 21 h 33"/>
                <a:gd name="T2" fmla="*/ 19 w 51"/>
                <a:gd name="T3" fmla="*/ 21 h 33"/>
                <a:gd name="T4" fmla="*/ 34 w 51"/>
                <a:gd name="T5" fmla="*/ 33 h 33"/>
                <a:gd name="T6" fmla="*/ 51 w 51"/>
                <a:gd name="T7" fmla="*/ 16 h 33"/>
                <a:gd name="T8" fmla="*/ 34 w 51"/>
                <a:gd name="T9" fmla="*/ 0 h 33"/>
                <a:gd name="T10" fmla="*/ 19 w 51"/>
                <a:gd name="T11" fmla="*/ 12 h 33"/>
                <a:gd name="T12" fmla="*/ 0 w 51"/>
                <a:gd name="T13" fmla="*/ 12 h 33"/>
                <a:gd name="T14" fmla="*/ 0 w 51"/>
                <a:gd name="T15" fmla="*/ 21 h 33"/>
                <a:gd name="T16" fmla="*/ 34 w 51"/>
                <a:gd name="T17" fmla="*/ 9 h 33"/>
                <a:gd name="T18" fmla="*/ 42 w 51"/>
                <a:gd name="T19" fmla="*/ 16 h 33"/>
                <a:gd name="T20" fmla="*/ 34 w 51"/>
                <a:gd name="T21" fmla="*/ 24 h 33"/>
                <a:gd name="T22" fmla="*/ 27 w 51"/>
                <a:gd name="T23" fmla="*/ 16 h 33"/>
                <a:gd name="T24" fmla="*/ 34 w 51"/>
                <a:gd name="T25"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 h="33">
                  <a:moveTo>
                    <a:pt x="0" y="21"/>
                  </a:moveTo>
                  <a:cubicBezTo>
                    <a:pt x="19" y="21"/>
                    <a:pt x="19" y="21"/>
                    <a:pt x="19" y="21"/>
                  </a:cubicBezTo>
                  <a:cubicBezTo>
                    <a:pt x="21" y="28"/>
                    <a:pt x="27" y="33"/>
                    <a:pt x="34" y="33"/>
                  </a:cubicBezTo>
                  <a:cubicBezTo>
                    <a:pt x="44" y="33"/>
                    <a:pt x="51" y="25"/>
                    <a:pt x="51" y="16"/>
                  </a:cubicBezTo>
                  <a:cubicBezTo>
                    <a:pt x="51" y="7"/>
                    <a:pt x="44" y="0"/>
                    <a:pt x="34" y="0"/>
                  </a:cubicBezTo>
                  <a:cubicBezTo>
                    <a:pt x="27" y="0"/>
                    <a:pt x="20" y="5"/>
                    <a:pt x="19" y="12"/>
                  </a:cubicBezTo>
                  <a:cubicBezTo>
                    <a:pt x="0" y="12"/>
                    <a:pt x="0" y="12"/>
                    <a:pt x="0" y="12"/>
                  </a:cubicBezTo>
                  <a:lnTo>
                    <a:pt x="0" y="21"/>
                  </a:lnTo>
                  <a:close/>
                  <a:moveTo>
                    <a:pt x="34" y="9"/>
                  </a:moveTo>
                  <a:cubicBezTo>
                    <a:pt x="39" y="9"/>
                    <a:pt x="42" y="12"/>
                    <a:pt x="42" y="16"/>
                  </a:cubicBezTo>
                  <a:cubicBezTo>
                    <a:pt x="42" y="21"/>
                    <a:pt x="39" y="24"/>
                    <a:pt x="34" y="24"/>
                  </a:cubicBezTo>
                  <a:cubicBezTo>
                    <a:pt x="30" y="24"/>
                    <a:pt x="27" y="21"/>
                    <a:pt x="27" y="16"/>
                  </a:cubicBezTo>
                  <a:cubicBezTo>
                    <a:pt x="27" y="12"/>
                    <a:pt x="30" y="9"/>
                    <a:pt x="34" y="9"/>
                  </a:cubicBezTo>
                  <a:close/>
                </a:path>
              </a:pathLst>
            </a:custGeom>
            <a:grpFill/>
            <a:ln>
              <a:noFill/>
            </a:ln>
          </p:spPr>
          <p:txBody>
            <a:bodyPr vert="horz" wrap="square" lIns="91440" tIns="45720" rIns="91440" bIns="45720" numCol="1" anchor="t" anchorCtr="0" compatLnSpc="1"/>
            <a:lstStyle/>
            <a:p>
              <a:endParaRPr lang="en-US"/>
            </a:p>
          </p:txBody>
        </p:sp>
        <p:sp>
          <p:nvSpPr>
            <p:cNvPr id="22" name="Freeform 159"/>
            <p:cNvSpPr>
              <a:spLocks noEditPoints="1"/>
            </p:cNvSpPr>
            <p:nvPr/>
          </p:nvSpPr>
          <p:spPr bwMode="auto">
            <a:xfrm>
              <a:off x="8437820" y="3238425"/>
              <a:ext cx="334197" cy="331435"/>
            </a:xfrm>
            <a:custGeom>
              <a:avLst/>
              <a:gdLst>
                <a:gd name="T0" fmla="*/ 61 w 122"/>
                <a:gd name="T1" fmla="*/ 121 h 121"/>
                <a:gd name="T2" fmla="*/ 0 w 122"/>
                <a:gd name="T3" fmla="*/ 60 h 121"/>
                <a:gd name="T4" fmla="*/ 61 w 122"/>
                <a:gd name="T5" fmla="*/ 0 h 121"/>
                <a:gd name="T6" fmla="*/ 122 w 122"/>
                <a:gd name="T7" fmla="*/ 60 h 121"/>
                <a:gd name="T8" fmla="*/ 61 w 122"/>
                <a:gd name="T9" fmla="*/ 121 h 121"/>
                <a:gd name="T10" fmla="*/ 61 w 122"/>
                <a:gd name="T11" fmla="*/ 8 h 121"/>
                <a:gd name="T12" fmla="*/ 8 w 122"/>
                <a:gd name="T13" fmla="*/ 60 h 121"/>
                <a:gd name="T14" fmla="*/ 61 w 122"/>
                <a:gd name="T15" fmla="*/ 113 h 121"/>
                <a:gd name="T16" fmla="*/ 114 w 122"/>
                <a:gd name="T17" fmla="*/ 60 h 121"/>
                <a:gd name="T18" fmla="*/ 61 w 122"/>
                <a:gd name="T19" fmla="*/ 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121">
                  <a:moveTo>
                    <a:pt x="61" y="121"/>
                  </a:moveTo>
                  <a:cubicBezTo>
                    <a:pt x="28" y="121"/>
                    <a:pt x="0" y="94"/>
                    <a:pt x="0" y="60"/>
                  </a:cubicBezTo>
                  <a:cubicBezTo>
                    <a:pt x="0" y="27"/>
                    <a:pt x="28" y="0"/>
                    <a:pt x="61" y="0"/>
                  </a:cubicBezTo>
                  <a:cubicBezTo>
                    <a:pt x="94" y="0"/>
                    <a:pt x="122" y="27"/>
                    <a:pt x="122" y="60"/>
                  </a:cubicBezTo>
                  <a:cubicBezTo>
                    <a:pt x="122" y="94"/>
                    <a:pt x="94" y="121"/>
                    <a:pt x="61" y="121"/>
                  </a:cubicBezTo>
                  <a:close/>
                  <a:moveTo>
                    <a:pt x="61" y="8"/>
                  </a:moveTo>
                  <a:cubicBezTo>
                    <a:pt x="32" y="8"/>
                    <a:pt x="8" y="31"/>
                    <a:pt x="8" y="60"/>
                  </a:cubicBezTo>
                  <a:cubicBezTo>
                    <a:pt x="8" y="89"/>
                    <a:pt x="32" y="113"/>
                    <a:pt x="61" y="113"/>
                  </a:cubicBezTo>
                  <a:cubicBezTo>
                    <a:pt x="90" y="113"/>
                    <a:pt x="114" y="89"/>
                    <a:pt x="114" y="60"/>
                  </a:cubicBezTo>
                  <a:cubicBezTo>
                    <a:pt x="114" y="31"/>
                    <a:pt x="90" y="8"/>
                    <a:pt x="61" y="8"/>
                  </a:cubicBezTo>
                  <a:close/>
                </a:path>
              </a:pathLst>
            </a:custGeom>
            <a:grpFill/>
            <a:ln>
              <a:noFill/>
            </a:ln>
          </p:spPr>
          <p:txBody>
            <a:bodyPr vert="horz" wrap="square" lIns="91440" tIns="45720" rIns="91440" bIns="45720" numCol="1" anchor="t" anchorCtr="0" compatLnSpc="1"/>
            <a:lstStyle/>
            <a:p>
              <a:endParaRPr lang="en-US"/>
            </a:p>
          </p:txBody>
        </p:sp>
      </p:grpSp>
      <p:sp>
        <p:nvSpPr>
          <p:cNvPr id="23" name="Freeform 5"/>
          <p:cNvSpPr/>
          <p:nvPr/>
        </p:nvSpPr>
        <p:spPr bwMode="auto">
          <a:xfrm>
            <a:off x="4135245" y="4082729"/>
            <a:ext cx="1117694" cy="835083"/>
          </a:xfrm>
          <a:prstGeom prst="roundRect">
            <a:avLst>
              <a:gd name="adj" fmla="val 12078"/>
            </a:avLst>
          </a:prstGeom>
          <a:solidFill>
            <a:schemeClr val="bg1"/>
          </a:solidFill>
          <a:ln w="38100">
            <a:noFill/>
          </a:ln>
          <a:effectLst>
            <a:innerShdw blurRad="38100" dist="254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54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solidFill>
                  <a:srgbClr val="0C4A88"/>
                </a:soli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rPr>
              <a:t>01</a:t>
            </a:r>
            <a:endParaRPr lang="zh-CN" altLang="en-US" sz="54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solidFill>
                <a:srgbClr val="0C4A88"/>
              </a:soli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70000">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14:bounceEnd="70000">
                                          <p:cBhvr additive="base">
                                            <p:cTn id="7" dur="1500" fill="hold"/>
                                            <p:tgtEl>
                                              <p:spTgt spid="50"/>
                                            </p:tgtEl>
                                            <p:attrNameLst>
                                              <p:attrName>ppt_x</p:attrName>
                                            </p:attrNameLst>
                                          </p:cBhvr>
                                          <p:tavLst>
                                            <p:tav tm="0">
                                              <p:val>
                                                <p:strVal val="#ppt_x"/>
                                              </p:val>
                                            </p:tav>
                                            <p:tav tm="100000">
                                              <p:val>
                                                <p:strVal val="#ppt_x"/>
                                              </p:val>
                                            </p:tav>
                                          </p:tavLst>
                                        </p:anim>
                                        <p:anim calcmode="lin" valueType="num" p14:bounceEnd="70000">
                                          <p:cBhvr additive="base">
                                            <p:cTn id="8" dur="1500" fill="hold"/>
                                            <p:tgtEl>
                                              <p:spTgt spid="50"/>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600"/>
                                      </p:stCondLst>
                                      <p:childTnLst>
                                        <p:set>
                                          <p:cBhvr>
                                            <p:cTn id="10" dur="1" fill="hold">
                                              <p:stCondLst>
                                                <p:cond delay="0"/>
                                              </p:stCondLst>
                                            </p:cTn>
                                            <p:tgtEl>
                                              <p:spTgt spid="11"/>
                                            </p:tgtEl>
                                            <p:attrNameLst>
                                              <p:attrName>style.visibility</p:attrName>
                                            </p:attrNameLst>
                                          </p:cBhvr>
                                          <p:to>
                                            <p:strVal val="visible"/>
                                          </p:to>
                                        </p:set>
                                        <p:anim calcmode="lin" valueType="num">
                                          <p:cBhvr>
                                            <p:cTn id="11" dur="1000" fill="hold"/>
                                            <p:tgtEl>
                                              <p:spTgt spid="11"/>
                                            </p:tgtEl>
                                            <p:attrNameLst>
                                              <p:attrName>ppt_w</p:attrName>
                                            </p:attrNameLst>
                                          </p:cBhvr>
                                          <p:tavLst>
                                            <p:tav tm="0">
                                              <p:val>
                                                <p:fltVal val="0"/>
                                              </p:val>
                                            </p:tav>
                                            <p:tav tm="100000">
                                              <p:val>
                                                <p:strVal val="#ppt_w"/>
                                              </p:val>
                                            </p:tav>
                                          </p:tavLst>
                                        </p:anim>
                                        <p:anim calcmode="lin" valueType="num">
                                          <p:cBhvr>
                                            <p:cTn id="12" dur="1000" fill="hold"/>
                                            <p:tgtEl>
                                              <p:spTgt spid="11"/>
                                            </p:tgtEl>
                                            <p:attrNameLst>
                                              <p:attrName>ppt_h</p:attrName>
                                            </p:attrNameLst>
                                          </p:cBhvr>
                                          <p:tavLst>
                                            <p:tav tm="0">
                                              <p:val>
                                                <p:fltVal val="0"/>
                                              </p:val>
                                            </p:tav>
                                            <p:tav tm="100000">
                                              <p:val>
                                                <p:strVal val="#ppt_h"/>
                                              </p:val>
                                            </p:tav>
                                          </p:tavLst>
                                        </p:anim>
                                        <p:animEffect transition="in" filter="fade">
                                          <p:cBhvr>
                                            <p:cTn id="13" dur="1000"/>
                                            <p:tgtEl>
                                              <p:spTgt spid="11"/>
                                            </p:tgtEl>
                                          </p:cBhvr>
                                        </p:animEffect>
                                      </p:childTnLst>
                                    </p:cTn>
                                  </p:par>
                                </p:childTnLst>
                              </p:cTn>
                            </p:par>
                            <p:par>
                              <p:cTn id="14" fill="hold">
                                <p:stCondLst>
                                  <p:cond delay="1500"/>
                                </p:stCondLst>
                                <p:childTnLst>
                                  <p:par>
                                    <p:cTn id="15" presetID="14" presetClass="entr" presetSubtype="10" fill="hold" grpId="0" nodeType="after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randombar(horizontal)">
                                          <p:cBhvr>
                                            <p:cTn id="17" dur="500"/>
                                            <p:tgtEl>
                                              <p:spTgt spid="49"/>
                                            </p:tgtEl>
                                          </p:cBhvr>
                                        </p:animEffect>
                                      </p:childTnLst>
                                    </p:cTn>
                                  </p:par>
                                </p:childTnLst>
                              </p:cTn>
                            </p:par>
                            <p:par>
                              <p:cTn id="18" fill="hold">
                                <p:stCondLst>
                                  <p:cond delay="2000"/>
                                </p:stCondLst>
                                <p:childTnLst>
                                  <p:par>
                                    <p:cTn id="19" presetID="37" presetClass="entr" presetSubtype="0" fill="hold" grpId="0" nodeType="after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1000"/>
                                            <p:tgtEl>
                                              <p:spTgt spid="37"/>
                                            </p:tgtEl>
                                          </p:cBhvr>
                                        </p:animEffect>
                                        <p:anim calcmode="lin" valueType="num">
                                          <p:cBhvr>
                                            <p:cTn id="22" dur="1000" fill="hold"/>
                                            <p:tgtEl>
                                              <p:spTgt spid="37"/>
                                            </p:tgtEl>
                                            <p:attrNameLst>
                                              <p:attrName>ppt_x</p:attrName>
                                            </p:attrNameLst>
                                          </p:cBhvr>
                                          <p:tavLst>
                                            <p:tav tm="0">
                                              <p:val>
                                                <p:strVal val="#ppt_x"/>
                                              </p:val>
                                            </p:tav>
                                            <p:tav tm="100000">
                                              <p:val>
                                                <p:strVal val="#ppt_x"/>
                                              </p:val>
                                            </p:tav>
                                          </p:tavLst>
                                        </p:anim>
                                        <p:anim calcmode="lin" valueType="num">
                                          <p:cBhvr>
                                            <p:cTn id="23" dur="900" decel="100000" fill="hold"/>
                                            <p:tgtEl>
                                              <p:spTgt spid="37"/>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par>
                              <p:cTn id="25" fill="hold">
                                <p:stCondLst>
                                  <p:cond delay="3000"/>
                                </p:stCondLst>
                                <p:childTnLst>
                                  <p:par>
                                    <p:cTn id="26" presetID="2" presetClass="entr" presetSubtype="8" fill="hold" grpId="0" nodeType="afterEffect" p14:presetBounceEnd="68000">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14:bounceEnd="68000">
                                          <p:cBhvr additive="base">
                                            <p:cTn id="28" dur="1500" fill="hold"/>
                                            <p:tgtEl>
                                              <p:spTgt spid="23"/>
                                            </p:tgtEl>
                                            <p:attrNameLst>
                                              <p:attrName>ppt_x</p:attrName>
                                            </p:attrNameLst>
                                          </p:cBhvr>
                                          <p:tavLst>
                                            <p:tav tm="0">
                                              <p:val>
                                                <p:strVal val="0-#ppt_w/2"/>
                                              </p:val>
                                            </p:tav>
                                            <p:tav tm="100000">
                                              <p:val>
                                                <p:strVal val="#ppt_x"/>
                                              </p:val>
                                            </p:tav>
                                          </p:tavLst>
                                        </p:anim>
                                        <p:anim calcmode="lin" valueType="num" p14:bounceEnd="68000">
                                          <p:cBhvr additive="base">
                                            <p:cTn id="29" dur="1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7" grpId="0"/>
          <p:bldP spid="23"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1500" fill="hold"/>
                                            <p:tgtEl>
                                              <p:spTgt spid="50"/>
                                            </p:tgtEl>
                                            <p:attrNameLst>
                                              <p:attrName>ppt_x</p:attrName>
                                            </p:attrNameLst>
                                          </p:cBhvr>
                                          <p:tavLst>
                                            <p:tav tm="0">
                                              <p:val>
                                                <p:strVal val="#ppt_x"/>
                                              </p:val>
                                            </p:tav>
                                            <p:tav tm="100000">
                                              <p:val>
                                                <p:strVal val="#ppt_x"/>
                                              </p:val>
                                            </p:tav>
                                          </p:tavLst>
                                        </p:anim>
                                        <p:anim calcmode="lin" valueType="num">
                                          <p:cBhvr additive="base">
                                            <p:cTn id="8" dur="1500" fill="hold"/>
                                            <p:tgtEl>
                                              <p:spTgt spid="50"/>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600"/>
                                      </p:stCondLst>
                                      <p:childTnLst>
                                        <p:set>
                                          <p:cBhvr>
                                            <p:cTn id="10" dur="1" fill="hold">
                                              <p:stCondLst>
                                                <p:cond delay="0"/>
                                              </p:stCondLst>
                                            </p:cTn>
                                            <p:tgtEl>
                                              <p:spTgt spid="11"/>
                                            </p:tgtEl>
                                            <p:attrNameLst>
                                              <p:attrName>style.visibility</p:attrName>
                                            </p:attrNameLst>
                                          </p:cBhvr>
                                          <p:to>
                                            <p:strVal val="visible"/>
                                          </p:to>
                                        </p:set>
                                        <p:anim calcmode="lin" valueType="num">
                                          <p:cBhvr>
                                            <p:cTn id="11" dur="1000" fill="hold"/>
                                            <p:tgtEl>
                                              <p:spTgt spid="11"/>
                                            </p:tgtEl>
                                            <p:attrNameLst>
                                              <p:attrName>ppt_w</p:attrName>
                                            </p:attrNameLst>
                                          </p:cBhvr>
                                          <p:tavLst>
                                            <p:tav tm="0">
                                              <p:val>
                                                <p:fltVal val="0"/>
                                              </p:val>
                                            </p:tav>
                                            <p:tav tm="100000">
                                              <p:val>
                                                <p:strVal val="#ppt_w"/>
                                              </p:val>
                                            </p:tav>
                                          </p:tavLst>
                                        </p:anim>
                                        <p:anim calcmode="lin" valueType="num">
                                          <p:cBhvr>
                                            <p:cTn id="12" dur="1000" fill="hold"/>
                                            <p:tgtEl>
                                              <p:spTgt spid="11"/>
                                            </p:tgtEl>
                                            <p:attrNameLst>
                                              <p:attrName>ppt_h</p:attrName>
                                            </p:attrNameLst>
                                          </p:cBhvr>
                                          <p:tavLst>
                                            <p:tav tm="0">
                                              <p:val>
                                                <p:fltVal val="0"/>
                                              </p:val>
                                            </p:tav>
                                            <p:tav tm="100000">
                                              <p:val>
                                                <p:strVal val="#ppt_h"/>
                                              </p:val>
                                            </p:tav>
                                          </p:tavLst>
                                        </p:anim>
                                        <p:animEffect transition="in" filter="fade">
                                          <p:cBhvr>
                                            <p:cTn id="13" dur="1000"/>
                                            <p:tgtEl>
                                              <p:spTgt spid="11"/>
                                            </p:tgtEl>
                                          </p:cBhvr>
                                        </p:animEffect>
                                      </p:childTnLst>
                                    </p:cTn>
                                  </p:par>
                                </p:childTnLst>
                              </p:cTn>
                            </p:par>
                            <p:par>
                              <p:cTn id="14" fill="hold">
                                <p:stCondLst>
                                  <p:cond delay="1500"/>
                                </p:stCondLst>
                                <p:childTnLst>
                                  <p:par>
                                    <p:cTn id="15" presetID="14" presetClass="entr" presetSubtype="10" fill="hold" grpId="0" nodeType="after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randombar(horizontal)">
                                          <p:cBhvr>
                                            <p:cTn id="17" dur="500"/>
                                            <p:tgtEl>
                                              <p:spTgt spid="49"/>
                                            </p:tgtEl>
                                          </p:cBhvr>
                                        </p:animEffect>
                                      </p:childTnLst>
                                    </p:cTn>
                                  </p:par>
                                </p:childTnLst>
                              </p:cTn>
                            </p:par>
                            <p:par>
                              <p:cTn id="18" fill="hold">
                                <p:stCondLst>
                                  <p:cond delay="2000"/>
                                </p:stCondLst>
                                <p:childTnLst>
                                  <p:par>
                                    <p:cTn id="19" presetID="37" presetClass="entr" presetSubtype="0" fill="hold" grpId="0" nodeType="after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1000"/>
                                            <p:tgtEl>
                                              <p:spTgt spid="37"/>
                                            </p:tgtEl>
                                          </p:cBhvr>
                                        </p:animEffect>
                                        <p:anim calcmode="lin" valueType="num">
                                          <p:cBhvr>
                                            <p:cTn id="22" dur="1000" fill="hold"/>
                                            <p:tgtEl>
                                              <p:spTgt spid="37"/>
                                            </p:tgtEl>
                                            <p:attrNameLst>
                                              <p:attrName>ppt_x</p:attrName>
                                            </p:attrNameLst>
                                          </p:cBhvr>
                                          <p:tavLst>
                                            <p:tav tm="0">
                                              <p:val>
                                                <p:strVal val="#ppt_x"/>
                                              </p:val>
                                            </p:tav>
                                            <p:tav tm="100000">
                                              <p:val>
                                                <p:strVal val="#ppt_x"/>
                                              </p:val>
                                            </p:tav>
                                          </p:tavLst>
                                        </p:anim>
                                        <p:anim calcmode="lin" valueType="num">
                                          <p:cBhvr>
                                            <p:cTn id="23" dur="900" decel="100000" fill="hold"/>
                                            <p:tgtEl>
                                              <p:spTgt spid="37"/>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par>
                              <p:cTn id="25" fill="hold">
                                <p:stCondLst>
                                  <p:cond delay="3000"/>
                                </p:stCondLst>
                                <p:childTnLst>
                                  <p:par>
                                    <p:cTn id="26" presetID="2" presetClass="entr" presetSubtype="8"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additive="base">
                                            <p:cTn id="28" dur="1500" fill="hold"/>
                                            <p:tgtEl>
                                              <p:spTgt spid="23"/>
                                            </p:tgtEl>
                                            <p:attrNameLst>
                                              <p:attrName>ppt_x</p:attrName>
                                            </p:attrNameLst>
                                          </p:cBhvr>
                                          <p:tavLst>
                                            <p:tav tm="0">
                                              <p:val>
                                                <p:strVal val="0-#ppt_w/2"/>
                                              </p:val>
                                            </p:tav>
                                            <p:tav tm="100000">
                                              <p:val>
                                                <p:strVal val="#ppt_x"/>
                                              </p:val>
                                            </p:tav>
                                          </p:tavLst>
                                        </p:anim>
                                        <p:anim calcmode="lin" valueType="num">
                                          <p:cBhvr additive="base">
                                            <p:cTn id="29" dur="1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7" grpId="0"/>
          <p:bldP spid="23" grpId="0" animBg="1"/>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pic>
        <p:nvPicPr>
          <p:cNvPr id="11266" name="Picture 2" descr="https://ss3.bdstatic.com/70cFv8Sh_Q1YnxGkpoWK1HF6hhy/it/u=2931933477,3952016590&amp;fm=27&amp;gp=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0599" y="1025356"/>
            <a:ext cx="8692822" cy="5529419"/>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1900599" y="1063853"/>
            <a:ext cx="8692822" cy="552941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4" name="矩形 3"/>
          <p:cNvSpPr/>
          <p:nvPr/>
        </p:nvSpPr>
        <p:spPr>
          <a:xfrm>
            <a:off x="4513202" y="2456392"/>
            <a:ext cx="3467616" cy="584775"/>
          </a:xfrm>
          <a:prstGeom prst="rect">
            <a:avLst/>
          </a:prstGeom>
        </p:spPr>
        <p:txBody>
          <a:bodyPr wrap="none">
            <a:spAutoFit/>
          </a:bodyPr>
          <a:lstStyle/>
          <a:p>
            <a:r>
              <a:rPr lang="zh-CN" altLang="en-US" sz="3200" b="1" dirty="0">
                <a:solidFill>
                  <a:srgbClr val="FFC000"/>
                </a:solidFill>
                <a:latin typeface="微软雅黑" panose="020B0503020204020204" pitchFamily="34" charset="-122"/>
                <a:ea typeface="微软雅黑" panose="020B0503020204020204" pitchFamily="34" charset="-122"/>
              </a:rPr>
              <a:t>受限空间作业定义</a:t>
            </a:r>
            <a:endParaRPr lang="zh-CN" altLang="en-US" sz="3200" b="1" dirty="0">
              <a:solidFill>
                <a:srgbClr val="FFC000"/>
              </a:solidFill>
              <a:latin typeface="微软雅黑" panose="020B0503020204020204" pitchFamily="34" charset="-122"/>
              <a:ea typeface="微软雅黑" panose="020B0503020204020204" pitchFamily="34" charset="-122"/>
            </a:endParaRPr>
          </a:p>
        </p:txBody>
      </p:sp>
      <p:sp>
        <p:nvSpPr>
          <p:cNvPr id="5" name="矩形 4"/>
          <p:cNvSpPr/>
          <p:nvPr/>
        </p:nvSpPr>
        <p:spPr>
          <a:xfrm>
            <a:off x="2712627" y="3558015"/>
            <a:ext cx="7068766" cy="826637"/>
          </a:xfrm>
          <a:prstGeom prst="rect">
            <a:avLst/>
          </a:prstGeom>
        </p:spPr>
        <p:txBody>
          <a:bodyPr wrap="square">
            <a:spAutoFit/>
          </a:bodyPr>
          <a:lstStyle/>
          <a:p>
            <a:pPr algn="ctr">
              <a:lnSpc>
                <a:spcPct val="125000"/>
              </a:lnSpc>
            </a:pPr>
            <a:r>
              <a:rPr lang="zh-CN" altLang="zh-CN" sz="2000" dirty="0">
                <a:solidFill>
                  <a:schemeClr val="bg1"/>
                </a:solidFill>
                <a:latin typeface="微软雅黑" panose="020B0503020204020204" pitchFamily="34" charset="-122"/>
                <a:ea typeface="微软雅黑" panose="020B0503020204020204" pitchFamily="34" charset="-122"/>
              </a:rPr>
              <a:t>指作业人员进入</a:t>
            </a:r>
            <a:r>
              <a:rPr lang="zh-CN" altLang="en-US" sz="2000" dirty="0">
                <a:solidFill>
                  <a:schemeClr val="bg1"/>
                </a:solidFill>
                <a:latin typeface="微软雅黑" panose="020B0503020204020204" pitchFamily="34" charset="-122"/>
                <a:ea typeface="微软雅黑" panose="020B0503020204020204" pitchFamily="34" charset="-122"/>
              </a:rPr>
              <a:t>受</a:t>
            </a:r>
            <a:r>
              <a:rPr lang="zh-CN" altLang="zh-CN" sz="2000" dirty="0">
                <a:solidFill>
                  <a:schemeClr val="bg1"/>
                </a:solidFill>
                <a:latin typeface="微软雅黑" panose="020B0503020204020204" pitchFamily="34" charset="-122"/>
                <a:ea typeface="微软雅黑" panose="020B0503020204020204" pitchFamily="34" charset="-122"/>
              </a:rPr>
              <a:t>限空间</a:t>
            </a:r>
            <a:r>
              <a:rPr lang="zh-CN" altLang="en-US" sz="2000" dirty="0">
                <a:solidFill>
                  <a:schemeClr val="bg1"/>
                </a:solidFill>
                <a:latin typeface="微软雅黑" panose="020B0503020204020204" pitchFamily="34" charset="-122"/>
                <a:ea typeface="微软雅黑" panose="020B0503020204020204" pitchFamily="34" charset="-122"/>
              </a:rPr>
              <a:t>内进行</a:t>
            </a:r>
            <a:r>
              <a:rPr lang="zh-CN" altLang="zh-CN" sz="2000" dirty="0">
                <a:solidFill>
                  <a:schemeClr val="bg1"/>
                </a:solidFill>
                <a:latin typeface="微软雅黑" panose="020B0503020204020204" pitchFamily="34" charset="-122"/>
                <a:ea typeface="微软雅黑" panose="020B0503020204020204" pitchFamily="34" charset="-122"/>
              </a:rPr>
              <a:t>施工</a:t>
            </a:r>
            <a:r>
              <a:rPr lang="zh-CN" altLang="en-US" sz="2000" dirty="0">
                <a:solidFill>
                  <a:schemeClr val="bg1"/>
                </a:solidFill>
                <a:latin typeface="微软雅黑" panose="020B0503020204020204" pitchFamily="34" charset="-122"/>
                <a:ea typeface="微软雅黑" panose="020B0503020204020204" pitchFamily="34" charset="-122"/>
              </a:rPr>
              <a:t>、检</a:t>
            </a:r>
            <a:r>
              <a:rPr lang="zh-CN" altLang="zh-CN" sz="2000" dirty="0">
                <a:solidFill>
                  <a:schemeClr val="bg1"/>
                </a:solidFill>
                <a:latin typeface="微软雅黑" panose="020B0503020204020204" pitchFamily="34" charset="-122"/>
                <a:ea typeface="微软雅黑" panose="020B0503020204020204" pitchFamily="34" charset="-122"/>
              </a:rPr>
              <a:t>修、保养、排障、清理等</a:t>
            </a:r>
            <a:r>
              <a:rPr lang="zh-CN" altLang="en-US" sz="2000" dirty="0">
                <a:solidFill>
                  <a:schemeClr val="bg1"/>
                </a:solidFill>
                <a:latin typeface="微软雅黑" panose="020B0503020204020204" pitchFamily="34" charset="-122"/>
                <a:ea typeface="微软雅黑" panose="020B0503020204020204" pitchFamily="34" charset="-122"/>
              </a:rPr>
              <a:t>作业的活动。</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8" name="矩形 7"/>
          <p:cNvSpPr/>
          <p:nvPr/>
        </p:nvSpPr>
        <p:spPr>
          <a:xfrm>
            <a:off x="1974714" y="2031317"/>
            <a:ext cx="9241277" cy="389106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2200881" y="2220053"/>
            <a:ext cx="8788942" cy="3513591"/>
          </a:xfrm>
          <a:prstGeom prst="rect">
            <a:avLst/>
          </a:prstGeom>
        </p:spPr>
        <p:txBody>
          <a:bodyPr wrap="square">
            <a:spAutoFit/>
          </a:bodyPr>
          <a:lstStyle/>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在保障安全的前提下进入受限空间实施作业任务。</a:t>
            </a:r>
            <a:r>
              <a:rPr lang="zh-CN" altLang="en-US" b="1" dirty="0">
                <a:solidFill>
                  <a:srgbClr val="0C4A88"/>
                </a:solidFill>
                <a:latin typeface="微软雅黑" panose="020B0503020204020204" pitchFamily="34" charset="-122"/>
                <a:ea typeface="微软雅黑" panose="020B0503020204020204" pitchFamily="34" charset="-122"/>
              </a:rPr>
              <a:t>作业前应了解作业</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的内容、地点、时间、要求，熟知作业中的危害因素和应采取的安全措施；</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确认</a:t>
            </a:r>
            <a:r>
              <a:rPr lang="zh-CN" altLang="en-US" b="1" dirty="0">
                <a:solidFill>
                  <a:srgbClr val="0C4A88"/>
                </a:solidFill>
                <a:latin typeface="微软雅黑" panose="020B0503020204020204" pitchFamily="34" charset="-122"/>
                <a:ea typeface="微软雅黑" panose="020B0503020204020204" pitchFamily="34" charset="-122"/>
              </a:rPr>
              <a:t>安全防护措施</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落实情况 ；</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遵守受限空间作业安全操作规程，正确使用受限空间作业安全设施与个体防护用品；</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应与监护人员进行必要的、有效的安全、报警、撤离等</a:t>
            </a:r>
            <a:r>
              <a:rPr lang="zh-CN" altLang="en-US" b="1" dirty="0">
                <a:solidFill>
                  <a:srgbClr val="0C4A88"/>
                </a:solidFill>
                <a:latin typeface="微软雅黑" panose="020B0503020204020204" pitchFamily="34" charset="-122"/>
                <a:ea typeface="微软雅黑" panose="020B0503020204020204" pitchFamily="34" charset="-122"/>
              </a:rPr>
              <a:t>双向信息交流 </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b="1" dirty="0">
                <a:solidFill>
                  <a:srgbClr val="0C4A88"/>
                </a:solidFill>
                <a:latin typeface="微软雅黑" panose="020B0503020204020204" pitchFamily="34" charset="-122"/>
                <a:ea typeface="微软雅黑" panose="020B0503020204020204" pitchFamily="34" charset="-122"/>
              </a:rPr>
              <a:t>服从作业监护人的指挥</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，如发现作业监护人员不履行职责时，应停止作业并撤出受限空间</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在作业中如出现异常情况</a:t>
            </a:r>
            <a:r>
              <a:rPr lang="zh-CN" altLang="en-US" dirty="0">
                <a:latin typeface="微软雅黑" panose="020B0503020204020204" pitchFamily="34" charset="-122"/>
                <a:ea typeface="微软雅黑" panose="020B0503020204020204" pitchFamily="34" charset="-122"/>
              </a:rPr>
              <a:t>或感到不适或呼吸困难时，应立即向作业监护人发出信号，迅速撤离现场</a:t>
            </a:r>
            <a:r>
              <a:rPr lang="zh-CN" altLang="en-US" sz="1600" dirty="0">
                <a:latin typeface="微软雅黑" panose="020B0503020204020204" pitchFamily="34" charset="-122"/>
                <a:ea typeface="微软雅黑" panose="020B0503020204020204" pitchFamily="34" charset="-122"/>
              </a:rPr>
              <a:t> </a:t>
            </a:r>
            <a:endParaRPr lang="zh-CN" altLang="en-US" sz="1600" dirty="0">
              <a:latin typeface="微软雅黑" panose="020B0503020204020204" pitchFamily="34" charset="-122"/>
              <a:ea typeface="微软雅黑" panose="020B0503020204020204" pitchFamily="34" charset="-122"/>
            </a:endParaRPr>
          </a:p>
        </p:txBody>
      </p:sp>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831392" y="1143662"/>
            <a:ext cx="3185487"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进入受限空间作业的安全职责</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6" name="矩形 5"/>
          <p:cNvSpPr/>
          <p:nvPr/>
        </p:nvSpPr>
        <p:spPr>
          <a:xfrm>
            <a:off x="1337593" y="2031317"/>
            <a:ext cx="637122" cy="3891064"/>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35396" y="3453838"/>
            <a:ext cx="441146" cy="1323439"/>
          </a:xfrm>
          <a:prstGeom prst="rect">
            <a:avLst/>
          </a:prstGeom>
        </p:spPr>
        <p:txBody>
          <a:bodyPr wrap="non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作</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业</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人</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员</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831392" y="1043440"/>
            <a:ext cx="3185487"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进入受限空间作业的安全职责</a:t>
            </a:r>
            <a:endParaRPr lang="zh-CN" altLang="en-US" dirty="0">
              <a:solidFill>
                <a:srgbClr val="0C4A88"/>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395959" y="1747395"/>
            <a:ext cx="9878398" cy="2697606"/>
            <a:chOff x="1337593" y="2031318"/>
            <a:chExt cx="9878398" cy="2697606"/>
          </a:xfrm>
        </p:grpSpPr>
        <p:sp>
          <p:nvSpPr>
            <p:cNvPr id="8" name="矩形 7"/>
            <p:cNvSpPr/>
            <p:nvPr/>
          </p:nvSpPr>
          <p:spPr>
            <a:xfrm>
              <a:off x="1974714" y="2031318"/>
              <a:ext cx="9241277" cy="26976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2200881" y="2220053"/>
              <a:ext cx="8788942" cy="2359428"/>
            </a:xfrm>
            <a:prstGeom prst="rect">
              <a:avLst/>
            </a:prstGeom>
          </p:spPr>
          <p:txBody>
            <a:bodyPr wrap="square">
              <a:spAutoFit/>
            </a:bodyPr>
            <a:lstStyle/>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对受限空间作业人员的安全负有</a:t>
              </a:r>
              <a:r>
                <a:rPr lang="zh-CN" altLang="en-US" b="1" dirty="0">
                  <a:solidFill>
                    <a:srgbClr val="0C4A88"/>
                  </a:solidFill>
                  <a:latin typeface="微软雅黑" panose="020B0503020204020204" pitchFamily="34" charset="-122"/>
                  <a:ea typeface="微软雅黑" panose="020B0503020204020204" pitchFamily="34" charset="-122"/>
                </a:rPr>
                <a:t>监督和保护的职责</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了解可能面临的危害，对作业人员出现的异常行为能够及时警觉并做出判断。与作业人员保持联系和交流，</a:t>
              </a:r>
              <a:r>
                <a:rPr lang="zh-CN" altLang="en-US" b="1" dirty="0">
                  <a:solidFill>
                    <a:srgbClr val="0C4A88"/>
                  </a:solidFill>
                  <a:latin typeface="微软雅黑" panose="020B0503020204020204" pitchFamily="34" charset="-122"/>
                  <a:ea typeface="微软雅黑" panose="020B0503020204020204" pitchFamily="34" charset="-122"/>
                </a:rPr>
                <a:t>观察作业人员的状况</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b="1" dirty="0">
                  <a:solidFill>
                    <a:srgbClr val="0C4A88"/>
                  </a:solidFill>
                  <a:latin typeface="微软雅黑" panose="020B0503020204020204" pitchFamily="34" charset="-122"/>
                  <a:ea typeface="微软雅黑" panose="020B0503020204020204" pitchFamily="34" charset="-122"/>
                </a:rPr>
                <a:t>当发现异常时</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，立即向作业人员发出撤离警报，并帮助作业人员从受限空间逃生，同时立即呼叫紧急救援  ；</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掌握</a:t>
              </a:r>
              <a:r>
                <a:rPr lang="zh-CN" altLang="en-US" b="1" dirty="0">
                  <a:solidFill>
                    <a:srgbClr val="0C4A88"/>
                  </a:solidFill>
                  <a:latin typeface="微软雅黑" panose="020B0503020204020204" pitchFamily="34" charset="-122"/>
                  <a:ea typeface="微软雅黑" panose="020B0503020204020204" pitchFamily="34" charset="-122"/>
                </a:rPr>
                <a:t>应急救援的基本知识 </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p:txBody>
        </p:sp>
        <p:sp>
          <p:nvSpPr>
            <p:cNvPr id="6" name="矩形 5"/>
            <p:cNvSpPr/>
            <p:nvPr/>
          </p:nvSpPr>
          <p:spPr>
            <a:xfrm>
              <a:off x="1337593" y="2031318"/>
              <a:ext cx="637122" cy="2697606"/>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35581" y="2873402"/>
              <a:ext cx="441146" cy="1323439"/>
            </a:xfrm>
            <a:prstGeom prst="rect">
              <a:avLst/>
            </a:prstGeom>
          </p:spPr>
          <p:txBody>
            <a:bodyPr wrap="non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监</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护</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人</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员</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14" name="组合 13"/>
          <p:cNvGrpSpPr/>
          <p:nvPr/>
        </p:nvGrpSpPr>
        <p:grpSpPr>
          <a:xfrm>
            <a:off x="1395959" y="4719766"/>
            <a:ext cx="9878398" cy="2102762"/>
            <a:chOff x="1337593" y="2031317"/>
            <a:chExt cx="9878398" cy="2102762"/>
          </a:xfrm>
        </p:grpSpPr>
        <p:sp>
          <p:nvSpPr>
            <p:cNvPr id="15" name="矩形 14"/>
            <p:cNvSpPr/>
            <p:nvPr/>
          </p:nvSpPr>
          <p:spPr>
            <a:xfrm>
              <a:off x="1974714" y="2031317"/>
              <a:ext cx="9241277" cy="175156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2200881" y="2118143"/>
              <a:ext cx="8788942" cy="2015936"/>
            </a:xfrm>
            <a:prstGeom prst="rect">
              <a:avLst/>
            </a:prstGeom>
          </p:spPr>
          <p:txBody>
            <a:bodyPr wrap="square">
              <a:spAutoFit/>
            </a:bodyPr>
            <a:lstStyle/>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到现场了解受限空间内外情况，</a:t>
              </a:r>
              <a:r>
                <a:rPr lang="zh-CN" altLang="en-US" b="1" dirty="0">
                  <a:solidFill>
                    <a:srgbClr val="0C4A88"/>
                  </a:solidFill>
                  <a:latin typeface="微软雅黑" panose="020B0503020204020204" pitchFamily="34" charset="-122"/>
                  <a:ea typeface="微软雅黑" panose="020B0503020204020204" pitchFamily="34" charset="-122"/>
                </a:rPr>
                <a:t>检查各项安全措施</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的落实情况。</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到现场了解受限空间内外情况；</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审查</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许可证</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的办理是否符合要求；</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督促检查各项安全措施的落实情况 。</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1337593" y="2031318"/>
              <a:ext cx="637122" cy="1751564"/>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420485" y="2171865"/>
              <a:ext cx="441146" cy="1323439"/>
            </a:xfrm>
            <a:prstGeom prst="rect">
              <a:avLst/>
            </a:prstGeom>
          </p:spPr>
          <p:txBody>
            <a:bodyPr wrap="non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审</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批</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人</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员</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831392" y="1143662"/>
            <a:ext cx="3185487"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进入受限空间作业的安全职责</a:t>
            </a:r>
            <a:endParaRPr lang="zh-CN" altLang="en-US" dirty="0">
              <a:solidFill>
                <a:srgbClr val="0C4A88"/>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395959" y="2469062"/>
            <a:ext cx="9878398" cy="3007611"/>
            <a:chOff x="1337593" y="2031317"/>
            <a:chExt cx="9878398" cy="3007611"/>
          </a:xfrm>
        </p:grpSpPr>
        <p:sp>
          <p:nvSpPr>
            <p:cNvPr id="8" name="矩形 7"/>
            <p:cNvSpPr/>
            <p:nvPr/>
          </p:nvSpPr>
          <p:spPr>
            <a:xfrm>
              <a:off x="1974714" y="2031317"/>
              <a:ext cx="9241277" cy="300761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2200881" y="2220053"/>
              <a:ext cx="8788942" cy="2359428"/>
            </a:xfrm>
            <a:prstGeom prst="rect">
              <a:avLst/>
            </a:prstGeom>
          </p:spPr>
          <p:txBody>
            <a:bodyPr wrap="square">
              <a:spAutoFit/>
            </a:bodyPr>
            <a:lstStyle/>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 对受限空间作业安全</a:t>
              </a:r>
              <a:r>
                <a:rPr lang="zh-CN" altLang="en-US" b="1" dirty="0">
                  <a:solidFill>
                    <a:srgbClr val="0C4A88"/>
                  </a:solidFill>
                  <a:latin typeface="微软雅黑" panose="020B0503020204020204" pitchFamily="34" charset="-122"/>
                  <a:ea typeface="微软雅黑" panose="020B0503020204020204" pitchFamily="34" charset="-122"/>
                </a:rPr>
                <a:t>负全面责任</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 </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在受限空间作业环境、作业方案和防护设施及用品达到安全要求后，</a:t>
              </a:r>
              <a:r>
                <a:rPr lang="zh-CN" altLang="en-US" b="1" dirty="0">
                  <a:solidFill>
                    <a:srgbClr val="0C4A88"/>
                  </a:solidFill>
                  <a:latin typeface="微软雅黑" panose="020B0503020204020204" pitchFamily="34" charset="-122"/>
                  <a:ea typeface="微软雅黑" panose="020B0503020204020204" pitchFamily="34" charset="-122"/>
                </a:rPr>
                <a:t>才可安排人员进入受限空间作业</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在受限空间及其附近发生异常情况时，</a:t>
              </a:r>
              <a:r>
                <a:rPr lang="zh-CN" altLang="en-US" b="1" dirty="0">
                  <a:solidFill>
                    <a:srgbClr val="0C4A88"/>
                  </a:solidFill>
                  <a:latin typeface="微软雅黑" panose="020B0503020204020204" pitchFamily="34" charset="-122"/>
                  <a:ea typeface="微软雅黑" panose="020B0503020204020204" pitchFamily="34" charset="-122"/>
                </a:rPr>
                <a:t>应停止作业</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检查、确认应急准备情况，</a:t>
              </a:r>
              <a:r>
                <a:rPr lang="zh-CN" altLang="en-US" b="1" dirty="0">
                  <a:solidFill>
                    <a:srgbClr val="0C4A88"/>
                  </a:solidFill>
                  <a:latin typeface="微软雅黑" panose="020B0503020204020204" pitchFamily="34" charset="-122"/>
                  <a:ea typeface="微软雅黑" panose="020B0503020204020204" pitchFamily="34" charset="-122"/>
                </a:rPr>
                <a:t>核实内外联络及呼叫方法</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对</a:t>
              </a:r>
              <a:r>
                <a:rPr lang="zh-CN" altLang="en-US" b="1" dirty="0">
                  <a:solidFill>
                    <a:srgbClr val="0C4A88"/>
                  </a:solidFill>
                  <a:latin typeface="微软雅黑" panose="020B0503020204020204" pitchFamily="34" charset="-122"/>
                  <a:ea typeface="微软雅黑" panose="020B0503020204020204" pitchFamily="34" charset="-122"/>
                </a:rPr>
                <a:t>未经允许试图进入或已经进入受限空间者</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进行劝阻或责令退出 </a:t>
              </a:r>
              <a:endParaRPr lang="zh-CN" altLang="en-US" sz="1600" dirty="0">
                <a:latin typeface="微软雅黑" panose="020B0503020204020204" pitchFamily="34" charset="-122"/>
                <a:ea typeface="微软雅黑" panose="020B0503020204020204" pitchFamily="34" charset="-122"/>
              </a:endParaRPr>
            </a:p>
          </p:txBody>
        </p:sp>
        <p:sp>
          <p:nvSpPr>
            <p:cNvPr id="6" name="矩形 5"/>
            <p:cNvSpPr/>
            <p:nvPr/>
          </p:nvSpPr>
          <p:spPr>
            <a:xfrm>
              <a:off x="1337593" y="2031317"/>
              <a:ext cx="637122" cy="3007611"/>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35581" y="2873402"/>
              <a:ext cx="441146" cy="1631216"/>
            </a:xfrm>
            <a:prstGeom prst="rect">
              <a:avLst/>
            </a:prstGeom>
          </p:spPr>
          <p:txBody>
            <a:bodyPr wrap="non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作</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业</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负</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责</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人</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831392" y="1143662"/>
            <a:ext cx="2954655"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进入受限空间作业注意事项</a:t>
            </a:r>
            <a:endParaRPr lang="zh-CN" altLang="en-US" dirty="0">
              <a:solidFill>
                <a:srgbClr val="0C4A88"/>
              </a:solidFill>
              <a:latin typeface="微软雅黑" panose="020B0503020204020204" pitchFamily="34" charset="-122"/>
              <a:ea typeface="微软雅黑" panose="020B0503020204020204" pitchFamily="34" charset="-122"/>
            </a:endParaRPr>
          </a:p>
        </p:txBody>
      </p:sp>
      <p:pic>
        <p:nvPicPr>
          <p:cNvPr id="12290" name="Picture 2" descr="https://timgsa.baidu.com/timg?image&amp;quality=80&amp;size=b9999_10000&amp;sec=1521612060&amp;di=fbbe40046f2a3ee8bb87fe5e8783b199&amp;imgtype=jpg&amp;er=1&amp;src=http%3A%2F%2Fimgsrc.baidu.com%2Fimgad%2Fpic%2Fitem%2F6609c93d70cf3bc73a6ae8c6da00baa1cd112ab5.jpg"/>
          <p:cNvPicPr>
            <a:picLocks noChangeAspect="1" noChangeArrowheads="1"/>
          </p:cNvPicPr>
          <p:nvPr/>
        </p:nvPicPr>
        <p:blipFill rotWithShape="1">
          <a:blip r:embed="rId2">
            <a:extLst>
              <a:ext uri="{28A0092B-C50C-407E-A947-70E740481C1C}">
                <a14:useLocalDpi xmlns:a14="http://schemas.microsoft.com/office/drawing/2010/main" val="0"/>
              </a:ext>
            </a:extLst>
          </a:blip>
          <a:srcRect r="25067" b="8581"/>
          <a:stretch>
            <a:fillRect/>
          </a:stretch>
        </p:blipFill>
        <p:spPr bwMode="auto">
          <a:xfrm>
            <a:off x="6631325" y="1973322"/>
            <a:ext cx="5114046" cy="41728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9" name="直接连接符 8"/>
          <p:cNvCxnSpPr/>
          <p:nvPr/>
        </p:nvCxnSpPr>
        <p:spPr>
          <a:xfrm>
            <a:off x="1351308" y="2120243"/>
            <a:ext cx="0" cy="3878965"/>
          </a:xfrm>
          <a:prstGeom prst="line">
            <a:avLst/>
          </a:prstGeom>
          <a:ln w="12700" cap="flat" cmpd="sng">
            <a:solidFill>
              <a:srgbClr val="000000"/>
            </a:solidFill>
            <a:prstDash val="sysDash"/>
            <a:miter/>
            <a:headEnd type="none" w="med" len="med"/>
            <a:tailEnd type="none" w="med" len="med"/>
          </a:ln>
        </p:spPr>
      </p:cxnSp>
      <p:sp>
        <p:nvSpPr>
          <p:cNvPr id="10" name="椭圆 9"/>
          <p:cNvSpPr/>
          <p:nvPr/>
        </p:nvSpPr>
        <p:spPr>
          <a:xfrm>
            <a:off x="1206535" y="2107550"/>
            <a:ext cx="289545" cy="289545"/>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1206534" y="2694013"/>
            <a:ext cx="289545" cy="289545"/>
          </a:xfrm>
          <a:prstGeom prst="ellipse">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24603"/>
              </a:solidFill>
            </a:endParaRPr>
          </a:p>
        </p:txBody>
      </p:sp>
      <p:sp>
        <p:nvSpPr>
          <p:cNvPr id="20" name="椭圆 19"/>
          <p:cNvSpPr/>
          <p:nvPr/>
        </p:nvSpPr>
        <p:spPr>
          <a:xfrm>
            <a:off x="1206534" y="3449846"/>
            <a:ext cx="289545" cy="289545"/>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1206534" y="4059725"/>
            <a:ext cx="289545" cy="289545"/>
          </a:xfrm>
          <a:prstGeom prst="ellipse">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24603"/>
              </a:solidFill>
            </a:endParaRPr>
          </a:p>
        </p:txBody>
      </p:sp>
      <p:sp>
        <p:nvSpPr>
          <p:cNvPr id="22" name="矩形 21"/>
          <p:cNvSpPr/>
          <p:nvPr/>
        </p:nvSpPr>
        <p:spPr>
          <a:xfrm>
            <a:off x="1640853" y="2096828"/>
            <a:ext cx="2262158" cy="369332"/>
          </a:xfrm>
          <a:prstGeom prst="rect">
            <a:avLst/>
          </a:prstGeom>
        </p:spPr>
        <p:txBody>
          <a:bodyPr wrap="none">
            <a:spAutoFit/>
          </a:bodyPr>
          <a:lstStyle/>
          <a:p>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受限空间作业应办理</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3" name="椭圆 22"/>
          <p:cNvSpPr/>
          <p:nvPr/>
        </p:nvSpPr>
        <p:spPr>
          <a:xfrm>
            <a:off x="1206534" y="4817387"/>
            <a:ext cx="289545" cy="289545"/>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1640854" y="2614226"/>
            <a:ext cx="4692436" cy="730777"/>
          </a:xfrm>
          <a:prstGeom prst="rect">
            <a:avLst/>
          </a:prstGeom>
        </p:spPr>
        <p:txBody>
          <a:bodyPr wrap="square">
            <a:spAutoFit/>
          </a:bodyPr>
          <a:lstStyle/>
          <a:p>
            <a:pPr>
              <a:lnSpc>
                <a:spcPts val="26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受限空间与其他系统连通的可能危及安全作业的管道应采取有效隔离措施</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1640853" y="3409953"/>
            <a:ext cx="1338828" cy="369332"/>
          </a:xfrm>
          <a:prstGeom prst="rect">
            <a:avLst/>
          </a:prstGeom>
        </p:spPr>
        <p:txBody>
          <a:bodyPr wrap="none">
            <a:spAutoFit/>
          </a:bodyPr>
          <a:lstStyle/>
          <a:p>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清洗或置换</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6" name="矩形 25"/>
          <p:cNvSpPr/>
          <p:nvPr/>
        </p:nvSpPr>
        <p:spPr>
          <a:xfrm>
            <a:off x="1627019" y="3970810"/>
            <a:ext cx="4823906" cy="730777"/>
          </a:xfrm>
          <a:prstGeom prst="rect">
            <a:avLst/>
          </a:prstGeom>
        </p:spPr>
        <p:txBody>
          <a:bodyPr wrap="square">
            <a:spAutoFit/>
          </a:bodyPr>
          <a:lstStyle/>
          <a:p>
            <a:pPr>
              <a:lnSpc>
                <a:spcPts val="26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通风：自然通风、机械通风（防爆风机），禁止向受限空间充氧气或富氧空气</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7" name="矩形 26"/>
          <p:cNvSpPr/>
          <p:nvPr/>
        </p:nvSpPr>
        <p:spPr>
          <a:xfrm>
            <a:off x="1649344" y="4783497"/>
            <a:ext cx="4779256" cy="1397627"/>
          </a:xfrm>
          <a:prstGeom prst="rect">
            <a:avLst/>
          </a:prstGeom>
        </p:spPr>
        <p:txBody>
          <a:bodyPr wrap="square">
            <a:spAutoFit/>
          </a:bodyPr>
          <a:lstStyle/>
          <a:p>
            <a:pPr>
              <a:lnSpc>
                <a:spcPts val="26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监测分析</a:t>
            </a:r>
            <a:b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b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作业前</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30 min</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内，应对受限空间进行气体采样分析，分析合格后方可进入；采样点应有代表性，容积较大的受限空间，应采取上、中</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831392" y="1143662"/>
            <a:ext cx="1569660"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个体防护措施</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28" name="Freeform 5"/>
          <p:cNvSpPr/>
          <p:nvPr/>
        </p:nvSpPr>
        <p:spPr bwMode="auto">
          <a:xfrm>
            <a:off x="4425200" y="2313145"/>
            <a:ext cx="1644816" cy="1642792"/>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latin typeface="微软雅黑" panose="020B0503020204020204" pitchFamily="34" charset="-122"/>
              <a:ea typeface="微软雅黑" panose="020B0503020204020204" pitchFamily="34" charset="-122"/>
            </a:endParaRPr>
          </a:p>
        </p:txBody>
      </p:sp>
      <p:sp>
        <p:nvSpPr>
          <p:cNvPr id="29" name="Freeform 5"/>
          <p:cNvSpPr/>
          <p:nvPr/>
        </p:nvSpPr>
        <p:spPr bwMode="auto">
          <a:xfrm>
            <a:off x="4609392" y="2486645"/>
            <a:ext cx="1276432" cy="1274862"/>
          </a:xfrm>
          <a:prstGeom prst="ellipse">
            <a:avLst/>
          </a:prstGeom>
          <a:solidFill>
            <a:srgbClr val="0C4A88"/>
          </a:solidFill>
          <a:ln w="38100">
            <a:noFill/>
          </a:ln>
          <a:effectLst>
            <a:innerShdw blurRad="635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latin typeface="微软雅黑" panose="020B0503020204020204" pitchFamily="34" charset="-122"/>
              <a:ea typeface="微软雅黑" panose="020B0503020204020204" pitchFamily="34" charset="-122"/>
            </a:endParaRPr>
          </a:p>
        </p:txBody>
      </p:sp>
      <p:sp>
        <p:nvSpPr>
          <p:cNvPr id="30" name="Freeform 5"/>
          <p:cNvSpPr/>
          <p:nvPr/>
        </p:nvSpPr>
        <p:spPr bwMode="auto">
          <a:xfrm>
            <a:off x="6203200" y="2313145"/>
            <a:ext cx="1644816" cy="1642792"/>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latin typeface="微软雅黑" panose="020B0503020204020204" pitchFamily="34" charset="-122"/>
              <a:ea typeface="微软雅黑" panose="020B0503020204020204" pitchFamily="34" charset="-122"/>
            </a:endParaRPr>
          </a:p>
        </p:txBody>
      </p:sp>
      <p:sp>
        <p:nvSpPr>
          <p:cNvPr id="31" name="Freeform 5"/>
          <p:cNvSpPr/>
          <p:nvPr/>
        </p:nvSpPr>
        <p:spPr bwMode="auto">
          <a:xfrm>
            <a:off x="6387392" y="2486645"/>
            <a:ext cx="1276432" cy="1274862"/>
          </a:xfrm>
          <a:prstGeom prst="ellipse">
            <a:avLst/>
          </a:prstGeom>
          <a:solidFill>
            <a:srgbClr val="0C4A88"/>
          </a:solidFill>
          <a:ln w="38100">
            <a:noFill/>
          </a:ln>
          <a:effectLst>
            <a:innerShdw blurRad="635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latin typeface="微软雅黑" panose="020B0503020204020204" pitchFamily="34" charset="-122"/>
              <a:ea typeface="微软雅黑" panose="020B0503020204020204" pitchFamily="34" charset="-122"/>
            </a:endParaRPr>
          </a:p>
        </p:txBody>
      </p:sp>
      <p:sp>
        <p:nvSpPr>
          <p:cNvPr id="32" name="Freeform 5"/>
          <p:cNvSpPr/>
          <p:nvPr/>
        </p:nvSpPr>
        <p:spPr bwMode="auto">
          <a:xfrm>
            <a:off x="4425200" y="4091145"/>
            <a:ext cx="1644816" cy="1642792"/>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latin typeface="微软雅黑" panose="020B0503020204020204" pitchFamily="34" charset="-122"/>
              <a:ea typeface="微软雅黑" panose="020B0503020204020204" pitchFamily="34" charset="-122"/>
            </a:endParaRPr>
          </a:p>
        </p:txBody>
      </p:sp>
      <p:sp>
        <p:nvSpPr>
          <p:cNvPr id="33" name="Freeform 5"/>
          <p:cNvSpPr/>
          <p:nvPr/>
        </p:nvSpPr>
        <p:spPr bwMode="auto">
          <a:xfrm>
            <a:off x="4609392" y="4264645"/>
            <a:ext cx="1276432" cy="1274862"/>
          </a:xfrm>
          <a:prstGeom prst="ellipse">
            <a:avLst/>
          </a:prstGeom>
          <a:solidFill>
            <a:srgbClr val="0C4A88"/>
          </a:solidFill>
          <a:ln w="38100">
            <a:noFill/>
          </a:ln>
          <a:effectLst>
            <a:innerShdw blurRad="635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latin typeface="微软雅黑" panose="020B0503020204020204" pitchFamily="34" charset="-122"/>
              <a:ea typeface="微软雅黑" panose="020B0503020204020204" pitchFamily="34" charset="-122"/>
            </a:endParaRPr>
          </a:p>
        </p:txBody>
      </p:sp>
      <p:sp>
        <p:nvSpPr>
          <p:cNvPr id="34" name="Freeform 5"/>
          <p:cNvSpPr/>
          <p:nvPr/>
        </p:nvSpPr>
        <p:spPr bwMode="auto">
          <a:xfrm>
            <a:off x="6203200" y="4091145"/>
            <a:ext cx="1644816" cy="1642792"/>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latin typeface="微软雅黑" panose="020B0503020204020204" pitchFamily="34" charset="-122"/>
              <a:ea typeface="微软雅黑" panose="020B0503020204020204" pitchFamily="34" charset="-122"/>
            </a:endParaRPr>
          </a:p>
        </p:txBody>
      </p:sp>
      <p:sp>
        <p:nvSpPr>
          <p:cNvPr id="39" name="Freeform 5"/>
          <p:cNvSpPr/>
          <p:nvPr/>
        </p:nvSpPr>
        <p:spPr bwMode="auto">
          <a:xfrm>
            <a:off x="6387392" y="4264645"/>
            <a:ext cx="1276432" cy="1274862"/>
          </a:xfrm>
          <a:prstGeom prst="ellipse">
            <a:avLst/>
          </a:prstGeom>
          <a:solidFill>
            <a:srgbClr val="0C4A88"/>
          </a:solidFill>
          <a:ln w="38100">
            <a:noFill/>
          </a:ln>
          <a:effectLst>
            <a:innerShdw blurRad="635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latin typeface="微软雅黑" panose="020B0503020204020204" pitchFamily="34" charset="-122"/>
              <a:ea typeface="微软雅黑" panose="020B0503020204020204" pitchFamily="34" charset="-122"/>
            </a:endParaRPr>
          </a:p>
        </p:txBody>
      </p:sp>
      <p:grpSp>
        <p:nvGrpSpPr>
          <p:cNvPr id="3" name="组合 2"/>
          <p:cNvGrpSpPr/>
          <p:nvPr/>
        </p:nvGrpSpPr>
        <p:grpSpPr>
          <a:xfrm>
            <a:off x="1151065" y="2626575"/>
            <a:ext cx="2924573" cy="905888"/>
            <a:chOff x="1151066" y="2178263"/>
            <a:chExt cx="2924573" cy="905888"/>
          </a:xfrm>
        </p:grpSpPr>
        <p:sp>
          <p:nvSpPr>
            <p:cNvPr id="44" name="TextBox 5"/>
            <p:cNvSpPr txBox="1"/>
            <p:nvPr/>
          </p:nvSpPr>
          <p:spPr>
            <a:xfrm>
              <a:off x="1151066" y="2592606"/>
              <a:ext cx="2924573" cy="491545"/>
            </a:xfrm>
            <a:prstGeom prst="rect">
              <a:avLst/>
            </a:prstGeom>
            <a:noFill/>
          </p:spPr>
          <p:txBody>
            <a:bodyPr wrap="square" lIns="0" tIns="0" rIns="0" bIns="0" rtlCol="0">
              <a:spAutoFit/>
            </a:bodyPr>
            <a:lstStyle>
              <a:defPPr>
                <a:defRPr lang="zh-CN"/>
              </a:defPPr>
              <a:lvl1pPr algn="just">
                <a:lnSpc>
                  <a:spcPts val="2000"/>
                </a:lnSpc>
                <a:defRPr sz="1400">
                  <a:solidFill>
                    <a:schemeClr val="bg1">
                      <a:lumMod val="75000"/>
                    </a:schemeClr>
                  </a:solidFill>
                  <a:latin typeface="微软雅黑 Light" panose="020B0502040204020203" pitchFamily="34" charset="-122"/>
                  <a:ea typeface="微软雅黑 Light" panose="020B0502040204020203" pitchFamily="34" charset="-122"/>
                </a:defRPr>
              </a:lvl1p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受限空间经清洗或置换不能达到要求时，应采取相应的防护措施方可作业。</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5" name="矩形 44"/>
            <p:cNvSpPr>
              <a:spLocks noChangeArrowheads="1"/>
            </p:cNvSpPr>
            <p:nvPr/>
          </p:nvSpPr>
          <p:spPr bwMode="auto">
            <a:xfrm>
              <a:off x="1151066" y="2178263"/>
              <a:ext cx="1989667" cy="29845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defRPr/>
              </a:pPr>
              <a:r>
                <a:rPr lang="zh-CN" altLang="en-US" b="1" cap="all" dirty="0">
                  <a:solidFill>
                    <a:srgbClr val="0C4A88"/>
                  </a:solidFill>
                  <a:latin typeface="微软雅黑" panose="020B0503020204020204" pitchFamily="34" charset="-122"/>
                  <a:ea typeface="微软雅黑" panose="020B0503020204020204" pitchFamily="34" charset="-122"/>
                  <a:cs typeface="+mj-cs"/>
                </a:rPr>
                <a:t>清洗或置换达标</a:t>
              </a:r>
              <a:endParaRPr lang="en-US" altLang="zh-CN" b="1" cap="all" dirty="0">
                <a:solidFill>
                  <a:srgbClr val="0C4A88"/>
                </a:solidFill>
                <a:latin typeface="微软雅黑" panose="020B0503020204020204" pitchFamily="34" charset="-122"/>
                <a:ea typeface="微软雅黑" panose="020B0503020204020204" pitchFamily="34" charset="-122"/>
                <a:cs typeface="+mj-cs"/>
              </a:endParaRPr>
            </a:p>
          </p:txBody>
        </p:sp>
      </p:grpSp>
      <p:sp>
        <p:nvSpPr>
          <p:cNvPr id="46" name="TextBox 5"/>
          <p:cNvSpPr txBox="1"/>
          <p:nvPr/>
        </p:nvSpPr>
        <p:spPr>
          <a:xfrm>
            <a:off x="8144784" y="2990217"/>
            <a:ext cx="3011653" cy="769441"/>
          </a:xfrm>
          <a:prstGeom prst="rect">
            <a:avLst/>
          </a:prstGeom>
          <a:noFill/>
        </p:spPr>
        <p:txBody>
          <a:bodyPr wrap="square" lIns="0" tIns="0" rIns="0" bIns="0" rtlCol="0">
            <a:spAutoFit/>
          </a:bodyPr>
          <a:lstStyle>
            <a:defPPr>
              <a:defRPr lang="zh-CN"/>
            </a:defPPr>
            <a:lvl1pPr algn="just">
              <a:lnSpc>
                <a:spcPts val="2000"/>
              </a:lnSpc>
              <a:defRPr sz="1400">
                <a:solidFill>
                  <a:schemeClr val="bg1">
                    <a:lumMod val="75000"/>
                  </a:schemeClr>
                </a:solidFill>
                <a:latin typeface="微软雅黑 Light" panose="020B0502040204020203" pitchFamily="34" charset="-122"/>
                <a:ea typeface="微软雅黑 Light" panose="020B0502040204020203" pitchFamily="34" charset="-122"/>
              </a:defRPr>
            </a:lvl1p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在缺氧或有毒的受限空间作业时，应佩戴隔离式防护面具（空呼器等），必要时作业人员应拴带救生绳。</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7" name="矩形 46"/>
          <p:cNvSpPr>
            <a:spLocks noChangeArrowheads="1"/>
          </p:cNvSpPr>
          <p:nvPr/>
        </p:nvSpPr>
        <p:spPr bwMode="auto">
          <a:xfrm>
            <a:off x="8144784" y="2575874"/>
            <a:ext cx="1989667" cy="29845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defRPr/>
            </a:pPr>
            <a:r>
              <a:rPr lang="zh-CN" altLang="en-US" b="1" cap="all" dirty="0">
                <a:solidFill>
                  <a:srgbClr val="0C4A88"/>
                </a:solidFill>
                <a:latin typeface="微软雅黑" panose="020B0503020204020204" pitchFamily="34" charset="-122"/>
                <a:ea typeface="微软雅黑" panose="020B0503020204020204" pitchFamily="34" charset="-122"/>
              </a:rPr>
              <a:t>佩戴防护面具</a:t>
            </a:r>
            <a:endParaRPr lang="en-US" altLang="zh-CN" b="1" cap="all" dirty="0">
              <a:solidFill>
                <a:srgbClr val="0C4A88"/>
              </a:solidFill>
              <a:latin typeface="微软雅黑" panose="020B0503020204020204" pitchFamily="34" charset="-122"/>
              <a:ea typeface="微软雅黑" panose="020B0503020204020204" pitchFamily="34" charset="-122"/>
            </a:endParaRPr>
          </a:p>
        </p:txBody>
      </p:sp>
      <p:sp>
        <p:nvSpPr>
          <p:cNvPr id="48" name="TextBox 5"/>
          <p:cNvSpPr txBox="1"/>
          <p:nvPr/>
        </p:nvSpPr>
        <p:spPr>
          <a:xfrm>
            <a:off x="1098414" y="4832923"/>
            <a:ext cx="2924573" cy="769441"/>
          </a:xfrm>
          <a:prstGeom prst="rect">
            <a:avLst/>
          </a:prstGeom>
          <a:noFill/>
        </p:spPr>
        <p:txBody>
          <a:bodyPr wrap="square" lIns="0" tIns="0" rIns="0" bIns="0" rtlCol="0">
            <a:spAutoFit/>
          </a:bodyPr>
          <a:lstStyle>
            <a:defPPr>
              <a:defRPr lang="zh-CN"/>
            </a:defPPr>
            <a:lvl1pPr algn="just">
              <a:lnSpc>
                <a:spcPts val="2000"/>
              </a:lnSpc>
              <a:defRPr sz="1400">
                <a:solidFill>
                  <a:schemeClr val="bg1">
                    <a:lumMod val="75000"/>
                  </a:schemeClr>
                </a:solidFill>
                <a:latin typeface="微软雅黑 Light" panose="020B0502040204020203" pitchFamily="34" charset="-122"/>
                <a:ea typeface="微软雅黑 Light" panose="020B0502040204020203" pitchFamily="34" charset="-122"/>
              </a:defRPr>
            </a:lvl1p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在易燃易爆的受限空间作业时，应穿防静电工作服、工作鞋，使用防爆型低压灯具及不发生火花的工具。</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9" name="矩形 48"/>
          <p:cNvSpPr>
            <a:spLocks noChangeArrowheads="1"/>
          </p:cNvSpPr>
          <p:nvPr/>
        </p:nvSpPr>
        <p:spPr bwMode="auto">
          <a:xfrm>
            <a:off x="1098415" y="4420118"/>
            <a:ext cx="1989667" cy="30056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defRPr/>
            </a:pPr>
            <a:r>
              <a:rPr lang="zh-CN" altLang="en-US" b="1" cap="all" dirty="0">
                <a:solidFill>
                  <a:srgbClr val="0C4A88"/>
                </a:solidFill>
                <a:latin typeface="微软雅黑" panose="020B0503020204020204" pitchFamily="34" charset="-122"/>
                <a:ea typeface="微软雅黑" panose="020B0503020204020204" pitchFamily="34" charset="-122"/>
              </a:rPr>
              <a:t>劳动保护用品齐全</a:t>
            </a:r>
            <a:endParaRPr lang="en-US" altLang="zh-CN" b="1" cap="all" dirty="0">
              <a:solidFill>
                <a:srgbClr val="0C4A88"/>
              </a:solidFill>
              <a:latin typeface="微软雅黑" panose="020B0503020204020204" pitchFamily="34" charset="-122"/>
              <a:ea typeface="微软雅黑" panose="020B0503020204020204" pitchFamily="34" charset="-122"/>
            </a:endParaRPr>
          </a:p>
        </p:txBody>
      </p:sp>
      <p:sp>
        <p:nvSpPr>
          <p:cNvPr id="50" name="TextBox 5"/>
          <p:cNvSpPr txBox="1"/>
          <p:nvPr/>
        </p:nvSpPr>
        <p:spPr>
          <a:xfrm>
            <a:off x="8159451" y="4690053"/>
            <a:ext cx="3011653" cy="769441"/>
          </a:xfrm>
          <a:prstGeom prst="rect">
            <a:avLst/>
          </a:prstGeom>
          <a:noFill/>
        </p:spPr>
        <p:txBody>
          <a:bodyPr wrap="square" lIns="0" tIns="0" rIns="0" bIns="0" rtlCol="0">
            <a:spAutoFit/>
          </a:bodyPr>
          <a:lstStyle>
            <a:defPPr>
              <a:defRPr lang="zh-CN"/>
            </a:defPPr>
            <a:lvl1pPr algn="just">
              <a:lnSpc>
                <a:spcPts val="2000"/>
              </a:lnSpc>
              <a:defRPr sz="1400">
                <a:solidFill>
                  <a:schemeClr val="bg1">
                    <a:lumMod val="75000"/>
                  </a:schemeClr>
                </a:solidFill>
                <a:latin typeface="微软雅黑 Light" panose="020B0502040204020203" pitchFamily="34" charset="-122"/>
                <a:ea typeface="微软雅黑 Light" panose="020B0502040204020203" pitchFamily="34" charset="-122"/>
              </a:defRPr>
            </a:lvl1p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在有酸碱等腐蚀性介质的受限空间作业时，应穿戴好防酸碱工作服、工作鞋、手套等护品。</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1" name="矩形 50"/>
          <p:cNvSpPr>
            <a:spLocks noChangeArrowheads="1"/>
          </p:cNvSpPr>
          <p:nvPr/>
        </p:nvSpPr>
        <p:spPr bwMode="auto">
          <a:xfrm>
            <a:off x="8144784" y="4239818"/>
            <a:ext cx="1989667" cy="30056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defRPr/>
            </a:pPr>
            <a:r>
              <a:rPr lang="zh-CN" altLang="en-US" sz="2000" b="1" cap="all" dirty="0">
                <a:solidFill>
                  <a:srgbClr val="0C4A88"/>
                </a:solidFill>
                <a:latin typeface="微软雅黑" panose="020B0503020204020204" pitchFamily="34" charset="-122"/>
                <a:ea typeface="微软雅黑" panose="020B0503020204020204" pitchFamily="34" charset="-122"/>
              </a:rPr>
              <a:t>防酸碱服的穿戴</a:t>
            </a:r>
            <a:endParaRPr lang="en-US" altLang="zh-CN" sz="2000" b="1" cap="all" dirty="0">
              <a:solidFill>
                <a:srgbClr val="0C4A88"/>
              </a:solidFill>
              <a:latin typeface="微软雅黑" panose="020B0503020204020204" pitchFamily="34" charset="-122"/>
              <a:ea typeface="微软雅黑" panose="020B0503020204020204" pitchFamily="34" charset="-122"/>
            </a:endParaRPr>
          </a:p>
        </p:txBody>
      </p:sp>
      <p:sp>
        <p:nvSpPr>
          <p:cNvPr id="52" name="矩形 51"/>
          <p:cNvSpPr>
            <a:spLocks noChangeArrowheads="1"/>
          </p:cNvSpPr>
          <p:nvPr/>
        </p:nvSpPr>
        <p:spPr bwMode="auto">
          <a:xfrm>
            <a:off x="4999504" y="2944444"/>
            <a:ext cx="635275" cy="52043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defRPr/>
            </a:pPr>
            <a:r>
              <a:rPr lang="en-US" altLang="zh-CN" sz="3200" b="1" cap="all" dirty="0">
                <a:solidFill>
                  <a:schemeClr val="bg1"/>
                </a:solidFill>
                <a:latin typeface="微软雅黑" panose="020B0503020204020204" pitchFamily="34" charset="-122"/>
                <a:ea typeface="微软雅黑" panose="020B0503020204020204" pitchFamily="34" charset="-122"/>
                <a:cs typeface="+mj-cs"/>
              </a:rPr>
              <a:t>01</a:t>
            </a:r>
            <a:endParaRPr lang="en-US" altLang="zh-CN" sz="3200" b="1" cap="all" dirty="0">
              <a:solidFill>
                <a:schemeClr val="bg1"/>
              </a:solidFill>
              <a:latin typeface="微软雅黑" panose="020B0503020204020204" pitchFamily="34" charset="-122"/>
              <a:ea typeface="微软雅黑" panose="020B0503020204020204" pitchFamily="34" charset="-122"/>
              <a:cs typeface="+mj-cs"/>
            </a:endParaRPr>
          </a:p>
        </p:txBody>
      </p:sp>
      <p:sp>
        <p:nvSpPr>
          <p:cNvPr id="53" name="矩形 52"/>
          <p:cNvSpPr>
            <a:spLocks noChangeArrowheads="1"/>
          </p:cNvSpPr>
          <p:nvPr/>
        </p:nvSpPr>
        <p:spPr bwMode="auto">
          <a:xfrm>
            <a:off x="6797383" y="2874325"/>
            <a:ext cx="635275" cy="52043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defRPr/>
            </a:pPr>
            <a:r>
              <a:rPr lang="en-US" altLang="zh-CN" sz="3200" b="1" cap="all" dirty="0">
                <a:solidFill>
                  <a:schemeClr val="bg1"/>
                </a:solidFill>
                <a:latin typeface="微软雅黑" panose="020B0503020204020204" pitchFamily="34" charset="-122"/>
                <a:ea typeface="微软雅黑" panose="020B0503020204020204" pitchFamily="34" charset="-122"/>
                <a:cs typeface="+mj-cs"/>
              </a:rPr>
              <a:t>02</a:t>
            </a:r>
            <a:endParaRPr lang="en-US" altLang="zh-CN" sz="3200" b="1" cap="all" dirty="0">
              <a:solidFill>
                <a:schemeClr val="bg1"/>
              </a:solidFill>
              <a:latin typeface="微软雅黑" panose="020B0503020204020204" pitchFamily="34" charset="-122"/>
              <a:ea typeface="微软雅黑" panose="020B0503020204020204" pitchFamily="34" charset="-122"/>
              <a:cs typeface="+mj-cs"/>
            </a:endParaRPr>
          </a:p>
        </p:txBody>
      </p:sp>
      <p:sp>
        <p:nvSpPr>
          <p:cNvPr id="54" name="矩形 53"/>
          <p:cNvSpPr>
            <a:spLocks noChangeArrowheads="1"/>
          </p:cNvSpPr>
          <p:nvPr/>
        </p:nvSpPr>
        <p:spPr bwMode="auto">
          <a:xfrm>
            <a:off x="6797383" y="4692624"/>
            <a:ext cx="635275" cy="50325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defRPr/>
            </a:pPr>
            <a:r>
              <a:rPr lang="en-US" altLang="zh-CN" sz="3200" b="1" cap="all" dirty="0">
                <a:solidFill>
                  <a:schemeClr val="bg1"/>
                </a:solidFill>
                <a:latin typeface="微软雅黑" panose="020B0503020204020204" pitchFamily="34" charset="-122"/>
                <a:ea typeface="微软雅黑" panose="020B0503020204020204" pitchFamily="34" charset="-122"/>
                <a:cs typeface="+mj-cs"/>
              </a:rPr>
              <a:t>04</a:t>
            </a:r>
            <a:endParaRPr lang="en-US" altLang="zh-CN" sz="3200" b="1" cap="all" dirty="0">
              <a:solidFill>
                <a:schemeClr val="bg1"/>
              </a:solidFill>
              <a:latin typeface="微软雅黑" panose="020B0503020204020204" pitchFamily="34" charset="-122"/>
              <a:ea typeface="微软雅黑" panose="020B0503020204020204" pitchFamily="34" charset="-122"/>
              <a:cs typeface="+mj-cs"/>
            </a:endParaRPr>
          </a:p>
        </p:txBody>
      </p:sp>
      <p:sp>
        <p:nvSpPr>
          <p:cNvPr id="55" name="矩形 54"/>
          <p:cNvSpPr>
            <a:spLocks noChangeArrowheads="1"/>
          </p:cNvSpPr>
          <p:nvPr/>
        </p:nvSpPr>
        <p:spPr bwMode="auto">
          <a:xfrm>
            <a:off x="4992999" y="4720685"/>
            <a:ext cx="635275" cy="47519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defRPr/>
            </a:pPr>
            <a:r>
              <a:rPr lang="en-US" altLang="zh-CN" sz="3200" b="1" cap="all" dirty="0">
                <a:solidFill>
                  <a:schemeClr val="bg1"/>
                </a:solidFill>
                <a:latin typeface="微软雅黑" panose="020B0503020204020204" pitchFamily="34" charset="-122"/>
                <a:ea typeface="微软雅黑" panose="020B0503020204020204" pitchFamily="34" charset="-122"/>
                <a:cs typeface="+mj-cs"/>
              </a:rPr>
              <a:t>03</a:t>
            </a:r>
            <a:endParaRPr lang="en-US" altLang="zh-CN" sz="3200" b="1" cap="all" dirty="0">
              <a:solidFill>
                <a:schemeClr val="bg1"/>
              </a:solidFill>
              <a:latin typeface="微软雅黑" panose="020B0503020204020204" pitchFamily="34" charset="-122"/>
              <a:ea typeface="微软雅黑" panose="020B0503020204020204" pitchFamily="34" charset="-122"/>
              <a:cs typeface="+mj-cs"/>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8000">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14:bounceEnd="68000">
                                          <p:cBhvr additive="base">
                                            <p:cTn id="7" dur="1500" fill="hold"/>
                                            <p:tgtEl>
                                              <p:spTgt spid="28"/>
                                            </p:tgtEl>
                                            <p:attrNameLst>
                                              <p:attrName>ppt_x</p:attrName>
                                            </p:attrNameLst>
                                          </p:cBhvr>
                                          <p:tavLst>
                                            <p:tav tm="0">
                                              <p:val>
                                                <p:strVal val="0-#ppt_w/2"/>
                                              </p:val>
                                            </p:tav>
                                            <p:tav tm="100000">
                                              <p:val>
                                                <p:strVal val="#ppt_x"/>
                                              </p:val>
                                            </p:tav>
                                          </p:tavLst>
                                        </p:anim>
                                        <p:anim calcmode="lin" valueType="num" p14:bounceEnd="68000">
                                          <p:cBhvr additive="base">
                                            <p:cTn id="8" dur="15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14:presetBounceEnd="68000">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14:bounceEnd="68000">
                                          <p:cBhvr additive="base">
                                            <p:cTn id="11" dur="1500" fill="hold"/>
                                            <p:tgtEl>
                                              <p:spTgt spid="29"/>
                                            </p:tgtEl>
                                            <p:attrNameLst>
                                              <p:attrName>ppt_x</p:attrName>
                                            </p:attrNameLst>
                                          </p:cBhvr>
                                          <p:tavLst>
                                            <p:tav tm="0">
                                              <p:val>
                                                <p:strVal val="1+#ppt_w/2"/>
                                              </p:val>
                                            </p:tav>
                                            <p:tav tm="100000">
                                              <p:val>
                                                <p:strVal val="#ppt_x"/>
                                              </p:val>
                                            </p:tav>
                                          </p:tavLst>
                                        </p:anim>
                                        <p:anim calcmode="lin" valueType="num" p14:bounceEnd="68000">
                                          <p:cBhvr additive="base">
                                            <p:cTn id="12" dur="1500" fill="hold"/>
                                            <p:tgtEl>
                                              <p:spTgt spid="29"/>
                                            </p:tgtEl>
                                            <p:attrNameLst>
                                              <p:attrName>ppt_y</p:attrName>
                                            </p:attrNameLst>
                                          </p:cBhvr>
                                          <p:tavLst>
                                            <p:tav tm="0">
                                              <p:val>
                                                <p:strVal val="0-#ppt_h/2"/>
                                              </p:val>
                                            </p:tav>
                                            <p:tav tm="100000">
                                              <p:val>
                                                <p:strVal val="#ppt_y"/>
                                              </p:val>
                                            </p:tav>
                                          </p:tavLst>
                                        </p:anim>
                                      </p:childTnLst>
                                    </p:cTn>
                                  </p:par>
                                  <p:par>
                                    <p:cTn id="13" presetID="2" presetClass="entr" presetSubtype="12" fill="hold" nodeType="withEffect" p14:presetBounceEnd="68000">
                                      <p:stCondLst>
                                        <p:cond delay="300"/>
                                      </p:stCondLst>
                                      <p:childTnLst>
                                        <p:set>
                                          <p:cBhvr>
                                            <p:cTn id="14" dur="1" fill="hold">
                                              <p:stCondLst>
                                                <p:cond delay="0"/>
                                              </p:stCondLst>
                                            </p:cTn>
                                            <p:tgtEl>
                                              <p:spTgt spid="30"/>
                                            </p:tgtEl>
                                            <p:attrNameLst>
                                              <p:attrName>style.visibility</p:attrName>
                                            </p:attrNameLst>
                                          </p:cBhvr>
                                          <p:to>
                                            <p:strVal val="visible"/>
                                          </p:to>
                                        </p:set>
                                        <p:anim calcmode="lin" valueType="num" p14:bounceEnd="68000">
                                          <p:cBhvr additive="base">
                                            <p:cTn id="15" dur="1500" fill="hold"/>
                                            <p:tgtEl>
                                              <p:spTgt spid="30"/>
                                            </p:tgtEl>
                                            <p:attrNameLst>
                                              <p:attrName>ppt_x</p:attrName>
                                            </p:attrNameLst>
                                          </p:cBhvr>
                                          <p:tavLst>
                                            <p:tav tm="0">
                                              <p:val>
                                                <p:strVal val="0-#ppt_w/2"/>
                                              </p:val>
                                            </p:tav>
                                            <p:tav tm="100000">
                                              <p:val>
                                                <p:strVal val="#ppt_x"/>
                                              </p:val>
                                            </p:tav>
                                          </p:tavLst>
                                        </p:anim>
                                        <p:anim calcmode="lin" valueType="num" p14:bounceEnd="68000">
                                          <p:cBhvr additive="base">
                                            <p:cTn id="16" dur="1500" fill="hold"/>
                                            <p:tgtEl>
                                              <p:spTgt spid="30"/>
                                            </p:tgtEl>
                                            <p:attrNameLst>
                                              <p:attrName>ppt_y</p:attrName>
                                            </p:attrNameLst>
                                          </p:cBhvr>
                                          <p:tavLst>
                                            <p:tav tm="0">
                                              <p:val>
                                                <p:strVal val="1+#ppt_h/2"/>
                                              </p:val>
                                            </p:tav>
                                            <p:tav tm="100000">
                                              <p:val>
                                                <p:strVal val="#ppt_y"/>
                                              </p:val>
                                            </p:tav>
                                          </p:tavLst>
                                        </p:anim>
                                      </p:childTnLst>
                                    </p:cTn>
                                  </p:par>
                                  <p:par>
                                    <p:cTn id="17" presetID="2" presetClass="entr" presetSubtype="3" fill="hold" nodeType="withEffect" p14:presetBounceEnd="68000">
                                      <p:stCondLst>
                                        <p:cond delay="300"/>
                                      </p:stCondLst>
                                      <p:childTnLst>
                                        <p:set>
                                          <p:cBhvr>
                                            <p:cTn id="18" dur="1" fill="hold">
                                              <p:stCondLst>
                                                <p:cond delay="0"/>
                                              </p:stCondLst>
                                            </p:cTn>
                                            <p:tgtEl>
                                              <p:spTgt spid="31"/>
                                            </p:tgtEl>
                                            <p:attrNameLst>
                                              <p:attrName>style.visibility</p:attrName>
                                            </p:attrNameLst>
                                          </p:cBhvr>
                                          <p:to>
                                            <p:strVal val="visible"/>
                                          </p:to>
                                        </p:set>
                                        <p:anim calcmode="lin" valueType="num" p14:bounceEnd="68000">
                                          <p:cBhvr additive="base">
                                            <p:cTn id="19" dur="1500" fill="hold"/>
                                            <p:tgtEl>
                                              <p:spTgt spid="31"/>
                                            </p:tgtEl>
                                            <p:attrNameLst>
                                              <p:attrName>ppt_x</p:attrName>
                                            </p:attrNameLst>
                                          </p:cBhvr>
                                          <p:tavLst>
                                            <p:tav tm="0">
                                              <p:val>
                                                <p:strVal val="1+#ppt_w/2"/>
                                              </p:val>
                                            </p:tav>
                                            <p:tav tm="100000">
                                              <p:val>
                                                <p:strVal val="#ppt_x"/>
                                              </p:val>
                                            </p:tav>
                                          </p:tavLst>
                                        </p:anim>
                                        <p:anim calcmode="lin" valueType="num" p14:bounceEnd="68000">
                                          <p:cBhvr additive="base">
                                            <p:cTn id="20" dur="1500" fill="hold"/>
                                            <p:tgtEl>
                                              <p:spTgt spid="31"/>
                                            </p:tgtEl>
                                            <p:attrNameLst>
                                              <p:attrName>ppt_y</p:attrName>
                                            </p:attrNameLst>
                                          </p:cBhvr>
                                          <p:tavLst>
                                            <p:tav tm="0">
                                              <p:val>
                                                <p:strVal val="0-#ppt_h/2"/>
                                              </p:val>
                                            </p:tav>
                                            <p:tav tm="100000">
                                              <p:val>
                                                <p:strVal val="#ppt_y"/>
                                              </p:val>
                                            </p:tav>
                                          </p:tavLst>
                                        </p:anim>
                                      </p:childTnLst>
                                    </p:cTn>
                                  </p:par>
                                  <p:par>
                                    <p:cTn id="21" presetID="2" presetClass="entr" presetSubtype="12" fill="hold" nodeType="withEffect" p14:presetBounceEnd="68000">
                                      <p:stCondLst>
                                        <p:cond delay="600"/>
                                      </p:stCondLst>
                                      <p:childTnLst>
                                        <p:set>
                                          <p:cBhvr>
                                            <p:cTn id="22" dur="1" fill="hold">
                                              <p:stCondLst>
                                                <p:cond delay="0"/>
                                              </p:stCondLst>
                                            </p:cTn>
                                            <p:tgtEl>
                                              <p:spTgt spid="32"/>
                                            </p:tgtEl>
                                            <p:attrNameLst>
                                              <p:attrName>style.visibility</p:attrName>
                                            </p:attrNameLst>
                                          </p:cBhvr>
                                          <p:to>
                                            <p:strVal val="visible"/>
                                          </p:to>
                                        </p:set>
                                        <p:anim calcmode="lin" valueType="num" p14:bounceEnd="68000">
                                          <p:cBhvr additive="base">
                                            <p:cTn id="23" dur="1500" fill="hold"/>
                                            <p:tgtEl>
                                              <p:spTgt spid="32"/>
                                            </p:tgtEl>
                                            <p:attrNameLst>
                                              <p:attrName>ppt_x</p:attrName>
                                            </p:attrNameLst>
                                          </p:cBhvr>
                                          <p:tavLst>
                                            <p:tav tm="0">
                                              <p:val>
                                                <p:strVal val="0-#ppt_w/2"/>
                                              </p:val>
                                            </p:tav>
                                            <p:tav tm="100000">
                                              <p:val>
                                                <p:strVal val="#ppt_x"/>
                                              </p:val>
                                            </p:tav>
                                          </p:tavLst>
                                        </p:anim>
                                        <p:anim calcmode="lin" valueType="num" p14:bounceEnd="68000">
                                          <p:cBhvr additive="base">
                                            <p:cTn id="24" dur="1500" fill="hold"/>
                                            <p:tgtEl>
                                              <p:spTgt spid="32"/>
                                            </p:tgtEl>
                                            <p:attrNameLst>
                                              <p:attrName>ppt_y</p:attrName>
                                            </p:attrNameLst>
                                          </p:cBhvr>
                                          <p:tavLst>
                                            <p:tav tm="0">
                                              <p:val>
                                                <p:strVal val="1+#ppt_h/2"/>
                                              </p:val>
                                            </p:tav>
                                            <p:tav tm="100000">
                                              <p:val>
                                                <p:strVal val="#ppt_y"/>
                                              </p:val>
                                            </p:tav>
                                          </p:tavLst>
                                        </p:anim>
                                      </p:childTnLst>
                                    </p:cTn>
                                  </p:par>
                                  <p:par>
                                    <p:cTn id="25" presetID="2" presetClass="entr" presetSubtype="3" fill="hold" nodeType="withEffect" p14:presetBounceEnd="68000">
                                      <p:stCondLst>
                                        <p:cond delay="600"/>
                                      </p:stCondLst>
                                      <p:childTnLst>
                                        <p:set>
                                          <p:cBhvr>
                                            <p:cTn id="26" dur="1" fill="hold">
                                              <p:stCondLst>
                                                <p:cond delay="0"/>
                                              </p:stCondLst>
                                            </p:cTn>
                                            <p:tgtEl>
                                              <p:spTgt spid="33"/>
                                            </p:tgtEl>
                                            <p:attrNameLst>
                                              <p:attrName>style.visibility</p:attrName>
                                            </p:attrNameLst>
                                          </p:cBhvr>
                                          <p:to>
                                            <p:strVal val="visible"/>
                                          </p:to>
                                        </p:set>
                                        <p:anim calcmode="lin" valueType="num" p14:bounceEnd="68000">
                                          <p:cBhvr additive="base">
                                            <p:cTn id="27" dur="1500" fill="hold"/>
                                            <p:tgtEl>
                                              <p:spTgt spid="33"/>
                                            </p:tgtEl>
                                            <p:attrNameLst>
                                              <p:attrName>ppt_x</p:attrName>
                                            </p:attrNameLst>
                                          </p:cBhvr>
                                          <p:tavLst>
                                            <p:tav tm="0">
                                              <p:val>
                                                <p:strVal val="1+#ppt_w/2"/>
                                              </p:val>
                                            </p:tav>
                                            <p:tav tm="100000">
                                              <p:val>
                                                <p:strVal val="#ppt_x"/>
                                              </p:val>
                                            </p:tav>
                                          </p:tavLst>
                                        </p:anim>
                                        <p:anim calcmode="lin" valueType="num" p14:bounceEnd="68000">
                                          <p:cBhvr additive="base">
                                            <p:cTn id="28" dur="1500" fill="hold"/>
                                            <p:tgtEl>
                                              <p:spTgt spid="33"/>
                                            </p:tgtEl>
                                            <p:attrNameLst>
                                              <p:attrName>ppt_y</p:attrName>
                                            </p:attrNameLst>
                                          </p:cBhvr>
                                          <p:tavLst>
                                            <p:tav tm="0">
                                              <p:val>
                                                <p:strVal val="0-#ppt_h/2"/>
                                              </p:val>
                                            </p:tav>
                                            <p:tav tm="100000">
                                              <p:val>
                                                <p:strVal val="#ppt_y"/>
                                              </p:val>
                                            </p:tav>
                                          </p:tavLst>
                                        </p:anim>
                                      </p:childTnLst>
                                    </p:cTn>
                                  </p:par>
                                  <p:par>
                                    <p:cTn id="29" presetID="2" presetClass="entr" presetSubtype="12" fill="hold" nodeType="withEffect" p14:presetBounceEnd="68000">
                                      <p:stCondLst>
                                        <p:cond delay="900"/>
                                      </p:stCondLst>
                                      <p:childTnLst>
                                        <p:set>
                                          <p:cBhvr>
                                            <p:cTn id="30" dur="1" fill="hold">
                                              <p:stCondLst>
                                                <p:cond delay="0"/>
                                              </p:stCondLst>
                                            </p:cTn>
                                            <p:tgtEl>
                                              <p:spTgt spid="34"/>
                                            </p:tgtEl>
                                            <p:attrNameLst>
                                              <p:attrName>style.visibility</p:attrName>
                                            </p:attrNameLst>
                                          </p:cBhvr>
                                          <p:to>
                                            <p:strVal val="visible"/>
                                          </p:to>
                                        </p:set>
                                        <p:anim calcmode="lin" valueType="num" p14:bounceEnd="68000">
                                          <p:cBhvr additive="base">
                                            <p:cTn id="31" dur="1500" fill="hold"/>
                                            <p:tgtEl>
                                              <p:spTgt spid="34"/>
                                            </p:tgtEl>
                                            <p:attrNameLst>
                                              <p:attrName>ppt_x</p:attrName>
                                            </p:attrNameLst>
                                          </p:cBhvr>
                                          <p:tavLst>
                                            <p:tav tm="0">
                                              <p:val>
                                                <p:strVal val="0-#ppt_w/2"/>
                                              </p:val>
                                            </p:tav>
                                            <p:tav tm="100000">
                                              <p:val>
                                                <p:strVal val="#ppt_x"/>
                                              </p:val>
                                            </p:tav>
                                          </p:tavLst>
                                        </p:anim>
                                        <p:anim calcmode="lin" valueType="num" p14:bounceEnd="68000">
                                          <p:cBhvr additive="base">
                                            <p:cTn id="32" dur="15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3" fill="hold" nodeType="withEffect" p14:presetBounceEnd="68000">
                                      <p:stCondLst>
                                        <p:cond delay="900"/>
                                      </p:stCondLst>
                                      <p:childTnLst>
                                        <p:set>
                                          <p:cBhvr>
                                            <p:cTn id="34" dur="1" fill="hold">
                                              <p:stCondLst>
                                                <p:cond delay="0"/>
                                              </p:stCondLst>
                                            </p:cTn>
                                            <p:tgtEl>
                                              <p:spTgt spid="39"/>
                                            </p:tgtEl>
                                            <p:attrNameLst>
                                              <p:attrName>style.visibility</p:attrName>
                                            </p:attrNameLst>
                                          </p:cBhvr>
                                          <p:to>
                                            <p:strVal val="visible"/>
                                          </p:to>
                                        </p:set>
                                        <p:anim calcmode="lin" valueType="num" p14:bounceEnd="68000">
                                          <p:cBhvr additive="base">
                                            <p:cTn id="35" dur="1500" fill="hold"/>
                                            <p:tgtEl>
                                              <p:spTgt spid="39"/>
                                            </p:tgtEl>
                                            <p:attrNameLst>
                                              <p:attrName>ppt_x</p:attrName>
                                            </p:attrNameLst>
                                          </p:cBhvr>
                                          <p:tavLst>
                                            <p:tav tm="0">
                                              <p:val>
                                                <p:strVal val="1+#ppt_w/2"/>
                                              </p:val>
                                            </p:tav>
                                            <p:tav tm="100000">
                                              <p:val>
                                                <p:strVal val="#ppt_x"/>
                                              </p:val>
                                            </p:tav>
                                          </p:tavLst>
                                        </p:anim>
                                        <p:anim calcmode="lin" valueType="num" p14:bounceEnd="68000">
                                          <p:cBhvr additive="base">
                                            <p:cTn id="36" dur="1500" fill="hold"/>
                                            <p:tgtEl>
                                              <p:spTgt spid="39"/>
                                            </p:tgtEl>
                                            <p:attrNameLst>
                                              <p:attrName>ppt_y</p:attrName>
                                            </p:attrNameLst>
                                          </p:cBhvr>
                                          <p:tavLst>
                                            <p:tav tm="0">
                                              <p:val>
                                                <p:strVal val="0-#ppt_h/2"/>
                                              </p:val>
                                            </p:tav>
                                            <p:tav tm="100000">
                                              <p:val>
                                                <p:strVal val="#ppt_y"/>
                                              </p:val>
                                            </p:tav>
                                          </p:tavLst>
                                        </p:anim>
                                      </p:childTnLst>
                                    </p:cTn>
                                  </p:par>
                                  <p:par>
                                    <p:cTn id="37" presetID="16" presetClass="entr" presetSubtype="37" fill="hold" grpId="0" nodeType="withEffect">
                                      <p:stCondLst>
                                        <p:cond delay="300"/>
                                      </p:stCondLst>
                                      <p:childTnLst>
                                        <p:set>
                                          <p:cBhvr>
                                            <p:cTn id="38" dur="1" fill="hold">
                                              <p:stCondLst>
                                                <p:cond delay="0"/>
                                              </p:stCondLst>
                                            </p:cTn>
                                            <p:tgtEl>
                                              <p:spTgt spid="49"/>
                                            </p:tgtEl>
                                            <p:attrNameLst>
                                              <p:attrName>style.visibility</p:attrName>
                                            </p:attrNameLst>
                                          </p:cBhvr>
                                          <p:to>
                                            <p:strVal val="visible"/>
                                          </p:to>
                                        </p:set>
                                        <p:animEffect transition="in" filter="barn(outVertical)">
                                          <p:cBhvr>
                                            <p:cTn id="39" dur="500"/>
                                            <p:tgtEl>
                                              <p:spTgt spid="49"/>
                                            </p:tgtEl>
                                          </p:cBhvr>
                                        </p:animEffect>
                                      </p:childTnLst>
                                    </p:cTn>
                                  </p:par>
                                  <p:par>
                                    <p:cTn id="40" presetID="16" presetClass="entr" presetSubtype="37" fill="hold" grpId="0" nodeType="withEffect">
                                      <p:stCondLst>
                                        <p:cond delay="300"/>
                                      </p:stCondLst>
                                      <p:childTnLst>
                                        <p:set>
                                          <p:cBhvr>
                                            <p:cTn id="41" dur="1" fill="hold">
                                              <p:stCondLst>
                                                <p:cond delay="0"/>
                                              </p:stCondLst>
                                            </p:cTn>
                                            <p:tgtEl>
                                              <p:spTgt spid="48"/>
                                            </p:tgtEl>
                                            <p:attrNameLst>
                                              <p:attrName>style.visibility</p:attrName>
                                            </p:attrNameLst>
                                          </p:cBhvr>
                                          <p:to>
                                            <p:strVal val="visible"/>
                                          </p:to>
                                        </p:set>
                                        <p:animEffect transition="in" filter="barn(outVertical)">
                                          <p:cBhvr>
                                            <p:cTn id="42" dur="500"/>
                                            <p:tgtEl>
                                              <p:spTgt spid="48"/>
                                            </p:tgtEl>
                                          </p:cBhvr>
                                        </p:animEffect>
                                      </p:childTnLst>
                                    </p:cTn>
                                  </p:par>
                                  <p:par>
                                    <p:cTn id="43" presetID="16" presetClass="entr" presetSubtype="37" fill="hold" grpId="0" nodeType="withEffect">
                                      <p:stCondLst>
                                        <p:cond delay="600"/>
                                      </p:stCondLst>
                                      <p:childTnLst>
                                        <p:set>
                                          <p:cBhvr>
                                            <p:cTn id="44" dur="1" fill="hold">
                                              <p:stCondLst>
                                                <p:cond delay="0"/>
                                              </p:stCondLst>
                                            </p:cTn>
                                            <p:tgtEl>
                                              <p:spTgt spid="47"/>
                                            </p:tgtEl>
                                            <p:attrNameLst>
                                              <p:attrName>style.visibility</p:attrName>
                                            </p:attrNameLst>
                                          </p:cBhvr>
                                          <p:to>
                                            <p:strVal val="visible"/>
                                          </p:to>
                                        </p:set>
                                        <p:animEffect transition="in" filter="barn(outVertical)">
                                          <p:cBhvr>
                                            <p:cTn id="45" dur="500"/>
                                            <p:tgtEl>
                                              <p:spTgt spid="47"/>
                                            </p:tgtEl>
                                          </p:cBhvr>
                                        </p:animEffect>
                                      </p:childTnLst>
                                    </p:cTn>
                                  </p:par>
                                  <p:par>
                                    <p:cTn id="46" presetID="16" presetClass="entr" presetSubtype="37" fill="hold" grpId="0" nodeType="withEffect">
                                      <p:stCondLst>
                                        <p:cond delay="600"/>
                                      </p:stCondLst>
                                      <p:childTnLst>
                                        <p:set>
                                          <p:cBhvr>
                                            <p:cTn id="47" dur="1" fill="hold">
                                              <p:stCondLst>
                                                <p:cond delay="0"/>
                                              </p:stCondLst>
                                            </p:cTn>
                                            <p:tgtEl>
                                              <p:spTgt spid="46"/>
                                            </p:tgtEl>
                                            <p:attrNameLst>
                                              <p:attrName>style.visibility</p:attrName>
                                            </p:attrNameLst>
                                          </p:cBhvr>
                                          <p:to>
                                            <p:strVal val="visible"/>
                                          </p:to>
                                        </p:set>
                                        <p:animEffect transition="in" filter="barn(outVertical)">
                                          <p:cBhvr>
                                            <p:cTn id="48" dur="500"/>
                                            <p:tgtEl>
                                              <p:spTgt spid="46"/>
                                            </p:tgtEl>
                                          </p:cBhvr>
                                        </p:animEffect>
                                      </p:childTnLst>
                                    </p:cTn>
                                  </p:par>
                                  <p:par>
                                    <p:cTn id="49" presetID="16" presetClass="entr" presetSubtype="37" fill="hold" grpId="0" nodeType="withEffect">
                                      <p:stCondLst>
                                        <p:cond delay="900"/>
                                      </p:stCondLst>
                                      <p:childTnLst>
                                        <p:set>
                                          <p:cBhvr>
                                            <p:cTn id="50" dur="1" fill="hold">
                                              <p:stCondLst>
                                                <p:cond delay="0"/>
                                              </p:stCondLst>
                                            </p:cTn>
                                            <p:tgtEl>
                                              <p:spTgt spid="51"/>
                                            </p:tgtEl>
                                            <p:attrNameLst>
                                              <p:attrName>style.visibility</p:attrName>
                                            </p:attrNameLst>
                                          </p:cBhvr>
                                          <p:to>
                                            <p:strVal val="visible"/>
                                          </p:to>
                                        </p:set>
                                        <p:animEffect transition="in" filter="barn(outVertical)">
                                          <p:cBhvr>
                                            <p:cTn id="51" dur="500"/>
                                            <p:tgtEl>
                                              <p:spTgt spid="51"/>
                                            </p:tgtEl>
                                          </p:cBhvr>
                                        </p:animEffect>
                                      </p:childTnLst>
                                    </p:cTn>
                                  </p:par>
                                  <p:par>
                                    <p:cTn id="52" presetID="16" presetClass="entr" presetSubtype="37" fill="hold" grpId="0" nodeType="withEffect">
                                      <p:stCondLst>
                                        <p:cond delay="900"/>
                                      </p:stCondLst>
                                      <p:childTnLst>
                                        <p:set>
                                          <p:cBhvr>
                                            <p:cTn id="53" dur="1" fill="hold">
                                              <p:stCondLst>
                                                <p:cond delay="0"/>
                                              </p:stCondLst>
                                            </p:cTn>
                                            <p:tgtEl>
                                              <p:spTgt spid="50"/>
                                            </p:tgtEl>
                                            <p:attrNameLst>
                                              <p:attrName>style.visibility</p:attrName>
                                            </p:attrNameLst>
                                          </p:cBhvr>
                                          <p:to>
                                            <p:strVal val="visible"/>
                                          </p:to>
                                        </p:set>
                                        <p:animEffect transition="in" filter="barn(outVertical)">
                                          <p:cBhvr>
                                            <p:cTn id="54" dur="500"/>
                                            <p:tgtEl>
                                              <p:spTgt spid="50"/>
                                            </p:tgtEl>
                                          </p:cBhvr>
                                        </p:animEffect>
                                      </p:childTnLst>
                                    </p:cTn>
                                  </p:par>
                                </p:childTnLst>
                              </p:cTn>
                            </p:par>
                            <p:par>
                              <p:cTn id="55" fill="hold">
                                <p:stCondLst>
                                  <p:cond delay="1500"/>
                                </p:stCondLst>
                                <p:childTnLst>
                                  <p:par>
                                    <p:cTn id="56" presetID="16" presetClass="entr" presetSubtype="37" fill="hold" grpId="0" nodeType="afterEffect">
                                      <p:stCondLst>
                                        <p:cond delay="0"/>
                                      </p:stCondLst>
                                      <p:childTnLst>
                                        <p:set>
                                          <p:cBhvr>
                                            <p:cTn id="57" dur="1" fill="hold">
                                              <p:stCondLst>
                                                <p:cond delay="0"/>
                                              </p:stCondLst>
                                            </p:cTn>
                                            <p:tgtEl>
                                              <p:spTgt spid="52"/>
                                            </p:tgtEl>
                                            <p:attrNameLst>
                                              <p:attrName>style.visibility</p:attrName>
                                            </p:attrNameLst>
                                          </p:cBhvr>
                                          <p:to>
                                            <p:strVal val="visible"/>
                                          </p:to>
                                        </p:set>
                                        <p:animEffect transition="in" filter="barn(outVertical)">
                                          <p:cBhvr>
                                            <p:cTn id="58" dur="500"/>
                                            <p:tgtEl>
                                              <p:spTgt spid="52"/>
                                            </p:tgtEl>
                                          </p:cBhvr>
                                        </p:animEffect>
                                      </p:childTnLst>
                                    </p:cTn>
                                  </p:par>
                                </p:childTnLst>
                              </p:cTn>
                            </p:par>
                            <p:par>
                              <p:cTn id="59" fill="hold">
                                <p:stCondLst>
                                  <p:cond delay="2000"/>
                                </p:stCondLst>
                                <p:childTnLst>
                                  <p:par>
                                    <p:cTn id="60" presetID="16" presetClass="entr" presetSubtype="37" fill="hold" grpId="0" nodeType="afterEffect">
                                      <p:stCondLst>
                                        <p:cond delay="0"/>
                                      </p:stCondLst>
                                      <p:childTnLst>
                                        <p:set>
                                          <p:cBhvr>
                                            <p:cTn id="61" dur="1" fill="hold">
                                              <p:stCondLst>
                                                <p:cond delay="0"/>
                                              </p:stCondLst>
                                            </p:cTn>
                                            <p:tgtEl>
                                              <p:spTgt spid="53"/>
                                            </p:tgtEl>
                                            <p:attrNameLst>
                                              <p:attrName>style.visibility</p:attrName>
                                            </p:attrNameLst>
                                          </p:cBhvr>
                                          <p:to>
                                            <p:strVal val="visible"/>
                                          </p:to>
                                        </p:set>
                                        <p:animEffect transition="in" filter="barn(outVertical)">
                                          <p:cBhvr>
                                            <p:cTn id="62" dur="500"/>
                                            <p:tgtEl>
                                              <p:spTgt spid="53"/>
                                            </p:tgtEl>
                                          </p:cBhvr>
                                        </p:animEffect>
                                      </p:childTnLst>
                                    </p:cTn>
                                  </p:par>
                                </p:childTnLst>
                              </p:cTn>
                            </p:par>
                            <p:par>
                              <p:cTn id="63" fill="hold">
                                <p:stCondLst>
                                  <p:cond delay="2500"/>
                                </p:stCondLst>
                                <p:childTnLst>
                                  <p:par>
                                    <p:cTn id="64" presetID="16" presetClass="entr" presetSubtype="37" fill="hold" grpId="0" nodeType="after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barn(outVertical)">
                                          <p:cBhvr>
                                            <p:cTn id="66" dur="500"/>
                                            <p:tgtEl>
                                              <p:spTgt spid="54"/>
                                            </p:tgtEl>
                                          </p:cBhvr>
                                        </p:animEffect>
                                      </p:childTnLst>
                                    </p:cTn>
                                  </p:par>
                                </p:childTnLst>
                              </p:cTn>
                            </p:par>
                            <p:par>
                              <p:cTn id="67" fill="hold">
                                <p:stCondLst>
                                  <p:cond delay="3000"/>
                                </p:stCondLst>
                                <p:childTnLst>
                                  <p:par>
                                    <p:cTn id="68" presetID="16" presetClass="entr" presetSubtype="37" fill="hold" grpId="0" nodeType="afterEffect">
                                      <p:stCondLst>
                                        <p:cond delay="0"/>
                                      </p:stCondLst>
                                      <p:childTnLst>
                                        <p:set>
                                          <p:cBhvr>
                                            <p:cTn id="69" dur="1" fill="hold">
                                              <p:stCondLst>
                                                <p:cond delay="0"/>
                                              </p:stCondLst>
                                            </p:cTn>
                                            <p:tgtEl>
                                              <p:spTgt spid="55"/>
                                            </p:tgtEl>
                                            <p:attrNameLst>
                                              <p:attrName>style.visibility</p:attrName>
                                            </p:attrNameLst>
                                          </p:cBhvr>
                                          <p:to>
                                            <p:strVal val="visible"/>
                                          </p:to>
                                        </p:set>
                                        <p:animEffect transition="in" filter="barn(outVertical)">
                                          <p:cBhvr>
                                            <p:cTn id="7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P spid="48" grpId="0"/>
          <p:bldP spid="49" grpId="0"/>
          <p:bldP spid="50" grpId="0"/>
          <p:bldP spid="51" grpId="0"/>
          <p:bldP spid="52" grpId="0"/>
          <p:bldP spid="53" grpId="0"/>
          <p:bldP spid="54" grpId="0"/>
          <p:bldP spid="55"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500" fill="hold"/>
                                            <p:tgtEl>
                                              <p:spTgt spid="28"/>
                                            </p:tgtEl>
                                            <p:attrNameLst>
                                              <p:attrName>ppt_x</p:attrName>
                                            </p:attrNameLst>
                                          </p:cBhvr>
                                          <p:tavLst>
                                            <p:tav tm="0">
                                              <p:val>
                                                <p:strVal val="0-#ppt_w/2"/>
                                              </p:val>
                                            </p:tav>
                                            <p:tav tm="100000">
                                              <p:val>
                                                <p:strVal val="#ppt_x"/>
                                              </p:val>
                                            </p:tav>
                                          </p:tavLst>
                                        </p:anim>
                                        <p:anim calcmode="lin" valueType="num">
                                          <p:cBhvr additive="base">
                                            <p:cTn id="8" dur="15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500" fill="hold"/>
                                            <p:tgtEl>
                                              <p:spTgt spid="29"/>
                                            </p:tgtEl>
                                            <p:attrNameLst>
                                              <p:attrName>ppt_x</p:attrName>
                                            </p:attrNameLst>
                                          </p:cBhvr>
                                          <p:tavLst>
                                            <p:tav tm="0">
                                              <p:val>
                                                <p:strVal val="1+#ppt_w/2"/>
                                              </p:val>
                                            </p:tav>
                                            <p:tav tm="100000">
                                              <p:val>
                                                <p:strVal val="#ppt_x"/>
                                              </p:val>
                                            </p:tav>
                                          </p:tavLst>
                                        </p:anim>
                                        <p:anim calcmode="lin" valueType="num">
                                          <p:cBhvr additive="base">
                                            <p:cTn id="12" dur="1500" fill="hold"/>
                                            <p:tgtEl>
                                              <p:spTgt spid="29"/>
                                            </p:tgtEl>
                                            <p:attrNameLst>
                                              <p:attrName>ppt_y</p:attrName>
                                            </p:attrNameLst>
                                          </p:cBhvr>
                                          <p:tavLst>
                                            <p:tav tm="0">
                                              <p:val>
                                                <p:strVal val="0-#ppt_h/2"/>
                                              </p:val>
                                            </p:tav>
                                            <p:tav tm="100000">
                                              <p:val>
                                                <p:strVal val="#ppt_y"/>
                                              </p:val>
                                            </p:tav>
                                          </p:tavLst>
                                        </p:anim>
                                      </p:childTnLst>
                                    </p:cTn>
                                  </p:par>
                                  <p:par>
                                    <p:cTn id="13" presetID="2" presetClass="entr" presetSubtype="12" fill="hold" nodeType="withEffect">
                                      <p:stCondLst>
                                        <p:cond delay="30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1500" fill="hold"/>
                                            <p:tgtEl>
                                              <p:spTgt spid="30"/>
                                            </p:tgtEl>
                                            <p:attrNameLst>
                                              <p:attrName>ppt_x</p:attrName>
                                            </p:attrNameLst>
                                          </p:cBhvr>
                                          <p:tavLst>
                                            <p:tav tm="0">
                                              <p:val>
                                                <p:strVal val="0-#ppt_w/2"/>
                                              </p:val>
                                            </p:tav>
                                            <p:tav tm="100000">
                                              <p:val>
                                                <p:strVal val="#ppt_x"/>
                                              </p:val>
                                            </p:tav>
                                          </p:tavLst>
                                        </p:anim>
                                        <p:anim calcmode="lin" valueType="num">
                                          <p:cBhvr additive="base">
                                            <p:cTn id="16" dur="1500" fill="hold"/>
                                            <p:tgtEl>
                                              <p:spTgt spid="30"/>
                                            </p:tgtEl>
                                            <p:attrNameLst>
                                              <p:attrName>ppt_y</p:attrName>
                                            </p:attrNameLst>
                                          </p:cBhvr>
                                          <p:tavLst>
                                            <p:tav tm="0">
                                              <p:val>
                                                <p:strVal val="1+#ppt_h/2"/>
                                              </p:val>
                                            </p:tav>
                                            <p:tav tm="100000">
                                              <p:val>
                                                <p:strVal val="#ppt_y"/>
                                              </p:val>
                                            </p:tav>
                                          </p:tavLst>
                                        </p:anim>
                                      </p:childTnLst>
                                    </p:cTn>
                                  </p:par>
                                  <p:par>
                                    <p:cTn id="17" presetID="2" presetClass="entr" presetSubtype="3" fill="hold" nodeType="withEffect">
                                      <p:stCondLst>
                                        <p:cond delay="3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500" fill="hold"/>
                                            <p:tgtEl>
                                              <p:spTgt spid="31"/>
                                            </p:tgtEl>
                                            <p:attrNameLst>
                                              <p:attrName>ppt_x</p:attrName>
                                            </p:attrNameLst>
                                          </p:cBhvr>
                                          <p:tavLst>
                                            <p:tav tm="0">
                                              <p:val>
                                                <p:strVal val="1+#ppt_w/2"/>
                                              </p:val>
                                            </p:tav>
                                            <p:tav tm="100000">
                                              <p:val>
                                                <p:strVal val="#ppt_x"/>
                                              </p:val>
                                            </p:tav>
                                          </p:tavLst>
                                        </p:anim>
                                        <p:anim calcmode="lin" valueType="num">
                                          <p:cBhvr additive="base">
                                            <p:cTn id="20" dur="1500" fill="hold"/>
                                            <p:tgtEl>
                                              <p:spTgt spid="31"/>
                                            </p:tgtEl>
                                            <p:attrNameLst>
                                              <p:attrName>ppt_y</p:attrName>
                                            </p:attrNameLst>
                                          </p:cBhvr>
                                          <p:tavLst>
                                            <p:tav tm="0">
                                              <p:val>
                                                <p:strVal val="0-#ppt_h/2"/>
                                              </p:val>
                                            </p:tav>
                                            <p:tav tm="100000">
                                              <p:val>
                                                <p:strVal val="#ppt_y"/>
                                              </p:val>
                                            </p:tav>
                                          </p:tavLst>
                                        </p:anim>
                                      </p:childTnLst>
                                    </p:cTn>
                                  </p:par>
                                  <p:par>
                                    <p:cTn id="21" presetID="2" presetClass="entr" presetSubtype="12" fill="hold" nodeType="withEffect">
                                      <p:stCondLst>
                                        <p:cond delay="600"/>
                                      </p:stCondLst>
                                      <p:childTnLst>
                                        <p:set>
                                          <p:cBhvr>
                                            <p:cTn id="22" dur="1" fill="hold">
                                              <p:stCondLst>
                                                <p:cond delay="0"/>
                                              </p:stCondLst>
                                            </p:cTn>
                                            <p:tgtEl>
                                              <p:spTgt spid="32"/>
                                            </p:tgtEl>
                                            <p:attrNameLst>
                                              <p:attrName>style.visibility</p:attrName>
                                            </p:attrNameLst>
                                          </p:cBhvr>
                                          <p:to>
                                            <p:strVal val="visible"/>
                                          </p:to>
                                        </p:set>
                                        <p:anim calcmode="lin" valueType="num">
                                          <p:cBhvr additive="base">
                                            <p:cTn id="23" dur="1500" fill="hold"/>
                                            <p:tgtEl>
                                              <p:spTgt spid="32"/>
                                            </p:tgtEl>
                                            <p:attrNameLst>
                                              <p:attrName>ppt_x</p:attrName>
                                            </p:attrNameLst>
                                          </p:cBhvr>
                                          <p:tavLst>
                                            <p:tav tm="0">
                                              <p:val>
                                                <p:strVal val="0-#ppt_w/2"/>
                                              </p:val>
                                            </p:tav>
                                            <p:tav tm="100000">
                                              <p:val>
                                                <p:strVal val="#ppt_x"/>
                                              </p:val>
                                            </p:tav>
                                          </p:tavLst>
                                        </p:anim>
                                        <p:anim calcmode="lin" valueType="num">
                                          <p:cBhvr additive="base">
                                            <p:cTn id="24" dur="1500" fill="hold"/>
                                            <p:tgtEl>
                                              <p:spTgt spid="32"/>
                                            </p:tgtEl>
                                            <p:attrNameLst>
                                              <p:attrName>ppt_y</p:attrName>
                                            </p:attrNameLst>
                                          </p:cBhvr>
                                          <p:tavLst>
                                            <p:tav tm="0">
                                              <p:val>
                                                <p:strVal val="1+#ppt_h/2"/>
                                              </p:val>
                                            </p:tav>
                                            <p:tav tm="100000">
                                              <p:val>
                                                <p:strVal val="#ppt_y"/>
                                              </p:val>
                                            </p:tav>
                                          </p:tavLst>
                                        </p:anim>
                                      </p:childTnLst>
                                    </p:cTn>
                                  </p:par>
                                  <p:par>
                                    <p:cTn id="25" presetID="2" presetClass="entr" presetSubtype="3" fill="hold" nodeType="withEffect">
                                      <p:stCondLst>
                                        <p:cond delay="60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1500" fill="hold"/>
                                            <p:tgtEl>
                                              <p:spTgt spid="33"/>
                                            </p:tgtEl>
                                            <p:attrNameLst>
                                              <p:attrName>ppt_x</p:attrName>
                                            </p:attrNameLst>
                                          </p:cBhvr>
                                          <p:tavLst>
                                            <p:tav tm="0">
                                              <p:val>
                                                <p:strVal val="1+#ppt_w/2"/>
                                              </p:val>
                                            </p:tav>
                                            <p:tav tm="100000">
                                              <p:val>
                                                <p:strVal val="#ppt_x"/>
                                              </p:val>
                                            </p:tav>
                                          </p:tavLst>
                                        </p:anim>
                                        <p:anim calcmode="lin" valueType="num">
                                          <p:cBhvr additive="base">
                                            <p:cTn id="28" dur="1500" fill="hold"/>
                                            <p:tgtEl>
                                              <p:spTgt spid="33"/>
                                            </p:tgtEl>
                                            <p:attrNameLst>
                                              <p:attrName>ppt_y</p:attrName>
                                            </p:attrNameLst>
                                          </p:cBhvr>
                                          <p:tavLst>
                                            <p:tav tm="0">
                                              <p:val>
                                                <p:strVal val="0-#ppt_h/2"/>
                                              </p:val>
                                            </p:tav>
                                            <p:tav tm="100000">
                                              <p:val>
                                                <p:strVal val="#ppt_y"/>
                                              </p:val>
                                            </p:tav>
                                          </p:tavLst>
                                        </p:anim>
                                      </p:childTnLst>
                                    </p:cTn>
                                  </p:par>
                                  <p:par>
                                    <p:cTn id="29" presetID="2" presetClass="entr" presetSubtype="12" fill="hold" nodeType="withEffect">
                                      <p:stCondLst>
                                        <p:cond delay="90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1500" fill="hold"/>
                                            <p:tgtEl>
                                              <p:spTgt spid="34"/>
                                            </p:tgtEl>
                                            <p:attrNameLst>
                                              <p:attrName>ppt_x</p:attrName>
                                            </p:attrNameLst>
                                          </p:cBhvr>
                                          <p:tavLst>
                                            <p:tav tm="0">
                                              <p:val>
                                                <p:strVal val="0-#ppt_w/2"/>
                                              </p:val>
                                            </p:tav>
                                            <p:tav tm="100000">
                                              <p:val>
                                                <p:strVal val="#ppt_x"/>
                                              </p:val>
                                            </p:tav>
                                          </p:tavLst>
                                        </p:anim>
                                        <p:anim calcmode="lin" valueType="num">
                                          <p:cBhvr additive="base">
                                            <p:cTn id="32" dur="15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3" fill="hold" nodeType="withEffect">
                                      <p:stCondLst>
                                        <p:cond delay="900"/>
                                      </p:stCondLst>
                                      <p:childTnLst>
                                        <p:set>
                                          <p:cBhvr>
                                            <p:cTn id="34" dur="1" fill="hold">
                                              <p:stCondLst>
                                                <p:cond delay="0"/>
                                              </p:stCondLst>
                                            </p:cTn>
                                            <p:tgtEl>
                                              <p:spTgt spid="39"/>
                                            </p:tgtEl>
                                            <p:attrNameLst>
                                              <p:attrName>style.visibility</p:attrName>
                                            </p:attrNameLst>
                                          </p:cBhvr>
                                          <p:to>
                                            <p:strVal val="visible"/>
                                          </p:to>
                                        </p:set>
                                        <p:anim calcmode="lin" valueType="num">
                                          <p:cBhvr additive="base">
                                            <p:cTn id="35" dur="1500" fill="hold"/>
                                            <p:tgtEl>
                                              <p:spTgt spid="39"/>
                                            </p:tgtEl>
                                            <p:attrNameLst>
                                              <p:attrName>ppt_x</p:attrName>
                                            </p:attrNameLst>
                                          </p:cBhvr>
                                          <p:tavLst>
                                            <p:tav tm="0">
                                              <p:val>
                                                <p:strVal val="1+#ppt_w/2"/>
                                              </p:val>
                                            </p:tav>
                                            <p:tav tm="100000">
                                              <p:val>
                                                <p:strVal val="#ppt_x"/>
                                              </p:val>
                                            </p:tav>
                                          </p:tavLst>
                                        </p:anim>
                                        <p:anim calcmode="lin" valueType="num">
                                          <p:cBhvr additive="base">
                                            <p:cTn id="36" dur="1500" fill="hold"/>
                                            <p:tgtEl>
                                              <p:spTgt spid="39"/>
                                            </p:tgtEl>
                                            <p:attrNameLst>
                                              <p:attrName>ppt_y</p:attrName>
                                            </p:attrNameLst>
                                          </p:cBhvr>
                                          <p:tavLst>
                                            <p:tav tm="0">
                                              <p:val>
                                                <p:strVal val="0-#ppt_h/2"/>
                                              </p:val>
                                            </p:tav>
                                            <p:tav tm="100000">
                                              <p:val>
                                                <p:strVal val="#ppt_y"/>
                                              </p:val>
                                            </p:tav>
                                          </p:tavLst>
                                        </p:anim>
                                      </p:childTnLst>
                                    </p:cTn>
                                  </p:par>
                                  <p:par>
                                    <p:cTn id="37" presetID="16" presetClass="entr" presetSubtype="37" fill="hold" grpId="0" nodeType="withEffect">
                                      <p:stCondLst>
                                        <p:cond delay="300"/>
                                      </p:stCondLst>
                                      <p:childTnLst>
                                        <p:set>
                                          <p:cBhvr>
                                            <p:cTn id="38" dur="1" fill="hold">
                                              <p:stCondLst>
                                                <p:cond delay="0"/>
                                              </p:stCondLst>
                                            </p:cTn>
                                            <p:tgtEl>
                                              <p:spTgt spid="49"/>
                                            </p:tgtEl>
                                            <p:attrNameLst>
                                              <p:attrName>style.visibility</p:attrName>
                                            </p:attrNameLst>
                                          </p:cBhvr>
                                          <p:to>
                                            <p:strVal val="visible"/>
                                          </p:to>
                                        </p:set>
                                        <p:animEffect transition="in" filter="barn(outVertical)">
                                          <p:cBhvr>
                                            <p:cTn id="39" dur="500"/>
                                            <p:tgtEl>
                                              <p:spTgt spid="49"/>
                                            </p:tgtEl>
                                          </p:cBhvr>
                                        </p:animEffect>
                                      </p:childTnLst>
                                    </p:cTn>
                                  </p:par>
                                  <p:par>
                                    <p:cTn id="40" presetID="16" presetClass="entr" presetSubtype="37" fill="hold" grpId="0" nodeType="withEffect">
                                      <p:stCondLst>
                                        <p:cond delay="300"/>
                                      </p:stCondLst>
                                      <p:childTnLst>
                                        <p:set>
                                          <p:cBhvr>
                                            <p:cTn id="41" dur="1" fill="hold">
                                              <p:stCondLst>
                                                <p:cond delay="0"/>
                                              </p:stCondLst>
                                            </p:cTn>
                                            <p:tgtEl>
                                              <p:spTgt spid="48"/>
                                            </p:tgtEl>
                                            <p:attrNameLst>
                                              <p:attrName>style.visibility</p:attrName>
                                            </p:attrNameLst>
                                          </p:cBhvr>
                                          <p:to>
                                            <p:strVal val="visible"/>
                                          </p:to>
                                        </p:set>
                                        <p:animEffect transition="in" filter="barn(outVertical)">
                                          <p:cBhvr>
                                            <p:cTn id="42" dur="500"/>
                                            <p:tgtEl>
                                              <p:spTgt spid="48"/>
                                            </p:tgtEl>
                                          </p:cBhvr>
                                        </p:animEffect>
                                      </p:childTnLst>
                                    </p:cTn>
                                  </p:par>
                                  <p:par>
                                    <p:cTn id="43" presetID="16" presetClass="entr" presetSubtype="37" fill="hold" grpId="0" nodeType="withEffect">
                                      <p:stCondLst>
                                        <p:cond delay="600"/>
                                      </p:stCondLst>
                                      <p:childTnLst>
                                        <p:set>
                                          <p:cBhvr>
                                            <p:cTn id="44" dur="1" fill="hold">
                                              <p:stCondLst>
                                                <p:cond delay="0"/>
                                              </p:stCondLst>
                                            </p:cTn>
                                            <p:tgtEl>
                                              <p:spTgt spid="47"/>
                                            </p:tgtEl>
                                            <p:attrNameLst>
                                              <p:attrName>style.visibility</p:attrName>
                                            </p:attrNameLst>
                                          </p:cBhvr>
                                          <p:to>
                                            <p:strVal val="visible"/>
                                          </p:to>
                                        </p:set>
                                        <p:animEffect transition="in" filter="barn(outVertical)">
                                          <p:cBhvr>
                                            <p:cTn id="45" dur="500"/>
                                            <p:tgtEl>
                                              <p:spTgt spid="47"/>
                                            </p:tgtEl>
                                          </p:cBhvr>
                                        </p:animEffect>
                                      </p:childTnLst>
                                    </p:cTn>
                                  </p:par>
                                  <p:par>
                                    <p:cTn id="46" presetID="16" presetClass="entr" presetSubtype="37" fill="hold" grpId="0" nodeType="withEffect">
                                      <p:stCondLst>
                                        <p:cond delay="600"/>
                                      </p:stCondLst>
                                      <p:childTnLst>
                                        <p:set>
                                          <p:cBhvr>
                                            <p:cTn id="47" dur="1" fill="hold">
                                              <p:stCondLst>
                                                <p:cond delay="0"/>
                                              </p:stCondLst>
                                            </p:cTn>
                                            <p:tgtEl>
                                              <p:spTgt spid="46"/>
                                            </p:tgtEl>
                                            <p:attrNameLst>
                                              <p:attrName>style.visibility</p:attrName>
                                            </p:attrNameLst>
                                          </p:cBhvr>
                                          <p:to>
                                            <p:strVal val="visible"/>
                                          </p:to>
                                        </p:set>
                                        <p:animEffect transition="in" filter="barn(outVertical)">
                                          <p:cBhvr>
                                            <p:cTn id="48" dur="500"/>
                                            <p:tgtEl>
                                              <p:spTgt spid="46"/>
                                            </p:tgtEl>
                                          </p:cBhvr>
                                        </p:animEffect>
                                      </p:childTnLst>
                                    </p:cTn>
                                  </p:par>
                                  <p:par>
                                    <p:cTn id="49" presetID="16" presetClass="entr" presetSubtype="37" fill="hold" grpId="0" nodeType="withEffect">
                                      <p:stCondLst>
                                        <p:cond delay="900"/>
                                      </p:stCondLst>
                                      <p:childTnLst>
                                        <p:set>
                                          <p:cBhvr>
                                            <p:cTn id="50" dur="1" fill="hold">
                                              <p:stCondLst>
                                                <p:cond delay="0"/>
                                              </p:stCondLst>
                                            </p:cTn>
                                            <p:tgtEl>
                                              <p:spTgt spid="51"/>
                                            </p:tgtEl>
                                            <p:attrNameLst>
                                              <p:attrName>style.visibility</p:attrName>
                                            </p:attrNameLst>
                                          </p:cBhvr>
                                          <p:to>
                                            <p:strVal val="visible"/>
                                          </p:to>
                                        </p:set>
                                        <p:animEffect transition="in" filter="barn(outVertical)">
                                          <p:cBhvr>
                                            <p:cTn id="51" dur="500"/>
                                            <p:tgtEl>
                                              <p:spTgt spid="51"/>
                                            </p:tgtEl>
                                          </p:cBhvr>
                                        </p:animEffect>
                                      </p:childTnLst>
                                    </p:cTn>
                                  </p:par>
                                  <p:par>
                                    <p:cTn id="52" presetID="16" presetClass="entr" presetSubtype="37" fill="hold" grpId="0" nodeType="withEffect">
                                      <p:stCondLst>
                                        <p:cond delay="900"/>
                                      </p:stCondLst>
                                      <p:childTnLst>
                                        <p:set>
                                          <p:cBhvr>
                                            <p:cTn id="53" dur="1" fill="hold">
                                              <p:stCondLst>
                                                <p:cond delay="0"/>
                                              </p:stCondLst>
                                            </p:cTn>
                                            <p:tgtEl>
                                              <p:spTgt spid="50"/>
                                            </p:tgtEl>
                                            <p:attrNameLst>
                                              <p:attrName>style.visibility</p:attrName>
                                            </p:attrNameLst>
                                          </p:cBhvr>
                                          <p:to>
                                            <p:strVal val="visible"/>
                                          </p:to>
                                        </p:set>
                                        <p:animEffect transition="in" filter="barn(outVertical)">
                                          <p:cBhvr>
                                            <p:cTn id="54" dur="500"/>
                                            <p:tgtEl>
                                              <p:spTgt spid="50"/>
                                            </p:tgtEl>
                                          </p:cBhvr>
                                        </p:animEffect>
                                      </p:childTnLst>
                                    </p:cTn>
                                  </p:par>
                                </p:childTnLst>
                              </p:cTn>
                            </p:par>
                            <p:par>
                              <p:cTn id="55" fill="hold">
                                <p:stCondLst>
                                  <p:cond delay="1500"/>
                                </p:stCondLst>
                                <p:childTnLst>
                                  <p:par>
                                    <p:cTn id="56" presetID="16" presetClass="entr" presetSubtype="37" fill="hold" grpId="0" nodeType="afterEffect">
                                      <p:stCondLst>
                                        <p:cond delay="0"/>
                                      </p:stCondLst>
                                      <p:childTnLst>
                                        <p:set>
                                          <p:cBhvr>
                                            <p:cTn id="57" dur="1" fill="hold">
                                              <p:stCondLst>
                                                <p:cond delay="0"/>
                                              </p:stCondLst>
                                            </p:cTn>
                                            <p:tgtEl>
                                              <p:spTgt spid="52"/>
                                            </p:tgtEl>
                                            <p:attrNameLst>
                                              <p:attrName>style.visibility</p:attrName>
                                            </p:attrNameLst>
                                          </p:cBhvr>
                                          <p:to>
                                            <p:strVal val="visible"/>
                                          </p:to>
                                        </p:set>
                                        <p:animEffect transition="in" filter="barn(outVertical)">
                                          <p:cBhvr>
                                            <p:cTn id="58" dur="500"/>
                                            <p:tgtEl>
                                              <p:spTgt spid="52"/>
                                            </p:tgtEl>
                                          </p:cBhvr>
                                        </p:animEffect>
                                      </p:childTnLst>
                                    </p:cTn>
                                  </p:par>
                                </p:childTnLst>
                              </p:cTn>
                            </p:par>
                            <p:par>
                              <p:cTn id="59" fill="hold">
                                <p:stCondLst>
                                  <p:cond delay="2000"/>
                                </p:stCondLst>
                                <p:childTnLst>
                                  <p:par>
                                    <p:cTn id="60" presetID="16" presetClass="entr" presetSubtype="37" fill="hold" grpId="0" nodeType="afterEffect">
                                      <p:stCondLst>
                                        <p:cond delay="0"/>
                                      </p:stCondLst>
                                      <p:childTnLst>
                                        <p:set>
                                          <p:cBhvr>
                                            <p:cTn id="61" dur="1" fill="hold">
                                              <p:stCondLst>
                                                <p:cond delay="0"/>
                                              </p:stCondLst>
                                            </p:cTn>
                                            <p:tgtEl>
                                              <p:spTgt spid="53"/>
                                            </p:tgtEl>
                                            <p:attrNameLst>
                                              <p:attrName>style.visibility</p:attrName>
                                            </p:attrNameLst>
                                          </p:cBhvr>
                                          <p:to>
                                            <p:strVal val="visible"/>
                                          </p:to>
                                        </p:set>
                                        <p:animEffect transition="in" filter="barn(outVertical)">
                                          <p:cBhvr>
                                            <p:cTn id="62" dur="500"/>
                                            <p:tgtEl>
                                              <p:spTgt spid="53"/>
                                            </p:tgtEl>
                                          </p:cBhvr>
                                        </p:animEffect>
                                      </p:childTnLst>
                                    </p:cTn>
                                  </p:par>
                                </p:childTnLst>
                              </p:cTn>
                            </p:par>
                            <p:par>
                              <p:cTn id="63" fill="hold">
                                <p:stCondLst>
                                  <p:cond delay="2500"/>
                                </p:stCondLst>
                                <p:childTnLst>
                                  <p:par>
                                    <p:cTn id="64" presetID="16" presetClass="entr" presetSubtype="37" fill="hold" grpId="0" nodeType="after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barn(outVertical)">
                                          <p:cBhvr>
                                            <p:cTn id="66" dur="500"/>
                                            <p:tgtEl>
                                              <p:spTgt spid="54"/>
                                            </p:tgtEl>
                                          </p:cBhvr>
                                        </p:animEffect>
                                      </p:childTnLst>
                                    </p:cTn>
                                  </p:par>
                                </p:childTnLst>
                              </p:cTn>
                            </p:par>
                            <p:par>
                              <p:cTn id="67" fill="hold">
                                <p:stCondLst>
                                  <p:cond delay="3000"/>
                                </p:stCondLst>
                                <p:childTnLst>
                                  <p:par>
                                    <p:cTn id="68" presetID="16" presetClass="entr" presetSubtype="37" fill="hold" grpId="0" nodeType="afterEffect">
                                      <p:stCondLst>
                                        <p:cond delay="0"/>
                                      </p:stCondLst>
                                      <p:childTnLst>
                                        <p:set>
                                          <p:cBhvr>
                                            <p:cTn id="69" dur="1" fill="hold">
                                              <p:stCondLst>
                                                <p:cond delay="0"/>
                                              </p:stCondLst>
                                            </p:cTn>
                                            <p:tgtEl>
                                              <p:spTgt spid="55"/>
                                            </p:tgtEl>
                                            <p:attrNameLst>
                                              <p:attrName>style.visibility</p:attrName>
                                            </p:attrNameLst>
                                          </p:cBhvr>
                                          <p:to>
                                            <p:strVal val="visible"/>
                                          </p:to>
                                        </p:set>
                                        <p:animEffect transition="in" filter="barn(outVertical)">
                                          <p:cBhvr>
                                            <p:cTn id="7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P spid="48" grpId="0"/>
          <p:bldP spid="49" grpId="0"/>
          <p:bldP spid="50" grpId="0"/>
          <p:bldP spid="51" grpId="0"/>
          <p:bldP spid="52" grpId="0"/>
          <p:bldP spid="53" grpId="0"/>
          <p:bldP spid="54" grpId="0"/>
          <p:bldP spid="55" grpId="0"/>
        </p:bld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831392" y="1143662"/>
            <a:ext cx="1107996"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照明要求</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42" name="圆角矩形 6"/>
          <p:cNvSpPr/>
          <p:nvPr/>
        </p:nvSpPr>
        <p:spPr>
          <a:xfrm>
            <a:off x="7919433" y="1878917"/>
            <a:ext cx="2252284" cy="4374038"/>
          </a:xfrm>
          <a:prstGeom prst="roundRect">
            <a:avLst>
              <a:gd name="adj" fmla="val 10535"/>
            </a:avLst>
          </a:prstGeom>
          <a:solidFill>
            <a:srgbClr val="F7F7F7"/>
          </a:solidFill>
          <a:ln w="19050">
            <a:gradFill flip="none" rotWithShape="1">
              <a:gsLst>
                <a:gs pos="0">
                  <a:schemeClr val="bg1"/>
                </a:gs>
                <a:gs pos="100000">
                  <a:schemeClr val="bg1">
                    <a:lumMod val="85000"/>
                  </a:schemeClr>
                </a:gs>
              </a:gsLst>
              <a:lin ang="2700000" scaled="1"/>
              <a:tileRect/>
            </a:gradFill>
          </a:ln>
          <a:effectLst>
            <a:outerShdw blurRad="177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圆角矩形 5"/>
          <p:cNvSpPr/>
          <p:nvPr/>
        </p:nvSpPr>
        <p:spPr>
          <a:xfrm>
            <a:off x="5188933" y="1878917"/>
            <a:ext cx="2252284" cy="4374038"/>
          </a:xfrm>
          <a:prstGeom prst="roundRect">
            <a:avLst>
              <a:gd name="adj" fmla="val 10535"/>
            </a:avLst>
          </a:prstGeom>
          <a:solidFill>
            <a:srgbClr val="F7F7F7"/>
          </a:solidFill>
          <a:ln w="19050">
            <a:gradFill flip="none" rotWithShape="1">
              <a:gsLst>
                <a:gs pos="0">
                  <a:schemeClr val="bg1"/>
                </a:gs>
                <a:gs pos="100000">
                  <a:schemeClr val="bg1">
                    <a:lumMod val="85000"/>
                  </a:schemeClr>
                </a:gs>
              </a:gsLst>
              <a:lin ang="2700000" scaled="1"/>
              <a:tileRect/>
            </a:gradFill>
          </a:ln>
          <a:effectLst>
            <a:outerShdw blurRad="177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圆角矩形 4"/>
          <p:cNvSpPr/>
          <p:nvPr/>
        </p:nvSpPr>
        <p:spPr>
          <a:xfrm>
            <a:off x="2458433" y="1878917"/>
            <a:ext cx="2252284" cy="4374038"/>
          </a:xfrm>
          <a:prstGeom prst="roundRect">
            <a:avLst>
              <a:gd name="adj" fmla="val 10535"/>
            </a:avLst>
          </a:prstGeom>
          <a:solidFill>
            <a:srgbClr val="F7F7F7"/>
          </a:solidFill>
          <a:ln w="19050">
            <a:gradFill flip="none" rotWithShape="1">
              <a:gsLst>
                <a:gs pos="0">
                  <a:schemeClr val="bg1"/>
                </a:gs>
                <a:gs pos="100000">
                  <a:schemeClr val="bg1">
                    <a:lumMod val="85000"/>
                  </a:schemeClr>
                </a:gs>
              </a:gsLst>
              <a:lin ang="2700000" scaled="1"/>
              <a:tileRect/>
            </a:gradFill>
          </a:ln>
          <a:effectLst>
            <a:outerShdw blurRad="177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4" name="组合 73"/>
          <p:cNvGrpSpPr/>
          <p:nvPr/>
        </p:nvGrpSpPr>
        <p:grpSpPr>
          <a:xfrm>
            <a:off x="4496500" y="2274314"/>
            <a:ext cx="926499" cy="158012"/>
            <a:chOff x="4111386" y="2043778"/>
            <a:chExt cx="926499" cy="158012"/>
          </a:xfrm>
        </p:grpSpPr>
        <p:grpSp>
          <p:nvGrpSpPr>
            <p:cNvPr id="75" name="组合 74"/>
            <p:cNvGrpSpPr/>
            <p:nvPr/>
          </p:nvGrpSpPr>
          <p:grpSpPr>
            <a:xfrm>
              <a:off x="4879875" y="2043778"/>
              <a:ext cx="158010" cy="158012"/>
              <a:chOff x="4486616" y="3001075"/>
              <a:chExt cx="274695" cy="274699"/>
            </a:xfrm>
          </p:grpSpPr>
          <p:sp>
            <p:nvSpPr>
              <p:cNvPr id="81" name="椭圆 80"/>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sp>
            <p:nvSpPr>
              <p:cNvPr id="82" name="椭圆 81"/>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grpSp>
        <p:grpSp>
          <p:nvGrpSpPr>
            <p:cNvPr id="76" name="组合 75"/>
            <p:cNvGrpSpPr/>
            <p:nvPr/>
          </p:nvGrpSpPr>
          <p:grpSpPr>
            <a:xfrm>
              <a:off x="4111386" y="2043778"/>
              <a:ext cx="158010" cy="158012"/>
              <a:chOff x="4486616" y="3001075"/>
              <a:chExt cx="274695" cy="274699"/>
            </a:xfrm>
          </p:grpSpPr>
          <p:sp>
            <p:nvSpPr>
              <p:cNvPr id="79" name="椭圆 78"/>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sp>
            <p:nvSpPr>
              <p:cNvPr id="80" name="椭圆 79"/>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grpSp>
        <p:sp>
          <p:nvSpPr>
            <p:cNvPr id="77" name="圆角矩形 13"/>
            <p:cNvSpPr/>
            <p:nvPr/>
          </p:nvSpPr>
          <p:spPr>
            <a:xfrm rot="16200000" flipH="1" flipV="1">
              <a:off x="4563173" y="1773812"/>
              <a:ext cx="22409" cy="748925"/>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sp>
          <p:nvSpPr>
            <p:cNvPr id="78" name="圆角矩形 14"/>
            <p:cNvSpPr/>
            <p:nvPr/>
          </p:nvSpPr>
          <p:spPr>
            <a:xfrm rot="16200000" flipH="1" flipV="1">
              <a:off x="4563173" y="1728247"/>
              <a:ext cx="22409" cy="748925"/>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grpSp>
      <p:grpSp>
        <p:nvGrpSpPr>
          <p:cNvPr id="83" name="组合 82"/>
          <p:cNvGrpSpPr/>
          <p:nvPr/>
        </p:nvGrpSpPr>
        <p:grpSpPr>
          <a:xfrm>
            <a:off x="7217076" y="2274314"/>
            <a:ext cx="926499" cy="158012"/>
            <a:chOff x="4111386" y="2043778"/>
            <a:chExt cx="926499" cy="158012"/>
          </a:xfrm>
        </p:grpSpPr>
        <p:grpSp>
          <p:nvGrpSpPr>
            <p:cNvPr id="84" name="组合 83"/>
            <p:cNvGrpSpPr/>
            <p:nvPr/>
          </p:nvGrpSpPr>
          <p:grpSpPr>
            <a:xfrm>
              <a:off x="4879875" y="2043778"/>
              <a:ext cx="158010" cy="158012"/>
              <a:chOff x="4486616" y="3001075"/>
              <a:chExt cx="274695" cy="274699"/>
            </a:xfrm>
          </p:grpSpPr>
          <p:sp>
            <p:nvSpPr>
              <p:cNvPr id="90" name="椭圆 89"/>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sp>
            <p:nvSpPr>
              <p:cNvPr id="91" name="椭圆 90"/>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grpSp>
        <p:grpSp>
          <p:nvGrpSpPr>
            <p:cNvPr id="85" name="组合 84"/>
            <p:cNvGrpSpPr/>
            <p:nvPr/>
          </p:nvGrpSpPr>
          <p:grpSpPr>
            <a:xfrm>
              <a:off x="4111386" y="2043778"/>
              <a:ext cx="158010" cy="158012"/>
              <a:chOff x="4486616" y="3001075"/>
              <a:chExt cx="274695" cy="274699"/>
            </a:xfrm>
          </p:grpSpPr>
          <p:sp>
            <p:nvSpPr>
              <p:cNvPr id="88" name="椭圆 87"/>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sp>
            <p:nvSpPr>
              <p:cNvPr id="89" name="椭圆 88"/>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grpSp>
        <p:sp>
          <p:nvSpPr>
            <p:cNvPr id="86" name="圆角矩形 23"/>
            <p:cNvSpPr/>
            <p:nvPr/>
          </p:nvSpPr>
          <p:spPr>
            <a:xfrm rot="16200000" flipH="1" flipV="1">
              <a:off x="4563173" y="1773812"/>
              <a:ext cx="22409" cy="748925"/>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sp>
          <p:nvSpPr>
            <p:cNvPr id="87" name="圆角矩形 24"/>
            <p:cNvSpPr/>
            <p:nvPr/>
          </p:nvSpPr>
          <p:spPr>
            <a:xfrm rot="16200000" flipH="1" flipV="1">
              <a:off x="4563173" y="1728247"/>
              <a:ext cx="22409" cy="748925"/>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C4A88"/>
                </a:solidFill>
                <a:latin typeface="微软雅黑" panose="020B0503020204020204" pitchFamily="34" charset="-122"/>
                <a:ea typeface="微软雅黑" panose="020B0503020204020204" pitchFamily="34" charset="-122"/>
              </a:endParaRPr>
            </a:p>
          </p:txBody>
        </p:sp>
      </p:grpSp>
      <p:grpSp>
        <p:nvGrpSpPr>
          <p:cNvPr id="92" name="组合 91"/>
          <p:cNvGrpSpPr/>
          <p:nvPr/>
        </p:nvGrpSpPr>
        <p:grpSpPr>
          <a:xfrm>
            <a:off x="4496500" y="5738312"/>
            <a:ext cx="926499" cy="158012"/>
            <a:chOff x="4111386" y="2043778"/>
            <a:chExt cx="926499" cy="158012"/>
          </a:xfrm>
        </p:grpSpPr>
        <p:grpSp>
          <p:nvGrpSpPr>
            <p:cNvPr id="93" name="组合 92"/>
            <p:cNvGrpSpPr/>
            <p:nvPr/>
          </p:nvGrpSpPr>
          <p:grpSpPr>
            <a:xfrm>
              <a:off x="4879875" y="2043778"/>
              <a:ext cx="158010" cy="158012"/>
              <a:chOff x="4486616" y="3001075"/>
              <a:chExt cx="274695" cy="274699"/>
            </a:xfrm>
          </p:grpSpPr>
          <p:sp>
            <p:nvSpPr>
              <p:cNvPr id="99" name="椭圆 98"/>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0" name="椭圆 99"/>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94" name="组合 93"/>
            <p:cNvGrpSpPr/>
            <p:nvPr/>
          </p:nvGrpSpPr>
          <p:grpSpPr>
            <a:xfrm>
              <a:off x="4111386" y="2043778"/>
              <a:ext cx="158010" cy="158012"/>
              <a:chOff x="4486616" y="3001075"/>
              <a:chExt cx="274695" cy="274699"/>
            </a:xfrm>
          </p:grpSpPr>
          <p:sp>
            <p:nvSpPr>
              <p:cNvPr id="97" name="椭圆 96"/>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8" name="椭圆 97"/>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5" name="圆角矩形 32"/>
            <p:cNvSpPr/>
            <p:nvPr/>
          </p:nvSpPr>
          <p:spPr>
            <a:xfrm rot="16200000" flipH="1" flipV="1">
              <a:off x="4563173" y="1773812"/>
              <a:ext cx="22409" cy="748925"/>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6" name="圆角矩形 33"/>
            <p:cNvSpPr/>
            <p:nvPr/>
          </p:nvSpPr>
          <p:spPr>
            <a:xfrm rot="16200000" flipH="1" flipV="1">
              <a:off x="4563173" y="1728247"/>
              <a:ext cx="22409" cy="748925"/>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01" name="组合 100"/>
          <p:cNvGrpSpPr/>
          <p:nvPr/>
        </p:nvGrpSpPr>
        <p:grpSpPr>
          <a:xfrm>
            <a:off x="7217076" y="5738312"/>
            <a:ext cx="926499" cy="158012"/>
            <a:chOff x="4111386" y="2043778"/>
            <a:chExt cx="926499" cy="158012"/>
          </a:xfrm>
        </p:grpSpPr>
        <p:grpSp>
          <p:nvGrpSpPr>
            <p:cNvPr id="102" name="组合 101"/>
            <p:cNvGrpSpPr/>
            <p:nvPr/>
          </p:nvGrpSpPr>
          <p:grpSpPr>
            <a:xfrm>
              <a:off x="4879875" y="2043778"/>
              <a:ext cx="158010" cy="158012"/>
              <a:chOff x="4486616" y="3001075"/>
              <a:chExt cx="274695" cy="274699"/>
            </a:xfrm>
          </p:grpSpPr>
          <p:sp>
            <p:nvSpPr>
              <p:cNvPr id="108" name="椭圆 107"/>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9" name="椭圆 108"/>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03" name="组合 102"/>
            <p:cNvGrpSpPr/>
            <p:nvPr/>
          </p:nvGrpSpPr>
          <p:grpSpPr>
            <a:xfrm>
              <a:off x="4111386" y="2043778"/>
              <a:ext cx="158010" cy="158012"/>
              <a:chOff x="4486616" y="3001075"/>
              <a:chExt cx="274695" cy="274699"/>
            </a:xfrm>
          </p:grpSpPr>
          <p:sp>
            <p:nvSpPr>
              <p:cNvPr id="106" name="椭圆 105"/>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7" name="椭圆 106"/>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4" name="圆角矩形 41"/>
            <p:cNvSpPr/>
            <p:nvPr/>
          </p:nvSpPr>
          <p:spPr>
            <a:xfrm rot="16200000" flipH="1" flipV="1">
              <a:off x="4563173" y="1773812"/>
              <a:ext cx="22409" cy="748925"/>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5" name="圆角矩形 42"/>
            <p:cNvSpPr/>
            <p:nvPr/>
          </p:nvSpPr>
          <p:spPr>
            <a:xfrm rot="16200000" flipH="1" flipV="1">
              <a:off x="4563173" y="1728247"/>
              <a:ext cx="22409" cy="748925"/>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10" name="组合 109"/>
          <p:cNvGrpSpPr/>
          <p:nvPr/>
        </p:nvGrpSpPr>
        <p:grpSpPr>
          <a:xfrm>
            <a:off x="2709735" y="2167166"/>
            <a:ext cx="1749680" cy="596843"/>
            <a:chOff x="2198560" y="1644530"/>
            <a:chExt cx="1749680" cy="596843"/>
          </a:xfrm>
        </p:grpSpPr>
        <p:pic>
          <p:nvPicPr>
            <p:cNvPr id="111" name="图片 110"/>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a:off x="2198560" y="1644530"/>
              <a:ext cx="1749680" cy="92018"/>
            </a:xfrm>
            <a:prstGeom prst="rect">
              <a:avLst/>
            </a:prstGeom>
          </p:spPr>
        </p:pic>
        <p:pic>
          <p:nvPicPr>
            <p:cNvPr id="112" name="图片 111"/>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flipV="1">
              <a:off x="2198560" y="2149355"/>
              <a:ext cx="1749680" cy="92018"/>
            </a:xfrm>
            <a:prstGeom prst="rect">
              <a:avLst/>
            </a:prstGeom>
          </p:spPr>
        </p:pic>
      </p:grpSp>
      <p:grpSp>
        <p:nvGrpSpPr>
          <p:cNvPr id="113" name="组合 112"/>
          <p:cNvGrpSpPr/>
          <p:nvPr/>
        </p:nvGrpSpPr>
        <p:grpSpPr>
          <a:xfrm>
            <a:off x="2709735" y="5299481"/>
            <a:ext cx="1749680" cy="596843"/>
            <a:chOff x="2198560" y="1644530"/>
            <a:chExt cx="1749680" cy="596843"/>
          </a:xfrm>
        </p:grpSpPr>
        <p:pic>
          <p:nvPicPr>
            <p:cNvPr id="114" name="图片 113"/>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a:off x="2198560" y="1644530"/>
              <a:ext cx="1749680" cy="92018"/>
            </a:xfrm>
            <a:prstGeom prst="rect">
              <a:avLst/>
            </a:prstGeom>
          </p:spPr>
        </p:pic>
        <p:pic>
          <p:nvPicPr>
            <p:cNvPr id="115" name="图片 114"/>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flipV="1">
              <a:off x="2198560" y="2149355"/>
              <a:ext cx="1749680" cy="92018"/>
            </a:xfrm>
            <a:prstGeom prst="rect">
              <a:avLst/>
            </a:prstGeom>
          </p:spPr>
        </p:pic>
      </p:grpSp>
      <p:grpSp>
        <p:nvGrpSpPr>
          <p:cNvPr id="116" name="组合 115"/>
          <p:cNvGrpSpPr/>
          <p:nvPr/>
        </p:nvGrpSpPr>
        <p:grpSpPr>
          <a:xfrm>
            <a:off x="5454650" y="2167166"/>
            <a:ext cx="1749680" cy="596843"/>
            <a:chOff x="2198560" y="1644530"/>
            <a:chExt cx="1749680" cy="596843"/>
          </a:xfrm>
        </p:grpSpPr>
        <p:pic>
          <p:nvPicPr>
            <p:cNvPr id="117" name="图片 116"/>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a:off x="2198560" y="1644530"/>
              <a:ext cx="1749680" cy="92018"/>
            </a:xfrm>
            <a:prstGeom prst="rect">
              <a:avLst/>
            </a:prstGeom>
          </p:spPr>
        </p:pic>
        <p:pic>
          <p:nvPicPr>
            <p:cNvPr id="118" name="图片 117"/>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flipV="1">
              <a:off x="2198560" y="2149355"/>
              <a:ext cx="1749680" cy="92018"/>
            </a:xfrm>
            <a:prstGeom prst="rect">
              <a:avLst/>
            </a:prstGeom>
          </p:spPr>
        </p:pic>
      </p:grpSp>
      <p:grpSp>
        <p:nvGrpSpPr>
          <p:cNvPr id="119" name="组合 118"/>
          <p:cNvGrpSpPr/>
          <p:nvPr/>
        </p:nvGrpSpPr>
        <p:grpSpPr>
          <a:xfrm>
            <a:off x="5454650" y="5299481"/>
            <a:ext cx="1749680" cy="596843"/>
            <a:chOff x="2198560" y="1644530"/>
            <a:chExt cx="1749680" cy="596843"/>
          </a:xfrm>
        </p:grpSpPr>
        <p:pic>
          <p:nvPicPr>
            <p:cNvPr id="120" name="图片 119"/>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a:off x="2198560" y="1644530"/>
              <a:ext cx="1749680" cy="92018"/>
            </a:xfrm>
            <a:prstGeom prst="rect">
              <a:avLst/>
            </a:prstGeom>
          </p:spPr>
        </p:pic>
        <p:pic>
          <p:nvPicPr>
            <p:cNvPr id="121" name="图片 120"/>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flipV="1">
              <a:off x="2198560" y="2149355"/>
              <a:ext cx="1749680" cy="92018"/>
            </a:xfrm>
            <a:prstGeom prst="rect">
              <a:avLst/>
            </a:prstGeom>
          </p:spPr>
        </p:pic>
      </p:grpSp>
      <p:grpSp>
        <p:nvGrpSpPr>
          <p:cNvPr id="122" name="组合 121"/>
          <p:cNvGrpSpPr/>
          <p:nvPr/>
        </p:nvGrpSpPr>
        <p:grpSpPr>
          <a:xfrm>
            <a:off x="8158190" y="2167166"/>
            <a:ext cx="1749680" cy="596843"/>
            <a:chOff x="2198560" y="1644530"/>
            <a:chExt cx="1749680" cy="596843"/>
          </a:xfrm>
        </p:grpSpPr>
        <p:pic>
          <p:nvPicPr>
            <p:cNvPr id="123" name="图片 122"/>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a:off x="2198560" y="1644530"/>
              <a:ext cx="1749680" cy="92018"/>
            </a:xfrm>
            <a:prstGeom prst="rect">
              <a:avLst/>
            </a:prstGeom>
          </p:spPr>
        </p:pic>
        <p:pic>
          <p:nvPicPr>
            <p:cNvPr id="124" name="图片 123"/>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flipV="1">
              <a:off x="2198560" y="2149355"/>
              <a:ext cx="1749680" cy="92018"/>
            </a:xfrm>
            <a:prstGeom prst="rect">
              <a:avLst/>
            </a:prstGeom>
          </p:spPr>
        </p:pic>
      </p:grpSp>
      <p:grpSp>
        <p:nvGrpSpPr>
          <p:cNvPr id="125" name="组合 124"/>
          <p:cNvGrpSpPr/>
          <p:nvPr/>
        </p:nvGrpSpPr>
        <p:grpSpPr>
          <a:xfrm>
            <a:off x="8158190" y="5299481"/>
            <a:ext cx="1749680" cy="596843"/>
            <a:chOff x="2198560" y="1644530"/>
            <a:chExt cx="1749680" cy="596843"/>
          </a:xfrm>
        </p:grpSpPr>
        <p:pic>
          <p:nvPicPr>
            <p:cNvPr id="126" name="图片 125"/>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a:off x="2198560" y="1644530"/>
              <a:ext cx="1749680" cy="92018"/>
            </a:xfrm>
            <a:prstGeom prst="rect">
              <a:avLst/>
            </a:prstGeom>
          </p:spPr>
        </p:pic>
        <p:pic>
          <p:nvPicPr>
            <p:cNvPr id="127" name="图片 126"/>
            <p:cNvPicPr>
              <a:picLocks noChangeAspect="1"/>
            </p:cNvPicPr>
            <p:nvPr/>
          </p:nvPicPr>
          <p:blipFill rotWithShape="1">
            <a:blip r:embed="rId2">
              <a:grayscl/>
              <a:extLst>
                <a:ext uri="{BEBA8EAE-BF5A-486C-A8C5-ECC9F3942E4B}">
                  <a14:imgProps xmlns:a14="http://schemas.microsoft.com/office/drawing/2010/main">
                    <a14:imgLayer r:embed="rId3">
                      <a14:imgEffect>
                        <a14:colorTemperature colorTemp="2000"/>
                      </a14:imgEffect>
                      <a14:imgEffect>
                        <a14:saturation sat="33000"/>
                      </a14:imgEffect>
                    </a14:imgLayer>
                  </a14:imgProps>
                </a:ext>
              </a:extLst>
            </a:blip>
            <a:srcRect b="72279"/>
            <a:stretch>
              <a:fillRect/>
            </a:stretch>
          </p:blipFill>
          <p:spPr>
            <a:xfrm flipH="1" flipV="1">
              <a:off x="2198560" y="2149355"/>
              <a:ext cx="1749680" cy="92018"/>
            </a:xfrm>
            <a:prstGeom prst="rect">
              <a:avLst/>
            </a:prstGeom>
          </p:spPr>
        </p:pic>
      </p:grpSp>
      <p:sp>
        <p:nvSpPr>
          <p:cNvPr id="128" name="文本框 127"/>
          <p:cNvSpPr txBox="1"/>
          <p:nvPr/>
        </p:nvSpPr>
        <p:spPr>
          <a:xfrm>
            <a:off x="2623013" y="2278989"/>
            <a:ext cx="1923123" cy="369332"/>
          </a:xfrm>
          <a:prstGeom prst="rect">
            <a:avLst/>
          </a:prstGeom>
          <a:noFill/>
        </p:spPr>
        <p:txBody>
          <a:bodyPr wrap="square" rtlCol="0">
            <a:spAutoFit/>
          </a:bodyPr>
          <a:lstStyle/>
          <a:p>
            <a:pPr algn="ctr"/>
            <a:r>
              <a:rPr lang="en-US" altLang="zh-CN" b="1" dirty="0">
                <a:solidFill>
                  <a:srgbClr val="0C4A88"/>
                </a:solidFill>
                <a:latin typeface="微软雅黑" panose="020B0503020204020204" pitchFamily="34" charset="-122"/>
                <a:ea typeface="微软雅黑" panose="020B0503020204020204" pitchFamily="34" charset="-122"/>
              </a:rPr>
              <a:t>01</a:t>
            </a:r>
            <a:endParaRPr lang="zh-CN" altLang="en-US" b="1" dirty="0">
              <a:solidFill>
                <a:srgbClr val="0C4A88"/>
              </a:solidFill>
              <a:latin typeface="微软雅黑" panose="020B0503020204020204" pitchFamily="34" charset="-122"/>
              <a:ea typeface="微软雅黑" panose="020B0503020204020204" pitchFamily="34" charset="-122"/>
            </a:endParaRPr>
          </a:p>
        </p:txBody>
      </p:sp>
      <p:sp>
        <p:nvSpPr>
          <p:cNvPr id="129" name="文本框 128"/>
          <p:cNvSpPr txBox="1"/>
          <p:nvPr/>
        </p:nvSpPr>
        <p:spPr>
          <a:xfrm>
            <a:off x="5366345" y="2278989"/>
            <a:ext cx="1923123" cy="369332"/>
          </a:xfrm>
          <a:prstGeom prst="rect">
            <a:avLst/>
          </a:prstGeom>
          <a:noFill/>
        </p:spPr>
        <p:txBody>
          <a:bodyPr wrap="square" rtlCol="0">
            <a:spAutoFit/>
          </a:bodyPr>
          <a:lstStyle/>
          <a:p>
            <a:pPr algn="ctr"/>
            <a:r>
              <a:rPr lang="en-US" altLang="zh-CN" b="1" dirty="0">
                <a:solidFill>
                  <a:srgbClr val="0C4A88"/>
                </a:solidFill>
                <a:latin typeface="微软雅黑" panose="020B0503020204020204" pitchFamily="34" charset="-122"/>
                <a:ea typeface="微软雅黑" panose="020B0503020204020204" pitchFamily="34" charset="-122"/>
              </a:rPr>
              <a:t>02</a:t>
            </a:r>
            <a:endParaRPr lang="zh-CN" altLang="en-US" b="1" dirty="0">
              <a:solidFill>
                <a:srgbClr val="0C4A88"/>
              </a:solidFill>
              <a:latin typeface="微软雅黑" panose="020B0503020204020204" pitchFamily="34" charset="-122"/>
              <a:ea typeface="微软雅黑" panose="020B0503020204020204" pitchFamily="34" charset="-122"/>
            </a:endParaRPr>
          </a:p>
        </p:txBody>
      </p:sp>
      <p:sp>
        <p:nvSpPr>
          <p:cNvPr id="130" name="文本框 129"/>
          <p:cNvSpPr txBox="1"/>
          <p:nvPr/>
        </p:nvSpPr>
        <p:spPr>
          <a:xfrm>
            <a:off x="8071468" y="2278989"/>
            <a:ext cx="1923123" cy="369332"/>
          </a:xfrm>
          <a:prstGeom prst="rect">
            <a:avLst/>
          </a:prstGeom>
          <a:noFill/>
        </p:spPr>
        <p:txBody>
          <a:bodyPr wrap="square" rtlCol="0">
            <a:spAutoFit/>
          </a:bodyPr>
          <a:lstStyle/>
          <a:p>
            <a:pPr algn="ctr"/>
            <a:r>
              <a:rPr lang="en-US" altLang="zh-CN" b="1" dirty="0">
                <a:solidFill>
                  <a:srgbClr val="0C4A88"/>
                </a:solidFill>
                <a:latin typeface="微软雅黑" panose="020B0503020204020204" pitchFamily="34" charset="-122"/>
                <a:ea typeface="微软雅黑" panose="020B0503020204020204" pitchFamily="34" charset="-122"/>
              </a:rPr>
              <a:t>03</a:t>
            </a:r>
            <a:endParaRPr lang="zh-CN" altLang="en-US" b="1" dirty="0">
              <a:solidFill>
                <a:srgbClr val="0C4A88"/>
              </a:solidFill>
              <a:latin typeface="微软雅黑" panose="020B0503020204020204" pitchFamily="34" charset="-122"/>
              <a:ea typeface="微软雅黑" panose="020B0503020204020204" pitchFamily="34" charset="-122"/>
            </a:endParaRPr>
          </a:p>
        </p:txBody>
      </p:sp>
      <p:sp>
        <p:nvSpPr>
          <p:cNvPr id="131" name="文本框 130"/>
          <p:cNvSpPr txBox="1"/>
          <p:nvPr/>
        </p:nvSpPr>
        <p:spPr>
          <a:xfrm>
            <a:off x="2804916" y="3310439"/>
            <a:ext cx="1559316" cy="1664045"/>
          </a:xfrm>
          <a:prstGeom prst="rect">
            <a:avLst/>
          </a:prstGeom>
          <a:noFill/>
        </p:spPr>
        <p:txBody>
          <a:bodyPr wrap="square" rtlCol="0">
            <a:spAutoFit/>
          </a:bodyPr>
          <a:lstStyle/>
          <a:p>
            <a:pPr algn="just">
              <a:lnSpc>
                <a:spcPts val="25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进入有限空间作业应有足够的照明，设备内照明电压应不大于</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36V</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2" name="文本框 131"/>
          <p:cNvSpPr txBox="1"/>
          <p:nvPr/>
        </p:nvSpPr>
        <p:spPr>
          <a:xfrm>
            <a:off x="5535417" y="2783720"/>
            <a:ext cx="1559316" cy="2478371"/>
          </a:xfrm>
          <a:prstGeom prst="rect">
            <a:avLst/>
          </a:prstGeom>
          <a:noFill/>
        </p:spPr>
        <p:txBody>
          <a:bodyPr wrap="square" rtlCol="0">
            <a:spAutoFit/>
          </a:bodyPr>
          <a:lstStyle/>
          <a:p>
            <a:pPr algn="just">
              <a:lnSpc>
                <a:spcPts val="27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在潮湿或狭小容器内作业应小于</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12V</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，所有灯具及电动工具必须符合防潮、防爆等安全要求；</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3" name="文本框 132"/>
          <p:cNvSpPr txBox="1"/>
          <p:nvPr/>
        </p:nvSpPr>
        <p:spPr>
          <a:xfrm>
            <a:off x="8348554" y="3480782"/>
            <a:ext cx="1559316" cy="1200329"/>
          </a:xfrm>
          <a:prstGeom prst="rect">
            <a:avLst/>
          </a:prstGeom>
          <a:noFill/>
        </p:spPr>
        <p:txBody>
          <a:bodyPr wrap="square" rtlCol="0">
            <a:spAutoFit/>
          </a:bodyPr>
          <a:lstStyle/>
          <a:p>
            <a:pPr algn="just">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使用的电动工具必须装有漏电保护装置。</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3146855" y="5427911"/>
            <a:ext cx="740358" cy="369332"/>
          </a:xfrm>
          <a:prstGeom prst="rect">
            <a:avLst/>
          </a:prstGeom>
          <a:noFill/>
        </p:spPr>
        <p:txBody>
          <a:bodyPr wrap="square" rtlCol="0">
            <a:spAutoFit/>
          </a:bodyPr>
          <a:lstStyle/>
          <a:p>
            <a:r>
              <a:rPr lang="en-US" altLang="zh-CN" b="1" dirty="0">
                <a:solidFill>
                  <a:srgbClr val="0C4A88"/>
                </a:solidFill>
                <a:latin typeface="微软雅黑" panose="020B0503020204020204" pitchFamily="34" charset="-122"/>
                <a:ea typeface="微软雅黑" panose="020B0503020204020204" pitchFamily="34" charset="-122"/>
              </a:rPr>
              <a:t>36V</a:t>
            </a:r>
            <a:endParaRPr lang="zh-CN" altLang="en-US" b="1" dirty="0">
              <a:solidFill>
                <a:srgbClr val="0C4A88"/>
              </a:solidFill>
              <a:latin typeface="微软雅黑" panose="020B0503020204020204" pitchFamily="34" charset="-122"/>
              <a:ea typeface="微软雅黑" panose="020B0503020204020204" pitchFamily="34" charset="-122"/>
            </a:endParaRPr>
          </a:p>
        </p:txBody>
      </p:sp>
      <p:sp>
        <p:nvSpPr>
          <p:cNvPr id="146" name="文本框 145"/>
          <p:cNvSpPr txBox="1"/>
          <p:nvPr/>
        </p:nvSpPr>
        <p:spPr>
          <a:xfrm>
            <a:off x="5881794" y="5427911"/>
            <a:ext cx="740358" cy="369332"/>
          </a:xfrm>
          <a:prstGeom prst="rect">
            <a:avLst/>
          </a:prstGeom>
          <a:noFill/>
        </p:spPr>
        <p:txBody>
          <a:bodyPr wrap="square" rtlCol="0">
            <a:spAutoFit/>
          </a:bodyPr>
          <a:lstStyle/>
          <a:p>
            <a:r>
              <a:rPr lang="en-US" altLang="zh-CN" b="1" dirty="0">
                <a:solidFill>
                  <a:srgbClr val="0C4A88"/>
                </a:solidFill>
                <a:latin typeface="微软雅黑" panose="020B0503020204020204" pitchFamily="34" charset="-122"/>
                <a:ea typeface="微软雅黑" panose="020B0503020204020204" pitchFamily="34" charset="-122"/>
              </a:rPr>
              <a:t>12V</a:t>
            </a:r>
            <a:endParaRPr lang="zh-CN" altLang="en-US" b="1" dirty="0">
              <a:solidFill>
                <a:srgbClr val="0C4A88"/>
              </a:solidFill>
              <a:latin typeface="微软雅黑" panose="020B0503020204020204" pitchFamily="34" charset="-122"/>
              <a:ea typeface="微软雅黑" panose="020B0503020204020204" pitchFamily="34" charset="-122"/>
            </a:endParaRPr>
          </a:p>
        </p:txBody>
      </p:sp>
      <p:sp>
        <p:nvSpPr>
          <p:cNvPr id="147" name="文本框 146"/>
          <p:cNvSpPr txBox="1"/>
          <p:nvPr/>
        </p:nvSpPr>
        <p:spPr>
          <a:xfrm>
            <a:off x="8469623" y="5427911"/>
            <a:ext cx="1126812" cy="369332"/>
          </a:xfrm>
          <a:prstGeom prst="rect">
            <a:avLst/>
          </a:prstGeom>
          <a:noFill/>
        </p:spPr>
        <p:txBody>
          <a:bodyPr wrap="square" rtlCol="0">
            <a:spAutoFit/>
          </a:bodyPr>
          <a:lstStyle/>
          <a:p>
            <a:r>
              <a:rPr lang="zh-CN" altLang="en-US" b="1" dirty="0">
                <a:solidFill>
                  <a:srgbClr val="0C4A88"/>
                </a:solidFill>
                <a:latin typeface="微软雅黑" panose="020B0503020204020204" pitchFamily="34" charset="-122"/>
                <a:ea typeface="微软雅黑" panose="020B0503020204020204" pitchFamily="34" charset="-122"/>
              </a:rPr>
              <a:t>漏电保护</a:t>
            </a:r>
            <a:endParaRPr lang="zh-CN" altLang="en-US" b="1" dirty="0">
              <a:solidFill>
                <a:srgbClr val="0C4A88"/>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wipe(left)">
                                      <p:cBhvr>
                                        <p:cTn id="7" dur="500"/>
                                        <p:tgtEl>
                                          <p:spTgt spid="74"/>
                                        </p:tgtEl>
                                      </p:cBhvr>
                                    </p:animEffect>
                                  </p:childTnLst>
                                </p:cTn>
                              </p:par>
                              <p:par>
                                <p:cTn id="8" presetID="22" presetClass="entr" presetSubtype="8" fill="hold" nodeType="withEffect">
                                  <p:stCondLst>
                                    <p:cond delay="0"/>
                                  </p:stCondLst>
                                  <p:childTnLst>
                                    <p:set>
                                      <p:cBhvr>
                                        <p:cTn id="9" dur="1" fill="hold">
                                          <p:stCondLst>
                                            <p:cond delay="0"/>
                                          </p:stCondLst>
                                        </p:cTn>
                                        <p:tgtEl>
                                          <p:spTgt spid="92"/>
                                        </p:tgtEl>
                                        <p:attrNameLst>
                                          <p:attrName>style.visibility</p:attrName>
                                        </p:attrNameLst>
                                      </p:cBhvr>
                                      <p:to>
                                        <p:strVal val="visible"/>
                                      </p:to>
                                    </p:set>
                                    <p:animEffect transition="in" filter="wipe(left)">
                                      <p:cBhvr>
                                        <p:cTn id="10" dur="500"/>
                                        <p:tgtEl>
                                          <p:spTgt spid="92"/>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83"/>
                                        </p:tgtEl>
                                        <p:attrNameLst>
                                          <p:attrName>style.visibility</p:attrName>
                                        </p:attrNameLst>
                                      </p:cBhvr>
                                      <p:to>
                                        <p:strVal val="visible"/>
                                      </p:to>
                                    </p:set>
                                    <p:animEffect transition="in" filter="wipe(left)">
                                      <p:cBhvr>
                                        <p:cTn id="14" dur="500"/>
                                        <p:tgtEl>
                                          <p:spTgt spid="83"/>
                                        </p:tgtEl>
                                      </p:cBhvr>
                                    </p:animEffect>
                                  </p:childTnLst>
                                </p:cTn>
                              </p:par>
                              <p:par>
                                <p:cTn id="15" presetID="22" presetClass="entr" presetSubtype="8" fill="hold" nodeType="withEffect">
                                  <p:stCondLst>
                                    <p:cond delay="0"/>
                                  </p:stCondLst>
                                  <p:childTnLst>
                                    <p:set>
                                      <p:cBhvr>
                                        <p:cTn id="16" dur="1" fill="hold">
                                          <p:stCondLst>
                                            <p:cond delay="0"/>
                                          </p:stCondLst>
                                        </p:cTn>
                                        <p:tgtEl>
                                          <p:spTgt spid="101"/>
                                        </p:tgtEl>
                                        <p:attrNameLst>
                                          <p:attrName>style.visibility</p:attrName>
                                        </p:attrNameLst>
                                      </p:cBhvr>
                                      <p:to>
                                        <p:strVal val="visible"/>
                                      </p:to>
                                    </p:set>
                                    <p:animEffect transition="in" filter="wipe(left)">
                                      <p:cBhvr>
                                        <p:cTn id="17" dur="500"/>
                                        <p:tgtEl>
                                          <p:spTgt spid="101"/>
                                        </p:tgtEl>
                                      </p:cBhvr>
                                    </p:animEffect>
                                  </p:childTnLst>
                                </p:cTn>
                              </p:par>
                            </p:childTnLst>
                          </p:cTn>
                        </p:par>
                        <p:par>
                          <p:cTn id="18" fill="hold">
                            <p:stCondLst>
                              <p:cond delay="1000"/>
                            </p:stCondLst>
                            <p:childTnLst>
                              <p:par>
                                <p:cTn id="19" presetID="16" presetClass="entr" presetSubtype="37" fill="hold" nodeType="afterEffect">
                                  <p:stCondLst>
                                    <p:cond delay="0"/>
                                  </p:stCondLst>
                                  <p:childTnLst>
                                    <p:set>
                                      <p:cBhvr>
                                        <p:cTn id="20" dur="1" fill="hold">
                                          <p:stCondLst>
                                            <p:cond delay="0"/>
                                          </p:stCondLst>
                                        </p:cTn>
                                        <p:tgtEl>
                                          <p:spTgt spid="110"/>
                                        </p:tgtEl>
                                        <p:attrNameLst>
                                          <p:attrName>style.visibility</p:attrName>
                                        </p:attrNameLst>
                                      </p:cBhvr>
                                      <p:to>
                                        <p:strVal val="visible"/>
                                      </p:to>
                                    </p:set>
                                    <p:animEffect transition="in" filter="barn(outVertical)">
                                      <p:cBhvr>
                                        <p:cTn id="21" dur="500"/>
                                        <p:tgtEl>
                                          <p:spTgt spid="110"/>
                                        </p:tgtEl>
                                      </p:cBhvr>
                                    </p:animEffect>
                                  </p:childTnLst>
                                </p:cTn>
                              </p:par>
                              <p:par>
                                <p:cTn id="22" presetID="16" presetClass="entr" presetSubtype="37" fill="hold" nodeType="withEffect">
                                  <p:stCondLst>
                                    <p:cond delay="0"/>
                                  </p:stCondLst>
                                  <p:childTnLst>
                                    <p:set>
                                      <p:cBhvr>
                                        <p:cTn id="23" dur="1" fill="hold">
                                          <p:stCondLst>
                                            <p:cond delay="0"/>
                                          </p:stCondLst>
                                        </p:cTn>
                                        <p:tgtEl>
                                          <p:spTgt spid="116"/>
                                        </p:tgtEl>
                                        <p:attrNameLst>
                                          <p:attrName>style.visibility</p:attrName>
                                        </p:attrNameLst>
                                      </p:cBhvr>
                                      <p:to>
                                        <p:strVal val="visible"/>
                                      </p:to>
                                    </p:set>
                                    <p:animEffect transition="in" filter="barn(outVertical)">
                                      <p:cBhvr>
                                        <p:cTn id="24" dur="500"/>
                                        <p:tgtEl>
                                          <p:spTgt spid="116"/>
                                        </p:tgtEl>
                                      </p:cBhvr>
                                    </p:animEffect>
                                  </p:childTnLst>
                                </p:cTn>
                              </p:par>
                              <p:par>
                                <p:cTn id="25" presetID="16" presetClass="entr" presetSubtype="37" fill="hold" nodeType="withEffect">
                                  <p:stCondLst>
                                    <p:cond delay="0"/>
                                  </p:stCondLst>
                                  <p:childTnLst>
                                    <p:set>
                                      <p:cBhvr>
                                        <p:cTn id="26" dur="1" fill="hold">
                                          <p:stCondLst>
                                            <p:cond delay="0"/>
                                          </p:stCondLst>
                                        </p:cTn>
                                        <p:tgtEl>
                                          <p:spTgt spid="122"/>
                                        </p:tgtEl>
                                        <p:attrNameLst>
                                          <p:attrName>style.visibility</p:attrName>
                                        </p:attrNameLst>
                                      </p:cBhvr>
                                      <p:to>
                                        <p:strVal val="visible"/>
                                      </p:to>
                                    </p:set>
                                    <p:animEffect transition="in" filter="barn(outVertical)">
                                      <p:cBhvr>
                                        <p:cTn id="27" dur="500"/>
                                        <p:tgtEl>
                                          <p:spTgt spid="122"/>
                                        </p:tgtEl>
                                      </p:cBhvr>
                                    </p:animEffect>
                                  </p:childTnLst>
                                </p:cTn>
                              </p:par>
                              <p:par>
                                <p:cTn id="28" presetID="16" presetClass="entr" presetSubtype="37" fill="hold" nodeType="withEffect">
                                  <p:stCondLst>
                                    <p:cond delay="0"/>
                                  </p:stCondLst>
                                  <p:childTnLst>
                                    <p:set>
                                      <p:cBhvr>
                                        <p:cTn id="29" dur="1" fill="hold">
                                          <p:stCondLst>
                                            <p:cond delay="0"/>
                                          </p:stCondLst>
                                        </p:cTn>
                                        <p:tgtEl>
                                          <p:spTgt spid="113"/>
                                        </p:tgtEl>
                                        <p:attrNameLst>
                                          <p:attrName>style.visibility</p:attrName>
                                        </p:attrNameLst>
                                      </p:cBhvr>
                                      <p:to>
                                        <p:strVal val="visible"/>
                                      </p:to>
                                    </p:set>
                                    <p:animEffect transition="in" filter="barn(outVertical)">
                                      <p:cBhvr>
                                        <p:cTn id="30" dur="500"/>
                                        <p:tgtEl>
                                          <p:spTgt spid="113"/>
                                        </p:tgtEl>
                                      </p:cBhvr>
                                    </p:animEffect>
                                  </p:childTnLst>
                                </p:cTn>
                              </p:par>
                              <p:par>
                                <p:cTn id="31" presetID="16" presetClass="entr" presetSubtype="37" fill="hold" nodeType="withEffect">
                                  <p:stCondLst>
                                    <p:cond delay="0"/>
                                  </p:stCondLst>
                                  <p:childTnLst>
                                    <p:set>
                                      <p:cBhvr>
                                        <p:cTn id="32" dur="1" fill="hold">
                                          <p:stCondLst>
                                            <p:cond delay="0"/>
                                          </p:stCondLst>
                                        </p:cTn>
                                        <p:tgtEl>
                                          <p:spTgt spid="119"/>
                                        </p:tgtEl>
                                        <p:attrNameLst>
                                          <p:attrName>style.visibility</p:attrName>
                                        </p:attrNameLst>
                                      </p:cBhvr>
                                      <p:to>
                                        <p:strVal val="visible"/>
                                      </p:to>
                                    </p:set>
                                    <p:animEffect transition="in" filter="barn(outVertical)">
                                      <p:cBhvr>
                                        <p:cTn id="33" dur="500"/>
                                        <p:tgtEl>
                                          <p:spTgt spid="119"/>
                                        </p:tgtEl>
                                      </p:cBhvr>
                                    </p:animEffect>
                                  </p:childTnLst>
                                </p:cTn>
                              </p:par>
                              <p:par>
                                <p:cTn id="34" presetID="16" presetClass="entr" presetSubtype="37" fill="hold" nodeType="withEffect">
                                  <p:stCondLst>
                                    <p:cond delay="0"/>
                                  </p:stCondLst>
                                  <p:childTnLst>
                                    <p:set>
                                      <p:cBhvr>
                                        <p:cTn id="35" dur="1" fill="hold">
                                          <p:stCondLst>
                                            <p:cond delay="0"/>
                                          </p:stCondLst>
                                        </p:cTn>
                                        <p:tgtEl>
                                          <p:spTgt spid="125"/>
                                        </p:tgtEl>
                                        <p:attrNameLst>
                                          <p:attrName>style.visibility</p:attrName>
                                        </p:attrNameLst>
                                      </p:cBhvr>
                                      <p:to>
                                        <p:strVal val="visible"/>
                                      </p:to>
                                    </p:set>
                                    <p:animEffect transition="in" filter="barn(outVertical)">
                                      <p:cBhvr>
                                        <p:cTn id="36" dur="500"/>
                                        <p:tgtEl>
                                          <p:spTgt spid="125"/>
                                        </p:tgtEl>
                                      </p:cBhvr>
                                    </p:animEffect>
                                  </p:childTnLst>
                                </p:cTn>
                              </p:par>
                            </p:childTnLst>
                          </p:cTn>
                        </p:par>
                        <p:par>
                          <p:cTn id="37" fill="hold">
                            <p:stCondLst>
                              <p:cond delay="1500"/>
                            </p:stCondLst>
                            <p:childTnLst>
                              <p:par>
                                <p:cTn id="38" presetID="16" presetClass="entr" presetSubtype="21" fill="hold" grpId="0" nodeType="afterEffect">
                                  <p:stCondLst>
                                    <p:cond delay="0"/>
                                  </p:stCondLst>
                                  <p:childTnLst>
                                    <p:set>
                                      <p:cBhvr>
                                        <p:cTn id="39" dur="1" fill="hold">
                                          <p:stCondLst>
                                            <p:cond delay="0"/>
                                          </p:stCondLst>
                                        </p:cTn>
                                        <p:tgtEl>
                                          <p:spTgt spid="128"/>
                                        </p:tgtEl>
                                        <p:attrNameLst>
                                          <p:attrName>style.visibility</p:attrName>
                                        </p:attrNameLst>
                                      </p:cBhvr>
                                      <p:to>
                                        <p:strVal val="visible"/>
                                      </p:to>
                                    </p:set>
                                    <p:animEffect transition="in" filter="barn(inVertical)">
                                      <p:cBhvr>
                                        <p:cTn id="40" dur="500"/>
                                        <p:tgtEl>
                                          <p:spTgt spid="128"/>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29"/>
                                        </p:tgtEl>
                                        <p:attrNameLst>
                                          <p:attrName>style.visibility</p:attrName>
                                        </p:attrNameLst>
                                      </p:cBhvr>
                                      <p:to>
                                        <p:strVal val="visible"/>
                                      </p:to>
                                    </p:set>
                                    <p:animEffect transition="in" filter="barn(inVertical)">
                                      <p:cBhvr>
                                        <p:cTn id="43" dur="500"/>
                                        <p:tgtEl>
                                          <p:spTgt spid="129"/>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30"/>
                                        </p:tgtEl>
                                        <p:attrNameLst>
                                          <p:attrName>style.visibility</p:attrName>
                                        </p:attrNameLst>
                                      </p:cBhvr>
                                      <p:to>
                                        <p:strVal val="visible"/>
                                      </p:to>
                                    </p:set>
                                    <p:animEffect transition="in" filter="barn(inVertical)">
                                      <p:cBhvr>
                                        <p:cTn id="46" dur="500"/>
                                        <p:tgtEl>
                                          <p:spTgt spid="130"/>
                                        </p:tgtEl>
                                      </p:cBhvr>
                                    </p:animEffect>
                                  </p:childTnLst>
                                </p:cTn>
                              </p:par>
                            </p:childTnLst>
                          </p:cTn>
                        </p:par>
                        <p:par>
                          <p:cTn id="47" fill="hold">
                            <p:stCondLst>
                              <p:cond delay="2000"/>
                            </p:stCondLst>
                            <p:childTnLst>
                              <p:par>
                                <p:cTn id="48" presetID="10" presetClass="entr" presetSubtype="0" fill="hold" grpId="0" nodeType="afterEffect">
                                  <p:stCondLst>
                                    <p:cond delay="0"/>
                                  </p:stCondLst>
                                  <p:iterate type="lt">
                                    <p:tmPct val="10000"/>
                                  </p:iterate>
                                  <p:childTnLst>
                                    <p:set>
                                      <p:cBhvr>
                                        <p:cTn id="49" dur="1" fill="hold">
                                          <p:stCondLst>
                                            <p:cond delay="0"/>
                                          </p:stCondLst>
                                        </p:cTn>
                                        <p:tgtEl>
                                          <p:spTgt spid="131"/>
                                        </p:tgtEl>
                                        <p:attrNameLst>
                                          <p:attrName>style.visibility</p:attrName>
                                        </p:attrNameLst>
                                      </p:cBhvr>
                                      <p:to>
                                        <p:strVal val="visible"/>
                                      </p:to>
                                    </p:set>
                                    <p:animEffect transition="in" filter="fade">
                                      <p:cBhvr>
                                        <p:cTn id="50" dur="500"/>
                                        <p:tgtEl>
                                          <p:spTgt spid="131"/>
                                        </p:tgtEl>
                                      </p:cBhvr>
                                    </p:animEffect>
                                  </p:childTnLst>
                                </p:cTn>
                              </p:par>
                            </p:childTnLst>
                          </p:cTn>
                        </p:par>
                        <p:par>
                          <p:cTn id="51" fill="hold">
                            <p:stCondLst>
                              <p:cond delay="3950"/>
                            </p:stCondLst>
                            <p:childTnLst>
                              <p:par>
                                <p:cTn id="52" presetID="10" presetClass="entr" presetSubtype="0" fill="hold" grpId="0" nodeType="afterEffect">
                                  <p:stCondLst>
                                    <p:cond delay="0"/>
                                  </p:stCondLst>
                                  <p:iterate type="lt">
                                    <p:tmPct val="10000"/>
                                  </p:iterate>
                                  <p:childTnLst>
                                    <p:set>
                                      <p:cBhvr>
                                        <p:cTn id="53" dur="1" fill="hold">
                                          <p:stCondLst>
                                            <p:cond delay="0"/>
                                          </p:stCondLst>
                                        </p:cTn>
                                        <p:tgtEl>
                                          <p:spTgt spid="132"/>
                                        </p:tgtEl>
                                        <p:attrNameLst>
                                          <p:attrName>style.visibility</p:attrName>
                                        </p:attrNameLst>
                                      </p:cBhvr>
                                      <p:to>
                                        <p:strVal val="visible"/>
                                      </p:to>
                                    </p:set>
                                    <p:animEffect transition="in" filter="fade">
                                      <p:cBhvr>
                                        <p:cTn id="54" dur="500"/>
                                        <p:tgtEl>
                                          <p:spTgt spid="132"/>
                                        </p:tgtEl>
                                      </p:cBhvr>
                                    </p:animEffect>
                                  </p:childTnLst>
                                </p:cTn>
                              </p:par>
                            </p:childTnLst>
                          </p:cTn>
                        </p:par>
                        <p:par>
                          <p:cTn id="55" fill="hold">
                            <p:stCondLst>
                              <p:cond delay="6500"/>
                            </p:stCondLst>
                            <p:childTnLst>
                              <p:par>
                                <p:cTn id="56" presetID="10" presetClass="entr" presetSubtype="0" fill="hold" grpId="0" nodeType="afterEffect">
                                  <p:stCondLst>
                                    <p:cond delay="0"/>
                                  </p:stCondLst>
                                  <p:iterate type="lt">
                                    <p:tmPct val="10000"/>
                                  </p:iterate>
                                  <p:childTnLst>
                                    <p:set>
                                      <p:cBhvr>
                                        <p:cTn id="57" dur="1" fill="hold">
                                          <p:stCondLst>
                                            <p:cond delay="0"/>
                                          </p:stCondLst>
                                        </p:cTn>
                                        <p:tgtEl>
                                          <p:spTgt spid="133"/>
                                        </p:tgtEl>
                                        <p:attrNameLst>
                                          <p:attrName>style.visibility</p:attrName>
                                        </p:attrNameLst>
                                      </p:cBhvr>
                                      <p:to>
                                        <p:strVal val="visible"/>
                                      </p:to>
                                    </p:set>
                                    <p:animEffect transition="in" filter="fade">
                                      <p:cBhvr>
                                        <p:cTn id="58"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P spid="129" grpId="0"/>
      <p:bldP spid="130" grpId="0"/>
      <p:bldP spid="131" grpId="0"/>
      <p:bldP spid="132" grpId="0"/>
      <p:bldP spid="133"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831392" y="1143662"/>
            <a:ext cx="1107996"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相关作业</a:t>
            </a:r>
            <a:endParaRPr lang="zh-CN" altLang="en-US" dirty="0">
              <a:solidFill>
                <a:srgbClr val="0C4A88"/>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1966868" y="1733550"/>
            <a:ext cx="8929732" cy="4991554"/>
            <a:chOff x="1966868" y="1572456"/>
            <a:chExt cx="7643857" cy="5152648"/>
          </a:xfrm>
        </p:grpSpPr>
        <p:pic>
          <p:nvPicPr>
            <p:cNvPr id="9218" name="Picture 2" descr="https://timgsa.baidu.com/timg?image&amp;quality=80&amp;size=b9999_10000&amp;sec=1521019109796&amp;di=62232b7a802dd5bd6838c8d7333889dc&amp;imgtype=0&amp;src=http%3A%2F%2Fcenter.cnpc.com.cn%2Fpic%2F0%2F00%2F03%2F83%2F38337_9895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6868" y="1632742"/>
              <a:ext cx="7643857" cy="5075521"/>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1966868" y="1572456"/>
              <a:ext cx="7643857" cy="515264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5" name="TextBox 35"/>
          <p:cNvSpPr txBox="1"/>
          <p:nvPr/>
        </p:nvSpPr>
        <p:spPr>
          <a:xfrm>
            <a:off x="4516132" y="3695246"/>
            <a:ext cx="3831204" cy="732508"/>
          </a:xfrm>
          <a:prstGeom prst="rect">
            <a:avLst/>
          </a:prstGeom>
          <a:noFill/>
        </p:spPr>
        <p:txBody>
          <a:bodyPr wrap="square" rtlCol="0">
            <a:spAutoFit/>
          </a:bodyPr>
          <a:lstStyle/>
          <a:p>
            <a:pPr>
              <a:lnSpc>
                <a:spcPct val="130000"/>
              </a:lnSpc>
            </a:pPr>
            <a:r>
              <a:rPr lang="zh-CN" altLang="en-US" sz="3200" b="1" dirty="0">
                <a:solidFill>
                  <a:schemeClr val="bg1"/>
                </a:solidFill>
                <a:latin typeface="微软雅黑" panose="020B0503020204020204" pitchFamily="34" charset="-122"/>
                <a:ea typeface="微软雅黑" panose="020B0503020204020204" pitchFamily="34" charset="-122"/>
              </a:rPr>
              <a:t>受限空间作业安全</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 name="矩形: 圆角 3"/>
          <p:cNvSpPr/>
          <p:nvPr/>
        </p:nvSpPr>
        <p:spPr>
          <a:xfrm>
            <a:off x="1831392" y="2476500"/>
            <a:ext cx="9246183" cy="3105150"/>
          </a:xfrm>
          <a:prstGeom prst="round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5121" y="132896"/>
            <a:ext cx="236901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831392" y="1143662"/>
            <a:ext cx="1107996"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相关作业</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135" name="TextBox 35"/>
          <p:cNvSpPr txBox="1"/>
          <p:nvPr/>
        </p:nvSpPr>
        <p:spPr>
          <a:xfrm>
            <a:off x="2698671" y="3161846"/>
            <a:ext cx="7661937" cy="1372683"/>
          </a:xfrm>
          <a:prstGeom prst="rect">
            <a:avLst/>
          </a:prstGeom>
          <a:noFill/>
        </p:spPr>
        <p:txBody>
          <a:bodyPr wrap="square" rtlCol="0">
            <a:spAutoFit/>
          </a:bodyPr>
          <a:lstStyle/>
          <a:p>
            <a:pPr>
              <a:lnSpc>
                <a:spcPct val="130000"/>
              </a:lnSpc>
            </a:pPr>
            <a:r>
              <a:rPr lang="zh-CN" altLang="en-US" sz="3200" dirty="0">
                <a:solidFill>
                  <a:schemeClr val="bg1"/>
                </a:solidFill>
                <a:latin typeface="微软雅黑" panose="020B0503020204020204" pitchFamily="34" charset="-122"/>
                <a:ea typeface="微软雅黑" panose="020B0503020204020204" pitchFamily="34" charset="-122"/>
              </a:rPr>
              <a:t>      在进入受限空间作业的同时，如有高处作业、动火作业的应按相关规定办理。</a:t>
            </a:r>
            <a:endParaRPr lang="zh-CN" altLang="en-US" sz="32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351509" y="2672481"/>
            <a:ext cx="2366037" cy="1862048"/>
          </a:xfrm>
          <a:prstGeom prst="rect">
            <a:avLst/>
          </a:prstGeom>
          <a:noFill/>
        </p:spPr>
        <p:txBody>
          <a:bodyPr wrap="square" rtlCol="0">
            <a:spAutoFit/>
          </a:bodyPr>
          <a:lstStyle/>
          <a:p>
            <a:r>
              <a:rPr lang="zh-CN" altLang="en-US" sz="11500" dirty="0">
                <a:solidFill>
                  <a:schemeClr val="bg1"/>
                </a:solidFill>
                <a:latin typeface="黑体" panose="02010609060101010101" pitchFamily="49" charset="-122"/>
                <a:ea typeface="黑体" panose="02010609060101010101" pitchFamily="49" charset="-122"/>
              </a:rPr>
              <a:t>“</a:t>
            </a:r>
            <a:endParaRPr lang="zh-CN" altLang="en-US" sz="11500" dirty="0">
              <a:solidFill>
                <a:schemeClr val="bg1"/>
              </a:solidFill>
              <a:latin typeface="黑体" panose="02010609060101010101" pitchFamily="49" charset="-122"/>
              <a:ea typeface="黑体" panose="02010609060101010101" pitchFamily="49" charset="-122"/>
            </a:endParaRPr>
          </a:p>
        </p:txBody>
      </p:sp>
      <p:sp>
        <p:nvSpPr>
          <p:cNvPr id="14" name="文本框 13"/>
          <p:cNvSpPr txBox="1"/>
          <p:nvPr/>
        </p:nvSpPr>
        <p:spPr>
          <a:xfrm>
            <a:off x="10044868" y="3991062"/>
            <a:ext cx="2366037" cy="1862048"/>
          </a:xfrm>
          <a:prstGeom prst="rect">
            <a:avLst/>
          </a:prstGeom>
          <a:noFill/>
        </p:spPr>
        <p:txBody>
          <a:bodyPr wrap="square" rtlCol="0">
            <a:spAutoFit/>
          </a:bodyPr>
          <a:lstStyle/>
          <a:p>
            <a:r>
              <a:rPr lang="zh-CN" altLang="en-US" sz="11500" dirty="0">
                <a:solidFill>
                  <a:schemeClr val="bg1"/>
                </a:solidFill>
                <a:latin typeface="黑体" panose="02010609060101010101" pitchFamily="49" charset="-122"/>
                <a:ea typeface="黑体" panose="02010609060101010101" pitchFamily="49" charset="-122"/>
              </a:rPr>
              <a:t>”</a:t>
            </a:r>
            <a:endParaRPr lang="zh-CN" altLang="en-US" sz="11500" dirty="0">
              <a:solidFill>
                <a:schemeClr val="bg1"/>
              </a:solidFill>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582789" y="137421"/>
            <a:ext cx="2369015"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受限空间作业安全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831392" y="1143662"/>
            <a:ext cx="3185487"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受限空间作业安全许可证示例</a:t>
            </a:r>
            <a:endParaRPr lang="zh-CN" altLang="en-US" dirty="0">
              <a:solidFill>
                <a:srgbClr val="0C4A88"/>
              </a:solidFill>
              <a:latin typeface="微软雅黑" panose="020B0503020204020204" pitchFamily="34" charset="-122"/>
              <a:ea typeface="微软雅黑" panose="020B0503020204020204" pitchFamily="34" charset="-122"/>
            </a:endParaRPr>
          </a:p>
        </p:txBody>
      </p:sp>
      <p:graphicFrame>
        <p:nvGraphicFramePr>
          <p:cNvPr id="3" name="对象 2"/>
          <p:cNvGraphicFramePr>
            <a:graphicFrameLocks noChangeAspect="1"/>
          </p:cNvGraphicFramePr>
          <p:nvPr/>
        </p:nvGraphicFramePr>
        <p:xfrm>
          <a:off x="6525628" y="590878"/>
          <a:ext cx="3751324" cy="5552747"/>
        </p:xfrm>
        <a:graphic>
          <a:graphicData uri="http://schemas.openxmlformats.org/presentationml/2006/ole">
            <mc:AlternateContent xmlns:mc="http://schemas.openxmlformats.org/markup-compatibility/2006">
              <mc:Choice xmlns:v="urn:schemas-microsoft-com:vml" Requires="v">
                <p:oleObj spid="_x0000_s11283" name="Worksheet" r:id="rId2" imgW="8750300" imgH="13208000" progId="Office12.Excel.Template">
                  <p:embed/>
                </p:oleObj>
              </mc:Choice>
              <mc:Fallback>
                <p:oleObj name="Worksheet" r:id="rId2" imgW="8750300" imgH="13208000" progId="Office12.Excel.Template">
                  <p:embed/>
                  <p:pic>
                    <p:nvPicPr>
                      <p:cNvPr id="0" name="对象 2"/>
                      <p:cNvPicPr/>
                      <p:nvPr/>
                    </p:nvPicPr>
                    <p:blipFill>
                      <a:blip r:embed="rId3"/>
                      <a:stretch>
                        <a:fillRect/>
                      </a:stretch>
                    </p:blipFill>
                    <p:spPr>
                      <a:xfrm>
                        <a:off x="6525628" y="590878"/>
                        <a:ext cx="3751324" cy="5552747"/>
                      </a:xfrm>
                      <a:prstGeom prst="rect">
                        <a:avLst/>
                      </a:prstGeom>
                      <a:solidFill>
                        <a:schemeClr val="bg1"/>
                      </a:solidFill>
                    </p:spPr>
                  </p:pic>
                </p:oleObj>
              </mc:Fallback>
            </mc:AlternateContent>
          </a:graphicData>
        </a:graphic>
      </p:graphicFrame>
      <p:graphicFrame>
        <p:nvGraphicFramePr>
          <p:cNvPr id="4" name="对象 3"/>
          <p:cNvGraphicFramePr>
            <a:graphicFrameLocks noChangeAspect="1"/>
          </p:cNvGraphicFramePr>
          <p:nvPr/>
        </p:nvGraphicFramePr>
        <p:xfrm>
          <a:off x="1996178" y="3429000"/>
          <a:ext cx="2855913" cy="711200"/>
        </p:xfrm>
        <a:graphic>
          <a:graphicData uri="http://schemas.openxmlformats.org/presentationml/2006/ole">
            <mc:AlternateContent xmlns:mc="http://schemas.openxmlformats.org/markup-compatibility/2006">
              <mc:Choice xmlns:v="urn:schemas-microsoft-com:vml" Requires="v">
                <p:oleObj spid="_x0000_s11284" name="包装程序外壳对象" showAsIcon="1" r:id="rId4" imgW="2133600" imgH="523875" progId="Package">
                  <p:embed/>
                </p:oleObj>
              </mc:Choice>
              <mc:Fallback>
                <p:oleObj name="包装程序外壳对象" showAsIcon="1" r:id="rId4" imgW="2133600" imgH="523875" progId="Package">
                  <p:embed/>
                  <p:pic>
                    <p:nvPicPr>
                      <p:cNvPr id="0" name="图片 11283"/>
                      <p:cNvPicPr/>
                      <p:nvPr/>
                    </p:nvPicPr>
                    <p:blipFill>
                      <a:blip r:embed="rId5"/>
                      <a:stretch>
                        <a:fillRect/>
                      </a:stretch>
                    </p:blipFill>
                    <p:spPr>
                      <a:xfrm>
                        <a:off x="1996178" y="3429000"/>
                        <a:ext cx="2855913" cy="711200"/>
                      </a:xfrm>
                      <a:prstGeom prst="rect">
                        <a:avLst/>
                      </a:prstGeom>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15" name="同侧圆角矩形 23"/>
          <p:cNvSpPr/>
          <p:nvPr/>
        </p:nvSpPr>
        <p:spPr>
          <a:xfrm rot="5400000">
            <a:off x="5178986" y="-2691837"/>
            <a:ext cx="1992774" cy="10248899"/>
          </a:xfrm>
          <a:prstGeom prst="round2SameRect">
            <a:avLst>
              <a:gd name="adj1" fmla="val 50000"/>
              <a:gd name="adj2" fmla="val 0"/>
            </a:avLst>
          </a:prstGeom>
          <a:solidFill>
            <a:srgbClr val="F9F9F9"/>
          </a:solidFill>
          <a:ln>
            <a:noFill/>
          </a:ln>
          <a:effectLst>
            <a:outerShdw blurRad="254000" dist="508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椭圆 15"/>
          <p:cNvSpPr/>
          <p:nvPr/>
        </p:nvSpPr>
        <p:spPr>
          <a:xfrm>
            <a:off x="9513690" y="1663811"/>
            <a:ext cx="1588510" cy="1588510"/>
          </a:xfrm>
          <a:prstGeom prst="ellipse">
            <a:avLst/>
          </a:prstGeom>
          <a:solidFill>
            <a:srgbClr val="0C4A88"/>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bg1"/>
              </a:solidFill>
              <a:effectLst>
                <a:outerShdw blurRad="38100" dist="38100" dir="2700000" algn="tl">
                  <a:srgbClr val="000000">
                    <a:alpha val="43137"/>
                  </a:srgbClr>
                </a:outerShdw>
              </a:effectLst>
              <a:latin typeface="DIN-BoldItalic" pitchFamily="50" charset="0"/>
            </a:endParaRPr>
          </a:p>
        </p:txBody>
      </p:sp>
      <p:sp>
        <p:nvSpPr>
          <p:cNvPr id="13" name="矩形 12"/>
          <p:cNvSpPr/>
          <p:nvPr/>
        </p:nvSpPr>
        <p:spPr>
          <a:xfrm>
            <a:off x="9702651" y="2232558"/>
            <a:ext cx="1210588" cy="400110"/>
          </a:xfrm>
          <a:prstGeom prst="rect">
            <a:avLst/>
          </a:prstGeom>
        </p:spPr>
        <p:txBody>
          <a:bodyPr wrap="none">
            <a:spAutoFit/>
          </a:bodyPr>
          <a:lstStyle/>
          <a:p>
            <a:r>
              <a:rPr lang="zh-CN" altLang="en-US" sz="2000" b="1" dirty="0">
                <a:solidFill>
                  <a:schemeClr val="bg1"/>
                </a:solidFill>
                <a:effectLst>
                  <a:innerShdw blurRad="50800">
                    <a:prstClr val="black"/>
                  </a:innerShdw>
                </a:effectLst>
                <a:latin typeface="微软雅黑" panose="020B0503020204020204" pitchFamily="34" charset="-122"/>
                <a:ea typeface="微软雅黑" panose="020B0503020204020204" pitchFamily="34" charset="-122"/>
              </a:rPr>
              <a:t>危险作业</a:t>
            </a:r>
            <a:endParaRPr lang="zh-CN" altLang="en-US" sz="2000" b="1" dirty="0">
              <a:solidFill>
                <a:schemeClr val="bg1"/>
              </a:solidFill>
              <a:effectLst>
                <a:innerShdw blurRad="50800">
                  <a:prstClr val="black"/>
                </a:innerShdw>
              </a:effectLst>
              <a:latin typeface="微软雅黑" panose="020B0503020204020204" pitchFamily="34" charset="-122"/>
              <a:ea typeface="微软雅黑" panose="020B0503020204020204" pitchFamily="34" charset="-122"/>
            </a:endParaRPr>
          </a:p>
        </p:txBody>
      </p:sp>
      <p:sp>
        <p:nvSpPr>
          <p:cNvPr id="14" name="矩形 13"/>
          <p:cNvSpPr/>
          <p:nvPr/>
        </p:nvSpPr>
        <p:spPr>
          <a:xfrm>
            <a:off x="1557767" y="1763198"/>
            <a:ext cx="7766962" cy="1338828"/>
          </a:xfrm>
          <a:prstGeom prst="rect">
            <a:avLst/>
          </a:prstGeom>
        </p:spPr>
        <p:txBody>
          <a:bodyPr wrap="square" anchor="ctr">
            <a:spAutoFit/>
          </a:bodyPr>
          <a:lstStyle/>
          <a:p>
            <a:pPr>
              <a:lnSpc>
                <a:spcPct val="150000"/>
              </a:lnSpc>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是指当生产任务紧急或特殊，且不适合执行一般性的安全操作规程，作业过程中容易</a:t>
            </a:r>
            <a:r>
              <a:rPr lang="zh-CN" altLang="en-US" b="1" dirty="0">
                <a:solidFill>
                  <a:srgbClr val="0C4A88"/>
                </a:solidFill>
                <a:latin typeface="微软雅黑" panose="020B0503020204020204" pitchFamily="34" charset="-122"/>
                <a:ea typeface="微软雅黑" panose="020B0503020204020204" pitchFamily="34" charset="-122"/>
              </a:rPr>
              <a:t>发生人身伤害</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或</a:t>
            </a:r>
            <a:r>
              <a:rPr lang="zh-CN" altLang="en-US" b="1" dirty="0">
                <a:solidFill>
                  <a:srgbClr val="0C4A88"/>
                </a:solidFill>
                <a:latin typeface="微软雅黑" panose="020B0503020204020204" pitchFamily="34" charset="-122"/>
                <a:ea typeface="微软雅黑" panose="020B0503020204020204" pitchFamily="34" charset="-122"/>
              </a:rPr>
              <a:t>财产损失</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且事故后果严重，需要采取</a:t>
            </a:r>
            <a:r>
              <a:rPr lang="zh-CN" altLang="en-US" b="1" dirty="0">
                <a:solidFill>
                  <a:srgbClr val="0C4A88"/>
                </a:solidFill>
                <a:latin typeface="微软雅黑" panose="020B0503020204020204" pitchFamily="34" charset="-122"/>
                <a:ea typeface="微软雅黑" panose="020B0503020204020204" pitchFamily="34" charset="-122"/>
              </a:rPr>
              <a:t>特别控制措施</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后才能进行作业的活动。</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39" name="组合 38"/>
          <p:cNvGrpSpPr/>
          <p:nvPr/>
        </p:nvGrpSpPr>
        <p:grpSpPr>
          <a:xfrm>
            <a:off x="244389" y="108322"/>
            <a:ext cx="3303591" cy="507483"/>
            <a:chOff x="244389" y="108322"/>
            <a:chExt cx="3303591" cy="507483"/>
          </a:xfrm>
        </p:grpSpPr>
        <p:grpSp>
          <p:nvGrpSpPr>
            <p:cNvPr id="35" name="组合 34"/>
            <p:cNvGrpSpPr/>
            <p:nvPr/>
          </p:nvGrpSpPr>
          <p:grpSpPr>
            <a:xfrm>
              <a:off x="244389" y="149737"/>
              <a:ext cx="330359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50923" y="108322"/>
              <a:ext cx="1497723" cy="492443"/>
            </a:xfrm>
            <a:prstGeom prst="rect">
              <a:avLst/>
            </a:prstGeom>
            <a:noFill/>
          </p:spPr>
          <p:txBody>
            <a:bodyPr wrap="square" rtlCol="0">
              <a:spAutoFit/>
            </a:bodyPr>
            <a:lstStyle/>
            <a:p>
              <a:pPr algn="dist">
                <a:lnSpc>
                  <a:spcPct val="130000"/>
                </a:lnSpc>
              </a:pPr>
              <a:r>
                <a:rPr lang="en-US" altLang="zh-CN" sz="2000" b="1" dirty="0">
                  <a:solidFill>
                    <a:srgbClr val="0C4A88"/>
                  </a:solidFill>
                  <a:latin typeface="微软雅黑" panose="020B0503020204020204" pitchFamily="34" charset="-122"/>
                  <a:ea typeface="微软雅黑" panose="020B0503020204020204" pitchFamily="34" charset="-122"/>
                </a:rPr>
                <a:t>01</a:t>
              </a:r>
              <a:r>
                <a:rPr lang="zh-CN" altLang="en-US" sz="2000" b="1" dirty="0">
                  <a:solidFill>
                    <a:srgbClr val="0C4A88"/>
                  </a:solidFill>
                  <a:latin typeface="微软雅黑" panose="020B0503020204020204" pitchFamily="34" charset="-122"/>
                  <a:ea typeface="微软雅黑" panose="020B0503020204020204" pitchFamily="34" charset="-122"/>
                </a:rPr>
                <a:t>、定义</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grpSp>
      <p:sp>
        <p:nvSpPr>
          <p:cNvPr id="40" name="同侧圆角矩形 23"/>
          <p:cNvSpPr/>
          <p:nvPr/>
        </p:nvSpPr>
        <p:spPr>
          <a:xfrm rot="16200000" flipH="1">
            <a:off x="5090086" y="-116071"/>
            <a:ext cx="1992774" cy="10248900"/>
          </a:xfrm>
          <a:prstGeom prst="round2SameRect">
            <a:avLst>
              <a:gd name="adj1" fmla="val 50000"/>
              <a:gd name="adj2" fmla="val 0"/>
            </a:avLst>
          </a:prstGeom>
          <a:solidFill>
            <a:srgbClr val="F9F9F9"/>
          </a:solidFill>
          <a:ln>
            <a:noFill/>
          </a:ln>
          <a:effectLst>
            <a:outerShdw blurRad="254000" dist="508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1" name="椭圆 40"/>
          <p:cNvSpPr/>
          <p:nvPr/>
        </p:nvSpPr>
        <p:spPr>
          <a:xfrm flipH="1">
            <a:off x="1159645" y="4239577"/>
            <a:ext cx="1588510" cy="1588510"/>
          </a:xfrm>
          <a:prstGeom prst="ellipse">
            <a:avLst/>
          </a:prstGeom>
          <a:solidFill>
            <a:srgbClr val="0C4A88"/>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bg1"/>
              </a:solidFill>
              <a:effectLst>
                <a:outerShdw blurRad="38100" dist="38100" dir="2700000" algn="tl">
                  <a:srgbClr val="000000">
                    <a:alpha val="43137"/>
                  </a:srgbClr>
                </a:outerShdw>
              </a:effectLst>
              <a:latin typeface="DIN-BoldItalic" pitchFamily="50" charset="0"/>
            </a:endParaRPr>
          </a:p>
        </p:txBody>
      </p:sp>
      <p:sp>
        <p:nvSpPr>
          <p:cNvPr id="43" name="矩形 42"/>
          <p:cNvSpPr/>
          <p:nvPr/>
        </p:nvSpPr>
        <p:spPr>
          <a:xfrm flipH="1">
            <a:off x="1317741" y="4833777"/>
            <a:ext cx="1210588" cy="400110"/>
          </a:xfrm>
          <a:prstGeom prst="rect">
            <a:avLst/>
          </a:prstGeom>
        </p:spPr>
        <p:txBody>
          <a:bodyPr wrap="none">
            <a:spAutoFit/>
          </a:bodyPr>
          <a:lstStyle/>
          <a:p>
            <a:r>
              <a:rPr lang="zh-CN" altLang="en-US" sz="2000" b="1" dirty="0">
                <a:solidFill>
                  <a:schemeClr val="bg1"/>
                </a:solidFill>
                <a:effectLst>
                  <a:innerShdw blurRad="50800">
                    <a:prstClr val="black"/>
                  </a:innerShdw>
                </a:effectLst>
                <a:latin typeface="微软雅黑" panose="020B0503020204020204" pitchFamily="34" charset="-122"/>
                <a:ea typeface="微软雅黑" panose="020B0503020204020204" pitchFamily="34" charset="-122"/>
              </a:rPr>
              <a:t>特殊作业</a:t>
            </a:r>
            <a:endParaRPr lang="zh-CN" altLang="en-US" sz="2000" b="1" dirty="0">
              <a:solidFill>
                <a:schemeClr val="bg1"/>
              </a:solidFill>
              <a:effectLst>
                <a:innerShdw blurRad="50800">
                  <a:prstClr val="black"/>
                </a:innerShdw>
              </a:effectLst>
              <a:latin typeface="微软雅黑" panose="020B0503020204020204" pitchFamily="34" charset="-122"/>
              <a:ea typeface="微软雅黑" panose="020B0503020204020204" pitchFamily="34" charset="-122"/>
            </a:endParaRPr>
          </a:p>
        </p:txBody>
      </p:sp>
      <p:sp>
        <p:nvSpPr>
          <p:cNvPr id="44" name="矩形 43"/>
          <p:cNvSpPr/>
          <p:nvPr/>
        </p:nvSpPr>
        <p:spPr>
          <a:xfrm flipH="1">
            <a:off x="2748154" y="4229056"/>
            <a:ext cx="8265145" cy="1476375"/>
          </a:xfrm>
          <a:prstGeom prst="rect">
            <a:avLst/>
          </a:prstGeom>
        </p:spPr>
        <p:txBody>
          <a:bodyPr wrap="square" anchor="ctr">
            <a:spAutoFit/>
          </a:bodyPr>
          <a:lstStyle/>
          <a:p>
            <a:pPr>
              <a:lnSpc>
                <a:spcPct val="150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即：生产单位作业过程中可能涉及的</a:t>
            </a:r>
            <a:r>
              <a:rPr lang="zh-CN" altLang="en-US" sz="2000" b="1" dirty="0">
                <a:solidFill>
                  <a:srgbClr val="0C4A88"/>
                </a:solidFill>
                <a:latin typeface="微软雅黑" panose="020B0503020204020204" pitchFamily="34" charset="-122"/>
                <a:ea typeface="微软雅黑" panose="020B0503020204020204" pitchFamily="34" charset="-122"/>
              </a:rPr>
              <a:t>动火、进入受限空间、盲板抽堵、高处作业、吊装、临时用电、动土、断路</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等，对操作者本人、他人及周围建</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筑物、设备、设施的安全可能造成危害的作业称为特殊作业。</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8" name="矩形 7"/>
          <p:cNvSpPr/>
          <p:nvPr/>
        </p:nvSpPr>
        <p:spPr>
          <a:xfrm>
            <a:off x="-26987" y="3971925"/>
            <a:ext cx="12192000" cy="1704975"/>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524000" y="123362"/>
            <a:ext cx="2576411"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高处作业安全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pic>
        <p:nvPicPr>
          <p:cNvPr id="15" name="Picture 5" descr="施国华-高处作业安全培训_MaskImg_4(49)"/>
          <p:cNvPicPr>
            <a:picLocks noChangeAspect="1"/>
          </p:cNvPicPr>
          <p:nvPr/>
        </p:nvPicPr>
        <p:blipFill rotWithShape="1">
          <a:blip r:embed="rId2"/>
          <a:srcRect l="14124" r="16237"/>
          <a:stretch>
            <a:fillRect/>
          </a:stretch>
        </p:blipFill>
        <p:spPr>
          <a:xfrm>
            <a:off x="609600" y="1926336"/>
            <a:ext cx="3867150" cy="3257738"/>
          </a:xfrm>
          <a:prstGeom prst="rect">
            <a:avLst/>
          </a:prstGeom>
          <a:noFill/>
          <a:ln w="9525">
            <a:noFill/>
          </a:ln>
        </p:spPr>
      </p:pic>
      <p:pic>
        <p:nvPicPr>
          <p:cNvPr id="16" name="Picture 7" descr="施国华-高处作业安全培训_MaskImg_5(7)"/>
          <p:cNvPicPr>
            <a:picLocks noChangeAspect="1"/>
          </p:cNvPicPr>
          <p:nvPr/>
        </p:nvPicPr>
        <p:blipFill>
          <a:blip r:embed="rId3"/>
          <a:stretch>
            <a:fillRect/>
          </a:stretch>
        </p:blipFill>
        <p:spPr>
          <a:xfrm>
            <a:off x="4795044" y="1911944"/>
            <a:ext cx="2441575" cy="3352800"/>
          </a:xfrm>
          <a:prstGeom prst="rect">
            <a:avLst/>
          </a:prstGeom>
          <a:noFill/>
          <a:ln w="9525">
            <a:noFill/>
          </a:ln>
        </p:spPr>
      </p:pic>
      <p:pic>
        <p:nvPicPr>
          <p:cNvPr id="17" name="Picture 5" descr="施国华-高处作业安全培训_MaskImg_4(13)"/>
          <p:cNvPicPr>
            <a:picLocks noChangeAspect="1"/>
          </p:cNvPicPr>
          <p:nvPr/>
        </p:nvPicPr>
        <p:blipFill>
          <a:blip r:embed="rId4"/>
          <a:stretch>
            <a:fillRect/>
          </a:stretch>
        </p:blipFill>
        <p:spPr>
          <a:xfrm>
            <a:off x="7554913" y="1926335"/>
            <a:ext cx="4065587" cy="3338409"/>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524000" y="123362"/>
            <a:ext cx="2576411"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高处作业安全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10" name="矩形 9"/>
          <p:cNvSpPr/>
          <p:nvPr/>
        </p:nvSpPr>
        <p:spPr>
          <a:xfrm>
            <a:off x="1831392" y="1143662"/>
            <a:ext cx="1569660"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高处作业定义</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917079" y="1755101"/>
            <a:ext cx="8522321" cy="571500"/>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42" name="Picture 2" descr="https://timgsa.baidu.com/timg?image&amp;quality=80&amp;size=b9999_10000&amp;sec=1521019756800&amp;di=37f96d84c75072fbd7438fb14e050cc6&amp;imgtype=0&amp;src=http%3A%2F%2Fwww.gdnwdl.com%2Fgb%2Fupfile%2Fproimage%2F201332423463035781.jpg"/>
          <p:cNvPicPr>
            <a:picLocks noChangeAspect="1" noChangeArrowheads="1"/>
          </p:cNvPicPr>
          <p:nvPr/>
        </p:nvPicPr>
        <p:blipFill rotWithShape="1">
          <a:blip r:embed="rId2">
            <a:extLst>
              <a:ext uri="{28A0092B-C50C-407E-A947-70E740481C1C}">
                <a14:useLocalDpi xmlns:a14="http://schemas.microsoft.com/office/drawing/2010/main" val="0"/>
              </a:ext>
            </a:extLst>
          </a:blip>
          <a:srcRect l="11462"/>
          <a:stretch>
            <a:fillRect/>
          </a:stretch>
        </p:blipFill>
        <p:spPr bwMode="auto">
          <a:xfrm>
            <a:off x="1917079" y="2434698"/>
            <a:ext cx="4255121" cy="3406628"/>
          </a:xfrm>
          <a:prstGeom prst="rect">
            <a:avLst/>
          </a:prstGeom>
          <a:noFill/>
          <a:extLst>
            <a:ext uri="{909E8E84-426E-40DD-AFC4-6F175D3DCCD1}">
              <a14:hiddenFill xmlns:a14="http://schemas.microsoft.com/office/drawing/2010/main">
                <a:solidFill>
                  <a:srgbClr val="FFFFFF"/>
                </a:solidFill>
              </a14:hiddenFill>
            </a:ext>
          </a:extLst>
        </p:spPr>
      </p:pic>
      <p:sp>
        <p:nvSpPr>
          <p:cNvPr id="18" name="矩形 17"/>
          <p:cNvSpPr/>
          <p:nvPr/>
        </p:nvSpPr>
        <p:spPr>
          <a:xfrm>
            <a:off x="5656624" y="1826651"/>
            <a:ext cx="1935145" cy="369332"/>
          </a:xfrm>
          <a:prstGeom prst="rect">
            <a:avLst/>
          </a:prstGeom>
        </p:spPr>
        <p:txBody>
          <a:bodyPr wrap="none">
            <a:spAutoFit/>
          </a:bodyPr>
          <a:lstStyle/>
          <a:p>
            <a:r>
              <a:rPr lang="en-US" altLang="zh-CN" dirty="0">
                <a:solidFill>
                  <a:schemeClr val="bg1"/>
                </a:solidFill>
                <a:latin typeface="微软雅黑" panose="020B0503020204020204" pitchFamily="34" charset="-122"/>
                <a:ea typeface="微软雅黑" panose="020B0503020204020204" pitchFamily="34" charset="-122"/>
              </a:rPr>
              <a:t>1</a:t>
            </a:r>
            <a:r>
              <a:rPr lang="zh-CN" altLang="en-US" dirty="0">
                <a:solidFill>
                  <a:schemeClr val="bg1"/>
                </a:solidFill>
                <a:latin typeface="微软雅黑" panose="020B0503020204020204" pitchFamily="34" charset="-122"/>
                <a:ea typeface="微软雅黑" panose="020B0503020204020204" pitchFamily="34" charset="-122"/>
              </a:rPr>
              <a:t>、高处作业定义</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6172200" y="2434698"/>
            <a:ext cx="4333875" cy="3554819"/>
          </a:xfrm>
          <a:prstGeom prst="rect">
            <a:avLst/>
          </a:prstGeom>
        </p:spPr>
        <p:txBody>
          <a:bodyPr wrap="square">
            <a:spAutoFit/>
          </a:bodyPr>
          <a:lstStyle/>
          <a:p>
            <a:pPr marL="285750" lvl="0" indent="-285750">
              <a:lnSpc>
                <a:spcPts val="2700"/>
              </a:lnSpc>
              <a:buFont typeface="Arial" panose="020B0604020202020204" pitchFamily="34" charset="0"/>
              <a:buChar char="•"/>
            </a:pPr>
            <a:r>
              <a:rPr lang="zh-CN" altLang="en-US" b="1" dirty="0">
                <a:solidFill>
                  <a:srgbClr val="0C4A88"/>
                </a:solidFill>
                <a:latin typeface="微软雅黑" panose="020B0503020204020204" pitchFamily="34" charset="-122"/>
                <a:ea typeface="微软雅黑" panose="020B0503020204020204" pitchFamily="34" charset="-122"/>
              </a:rPr>
              <a:t>高处作业凡距坠落高度基准面2m及其以上，有可能坠落的作业，称为高处作业。</a:t>
            </a:r>
            <a:endParaRPr lang="zh-CN" altLang="en-US" b="1" dirty="0">
              <a:solidFill>
                <a:srgbClr val="0C4A88"/>
              </a:solidFill>
              <a:latin typeface="微软雅黑" panose="020B0503020204020204" pitchFamily="34" charset="-122"/>
              <a:ea typeface="微软雅黑" panose="020B0503020204020204" pitchFamily="34" charset="-122"/>
            </a:endParaRPr>
          </a:p>
          <a:p>
            <a:pPr marL="285750" lvl="0" indent="-285750">
              <a:lnSpc>
                <a:spcPts val="2700"/>
              </a:lnSpc>
              <a:buFont typeface="Arial" panose="020B0604020202020204" pitchFamily="34" charset="0"/>
              <a:buChar cha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虽在</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米以下，但在作业地段坡度大于</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45</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度的斜坡或附近有洞、坑、井、沟等临边，或有风雪袭击、机械震动、设备和管道易泄漏，或有可能排放有害气体、液体、熔融物，或有转动机械及其他易伤人的物体等，</a:t>
            </a:r>
            <a:r>
              <a:rPr lang="zh-CN" altLang="en-US" b="1" dirty="0">
                <a:solidFill>
                  <a:srgbClr val="0C4A88"/>
                </a:solidFill>
                <a:latin typeface="微软雅黑" panose="020B0503020204020204" pitchFamily="34" charset="-122"/>
                <a:ea typeface="微软雅黑" panose="020B0503020204020204" pitchFamily="34" charset="-122"/>
              </a:rPr>
              <a:t>应视为高处作业 </a:t>
            </a:r>
            <a:endParaRPr lang="zh-CN" altLang="en-US" b="1" dirty="0">
              <a:solidFill>
                <a:srgbClr val="0C4A88"/>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a:off x="1831392" y="5989517"/>
            <a:ext cx="8788983" cy="0"/>
          </a:xfrm>
          <a:prstGeom prst="line">
            <a:avLst/>
          </a:prstGeom>
          <a:ln w="12700" cap="flat" cmpd="sng">
            <a:solidFill>
              <a:srgbClr val="000000"/>
            </a:solidFill>
            <a:prstDash val="sysDash"/>
            <a:miter/>
            <a:headEnd type="none" w="med" len="med"/>
            <a:tailEnd type="none" w="med" len="med"/>
          </a:ln>
        </p:spPr>
      </p:cxn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524000" y="123362"/>
            <a:ext cx="2576411"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高处作业安全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10" name="矩形 9"/>
          <p:cNvSpPr/>
          <p:nvPr/>
        </p:nvSpPr>
        <p:spPr>
          <a:xfrm>
            <a:off x="1726617" y="1134710"/>
            <a:ext cx="2004075"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 </a:t>
            </a:r>
            <a:r>
              <a:rPr lang="en-US" altLang="zh-CN" dirty="0">
                <a:solidFill>
                  <a:srgbClr val="0C4A88"/>
                </a:solidFill>
                <a:latin typeface="微软雅黑" panose="020B0503020204020204" pitchFamily="34" charset="-122"/>
                <a:ea typeface="微软雅黑" panose="020B0503020204020204" pitchFamily="34" charset="-122"/>
              </a:rPr>
              <a:t>2</a:t>
            </a:r>
            <a:r>
              <a:rPr lang="zh-CN" altLang="en-US" dirty="0">
                <a:solidFill>
                  <a:srgbClr val="0C4A88"/>
                </a:solidFill>
                <a:latin typeface="微软雅黑" panose="020B0503020204020204" pitchFamily="34" charset="-122"/>
                <a:ea typeface="微软雅黑" panose="020B0503020204020204" pitchFamily="34" charset="-122"/>
              </a:rPr>
              <a:t>、高处作业分级</a:t>
            </a:r>
            <a:endParaRPr lang="zh-CN" altLang="en-US" dirty="0">
              <a:solidFill>
                <a:srgbClr val="0C4A88"/>
              </a:solidFill>
              <a:latin typeface="微软雅黑" panose="020B0503020204020204" pitchFamily="34" charset="-122"/>
              <a:ea typeface="微软雅黑" panose="020B0503020204020204" pitchFamily="34" charset="-122"/>
            </a:endParaRPr>
          </a:p>
        </p:txBody>
      </p:sp>
      <p:graphicFrame>
        <p:nvGraphicFramePr>
          <p:cNvPr id="4" name="表格 3"/>
          <p:cNvGraphicFramePr>
            <a:graphicFrameLocks noGrp="1"/>
          </p:cNvGraphicFramePr>
          <p:nvPr/>
        </p:nvGraphicFramePr>
        <p:xfrm>
          <a:off x="1009650" y="1911349"/>
          <a:ext cx="10001250" cy="4041774"/>
        </p:xfrm>
        <a:graphic>
          <a:graphicData uri="http://schemas.openxmlformats.org/drawingml/2006/table">
            <a:tbl>
              <a:tblPr>
                <a:tableStyleId>{8799B23B-EC83-4686-B30A-512413B5E67A}</a:tableStyleId>
              </a:tblPr>
              <a:tblGrid>
                <a:gridCol w="5000625"/>
                <a:gridCol w="5000625"/>
              </a:tblGrid>
              <a:tr h="1010444">
                <a:tc>
                  <a:txBody>
                    <a:bodyPr/>
                    <a:lstStyle>
                      <a:lvl1pPr marL="273050" lvl="0" indent="-27305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1pPr>
                      <a:lvl2pPr marL="576580" lvl="1" indent="-273050" algn="l" rtl="0" eaLnBrk="0" fontAlgn="base" hangingPunct="0">
                        <a:spcBef>
                          <a:spcPct val="20000"/>
                        </a:spcBef>
                        <a:spcAft>
                          <a:spcPct val="0"/>
                        </a:spcAft>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lvl="2"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lvl="3"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4pPr>
                      <a:lvl5pPr marL="1462405" lvl="4"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5pPr>
                    </a:lstStyle>
                    <a:p>
                      <a:pPr marL="0" lvl="0" indent="0" algn="ctr" eaLnBrk="1" hangingPunct="1">
                        <a:buNone/>
                      </a:pPr>
                      <a:r>
                        <a:rPr lang="zh-CN" altLang="zh-CN" sz="2000" dirty="0">
                          <a:latin typeface="微软雅黑" panose="020B0503020204020204" pitchFamily="34" charset="-122"/>
                          <a:ea typeface="微软雅黑" panose="020B0503020204020204" pitchFamily="34" charset="-122"/>
                        </a:rPr>
                        <a:t>2m≤h</a:t>
                      </a:r>
                      <a:r>
                        <a:rPr lang="zh-CN" altLang="en-US" sz="2000" dirty="0">
                          <a:latin typeface="微软雅黑" panose="020B0503020204020204" pitchFamily="34" charset="-122"/>
                          <a:ea typeface="微软雅黑" panose="020B0503020204020204" pitchFamily="34" charset="-122"/>
                        </a:rPr>
                        <a:t>＜</a:t>
                      </a:r>
                      <a:r>
                        <a:rPr lang="zh-CN" altLang="zh-CN" sz="2000" dirty="0">
                          <a:latin typeface="微软雅黑" panose="020B0503020204020204" pitchFamily="34" charset="-122"/>
                          <a:ea typeface="微软雅黑" panose="020B0503020204020204" pitchFamily="34" charset="-122"/>
                        </a:rPr>
                        <a:t>5m</a:t>
                      </a:r>
                      <a:endParaRPr lang="zh-CN" altLang="zh-CN" sz="2000" dirty="0">
                        <a:latin typeface="微软雅黑" panose="020B0503020204020204" pitchFamily="34" charset="-122"/>
                        <a:ea typeface="微软雅黑" panose="020B0503020204020204" pitchFamily="34" charset="-122"/>
                      </a:endParaRPr>
                    </a:p>
                  </a:txBody>
                  <a:tcPr anchor="ctr"/>
                </a:tc>
                <a:tc>
                  <a:txBody>
                    <a:bodyPr/>
                    <a:lstStyle>
                      <a:lvl1pPr marL="273050" lvl="0" indent="-27305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1pPr>
                      <a:lvl2pPr marL="576580" lvl="1" indent="-273050" algn="l" rtl="0" eaLnBrk="0" fontAlgn="base" hangingPunct="0">
                        <a:spcBef>
                          <a:spcPct val="20000"/>
                        </a:spcBef>
                        <a:spcAft>
                          <a:spcPct val="0"/>
                        </a:spcAft>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lvl="2"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lvl="3"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4pPr>
                      <a:lvl5pPr marL="1462405" lvl="4"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5pPr>
                    </a:lstStyle>
                    <a:p>
                      <a:pPr marL="0" lvl="0" indent="0" algn="ctr" eaLnBrk="1" hangingPunct="1">
                        <a:buNone/>
                      </a:pPr>
                      <a:r>
                        <a:rPr lang="zh-CN" altLang="en-US" sz="2000" dirty="0">
                          <a:latin typeface="微软雅黑" panose="020B0503020204020204" pitchFamily="34" charset="-122"/>
                          <a:ea typeface="微软雅黑" panose="020B0503020204020204" pitchFamily="34" charset="-122"/>
                        </a:rPr>
                        <a:t>一级高处作业</a:t>
                      </a:r>
                      <a:endParaRPr lang="zh-CN" altLang="en-US" sz="2000" dirty="0">
                        <a:latin typeface="微软雅黑" panose="020B0503020204020204" pitchFamily="34" charset="-122"/>
                        <a:ea typeface="微软雅黑" panose="020B0503020204020204" pitchFamily="34" charset="-122"/>
                      </a:endParaRPr>
                    </a:p>
                  </a:txBody>
                  <a:tcPr anchor="ctr"/>
                </a:tc>
              </a:tr>
              <a:tr h="1012527">
                <a:tc>
                  <a:txBody>
                    <a:bodyPr/>
                    <a:lstStyle>
                      <a:lvl1pPr marL="273050" lvl="0" indent="-27305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1pPr>
                      <a:lvl2pPr marL="576580" lvl="1" indent="-273050" algn="l" rtl="0" eaLnBrk="0" fontAlgn="base" hangingPunct="0">
                        <a:spcBef>
                          <a:spcPct val="20000"/>
                        </a:spcBef>
                        <a:spcAft>
                          <a:spcPct val="0"/>
                        </a:spcAft>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lvl="2"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lvl="3"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4pPr>
                      <a:lvl5pPr marL="1462405" lvl="4"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5pPr>
                    </a:lstStyle>
                    <a:p>
                      <a:pPr marL="0" lvl="0" indent="0" algn="ctr" eaLnBrk="1" hangingPunct="1">
                        <a:buNone/>
                      </a:pPr>
                      <a:r>
                        <a:rPr lang="zh-CN" altLang="zh-CN" sz="2000" dirty="0">
                          <a:latin typeface="微软雅黑" panose="020B0503020204020204" pitchFamily="34" charset="-122"/>
                          <a:ea typeface="微软雅黑" panose="020B0503020204020204" pitchFamily="34" charset="-122"/>
                        </a:rPr>
                        <a:t>5m≤h</a:t>
                      </a:r>
                      <a:r>
                        <a:rPr lang="zh-CN" altLang="en-US" sz="2000" dirty="0">
                          <a:latin typeface="微软雅黑" panose="020B0503020204020204" pitchFamily="34" charset="-122"/>
                          <a:ea typeface="微软雅黑" panose="020B0503020204020204" pitchFamily="34" charset="-122"/>
                        </a:rPr>
                        <a:t>＜</a:t>
                      </a:r>
                      <a:r>
                        <a:rPr lang="zh-CN" altLang="zh-CN" sz="2000" dirty="0">
                          <a:latin typeface="微软雅黑" panose="020B0503020204020204" pitchFamily="34" charset="-122"/>
                          <a:ea typeface="微软雅黑" panose="020B0503020204020204" pitchFamily="34" charset="-122"/>
                        </a:rPr>
                        <a:t>15m</a:t>
                      </a:r>
                      <a:endParaRPr lang="zh-CN" altLang="zh-CN" sz="2000" dirty="0">
                        <a:latin typeface="微软雅黑" panose="020B0503020204020204" pitchFamily="34" charset="-122"/>
                        <a:ea typeface="微软雅黑" panose="020B0503020204020204" pitchFamily="34" charset="-122"/>
                      </a:endParaRPr>
                    </a:p>
                  </a:txBody>
                  <a:tcPr anchor="ctr">
                    <a:solidFill>
                      <a:schemeClr val="bg1">
                        <a:lumMod val="95000"/>
                        <a:alpha val="50000"/>
                      </a:schemeClr>
                    </a:solidFill>
                  </a:tcPr>
                </a:tc>
                <a:tc>
                  <a:txBody>
                    <a:bodyPr/>
                    <a:lstStyle>
                      <a:lvl1pPr marL="273050" lvl="0" indent="-27305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1pPr>
                      <a:lvl2pPr marL="576580" lvl="1" indent="-273050" algn="l" rtl="0" eaLnBrk="0" fontAlgn="base" hangingPunct="0">
                        <a:spcBef>
                          <a:spcPct val="20000"/>
                        </a:spcBef>
                        <a:spcAft>
                          <a:spcPct val="0"/>
                        </a:spcAft>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lvl="2"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lvl="3"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4pPr>
                      <a:lvl5pPr marL="1462405" lvl="4"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5pPr>
                    </a:lstStyle>
                    <a:p>
                      <a:pPr marL="0" lvl="0" indent="0" algn="ctr" eaLnBrk="1" hangingPunct="1">
                        <a:buNone/>
                      </a:pPr>
                      <a:r>
                        <a:rPr lang="zh-CN" altLang="en-US" sz="2000" dirty="0">
                          <a:latin typeface="微软雅黑" panose="020B0503020204020204" pitchFamily="34" charset="-122"/>
                          <a:ea typeface="微软雅黑" panose="020B0503020204020204" pitchFamily="34" charset="-122"/>
                        </a:rPr>
                        <a:t>二级高处作业</a:t>
                      </a:r>
                      <a:endParaRPr lang="zh-CN" altLang="en-US" sz="2000" dirty="0">
                        <a:latin typeface="微软雅黑" panose="020B0503020204020204" pitchFamily="34" charset="-122"/>
                        <a:ea typeface="微软雅黑" panose="020B0503020204020204" pitchFamily="34" charset="-122"/>
                      </a:endParaRPr>
                    </a:p>
                  </a:txBody>
                  <a:tcPr anchor="ctr">
                    <a:solidFill>
                      <a:schemeClr val="bg1">
                        <a:lumMod val="95000"/>
                        <a:alpha val="50000"/>
                      </a:schemeClr>
                    </a:solidFill>
                  </a:tcPr>
                </a:tc>
              </a:tr>
              <a:tr h="1008360">
                <a:tc>
                  <a:txBody>
                    <a:bodyPr/>
                    <a:lstStyle>
                      <a:lvl1pPr marL="273050" lvl="0" indent="-27305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1pPr>
                      <a:lvl2pPr marL="576580" lvl="1" indent="-273050" algn="l" rtl="0" eaLnBrk="0" fontAlgn="base" hangingPunct="0">
                        <a:spcBef>
                          <a:spcPct val="20000"/>
                        </a:spcBef>
                        <a:spcAft>
                          <a:spcPct val="0"/>
                        </a:spcAft>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lvl="2"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lvl="3"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4pPr>
                      <a:lvl5pPr marL="1462405" lvl="4"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5pPr>
                    </a:lstStyle>
                    <a:p>
                      <a:pPr marL="0" lvl="0" indent="0" algn="ctr" eaLnBrk="1" hangingPunct="1">
                        <a:buNone/>
                      </a:pPr>
                      <a:r>
                        <a:rPr lang="zh-CN" altLang="zh-CN" sz="2000" dirty="0">
                          <a:latin typeface="微软雅黑" panose="020B0503020204020204" pitchFamily="34" charset="-122"/>
                          <a:ea typeface="微软雅黑" panose="020B0503020204020204" pitchFamily="34" charset="-122"/>
                        </a:rPr>
                        <a:t>l5m≤h</a:t>
                      </a:r>
                      <a:r>
                        <a:rPr lang="zh-CN" altLang="en-US" sz="2000" dirty="0">
                          <a:latin typeface="微软雅黑" panose="020B0503020204020204" pitchFamily="34" charset="-122"/>
                          <a:ea typeface="微软雅黑" panose="020B0503020204020204" pitchFamily="34" charset="-122"/>
                        </a:rPr>
                        <a:t>＜</a:t>
                      </a:r>
                      <a:r>
                        <a:rPr lang="zh-CN" altLang="zh-CN" sz="2000" dirty="0">
                          <a:latin typeface="微软雅黑" panose="020B0503020204020204" pitchFamily="34" charset="-122"/>
                          <a:ea typeface="微软雅黑" panose="020B0503020204020204" pitchFamily="34" charset="-122"/>
                        </a:rPr>
                        <a:t>30m</a:t>
                      </a:r>
                      <a:endParaRPr lang="zh-CN" altLang="zh-CN" sz="2000" dirty="0">
                        <a:latin typeface="微软雅黑" panose="020B0503020204020204" pitchFamily="34" charset="-122"/>
                        <a:ea typeface="微软雅黑" panose="020B0503020204020204" pitchFamily="34" charset="-122"/>
                      </a:endParaRPr>
                    </a:p>
                  </a:txBody>
                  <a:tcPr anchor="ctr"/>
                </a:tc>
                <a:tc>
                  <a:txBody>
                    <a:bodyPr/>
                    <a:lstStyle>
                      <a:lvl1pPr marL="273050" lvl="0" indent="-27305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1pPr>
                      <a:lvl2pPr marL="576580" lvl="1" indent="-273050" algn="l" rtl="0" eaLnBrk="0" fontAlgn="base" hangingPunct="0">
                        <a:spcBef>
                          <a:spcPct val="20000"/>
                        </a:spcBef>
                        <a:spcAft>
                          <a:spcPct val="0"/>
                        </a:spcAft>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lvl="2"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lvl="3"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4pPr>
                      <a:lvl5pPr marL="1462405" lvl="4"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5pPr>
                    </a:lstStyle>
                    <a:p>
                      <a:pPr marL="0" lvl="0" indent="0" algn="ctr" eaLnBrk="1" hangingPunct="1">
                        <a:buNone/>
                      </a:pPr>
                      <a:r>
                        <a:rPr lang="zh-CN" altLang="en-US" sz="2000" dirty="0">
                          <a:latin typeface="微软雅黑" panose="020B0503020204020204" pitchFamily="34" charset="-122"/>
                          <a:ea typeface="微软雅黑" panose="020B0503020204020204" pitchFamily="34" charset="-122"/>
                        </a:rPr>
                        <a:t>三级高处作业</a:t>
                      </a:r>
                      <a:endParaRPr lang="zh-CN" altLang="en-US" sz="2000" dirty="0">
                        <a:latin typeface="微软雅黑" panose="020B0503020204020204" pitchFamily="34" charset="-122"/>
                        <a:ea typeface="微软雅黑" panose="020B0503020204020204" pitchFamily="34" charset="-122"/>
                      </a:endParaRPr>
                    </a:p>
                  </a:txBody>
                  <a:tcPr anchor="ctr"/>
                </a:tc>
              </a:tr>
              <a:tr h="1010443">
                <a:tc>
                  <a:txBody>
                    <a:bodyPr/>
                    <a:lstStyle>
                      <a:lvl1pPr marL="273050" lvl="0" indent="-27305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1pPr>
                      <a:lvl2pPr marL="576580" lvl="1" indent="-273050" algn="l" rtl="0" eaLnBrk="0" fontAlgn="base" hangingPunct="0">
                        <a:spcBef>
                          <a:spcPct val="20000"/>
                        </a:spcBef>
                        <a:spcAft>
                          <a:spcPct val="0"/>
                        </a:spcAft>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lvl="2"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lvl="3"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4pPr>
                      <a:lvl5pPr marL="1462405" lvl="4"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5pPr>
                    </a:lstStyle>
                    <a:p>
                      <a:pPr marL="0" lvl="0" indent="0" algn="ctr" eaLnBrk="1" hangingPunct="1">
                        <a:buNone/>
                      </a:pPr>
                      <a:r>
                        <a:rPr lang="zh-CN" altLang="zh-CN" sz="2000" dirty="0">
                          <a:latin typeface="微软雅黑" panose="020B0503020204020204" pitchFamily="34" charset="-122"/>
                          <a:ea typeface="微软雅黑" panose="020B0503020204020204" pitchFamily="34" charset="-122"/>
                        </a:rPr>
                        <a:t>h≥30m</a:t>
                      </a:r>
                      <a:endParaRPr lang="zh-CN" altLang="zh-CN" sz="2000" dirty="0">
                        <a:latin typeface="微软雅黑" panose="020B0503020204020204" pitchFamily="34" charset="-122"/>
                        <a:ea typeface="微软雅黑" panose="020B0503020204020204" pitchFamily="34" charset="-122"/>
                      </a:endParaRPr>
                    </a:p>
                  </a:txBody>
                  <a:tcPr anchor="ctr">
                    <a:solidFill>
                      <a:schemeClr val="bg1">
                        <a:lumMod val="95000"/>
                        <a:alpha val="50000"/>
                      </a:schemeClr>
                    </a:solidFill>
                  </a:tcPr>
                </a:tc>
                <a:tc>
                  <a:txBody>
                    <a:bodyPr/>
                    <a:lstStyle>
                      <a:lvl1pPr marL="273050" lvl="0" indent="-27305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1pPr>
                      <a:lvl2pPr marL="576580" lvl="1" indent="-273050" algn="l" rtl="0" eaLnBrk="0" fontAlgn="base" hangingPunct="0">
                        <a:spcBef>
                          <a:spcPct val="20000"/>
                        </a:spcBef>
                        <a:spcAft>
                          <a:spcPct val="0"/>
                        </a:spcAft>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lvl="2"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lvl="3"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4pPr>
                      <a:lvl5pPr marL="1462405" lvl="4"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5pPr>
                    </a:lstStyle>
                    <a:p>
                      <a:pPr marL="0" lvl="0" indent="0" algn="ctr" eaLnBrk="1" hangingPunct="1">
                        <a:buNone/>
                      </a:pPr>
                      <a:r>
                        <a:rPr lang="zh-CN" altLang="en-US" sz="2000" dirty="0">
                          <a:latin typeface="微软雅黑" panose="020B0503020204020204" pitchFamily="34" charset="-122"/>
                          <a:ea typeface="微软雅黑" panose="020B0503020204020204" pitchFamily="34" charset="-122"/>
                        </a:rPr>
                        <a:t>特级高处作业</a:t>
                      </a:r>
                      <a:endParaRPr lang="zh-CN" altLang="en-US" sz="2000" dirty="0">
                        <a:latin typeface="微软雅黑" panose="020B0503020204020204" pitchFamily="34" charset="-122"/>
                        <a:ea typeface="微软雅黑" panose="020B0503020204020204" pitchFamily="34" charset="-122"/>
                      </a:endParaRPr>
                    </a:p>
                  </a:txBody>
                  <a:tcPr anchor="ctr">
                    <a:solidFill>
                      <a:schemeClr val="bg1">
                        <a:lumMod val="95000"/>
                        <a:alpha val="50000"/>
                      </a:scheme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524000" y="123362"/>
            <a:ext cx="2576411"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高处作业安全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10" name="矩形 9"/>
          <p:cNvSpPr/>
          <p:nvPr/>
        </p:nvSpPr>
        <p:spPr>
          <a:xfrm>
            <a:off x="1726617" y="1134710"/>
            <a:ext cx="1935145"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3</a:t>
            </a:r>
            <a:r>
              <a:rPr lang="zh-CN" altLang="en-US" dirty="0">
                <a:solidFill>
                  <a:srgbClr val="0C4A88"/>
                </a:solidFill>
                <a:latin typeface="微软雅黑" panose="020B0503020204020204" pitchFamily="34" charset="-122"/>
                <a:ea typeface="微软雅黑" panose="020B0503020204020204" pitchFamily="34" charset="-122"/>
              </a:rPr>
              <a:t>、高处作业安全</a:t>
            </a:r>
            <a:endParaRPr lang="zh-CN" altLang="en-US" dirty="0">
              <a:solidFill>
                <a:srgbClr val="0C4A88"/>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1524000" y="2022016"/>
            <a:ext cx="533400" cy="533400"/>
            <a:chOff x="1819275" y="2019301"/>
            <a:chExt cx="533400" cy="533400"/>
          </a:xfrm>
        </p:grpSpPr>
        <p:sp>
          <p:nvSpPr>
            <p:cNvPr id="2" name="椭圆 1"/>
            <p:cNvSpPr/>
            <p:nvPr/>
          </p:nvSpPr>
          <p:spPr>
            <a:xfrm>
              <a:off x="1819275" y="2019301"/>
              <a:ext cx="533400" cy="533400"/>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875039" y="2097537"/>
              <a:ext cx="463305" cy="369332"/>
            </a:xfrm>
            <a:prstGeom prst="rect">
              <a:avLst/>
            </a:prstGeom>
            <a:noFill/>
          </p:spPr>
          <p:txBody>
            <a:bodyPr wrap="square" rtlCol="0">
              <a:spAutoFit/>
            </a:bodyPr>
            <a:lstStyle/>
            <a:p>
              <a:r>
                <a:rPr lang="en-US" altLang="zh-CN" b="1" dirty="0">
                  <a:solidFill>
                    <a:schemeClr val="bg1"/>
                  </a:solidFill>
                </a:rPr>
                <a:t>01</a:t>
              </a:r>
              <a:endParaRPr lang="zh-CN" altLang="en-US" b="1" dirty="0">
                <a:solidFill>
                  <a:schemeClr val="bg1"/>
                </a:solidFill>
              </a:endParaRPr>
            </a:p>
          </p:txBody>
        </p:sp>
      </p:grpSp>
      <p:grpSp>
        <p:nvGrpSpPr>
          <p:cNvPr id="22" name="组合 21"/>
          <p:cNvGrpSpPr/>
          <p:nvPr/>
        </p:nvGrpSpPr>
        <p:grpSpPr>
          <a:xfrm>
            <a:off x="1524000" y="3103633"/>
            <a:ext cx="533400" cy="533400"/>
            <a:chOff x="1819275" y="2019301"/>
            <a:chExt cx="533400" cy="533400"/>
          </a:xfrm>
        </p:grpSpPr>
        <p:sp>
          <p:nvSpPr>
            <p:cNvPr id="23" name="椭圆 22"/>
            <p:cNvSpPr/>
            <p:nvPr/>
          </p:nvSpPr>
          <p:spPr>
            <a:xfrm>
              <a:off x="1819275" y="2019301"/>
              <a:ext cx="533400" cy="533400"/>
            </a:xfrm>
            <a:prstGeom prst="ellipse">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1875039" y="2097537"/>
              <a:ext cx="463305" cy="369332"/>
            </a:xfrm>
            <a:prstGeom prst="rect">
              <a:avLst/>
            </a:prstGeom>
            <a:noFill/>
          </p:spPr>
          <p:txBody>
            <a:bodyPr wrap="square" rtlCol="0">
              <a:spAutoFit/>
            </a:bodyPr>
            <a:lstStyle/>
            <a:p>
              <a:r>
                <a:rPr lang="en-US" altLang="zh-CN" b="1" dirty="0">
                  <a:solidFill>
                    <a:schemeClr val="bg1"/>
                  </a:solidFill>
                </a:rPr>
                <a:t>02</a:t>
              </a:r>
              <a:endParaRPr lang="zh-CN" altLang="en-US" b="1" dirty="0">
                <a:solidFill>
                  <a:schemeClr val="bg1"/>
                </a:solidFill>
              </a:endParaRPr>
            </a:p>
          </p:txBody>
        </p:sp>
      </p:grpSp>
      <p:grpSp>
        <p:nvGrpSpPr>
          <p:cNvPr id="25" name="组合 24"/>
          <p:cNvGrpSpPr/>
          <p:nvPr/>
        </p:nvGrpSpPr>
        <p:grpSpPr>
          <a:xfrm>
            <a:off x="1524000" y="4185249"/>
            <a:ext cx="533400" cy="533400"/>
            <a:chOff x="1819275" y="2019301"/>
            <a:chExt cx="533400" cy="533400"/>
          </a:xfrm>
        </p:grpSpPr>
        <p:sp>
          <p:nvSpPr>
            <p:cNvPr id="26" name="椭圆 25"/>
            <p:cNvSpPr/>
            <p:nvPr/>
          </p:nvSpPr>
          <p:spPr>
            <a:xfrm>
              <a:off x="1819275" y="2019301"/>
              <a:ext cx="533400" cy="533400"/>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1875039" y="2097537"/>
              <a:ext cx="463305" cy="369332"/>
            </a:xfrm>
            <a:prstGeom prst="rect">
              <a:avLst/>
            </a:prstGeom>
            <a:noFill/>
          </p:spPr>
          <p:txBody>
            <a:bodyPr wrap="square" rtlCol="0">
              <a:spAutoFit/>
            </a:bodyPr>
            <a:lstStyle/>
            <a:p>
              <a:r>
                <a:rPr lang="en-US" altLang="zh-CN" b="1" dirty="0">
                  <a:solidFill>
                    <a:schemeClr val="bg1"/>
                  </a:solidFill>
                </a:rPr>
                <a:t>03</a:t>
              </a:r>
              <a:endParaRPr lang="zh-CN" altLang="en-US" b="1" dirty="0">
                <a:solidFill>
                  <a:schemeClr val="bg1"/>
                </a:solidFill>
              </a:endParaRPr>
            </a:p>
          </p:txBody>
        </p:sp>
      </p:grpSp>
      <p:grpSp>
        <p:nvGrpSpPr>
          <p:cNvPr id="28" name="组合 27"/>
          <p:cNvGrpSpPr/>
          <p:nvPr/>
        </p:nvGrpSpPr>
        <p:grpSpPr>
          <a:xfrm>
            <a:off x="1524000" y="5266866"/>
            <a:ext cx="533400" cy="533400"/>
            <a:chOff x="1819275" y="2019301"/>
            <a:chExt cx="533400" cy="533400"/>
          </a:xfrm>
        </p:grpSpPr>
        <p:sp>
          <p:nvSpPr>
            <p:cNvPr id="29" name="椭圆 28"/>
            <p:cNvSpPr/>
            <p:nvPr/>
          </p:nvSpPr>
          <p:spPr>
            <a:xfrm>
              <a:off x="1819275" y="2019301"/>
              <a:ext cx="533400" cy="533400"/>
            </a:xfrm>
            <a:prstGeom prst="ellipse">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文本框 29"/>
            <p:cNvSpPr txBox="1"/>
            <p:nvPr/>
          </p:nvSpPr>
          <p:spPr>
            <a:xfrm>
              <a:off x="1875039" y="2097537"/>
              <a:ext cx="463305" cy="369332"/>
            </a:xfrm>
            <a:prstGeom prst="rect">
              <a:avLst/>
            </a:prstGeom>
            <a:noFill/>
          </p:spPr>
          <p:txBody>
            <a:bodyPr wrap="square" rtlCol="0">
              <a:spAutoFit/>
            </a:bodyPr>
            <a:lstStyle/>
            <a:p>
              <a:r>
                <a:rPr lang="en-US" altLang="zh-CN" b="1" dirty="0">
                  <a:solidFill>
                    <a:schemeClr val="bg1"/>
                  </a:solidFill>
                </a:rPr>
                <a:t>04</a:t>
              </a:r>
              <a:endParaRPr lang="zh-CN" altLang="en-US" b="1" dirty="0">
                <a:solidFill>
                  <a:schemeClr val="bg1"/>
                </a:solidFill>
              </a:endParaRPr>
            </a:p>
          </p:txBody>
        </p:sp>
      </p:grpSp>
      <p:sp>
        <p:nvSpPr>
          <p:cNvPr id="6" name="矩形 5"/>
          <p:cNvSpPr/>
          <p:nvPr/>
        </p:nvSpPr>
        <p:spPr>
          <a:xfrm>
            <a:off x="2216953" y="2091757"/>
            <a:ext cx="4108817" cy="348813"/>
          </a:xfrm>
          <a:prstGeom prst="rect">
            <a:avLst/>
          </a:prstGeom>
        </p:spPr>
        <p:txBody>
          <a:bodyPr wrap="none">
            <a:spAutoFit/>
          </a:bodyPr>
          <a:lstStyle/>
          <a:p>
            <a:pPr lvl="0">
              <a:lnSpc>
                <a:spcPts val="2000"/>
              </a:lnSpc>
              <a:spcBef>
                <a:spcPct val="0"/>
              </a:spcBef>
            </a:pPr>
            <a:r>
              <a:rPr lang="zh-CN" altLang="en-US" dirty="0">
                <a:latin typeface="微软雅黑" panose="020B0503020204020204" pitchFamily="34" charset="-122"/>
                <a:ea typeface="微软雅黑" panose="020B0503020204020204" pitchFamily="34" charset="-122"/>
              </a:rPr>
              <a:t>避免高空作业：从地面直接接触设备。</a:t>
            </a:r>
            <a:endParaRPr lang="zh-CN" altLang="en-US" dirty="0">
              <a:latin typeface="微软雅黑" panose="020B0503020204020204" pitchFamily="34" charset="-122"/>
              <a:ea typeface="微软雅黑" panose="020B0503020204020204" pitchFamily="34" charset="-122"/>
            </a:endParaRPr>
          </a:p>
        </p:txBody>
      </p:sp>
      <p:sp>
        <p:nvSpPr>
          <p:cNvPr id="32" name="矩形 31"/>
          <p:cNvSpPr/>
          <p:nvPr/>
        </p:nvSpPr>
        <p:spPr>
          <a:xfrm>
            <a:off x="2214071" y="3006084"/>
            <a:ext cx="6054909" cy="708335"/>
          </a:xfrm>
          <a:prstGeom prst="rect">
            <a:avLst/>
          </a:prstGeom>
        </p:spPr>
        <p:txBody>
          <a:bodyPr wrap="square">
            <a:spAutoFit/>
          </a:bodyPr>
          <a:lstStyle/>
          <a:p>
            <a:pPr lvl="0">
              <a:lnSpc>
                <a:spcPts val="2500"/>
              </a:lnSpc>
              <a:spcBef>
                <a:spcPct val="0"/>
              </a:spcBef>
            </a:pPr>
            <a:r>
              <a:rPr lang="zh-CN" altLang="en-US" dirty="0">
                <a:latin typeface="微软雅黑" panose="020B0503020204020204" pitchFamily="34" charset="-122"/>
                <a:ea typeface="微软雅黑" panose="020B0503020204020204" pitchFamily="34" charset="-122"/>
              </a:rPr>
              <a:t>避免高空作业：通过电梯或阶梯（如无阶梯，用梯子）到达固定的工作平台或者在工作区周边架设栏杆避免跌落。</a:t>
            </a:r>
            <a:endParaRPr lang="zh-CN" altLang="en-US" dirty="0">
              <a:latin typeface="微软雅黑" panose="020B0503020204020204" pitchFamily="34" charset="-122"/>
              <a:ea typeface="微软雅黑" panose="020B0503020204020204" pitchFamily="34" charset="-122"/>
            </a:endParaRPr>
          </a:p>
        </p:txBody>
      </p:sp>
      <p:sp>
        <p:nvSpPr>
          <p:cNvPr id="33" name="矩形 32"/>
          <p:cNvSpPr/>
          <p:nvPr/>
        </p:nvSpPr>
        <p:spPr>
          <a:xfrm>
            <a:off x="2214071" y="4261446"/>
            <a:ext cx="3647152" cy="348813"/>
          </a:xfrm>
          <a:prstGeom prst="rect">
            <a:avLst/>
          </a:prstGeom>
        </p:spPr>
        <p:txBody>
          <a:bodyPr wrap="none">
            <a:spAutoFit/>
          </a:bodyPr>
          <a:lstStyle/>
          <a:p>
            <a:pPr lvl="0">
              <a:lnSpc>
                <a:spcPts val="2000"/>
              </a:lnSpc>
              <a:spcBef>
                <a:spcPct val="0"/>
              </a:spcBef>
            </a:pPr>
            <a:r>
              <a:rPr lang="zh-CN" altLang="en-US" dirty="0">
                <a:latin typeface="微软雅黑" panose="020B0503020204020204" pitchFamily="34" charset="-122"/>
                <a:ea typeface="微软雅黑" panose="020B0503020204020204" pitchFamily="34" charset="-122"/>
              </a:rPr>
              <a:t>使用可移动的工作平台或脚手架。</a:t>
            </a:r>
            <a:endParaRPr lang="zh-CN" altLang="en-US" dirty="0">
              <a:latin typeface="微软雅黑" panose="020B0503020204020204" pitchFamily="34" charset="-122"/>
              <a:ea typeface="微软雅黑" panose="020B0503020204020204" pitchFamily="34" charset="-122"/>
            </a:endParaRPr>
          </a:p>
        </p:txBody>
      </p:sp>
      <p:sp>
        <p:nvSpPr>
          <p:cNvPr id="34" name="矩形 33"/>
          <p:cNvSpPr/>
          <p:nvPr/>
        </p:nvSpPr>
        <p:spPr>
          <a:xfrm>
            <a:off x="2260416" y="5344230"/>
            <a:ext cx="4801314" cy="348813"/>
          </a:xfrm>
          <a:prstGeom prst="rect">
            <a:avLst/>
          </a:prstGeom>
        </p:spPr>
        <p:txBody>
          <a:bodyPr wrap="none">
            <a:spAutoFit/>
          </a:bodyPr>
          <a:lstStyle/>
          <a:p>
            <a:pPr lvl="0">
              <a:lnSpc>
                <a:spcPts val="2000"/>
              </a:lnSpc>
              <a:spcBef>
                <a:spcPct val="0"/>
              </a:spcBef>
            </a:pPr>
            <a:r>
              <a:rPr lang="zh-CN" altLang="en-US" dirty="0">
                <a:latin typeface="微软雅黑" panose="020B0503020204020204" pitchFamily="34" charset="-122"/>
                <a:ea typeface="微软雅黑" panose="020B0503020204020204" pitchFamily="34" charset="-122"/>
              </a:rPr>
              <a:t>使用梯子：如必要需配合防坠装置和安全网。</a:t>
            </a:r>
            <a:endParaRPr lang="zh-CN" altLang="en-US" dirty="0">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2216953" y="2603041"/>
            <a:ext cx="5845359" cy="0"/>
          </a:xfrm>
          <a:prstGeom prst="line">
            <a:avLst/>
          </a:prstGeom>
          <a:ln w="12700" cap="flat" cmpd="sng">
            <a:solidFill>
              <a:srgbClr val="000000"/>
            </a:solidFill>
            <a:prstDash val="sysDash"/>
            <a:miter/>
            <a:headEnd type="none" w="med" len="med"/>
            <a:tailEnd type="none" w="med" len="med"/>
          </a:ln>
        </p:spPr>
      </p:cxnSp>
      <p:cxnSp>
        <p:nvCxnSpPr>
          <p:cNvPr id="39" name="直接连接符 38"/>
          <p:cNvCxnSpPr/>
          <p:nvPr/>
        </p:nvCxnSpPr>
        <p:spPr>
          <a:xfrm>
            <a:off x="2271220" y="3803190"/>
            <a:ext cx="5940609" cy="0"/>
          </a:xfrm>
          <a:prstGeom prst="line">
            <a:avLst/>
          </a:prstGeom>
          <a:ln w="12700" cap="flat" cmpd="sng">
            <a:solidFill>
              <a:srgbClr val="000000"/>
            </a:solidFill>
            <a:prstDash val="sysDash"/>
            <a:miter/>
            <a:headEnd type="none" w="med" len="med"/>
            <a:tailEnd type="none" w="med" len="med"/>
          </a:ln>
        </p:spPr>
      </p:cxnSp>
      <p:cxnSp>
        <p:nvCxnSpPr>
          <p:cNvPr id="40" name="直接连接符 39"/>
          <p:cNvCxnSpPr/>
          <p:nvPr/>
        </p:nvCxnSpPr>
        <p:spPr>
          <a:xfrm>
            <a:off x="2260416" y="4718649"/>
            <a:ext cx="5940609" cy="0"/>
          </a:xfrm>
          <a:prstGeom prst="line">
            <a:avLst/>
          </a:prstGeom>
          <a:ln w="12700" cap="flat" cmpd="sng">
            <a:solidFill>
              <a:srgbClr val="000000"/>
            </a:solidFill>
            <a:prstDash val="sysDash"/>
            <a:miter/>
            <a:headEnd type="none" w="med" len="med"/>
            <a:tailEnd type="none" w="med" len="med"/>
          </a:ln>
        </p:spPr>
      </p:cxnSp>
      <p:cxnSp>
        <p:nvCxnSpPr>
          <p:cNvPr id="41" name="直接连接符 40"/>
          <p:cNvCxnSpPr/>
          <p:nvPr/>
        </p:nvCxnSpPr>
        <p:spPr>
          <a:xfrm>
            <a:off x="2260416" y="5766775"/>
            <a:ext cx="5802111" cy="0"/>
          </a:xfrm>
          <a:prstGeom prst="line">
            <a:avLst/>
          </a:prstGeom>
          <a:ln w="12700" cap="flat" cmpd="sng">
            <a:solidFill>
              <a:srgbClr val="000000"/>
            </a:solidFill>
            <a:prstDash val="sysDash"/>
            <a:miter/>
            <a:headEnd type="none" w="med" len="med"/>
            <a:tailEnd type="none" w="med" len="med"/>
          </a:ln>
        </p:spPr>
      </p:cxn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524000" y="123362"/>
            <a:ext cx="2576411"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高处作业安全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10" name="矩形 9"/>
          <p:cNvSpPr/>
          <p:nvPr/>
        </p:nvSpPr>
        <p:spPr>
          <a:xfrm>
            <a:off x="1726617" y="1134710"/>
            <a:ext cx="1935145"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3</a:t>
            </a:r>
            <a:r>
              <a:rPr lang="zh-CN" altLang="en-US" dirty="0">
                <a:solidFill>
                  <a:srgbClr val="0C4A88"/>
                </a:solidFill>
                <a:latin typeface="微软雅黑" panose="020B0503020204020204" pitchFamily="34" charset="-122"/>
                <a:ea typeface="微软雅黑" panose="020B0503020204020204" pitchFamily="34" charset="-122"/>
              </a:rPr>
              <a:t>、高处作业安全</a:t>
            </a:r>
            <a:endParaRPr lang="zh-CN" altLang="en-US" dirty="0">
              <a:solidFill>
                <a:srgbClr val="0C4A88"/>
              </a:solidFill>
              <a:latin typeface="微软雅黑" panose="020B0503020204020204" pitchFamily="34" charset="-122"/>
              <a:ea typeface="微软雅黑" panose="020B0503020204020204" pitchFamily="34" charset="-122"/>
            </a:endParaRPr>
          </a:p>
        </p:txBody>
      </p:sp>
      <p:grpSp>
        <p:nvGrpSpPr>
          <p:cNvPr id="260" name="组合 259"/>
          <p:cNvGrpSpPr/>
          <p:nvPr/>
        </p:nvGrpSpPr>
        <p:grpSpPr>
          <a:xfrm>
            <a:off x="5442131" y="3961981"/>
            <a:ext cx="1020928" cy="1733899"/>
            <a:chOff x="5813522" y="1207948"/>
            <a:chExt cx="1783782" cy="3029497"/>
          </a:xfrm>
        </p:grpSpPr>
        <p:sp>
          <p:nvSpPr>
            <p:cNvPr id="262" name="任意多边形 384"/>
            <p:cNvSpPr/>
            <p:nvPr/>
          </p:nvSpPr>
          <p:spPr>
            <a:xfrm rot="2700000">
              <a:off x="5336570" y="1917082"/>
              <a:ext cx="2969868" cy="1551600"/>
            </a:xfrm>
            <a:custGeom>
              <a:avLst/>
              <a:gdLst>
                <a:gd name="connsiteX0" fmla="*/ 776171 w 2969868"/>
                <a:gd name="connsiteY0" fmla="*/ 0 h 1494000"/>
                <a:gd name="connsiteX1" fmla="*/ 2233868 w 2969868"/>
                <a:gd name="connsiteY1" fmla="*/ 0 h 1494000"/>
                <a:gd name="connsiteX2" fmla="*/ 2233867 w 2969868"/>
                <a:gd name="connsiteY2" fmla="*/ 1494000 h 1494000"/>
                <a:gd name="connsiteX3" fmla="*/ 0 w 2969868"/>
                <a:gd name="connsiteY3" fmla="*/ 1494000 h 1494000"/>
                <a:gd name="connsiteX4" fmla="*/ 0 w 2969868"/>
                <a:gd name="connsiteY4" fmla="*/ 1461258 h 1494000"/>
                <a:gd name="connsiteX5" fmla="*/ 776172 w 2969868"/>
                <a:gd name="connsiteY5" fmla="*/ 1461258 h 149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9868" h="1494000">
                  <a:moveTo>
                    <a:pt x="776171" y="0"/>
                  </a:moveTo>
                  <a:lnTo>
                    <a:pt x="2233868" y="0"/>
                  </a:lnTo>
                  <a:cubicBezTo>
                    <a:pt x="3232538" y="23721"/>
                    <a:pt x="3197712" y="1487845"/>
                    <a:pt x="2233867" y="1494000"/>
                  </a:cubicBezTo>
                  <a:lnTo>
                    <a:pt x="0" y="1494000"/>
                  </a:lnTo>
                  <a:lnTo>
                    <a:pt x="0" y="1461258"/>
                  </a:lnTo>
                  <a:lnTo>
                    <a:pt x="776172" y="1461258"/>
                  </a:lnTo>
                  <a:close/>
                </a:path>
              </a:pathLst>
            </a:custGeom>
            <a:gradFill>
              <a:gsLst>
                <a:gs pos="0">
                  <a:schemeClr val="tx1"/>
                </a:gs>
                <a:gs pos="100000">
                  <a:srgbClr val="EAEDED">
                    <a:alpha val="0"/>
                  </a:srgbClr>
                </a:gs>
              </a:gsLst>
              <a:lin ang="0" scaled="0"/>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3" name="组合 262"/>
            <p:cNvGrpSpPr/>
            <p:nvPr/>
          </p:nvGrpSpPr>
          <p:grpSpPr>
            <a:xfrm>
              <a:off x="5813522" y="1682021"/>
              <a:ext cx="1367064" cy="1367064"/>
              <a:chOff x="2484663" y="1916112"/>
              <a:chExt cx="1372508" cy="1372508"/>
            </a:xfrm>
          </p:grpSpPr>
          <p:sp>
            <p:nvSpPr>
              <p:cNvPr id="268" name="椭圆 267"/>
              <p:cNvSpPr/>
              <p:nvPr/>
            </p:nvSpPr>
            <p:spPr>
              <a:xfrm>
                <a:off x="2484663" y="1916112"/>
                <a:ext cx="1372508" cy="1372508"/>
              </a:xfrm>
              <a:prstGeom prst="ellipse">
                <a:avLst/>
              </a:prstGeom>
              <a:gradFill>
                <a:gsLst>
                  <a:gs pos="0">
                    <a:schemeClr val="bg1"/>
                  </a:gs>
                  <a:gs pos="100000">
                    <a:srgbClr val="D4DADA"/>
                  </a:gs>
                </a:gsLst>
                <a:lin ang="2700000" scaled="1"/>
              </a:gradFill>
              <a:ln>
                <a:no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9" name="椭圆 268"/>
              <p:cNvSpPr/>
              <p:nvPr/>
            </p:nvSpPr>
            <p:spPr>
              <a:xfrm>
                <a:off x="2507571" y="1939020"/>
                <a:ext cx="1326693" cy="1326693"/>
              </a:xfrm>
              <a:prstGeom prst="ellipse">
                <a:avLst/>
              </a:prstGeom>
              <a:gradFill>
                <a:gsLst>
                  <a:gs pos="0">
                    <a:schemeClr val="bg1"/>
                  </a:gs>
                  <a:gs pos="100000">
                    <a:srgbClr val="D4DADA"/>
                  </a:gs>
                </a:gsLst>
                <a:lin ang="135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4" name="任意多边形 386"/>
            <p:cNvSpPr/>
            <p:nvPr/>
          </p:nvSpPr>
          <p:spPr>
            <a:xfrm rot="2700000">
              <a:off x="5405424" y="2140511"/>
              <a:ext cx="2969868" cy="1223999"/>
            </a:xfrm>
            <a:custGeom>
              <a:avLst/>
              <a:gdLst>
                <a:gd name="connsiteX0" fmla="*/ 776171 w 2969868"/>
                <a:gd name="connsiteY0" fmla="*/ 0 h 1494000"/>
                <a:gd name="connsiteX1" fmla="*/ 2233868 w 2969868"/>
                <a:gd name="connsiteY1" fmla="*/ 0 h 1494000"/>
                <a:gd name="connsiteX2" fmla="*/ 2233867 w 2969868"/>
                <a:gd name="connsiteY2" fmla="*/ 1494000 h 1494000"/>
                <a:gd name="connsiteX3" fmla="*/ 0 w 2969868"/>
                <a:gd name="connsiteY3" fmla="*/ 1494000 h 1494000"/>
                <a:gd name="connsiteX4" fmla="*/ 0 w 2969868"/>
                <a:gd name="connsiteY4" fmla="*/ 1461258 h 1494000"/>
                <a:gd name="connsiteX5" fmla="*/ 776172 w 2969868"/>
                <a:gd name="connsiteY5" fmla="*/ 1461258 h 149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9868" h="1494000">
                  <a:moveTo>
                    <a:pt x="776171" y="0"/>
                  </a:moveTo>
                  <a:lnTo>
                    <a:pt x="2233868" y="0"/>
                  </a:lnTo>
                  <a:cubicBezTo>
                    <a:pt x="3232538" y="23721"/>
                    <a:pt x="3197712" y="1487845"/>
                    <a:pt x="2233867" y="1494000"/>
                  </a:cubicBezTo>
                  <a:lnTo>
                    <a:pt x="0" y="1494000"/>
                  </a:lnTo>
                  <a:lnTo>
                    <a:pt x="0" y="1461258"/>
                  </a:lnTo>
                  <a:lnTo>
                    <a:pt x="776172" y="1461258"/>
                  </a:lnTo>
                  <a:close/>
                </a:path>
              </a:pathLst>
            </a:custGeom>
            <a:gradFill>
              <a:gsLst>
                <a:gs pos="0">
                  <a:schemeClr val="tx1"/>
                </a:gs>
                <a:gs pos="100000">
                  <a:srgbClr val="EAEDED">
                    <a:alpha val="0"/>
                  </a:srgbClr>
                </a:gs>
              </a:gsLst>
              <a:lin ang="0" scaled="0"/>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6" name="椭圆 265"/>
            <p:cNvSpPr/>
            <p:nvPr/>
          </p:nvSpPr>
          <p:spPr>
            <a:xfrm>
              <a:off x="5994272" y="1862770"/>
              <a:ext cx="1005567" cy="1005567"/>
            </a:xfrm>
            <a:prstGeom prst="ellipse">
              <a:avLst/>
            </a:prstGeom>
            <a:gradFill>
              <a:gsLst>
                <a:gs pos="0">
                  <a:schemeClr val="bg1"/>
                </a:gs>
                <a:gs pos="100000">
                  <a:srgbClr val="D4DADA"/>
                </a:gs>
              </a:gsLst>
              <a:lin ang="2700000" scaled="1"/>
            </a:gradFill>
            <a:ln>
              <a:noFill/>
            </a:ln>
            <a:effectLst>
              <a:outerShdw blurRad="88900" dist="508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1" name="组合 270"/>
          <p:cNvGrpSpPr/>
          <p:nvPr/>
        </p:nvGrpSpPr>
        <p:grpSpPr>
          <a:xfrm>
            <a:off x="5442131" y="2847788"/>
            <a:ext cx="1020928" cy="1733899"/>
            <a:chOff x="5813522" y="1207948"/>
            <a:chExt cx="1783782" cy="3029497"/>
          </a:xfrm>
        </p:grpSpPr>
        <p:sp>
          <p:nvSpPr>
            <p:cNvPr id="273" name="任意多边形 375"/>
            <p:cNvSpPr/>
            <p:nvPr/>
          </p:nvSpPr>
          <p:spPr>
            <a:xfrm rot="2700000">
              <a:off x="5336570" y="1917082"/>
              <a:ext cx="2969868" cy="1551600"/>
            </a:xfrm>
            <a:custGeom>
              <a:avLst/>
              <a:gdLst>
                <a:gd name="connsiteX0" fmla="*/ 776171 w 2969868"/>
                <a:gd name="connsiteY0" fmla="*/ 0 h 1494000"/>
                <a:gd name="connsiteX1" fmla="*/ 2233868 w 2969868"/>
                <a:gd name="connsiteY1" fmla="*/ 0 h 1494000"/>
                <a:gd name="connsiteX2" fmla="*/ 2233867 w 2969868"/>
                <a:gd name="connsiteY2" fmla="*/ 1494000 h 1494000"/>
                <a:gd name="connsiteX3" fmla="*/ 0 w 2969868"/>
                <a:gd name="connsiteY3" fmla="*/ 1494000 h 1494000"/>
                <a:gd name="connsiteX4" fmla="*/ 0 w 2969868"/>
                <a:gd name="connsiteY4" fmla="*/ 1461258 h 1494000"/>
                <a:gd name="connsiteX5" fmla="*/ 776172 w 2969868"/>
                <a:gd name="connsiteY5" fmla="*/ 1461258 h 149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9868" h="1494000">
                  <a:moveTo>
                    <a:pt x="776171" y="0"/>
                  </a:moveTo>
                  <a:lnTo>
                    <a:pt x="2233868" y="0"/>
                  </a:lnTo>
                  <a:cubicBezTo>
                    <a:pt x="3232538" y="23721"/>
                    <a:pt x="3197712" y="1487845"/>
                    <a:pt x="2233867" y="1494000"/>
                  </a:cubicBezTo>
                  <a:lnTo>
                    <a:pt x="0" y="1494000"/>
                  </a:lnTo>
                  <a:lnTo>
                    <a:pt x="0" y="1461258"/>
                  </a:lnTo>
                  <a:lnTo>
                    <a:pt x="776172" y="1461258"/>
                  </a:lnTo>
                  <a:close/>
                </a:path>
              </a:pathLst>
            </a:custGeom>
            <a:gradFill>
              <a:gsLst>
                <a:gs pos="0">
                  <a:schemeClr val="tx1"/>
                </a:gs>
                <a:gs pos="100000">
                  <a:srgbClr val="EAEDED">
                    <a:alpha val="0"/>
                  </a:srgbClr>
                </a:gs>
              </a:gsLst>
              <a:lin ang="0" scaled="0"/>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74" name="组合 273"/>
            <p:cNvGrpSpPr/>
            <p:nvPr/>
          </p:nvGrpSpPr>
          <p:grpSpPr>
            <a:xfrm>
              <a:off x="5813522" y="1682021"/>
              <a:ext cx="1367064" cy="1367064"/>
              <a:chOff x="2484663" y="1916112"/>
              <a:chExt cx="1372508" cy="1372508"/>
            </a:xfrm>
          </p:grpSpPr>
          <p:sp>
            <p:nvSpPr>
              <p:cNvPr id="279" name="椭圆 278"/>
              <p:cNvSpPr/>
              <p:nvPr/>
            </p:nvSpPr>
            <p:spPr>
              <a:xfrm>
                <a:off x="2484663" y="1916112"/>
                <a:ext cx="1372508" cy="1372508"/>
              </a:xfrm>
              <a:prstGeom prst="ellipse">
                <a:avLst/>
              </a:prstGeom>
              <a:gradFill>
                <a:gsLst>
                  <a:gs pos="0">
                    <a:schemeClr val="bg1"/>
                  </a:gs>
                  <a:gs pos="100000">
                    <a:srgbClr val="D4DADA"/>
                  </a:gs>
                </a:gsLst>
                <a:lin ang="2700000" scaled="1"/>
              </a:gradFill>
              <a:ln>
                <a:no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0" name="椭圆 279"/>
              <p:cNvSpPr/>
              <p:nvPr/>
            </p:nvSpPr>
            <p:spPr>
              <a:xfrm>
                <a:off x="2507571" y="1939020"/>
                <a:ext cx="1326693" cy="1326693"/>
              </a:xfrm>
              <a:prstGeom prst="ellipse">
                <a:avLst/>
              </a:prstGeom>
              <a:gradFill>
                <a:gsLst>
                  <a:gs pos="0">
                    <a:schemeClr val="bg1"/>
                  </a:gs>
                  <a:gs pos="100000">
                    <a:srgbClr val="D4DADA"/>
                  </a:gs>
                </a:gsLst>
                <a:lin ang="135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5" name="任意多边形 377"/>
            <p:cNvSpPr/>
            <p:nvPr/>
          </p:nvSpPr>
          <p:spPr>
            <a:xfrm rot="2700000">
              <a:off x="5405424" y="2140511"/>
              <a:ext cx="2969868" cy="1223999"/>
            </a:xfrm>
            <a:custGeom>
              <a:avLst/>
              <a:gdLst>
                <a:gd name="connsiteX0" fmla="*/ 776171 w 2969868"/>
                <a:gd name="connsiteY0" fmla="*/ 0 h 1494000"/>
                <a:gd name="connsiteX1" fmla="*/ 2233868 w 2969868"/>
                <a:gd name="connsiteY1" fmla="*/ 0 h 1494000"/>
                <a:gd name="connsiteX2" fmla="*/ 2233867 w 2969868"/>
                <a:gd name="connsiteY2" fmla="*/ 1494000 h 1494000"/>
                <a:gd name="connsiteX3" fmla="*/ 0 w 2969868"/>
                <a:gd name="connsiteY3" fmla="*/ 1494000 h 1494000"/>
                <a:gd name="connsiteX4" fmla="*/ 0 w 2969868"/>
                <a:gd name="connsiteY4" fmla="*/ 1461258 h 1494000"/>
                <a:gd name="connsiteX5" fmla="*/ 776172 w 2969868"/>
                <a:gd name="connsiteY5" fmla="*/ 1461258 h 149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9868" h="1494000">
                  <a:moveTo>
                    <a:pt x="776171" y="0"/>
                  </a:moveTo>
                  <a:lnTo>
                    <a:pt x="2233868" y="0"/>
                  </a:lnTo>
                  <a:cubicBezTo>
                    <a:pt x="3232538" y="23721"/>
                    <a:pt x="3197712" y="1487845"/>
                    <a:pt x="2233867" y="1494000"/>
                  </a:cubicBezTo>
                  <a:lnTo>
                    <a:pt x="0" y="1494000"/>
                  </a:lnTo>
                  <a:lnTo>
                    <a:pt x="0" y="1461258"/>
                  </a:lnTo>
                  <a:lnTo>
                    <a:pt x="776172" y="1461258"/>
                  </a:lnTo>
                  <a:close/>
                </a:path>
              </a:pathLst>
            </a:custGeom>
            <a:gradFill>
              <a:gsLst>
                <a:gs pos="0">
                  <a:schemeClr val="tx1"/>
                </a:gs>
                <a:gs pos="100000">
                  <a:srgbClr val="EAEDED">
                    <a:alpha val="0"/>
                  </a:srgbClr>
                </a:gs>
              </a:gsLst>
              <a:lin ang="0" scaled="0"/>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76" name="组合 275"/>
            <p:cNvGrpSpPr/>
            <p:nvPr/>
          </p:nvGrpSpPr>
          <p:grpSpPr>
            <a:xfrm>
              <a:off x="5994271" y="1862770"/>
              <a:ext cx="1005566" cy="1005566"/>
              <a:chOff x="2484664" y="1916113"/>
              <a:chExt cx="1372508" cy="1372508"/>
            </a:xfrm>
          </p:grpSpPr>
          <p:sp>
            <p:nvSpPr>
              <p:cNvPr id="277" name="椭圆 276"/>
              <p:cNvSpPr/>
              <p:nvPr/>
            </p:nvSpPr>
            <p:spPr>
              <a:xfrm>
                <a:off x="2484664" y="1916113"/>
                <a:ext cx="1372508" cy="1372508"/>
              </a:xfrm>
              <a:prstGeom prst="ellipse">
                <a:avLst/>
              </a:prstGeom>
              <a:gradFill>
                <a:gsLst>
                  <a:gs pos="0">
                    <a:schemeClr val="bg1"/>
                  </a:gs>
                  <a:gs pos="100000">
                    <a:srgbClr val="D4DADA"/>
                  </a:gs>
                </a:gsLst>
                <a:lin ang="2700000" scaled="1"/>
              </a:gradFill>
              <a:ln>
                <a:noFill/>
              </a:ln>
              <a:effectLst>
                <a:outerShdw blurRad="88900" dist="508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8" name="椭圆 277"/>
              <p:cNvSpPr/>
              <p:nvPr/>
            </p:nvSpPr>
            <p:spPr>
              <a:xfrm>
                <a:off x="2507571" y="1939020"/>
                <a:ext cx="1326693" cy="1326693"/>
              </a:xfrm>
              <a:prstGeom prst="ellipse">
                <a:avLst/>
              </a:prstGeom>
              <a:gradFill>
                <a:gsLst>
                  <a:gs pos="0">
                    <a:schemeClr val="bg1"/>
                  </a:gs>
                  <a:gs pos="100000">
                    <a:srgbClr val="D4DADA"/>
                  </a:gs>
                </a:gsLst>
                <a:lin ang="135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82" name="组合 281"/>
          <p:cNvGrpSpPr/>
          <p:nvPr/>
        </p:nvGrpSpPr>
        <p:grpSpPr>
          <a:xfrm>
            <a:off x="5442131" y="1733595"/>
            <a:ext cx="1020928" cy="1733899"/>
            <a:chOff x="5813522" y="1207948"/>
            <a:chExt cx="1783782" cy="3029497"/>
          </a:xfrm>
        </p:grpSpPr>
        <p:sp>
          <p:nvSpPr>
            <p:cNvPr id="298" name="任意多边形 366"/>
            <p:cNvSpPr/>
            <p:nvPr/>
          </p:nvSpPr>
          <p:spPr>
            <a:xfrm rot="2700000">
              <a:off x="5336570" y="1917082"/>
              <a:ext cx="2969868" cy="1551600"/>
            </a:xfrm>
            <a:custGeom>
              <a:avLst/>
              <a:gdLst>
                <a:gd name="connsiteX0" fmla="*/ 776171 w 2969868"/>
                <a:gd name="connsiteY0" fmla="*/ 0 h 1494000"/>
                <a:gd name="connsiteX1" fmla="*/ 2233868 w 2969868"/>
                <a:gd name="connsiteY1" fmla="*/ 0 h 1494000"/>
                <a:gd name="connsiteX2" fmla="*/ 2233867 w 2969868"/>
                <a:gd name="connsiteY2" fmla="*/ 1494000 h 1494000"/>
                <a:gd name="connsiteX3" fmla="*/ 0 w 2969868"/>
                <a:gd name="connsiteY3" fmla="*/ 1494000 h 1494000"/>
                <a:gd name="connsiteX4" fmla="*/ 0 w 2969868"/>
                <a:gd name="connsiteY4" fmla="*/ 1461258 h 1494000"/>
                <a:gd name="connsiteX5" fmla="*/ 776172 w 2969868"/>
                <a:gd name="connsiteY5" fmla="*/ 1461258 h 149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9868" h="1494000">
                  <a:moveTo>
                    <a:pt x="776171" y="0"/>
                  </a:moveTo>
                  <a:lnTo>
                    <a:pt x="2233868" y="0"/>
                  </a:lnTo>
                  <a:cubicBezTo>
                    <a:pt x="3232538" y="23721"/>
                    <a:pt x="3197712" y="1487845"/>
                    <a:pt x="2233867" y="1494000"/>
                  </a:cubicBezTo>
                  <a:lnTo>
                    <a:pt x="0" y="1494000"/>
                  </a:lnTo>
                  <a:lnTo>
                    <a:pt x="0" y="1461258"/>
                  </a:lnTo>
                  <a:lnTo>
                    <a:pt x="776172" y="1461258"/>
                  </a:lnTo>
                  <a:close/>
                </a:path>
              </a:pathLst>
            </a:custGeom>
            <a:gradFill>
              <a:gsLst>
                <a:gs pos="0">
                  <a:schemeClr val="tx1"/>
                </a:gs>
                <a:gs pos="100000">
                  <a:srgbClr val="EAEDED">
                    <a:alpha val="0"/>
                  </a:srgbClr>
                </a:gs>
              </a:gsLst>
              <a:lin ang="0" scaled="0"/>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99" name="组合 298"/>
            <p:cNvGrpSpPr/>
            <p:nvPr/>
          </p:nvGrpSpPr>
          <p:grpSpPr>
            <a:xfrm>
              <a:off x="5813522" y="1682021"/>
              <a:ext cx="1367064" cy="1367064"/>
              <a:chOff x="2484663" y="1916112"/>
              <a:chExt cx="1372508" cy="1372508"/>
            </a:xfrm>
          </p:grpSpPr>
          <p:sp>
            <p:nvSpPr>
              <p:cNvPr id="304" name="椭圆 303"/>
              <p:cNvSpPr/>
              <p:nvPr/>
            </p:nvSpPr>
            <p:spPr>
              <a:xfrm>
                <a:off x="2484663" y="1916112"/>
                <a:ext cx="1372508" cy="1372508"/>
              </a:xfrm>
              <a:prstGeom prst="ellipse">
                <a:avLst/>
              </a:prstGeom>
              <a:gradFill>
                <a:gsLst>
                  <a:gs pos="0">
                    <a:schemeClr val="bg1"/>
                  </a:gs>
                  <a:gs pos="100000">
                    <a:srgbClr val="D4DADA"/>
                  </a:gs>
                </a:gsLst>
                <a:lin ang="2700000" scaled="1"/>
              </a:gradFill>
              <a:ln>
                <a:no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5" name="椭圆 304"/>
              <p:cNvSpPr/>
              <p:nvPr/>
            </p:nvSpPr>
            <p:spPr>
              <a:xfrm>
                <a:off x="2507571" y="1939020"/>
                <a:ext cx="1326693" cy="1326693"/>
              </a:xfrm>
              <a:prstGeom prst="ellipse">
                <a:avLst/>
              </a:prstGeom>
              <a:gradFill>
                <a:gsLst>
                  <a:gs pos="0">
                    <a:schemeClr val="bg1"/>
                  </a:gs>
                  <a:gs pos="100000">
                    <a:srgbClr val="D4DADA"/>
                  </a:gs>
                </a:gsLst>
                <a:lin ang="135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00" name="任意多边形 368"/>
            <p:cNvSpPr/>
            <p:nvPr/>
          </p:nvSpPr>
          <p:spPr>
            <a:xfrm rot="2700000">
              <a:off x="5405424" y="2140511"/>
              <a:ext cx="2969868" cy="1223999"/>
            </a:xfrm>
            <a:custGeom>
              <a:avLst/>
              <a:gdLst>
                <a:gd name="connsiteX0" fmla="*/ 776171 w 2969868"/>
                <a:gd name="connsiteY0" fmla="*/ 0 h 1494000"/>
                <a:gd name="connsiteX1" fmla="*/ 2233868 w 2969868"/>
                <a:gd name="connsiteY1" fmla="*/ 0 h 1494000"/>
                <a:gd name="connsiteX2" fmla="*/ 2233867 w 2969868"/>
                <a:gd name="connsiteY2" fmla="*/ 1494000 h 1494000"/>
                <a:gd name="connsiteX3" fmla="*/ 0 w 2969868"/>
                <a:gd name="connsiteY3" fmla="*/ 1494000 h 1494000"/>
                <a:gd name="connsiteX4" fmla="*/ 0 w 2969868"/>
                <a:gd name="connsiteY4" fmla="*/ 1461258 h 1494000"/>
                <a:gd name="connsiteX5" fmla="*/ 776172 w 2969868"/>
                <a:gd name="connsiteY5" fmla="*/ 1461258 h 149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9868" h="1494000">
                  <a:moveTo>
                    <a:pt x="776171" y="0"/>
                  </a:moveTo>
                  <a:lnTo>
                    <a:pt x="2233868" y="0"/>
                  </a:lnTo>
                  <a:cubicBezTo>
                    <a:pt x="3232538" y="23721"/>
                    <a:pt x="3197712" y="1487845"/>
                    <a:pt x="2233867" y="1494000"/>
                  </a:cubicBezTo>
                  <a:lnTo>
                    <a:pt x="0" y="1494000"/>
                  </a:lnTo>
                  <a:lnTo>
                    <a:pt x="0" y="1461258"/>
                  </a:lnTo>
                  <a:lnTo>
                    <a:pt x="776172" y="1461258"/>
                  </a:lnTo>
                  <a:close/>
                </a:path>
              </a:pathLst>
            </a:custGeom>
            <a:gradFill>
              <a:gsLst>
                <a:gs pos="0">
                  <a:schemeClr val="tx1"/>
                </a:gs>
                <a:gs pos="100000">
                  <a:srgbClr val="EAEDED">
                    <a:alpha val="0"/>
                  </a:srgbClr>
                </a:gs>
              </a:gsLst>
              <a:lin ang="0" scaled="0"/>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2" name="椭圆 301"/>
            <p:cNvSpPr/>
            <p:nvPr/>
          </p:nvSpPr>
          <p:spPr>
            <a:xfrm>
              <a:off x="5994272" y="1862770"/>
              <a:ext cx="1005567" cy="1005567"/>
            </a:xfrm>
            <a:prstGeom prst="ellipse">
              <a:avLst/>
            </a:prstGeom>
            <a:gradFill>
              <a:gsLst>
                <a:gs pos="0">
                  <a:schemeClr val="bg1"/>
                </a:gs>
                <a:gs pos="100000">
                  <a:srgbClr val="D4DADA"/>
                </a:gs>
              </a:gsLst>
              <a:lin ang="2700000" scaled="1"/>
            </a:gradFill>
            <a:ln>
              <a:noFill/>
            </a:ln>
            <a:effectLst>
              <a:outerShdw blurRad="88900" dist="508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16" name="TextBox 428"/>
          <p:cNvSpPr txBox="1"/>
          <p:nvPr/>
        </p:nvSpPr>
        <p:spPr>
          <a:xfrm>
            <a:off x="6667507" y="2220207"/>
            <a:ext cx="3886785" cy="369332"/>
          </a:xfrm>
          <a:prstGeom prst="rect">
            <a:avLst/>
          </a:prstGeom>
          <a:noFill/>
        </p:spPr>
        <p:txBody>
          <a:bodyPr wrap="square" rtlCol="0">
            <a:spAutoFit/>
          </a:bodyPr>
          <a:lstStyle/>
          <a:p>
            <a:r>
              <a:rPr lang="zh-CN" altLang="en-US" b="1" dirty="0">
                <a:solidFill>
                  <a:srgbClr val="0C4A88"/>
                </a:solidFill>
                <a:latin typeface="微软雅黑" panose="020B0503020204020204" pitchFamily="34" charset="-122"/>
                <a:ea typeface="微软雅黑" panose="020B0503020204020204" pitchFamily="34" charset="-122"/>
              </a:rPr>
              <a:t>避免高空作业：</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从地面直接接触设备。</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319" name="组合 318"/>
          <p:cNvGrpSpPr/>
          <p:nvPr/>
        </p:nvGrpSpPr>
        <p:grpSpPr>
          <a:xfrm>
            <a:off x="5461577" y="5134649"/>
            <a:ext cx="1020928" cy="1733899"/>
            <a:chOff x="5813522" y="1207948"/>
            <a:chExt cx="1783782" cy="3029497"/>
          </a:xfrm>
        </p:grpSpPr>
        <p:sp>
          <p:nvSpPr>
            <p:cNvPr id="321" name="任意多边形 393"/>
            <p:cNvSpPr/>
            <p:nvPr/>
          </p:nvSpPr>
          <p:spPr>
            <a:xfrm rot="2700000">
              <a:off x="5336570" y="1917082"/>
              <a:ext cx="2969868" cy="1551600"/>
            </a:xfrm>
            <a:custGeom>
              <a:avLst/>
              <a:gdLst>
                <a:gd name="connsiteX0" fmla="*/ 776171 w 2969868"/>
                <a:gd name="connsiteY0" fmla="*/ 0 h 1494000"/>
                <a:gd name="connsiteX1" fmla="*/ 2233868 w 2969868"/>
                <a:gd name="connsiteY1" fmla="*/ 0 h 1494000"/>
                <a:gd name="connsiteX2" fmla="*/ 2233867 w 2969868"/>
                <a:gd name="connsiteY2" fmla="*/ 1494000 h 1494000"/>
                <a:gd name="connsiteX3" fmla="*/ 0 w 2969868"/>
                <a:gd name="connsiteY3" fmla="*/ 1494000 h 1494000"/>
                <a:gd name="connsiteX4" fmla="*/ 0 w 2969868"/>
                <a:gd name="connsiteY4" fmla="*/ 1461258 h 1494000"/>
                <a:gd name="connsiteX5" fmla="*/ 776172 w 2969868"/>
                <a:gd name="connsiteY5" fmla="*/ 1461258 h 149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9868" h="1494000">
                  <a:moveTo>
                    <a:pt x="776171" y="0"/>
                  </a:moveTo>
                  <a:lnTo>
                    <a:pt x="2233868" y="0"/>
                  </a:lnTo>
                  <a:cubicBezTo>
                    <a:pt x="3232538" y="23721"/>
                    <a:pt x="3197712" y="1487845"/>
                    <a:pt x="2233867" y="1494000"/>
                  </a:cubicBezTo>
                  <a:lnTo>
                    <a:pt x="0" y="1494000"/>
                  </a:lnTo>
                  <a:lnTo>
                    <a:pt x="0" y="1461258"/>
                  </a:lnTo>
                  <a:lnTo>
                    <a:pt x="776172" y="1461258"/>
                  </a:lnTo>
                  <a:close/>
                </a:path>
              </a:pathLst>
            </a:custGeom>
            <a:gradFill>
              <a:gsLst>
                <a:gs pos="0">
                  <a:schemeClr val="tx1"/>
                </a:gs>
                <a:gs pos="100000">
                  <a:srgbClr val="EAEDED">
                    <a:alpha val="0"/>
                  </a:srgbClr>
                </a:gs>
              </a:gsLst>
              <a:lin ang="0" scaled="0"/>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2" name="组合 321"/>
            <p:cNvGrpSpPr/>
            <p:nvPr/>
          </p:nvGrpSpPr>
          <p:grpSpPr>
            <a:xfrm>
              <a:off x="5813522" y="1682021"/>
              <a:ext cx="1367064" cy="1367064"/>
              <a:chOff x="2484663" y="1916112"/>
              <a:chExt cx="1372508" cy="1372508"/>
            </a:xfrm>
          </p:grpSpPr>
          <p:sp>
            <p:nvSpPr>
              <p:cNvPr id="327" name="椭圆 326"/>
              <p:cNvSpPr/>
              <p:nvPr/>
            </p:nvSpPr>
            <p:spPr>
              <a:xfrm>
                <a:off x="2484663" y="1916112"/>
                <a:ext cx="1372508" cy="1372508"/>
              </a:xfrm>
              <a:prstGeom prst="ellipse">
                <a:avLst/>
              </a:prstGeom>
              <a:gradFill>
                <a:gsLst>
                  <a:gs pos="0">
                    <a:schemeClr val="bg1"/>
                  </a:gs>
                  <a:gs pos="100000">
                    <a:srgbClr val="D4DADA"/>
                  </a:gs>
                </a:gsLst>
                <a:lin ang="2700000" scaled="1"/>
              </a:gradFill>
              <a:ln>
                <a:no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8" name="椭圆 327"/>
              <p:cNvSpPr/>
              <p:nvPr/>
            </p:nvSpPr>
            <p:spPr>
              <a:xfrm>
                <a:off x="2507571" y="1939020"/>
                <a:ext cx="1326693" cy="1326693"/>
              </a:xfrm>
              <a:prstGeom prst="ellipse">
                <a:avLst/>
              </a:prstGeom>
              <a:gradFill>
                <a:gsLst>
                  <a:gs pos="0">
                    <a:schemeClr val="bg1"/>
                  </a:gs>
                  <a:gs pos="100000">
                    <a:srgbClr val="D4DADA"/>
                  </a:gs>
                </a:gsLst>
                <a:lin ang="135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3" name="任意多边形 395"/>
            <p:cNvSpPr/>
            <p:nvPr/>
          </p:nvSpPr>
          <p:spPr>
            <a:xfrm rot="2700000">
              <a:off x="5405424" y="2140511"/>
              <a:ext cx="2969868" cy="1223999"/>
            </a:xfrm>
            <a:custGeom>
              <a:avLst/>
              <a:gdLst>
                <a:gd name="connsiteX0" fmla="*/ 776171 w 2969868"/>
                <a:gd name="connsiteY0" fmla="*/ 0 h 1494000"/>
                <a:gd name="connsiteX1" fmla="*/ 2233868 w 2969868"/>
                <a:gd name="connsiteY1" fmla="*/ 0 h 1494000"/>
                <a:gd name="connsiteX2" fmla="*/ 2233867 w 2969868"/>
                <a:gd name="connsiteY2" fmla="*/ 1494000 h 1494000"/>
                <a:gd name="connsiteX3" fmla="*/ 0 w 2969868"/>
                <a:gd name="connsiteY3" fmla="*/ 1494000 h 1494000"/>
                <a:gd name="connsiteX4" fmla="*/ 0 w 2969868"/>
                <a:gd name="connsiteY4" fmla="*/ 1461258 h 1494000"/>
                <a:gd name="connsiteX5" fmla="*/ 776172 w 2969868"/>
                <a:gd name="connsiteY5" fmla="*/ 1461258 h 149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9868" h="1494000">
                  <a:moveTo>
                    <a:pt x="776171" y="0"/>
                  </a:moveTo>
                  <a:lnTo>
                    <a:pt x="2233868" y="0"/>
                  </a:lnTo>
                  <a:cubicBezTo>
                    <a:pt x="3232538" y="23721"/>
                    <a:pt x="3197712" y="1487845"/>
                    <a:pt x="2233867" y="1494000"/>
                  </a:cubicBezTo>
                  <a:lnTo>
                    <a:pt x="0" y="1494000"/>
                  </a:lnTo>
                  <a:lnTo>
                    <a:pt x="0" y="1461258"/>
                  </a:lnTo>
                  <a:lnTo>
                    <a:pt x="776172" y="1461258"/>
                  </a:lnTo>
                  <a:close/>
                </a:path>
              </a:pathLst>
            </a:custGeom>
            <a:gradFill>
              <a:gsLst>
                <a:gs pos="0">
                  <a:schemeClr val="tx1"/>
                </a:gs>
                <a:gs pos="100000">
                  <a:srgbClr val="EAEDED">
                    <a:alpha val="0"/>
                  </a:srgbClr>
                </a:gs>
              </a:gsLst>
              <a:lin ang="0" scaled="0"/>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4" name="组合 323"/>
            <p:cNvGrpSpPr/>
            <p:nvPr/>
          </p:nvGrpSpPr>
          <p:grpSpPr>
            <a:xfrm>
              <a:off x="5994271" y="1862770"/>
              <a:ext cx="1005566" cy="1005566"/>
              <a:chOff x="2484664" y="1916113"/>
              <a:chExt cx="1372508" cy="1372508"/>
            </a:xfrm>
          </p:grpSpPr>
          <p:sp>
            <p:nvSpPr>
              <p:cNvPr id="325" name="椭圆 324"/>
              <p:cNvSpPr/>
              <p:nvPr/>
            </p:nvSpPr>
            <p:spPr>
              <a:xfrm>
                <a:off x="2484664" y="1916113"/>
                <a:ext cx="1372508" cy="1372508"/>
              </a:xfrm>
              <a:prstGeom prst="ellipse">
                <a:avLst/>
              </a:prstGeom>
              <a:gradFill>
                <a:gsLst>
                  <a:gs pos="0">
                    <a:schemeClr val="bg1"/>
                  </a:gs>
                  <a:gs pos="100000">
                    <a:srgbClr val="D4DADA"/>
                  </a:gs>
                </a:gsLst>
                <a:lin ang="2700000" scaled="1"/>
              </a:gradFill>
              <a:ln>
                <a:noFill/>
              </a:ln>
              <a:effectLst>
                <a:outerShdw blurRad="88900" dist="508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6" name="椭圆 325"/>
              <p:cNvSpPr/>
              <p:nvPr/>
            </p:nvSpPr>
            <p:spPr>
              <a:xfrm>
                <a:off x="2507571" y="1939020"/>
                <a:ext cx="1326693" cy="1326693"/>
              </a:xfrm>
              <a:prstGeom prst="ellipse">
                <a:avLst/>
              </a:prstGeom>
              <a:gradFill>
                <a:gsLst>
                  <a:gs pos="0">
                    <a:schemeClr val="bg1"/>
                  </a:gs>
                  <a:gs pos="100000">
                    <a:srgbClr val="D4DADA"/>
                  </a:gs>
                </a:gsLst>
                <a:lin ang="135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29" name="TextBox 428"/>
          <p:cNvSpPr txBox="1"/>
          <p:nvPr/>
        </p:nvSpPr>
        <p:spPr>
          <a:xfrm>
            <a:off x="6689079" y="3019094"/>
            <a:ext cx="4882809" cy="1092607"/>
          </a:xfrm>
          <a:prstGeom prst="rect">
            <a:avLst/>
          </a:prstGeom>
          <a:noFill/>
        </p:spPr>
        <p:txBody>
          <a:bodyPr wrap="square" rtlCol="0">
            <a:spAutoFit/>
          </a:bodyPr>
          <a:lstStyle/>
          <a:p>
            <a:pPr>
              <a:lnSpc>
                <a:spcPts val="2600"/>
              </a:lnSpc>
            </a:pPr>
            <a:r>
              <a:rPr lang="zh-CN" altLang="en-US" b="1" dirty="0">
                <a:solidFill>
                  <a:srgbClr val="0C4A88"/>
                </a:solidFill>
                <a:latin typeface="微软雅黑" panose="020B0503020204020204" pitchFamily="34" charset="-122"/>
                <a:ea typeface="微软雅黑" panose="020B0503020204020204" pitchFamily="34" charset="-122"/>
              </a:rPr>
              <a:t>避免高空作业：</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通过电梯或阶梯（如无阶梯，用梯子）到达固定的工作平台或者在工作区周边架设栏杆避免跌落。</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30" name="TextBox 428"/>
          <p:cNvSpPr txBox="1"/>
          <p:nvPr/>
        </p:nvSpPr>
        <p:spPr>
          <a:xfrm>
            <a:off x="6689431" y="4549544"/>
            <a:ext cx="3886785" cy="369332"/>
          </a:xfrm>
          <a:prstGeom prst="rect">
            <a:avLst/>
          </a:prstGeom>
          <a:noFill/>
        </p:spPr>
        <p:txBody>
          <a:bodyPr wrap="square" rtlCol="0">
            <a:spAutoFit/>
          </a:bodyPr>
          <a:lstStyle/>
          <a:p>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使用可移动的工作平台或脚手架。</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31" name="TextBox 428"/>
          <p:cNvSpPr txBox="1"/>
          <p:nvPr/>
        </p:nvSpPr>
        <p:spPr>
          <a:xfrm>
            <a:off x="6667507" y="5685252"/>
            <a:ext cx="4882809" cy="369332"/>
          </a:xfrm>
          <a:prstGeom prst="rect">
            <a:avLst/>
          </a:prstGeom>
          <a:noFill/>
        </p:spPr>
        <p:txBody>
          <a:bodyPr wrap="square" rtlCol="0">
            <a:spAutoFit/>
          </a:bodyPr>
          <a:lstStyle/>
          <a:p>
            <a:r>
              <a:rPr lang="zh-CN" altLang="en-US" b="1" dirty="0">
                <a:solidFill>
                  <a:srgbClr val="0C4A88"/>
                </a:solidFill>
                <a:latin typeface="微软雅黑" panose="020B0503020204020204" pitchFamily="34" charset="-122"/>
                <a:ea typeface="微软雅黑" panose="020B0503020204020204" pitchFamily="34" charset="-122"/>
              </a:rPr>
              <a:t>使用梯子：</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如必要需配合防坠装置和安全网。</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569604" y="2182693"/>
            <a:ext cx="829194" cy="461665"/>
          </a:xfrm>
          <a:prstGeom prst="rect">
            <a:avLst/>
          </a:prstGeom>
          <a:noFill/>
        </p:spPr>
        <p:txBody>
          <a:bodyPr wrap="square" rtlCol="0">
            <a:spAutoFit/>
          </a:bodyPr>
          <a:lstStyle/>
          <a:p>
            <a:r>
              <a:rPr lang="en-US" altLang="zh-CN" sz="2400" b="1" dirty="0">
                <a:solidFill>
                  <a:srgbClr val="0C4A88"/>
                </a:solidFill>
              </a:rPr>
              <a:t>01</a:t>
            </a:r>
            <a:endParaRPr lang="zh-CN" altLang="en-US" sz="2400" b="1" dirty="0">
              <a:solidFill>
                <a:srgbClr val="0C4A88"/>
              </a:solidFill>
            </a:endParaRPr>
          </a:p>
        </p:txBody>
      </p:sp>
      <p:sp>
        <p:nvSpPr>
          <p:cNvPr id="332" name="文本框 331"/>
          <p:cNvSpPr txBox="1"/>
          <p:nvPr/>
        </p:nvSpPr>
        <p:spPr>
          <a:xfrm>
            <a:off x="5569604" y="3309144"/>
            <a:ext cx="829194" cy="461665"/>
          </a:xfrm>
          <a:prstGeom prst="rect">
            <a:avLst/>
          </a:prstGeom>
          <a:noFill/>
        </p:spPr>
        <p:txBody>
          <a:bodyPr wrap="square" rtlCol="0">
            <a:spAutoFit/>
          </a:bodyPr>
          <a:lstStyle/>
          <a:p>
            <a:r>
              <a:rPr lang="en-US" altLang="zh-CN" sz="2400" b="1" dirty="0">
                <a:solidFill>
                  <a:srgbClr val="0C4A88"/>
                </a:solidFill>
              </a:rPr>
              <a:t>02</a:t>
            </a:r>
            <a:endParaRPr lang="zh-CN" altLang="en-US" sz="2400" b="1" dirty="0">
              <a:solidFill>
                <a:srgbClr val="0C4A88"/>
              </a:solidFill>
            </a:endParaRPr>
          </a:p>
        </p:txBody>
      </p:sp>
      <p:sp>
        <p:nvSpPr>
          <p:cNvPr id="333" name="文本框 332"/>
          <p:cNvSpPr txBox="1"/>
          <p:nvPr/>
        </p:nvSpPr>
        <p:spPr>
          <a:xfrm>
            <a:off x="5569604" y="4435640"/>
            <a:ext cx="829194" cy="461665"/>
          </a:xfrm>
          <a:prstGeom prst="rect">
            <a:avLst/>
          </a:prstGeom>
          <a:noFill/>
        </p:spPr>
        <p:txBody>
          <a:bodyPr wrap="square" rtlCol="0">
            <a:spAutoFit/>
          </a:bodyPr>
          <a:lstStyle/>
          <a:p>
            <a:r>
              <a:rPr lang="en-US" altLang="zh-CN" sz="2400" b="1" dirty="0">
                <a:solidFill>
                  <a:srgbClr val="0C4A88"/>
                </a:solidFill>
              </a:rPr>
              <a:t>03</a:t>
            </a:r>
            <a:endParaRPr lang="zh-CN" altLang="en-US" sz="2400" b="1" dirty="0">
              <a:solidFill>
                <a:srgbClr val="0C4A88"/>
              </a:solidFill>
            </a:endParaRPr>
          </a:p>
        </p:txBody>
      </p:sp>
      <p:sp>
        <p:nvSpPr>
          <p:cNvPr id="334" name="文本框 333"/>
          <p:cNvSpPr txBox="1"/>
          <p:nvPr/>
        </p:nvSpPr>
        <p:spPr>
          <a:xfrm>
            <a:off x="5569604" y="5581239"/>
            <a:ext cx="829194" cy="461665"/>
          </a:xfrm>
          <a:prstGeom prst="rect">
            <a:avLst/>
          </a:prstGeom>
          <a:noFill/>
        </p:spPr>
        <p:txBody>
          <a:bodyPr wrap="square" rtlCol="0">
            <a:spAutoFit/>
          </a:bodyPr>
          <a:lstStyle/>
          <a:p>
            <a:r>
              <a:rPr lang="en-US" altLang="zh-CN" sz="2400" b="1" dirty="0">
                <a:solidFill>
                  <a:srgbClr val="0C4A88"/>
                </a:solidFill>
              </a:rPr>
              <a:t>04</a:t>
            </a:r>
            <a:endParaRPr lang="zh-CN" altLang="en-US" sz="2400" b="1" dirty="0">
              <a:solidFill>
                <a:srgbClr val="0C4A88"/>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524000" y="123362"/>
            <a:ext cx="2576411"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高处作业安全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10" name="矩形 9"/>
          <p:cNvSpPr/>
          <p:nvPr/>
        </p:nvSpPr>
        <p:spPr>
          <a:xfrm>
            <a:off x="1726617" y="1134710"/>
            <a:ext cx="2465740"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 </a:t>
            </a:r>
            <a:r>
              <a:rPr lang="en-US" altLang="zh-CN" dirty="0">
                <a:solidFill>
                  <a:srgbClr val="0C4A88"/>
                </a:solidFill>
                <a:latin typeface="微软雅黑" panose="020B0503020204020204" pitchFamily="34" charset="-122"/>
                <a:ea typeface="微软雅黑" panose="020B0503020204020204" pitchFamily="34" charset="-122"/>
              </a:rPr>
              <a:t>4</a:t>
            </a:r>
            <a:r>
              <a:rPr lang="zh-CN" altLang="en-US" dirty="0">
                <a:solidFill>
                  <a:srgbClr val="0C4A88"/>
                </a:solidFill>
                <a:latin typeface="微软雅黑" panose="020B0503020204020204" pitchFamily="34" charset="-122"/>
                <a:ea typeface="微软雅黑" panose="020B0503020204020204" pitchFamily="34" charset="-122"/>
              </a:rPr>
              <a:t>、高处作业安全职责</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726617" y="2374913"/>
            <a:ext cx="2589195" cy="466068"/>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7" name="矩形 266"/>
          <p:cNvSpPr/>
          <p:nvPr/>
        </p:nvSpPr>
        <p:spPr>
          <a:xfrm>
            <a:off x="2111092" y="2423281"/>
            <a:ext cx="1869423"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作业负责人职责 </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4516318" y="2022947"/>
            <a:ext cx="6497004" cy="1170000"/>
          </a:xfrm>
          <a:prstGeom prst="rect">
            <a:avLst/>
          </a:prstGeom>
        </p:spPr>
        <p:txBody>
          <a:bodyPr wrap="square">
            <a:spAutoFit/>
          </a:bodyPr>
          <a:lstStyle/>
          <a:p>
            <a:pPr>
              <a:lnSpc>
                <a:spcPts val="29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负责按规定进行风险分析，办理</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高处作业安全许可证</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，制定安全措施并监督实施，组织安排作业人员，对作业人员进行安全教育，确保作业安全</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3248105" y="4492835"/>
            <a:ext cx="2589195" cy="466068"/>
            <a:chOff x="3197260" y="4801975"/>
            <a:chExt cx="2589195" cy="466068"/>
          </a:xfrm>
        </p:grpSpPr>
        <p:sp>
          <p:nvSpPr>
            <p:cNvPr id="270" name="矩形 269"/>
            <p:cNvSpPr/>
            <p:nvPr/>
          </p:nvSpPr>
          <p:spPr>
            <a:xfrm>
              <a:off x="3197260" y="4801975"/>
              <a:ext cx="2589195" cy="466068"/>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2" name="矩形 271"/>
            <p:cNvSpPr/>
            <p:nvPr/>
          </p:nvSpPr>
          <p:spPr>
            <a:xfrm>
              <a:off x="3697023" y="4840295"/>
              <a:ext cx="1638590"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作业人员职责 </a:t>
              </a:r>
              <a:endParaRPr lang="zh-CN" altLang="en-US" dirty="0">
                <a:solidFill>
                  <a:schemeClr val="bg1"/>
                </a:solidFill>
                <a:latin typeface="微软雅黑" panose="020B0503020204020204" pitchFamily="34" charset="-122"/>
                <a:ea typeface="微软雅黑" panose="020B0503020204020204" pitchFamily="34" charset="-122"/>
              </a:endParaRPr>
            </a:p>
          </p:txBody>
        </p:sp>
      </p:grpSp>
      <p:sp>
        <p:nvSpPr>
          <p:cNvPr id="281" name="矩形 280"/>
          <p:cNvSpPr/>
          <p:nvPr/>
        </p:nvSpPr>
        <p:spPr>
          <a:xfrm>
            <a:off x="6000521" y="4111809"/>
            <a:ext cx="5824038" cy="1208023"/>
          </a:xfrm>
          <a:prstGeom prst="rect">
            <a:avLst/>
          </a:prstGeom>
        </p:spPr>
        <p:txBody>
          <a:bodyPr wrap="square">
            <a:spAutoFit/>
          </a:bodyPr>
          <a:lstStyle/>
          <a:p>
            <a:pPr>
              <a:lnSpc>
                <a:spcPts val="29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清楚作业的风险，按规定穿戴劳动防护用品和安全保护用具，认真执行安全措施，在安全措施不完善或没有办理有效许可证时应拒绝高处作业； </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6" name="直接连接符 5"/>
          <p:cNvCxnSpPr/>
          <p:nvPr/>
        </p:nvCxnSpPr>
        <p:spPr>
          <a:xfrm>
            <a:off x="4516318" y="3385567"/>
            <a:ext cx="6437629" cy="0"/>
          </a:xfrm>
          <a:prstGeom prst="line">
            <a:avLst/>
          </a:prstGeom>
          <a:ln w="12700" cap="flat" cmpd="sng">
            <a:solidFill>
              <a:srgbClr val="000000"/>
            </a:solidFill>
            <a:prstDash val="sysDash"/>
            <a:miter/>
            <a:headEnd type="none" w="med" len="med"/>
            <a:tailEnd type="none" w="med" len="med"/>
          </a:ln>
        </p:spPr>
      </p:cxnSp>
      <p:cxnSp>
        <p:nvCxnSpPr>
          <p:cNvPr id="286" name="直接连接符 285"/>
          <p:cNvCxnSpPr/>
          <p:nvPr/>
        </p:nvCxnSpPr>
        <p:spPr>
          <a:xfrm>
            <a:off x="6000521" y="5430783"/>
            <a:ext cx="5595438" cy="0"/>
          </a:xfrm>
          <a:prstGeom prst="line">
            <a:avLst/>
          </a:prstGeom>
          <a:ln w="12700" cap="flat" cmpd="sng">
            <a:solidFill>
              <a:srgbClr val="000000"/>
            </a:solidFill>
            <a:prstDash val="sysDash"/>
            <a:miter/>
            <a:headEnd type="none" w="med" len="med"/>
            <a:tailEnd type="none" w="med" len="med"/>
          </a:ln>
        </p:spPr>
      </p:cxn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524000" y="123362"/>
            <a:ext cx="2576411"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高处作业安全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10" name="矩形 9"/>
          <p:cNvSpPr/>
          <p:nvPr/>
        </p:nvSpPr>
        <p:spPr>
          <a:xfrm>
            <a:off x="1726617" y="1134710"/>
            <a:ext cx="2465740"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 </a:t>
            </a:r>
            <a:r>
              <a:rPr lang="en-US" altLang="zh-CN" dirty="0">
                <a:solidFill>
                  <a:srgbClr val="0C4A88"/>
                </a:solidFill>
                <a:latin typeface="微软雅黑" panose="020B0503020204020204" pitchFamily="34" charset="-122"/>
                <a:ea typeface="微软雅黑" panose="020B0503020204020204" pitchFamily="34" charset="-122"/>
              </a:rPr>
              <a:t>4</a:t>
            </a:r>
            <a:r>
              <a:rPr lang="zh-CN" altLang="en-US" dirty="0">
                <a:solidFill>
                  <a:srgbClr val="0C4A88"/>
                </a:solidFill>
                <a:latin typeface="微软雅黑" panose="020B0503020204020204" pitchFamily="34" charset="-122"/>
                <a:ea typeface="微软雅黑" panose="020B0503020204020204" pitchFamily="34" charset="-122"/>
              </a:rPr>
              <a:t>、高处作业安全职责</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1050426" y="2064170"/>
            <a:ext cx="2589195" cy="466068"/>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7" name="矩形 266"/>
          <p:cNvSpPr/>
          <p:nvPr/>
        </p:nvSpPr>
        <p:spPr>
          <a:xfrm>
            <a:off x="1764716" y="2097739"/>
            <a:ext cx="1407758"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监护人职责 </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3856318" y="1565782"/>
            <a:ext cx="7038411" cy="1579920"/>
          </a:xfrm>
          <a:prstGeom prst="rect">
            <a:avLst/>
          </a:prstGeom>
        </p:spPr>
        <p:txBody>
          <a:bodyPr wrap="square">
            <a:spAutoFit/>
          </a:bodyPr>
          <a:lstStyle/>
          <a:p>
            <a:pPr marL="285750" indent="-285750">
              <a:lnSpc>
                <a:spcPts val="2900"/>
              </a:lnSpc>
              <a:buFont typeface="Arial" panose="020B0604020202020204" pitchFamily="34" charset="0"/>
              <a:buChar cha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负责确认作业安全措施和启动应急处置方案，遇有危险情况时命令停止作业；</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nSpc>
                <a:spcPts val="2900"/>
              </a:lnSpc>
              <a:buFont typeface="Arial" panose="020B0604020202020204" pitchFamily="34" charset="0"/>
              <a:buChar cha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高处作业过程中不得离开作业现场；</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nSpc>
                <a:spcPts val="2900"/>
              </a:lnSpc>
              <a:buFont typeface="Arial" panose="020B0604020202020204" pitchFamily="34" charset="0"/>
              <a:buChar cha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监督作业人员按规定完成作业，及时纠正违章行为。</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70" name="矩形 269"/>
          <p:cNvSpPr/>
          <p:nvPr/>
        </p:nvSpPr>
        <p:spPr>
          <a:xfrm>
            <a:off x="1097062" y="3913503"/>
            <a:ext cx="2589195" cy="466068"/>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2" name="矩形 271"/>
          <p:cNvSpPr/>
          <p:nvPr/>
        </p:nvSpPr>
        <p:spPr>
          <a:xfrm>
            <a:off x="1029747" y="3961871"/>
            <a:ext cx="2723823"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作业所在区域负责人职责</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81" name="矩形 280"/>
          <p:cNvSpPr/>
          <p:nvPr/>
        </p:nvSpPr>
        <p:spPr>
          <a:xfrm>
            <a:off x="3886764" y="3725328"/>
            <a:ext cx="6977520" cy="792012"/>
          </a:xfrm>
          <a:prstGeom prst="rect">
            <a:avLst/>
          </a:prstGeom>
        </p:spPr>
        <p:txBody>
          <a:bodyPr wrap="square">
            <a:spAutoFit/>
          </a:bodyPr>
          <a:lstStyle/>
          <a:p>
            <a:pPr>
              <a:lnSpc>
                <a:spcPts val="29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同作业负责人检查落实现场作业安全措施，确保作业场所符合高处作业安全规定 。</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6" name="直接连接符 5"/>
          <p:cNvCxnSpPr/>
          <p:nvPr/>
        </p:nvCxnSpPr>
        <p:spPr>
          <a:xfrm>
            <a:off x="3947654" y="3257880"/>
            <a:ext cx="7163771" cy="0"/>
          </a:xfrm>
          <a:prstGeom prst="line">
            <a:avLst/>
          </a:prstGeom>
          <a:ln w="12700" cap="flat" cmpd="sng">
            <a:solidFill>
              <a:srgbClr val="000000"/>
            </a:solidFill>
            <a:prstDash val="sysDash"/>
            <a:miter/>
            <a:headEnd type="none" w="med" len="med"/>
            <a:tailEnd type="none" w="med" len="med"/>
          </a:ln>
        </p:spPr>
      </p:cxnSp>
      <p:cxnSp>
        <p:nvCxnSpPr>
          <p:cNvPr id="286" name="直接连接符 285"/>
          <p:cNvCxnSpPr/>
          <p:nvPr/>
        </p:nvCxnSpPr>
        <p:spPr>
          <a:xfrm>
            <a:off x="3946139" y="4694711"/>
            <a:ext cx="7045711" cy="0"/>
          </a:xfrm>
          <a:prstGeom prst="line">
            <a:avLst/>
          </a:prstGeom>
          <a:ln w="12700" cap="flat" cmpd="sng">
            <a:solidFill>
              <a:srgbClr val="000000"/>
            </a:solidFill>
            <a:prstDash val="sysDash"/>
            <a:miter/>
            <a:headEnd type="none" w="med" len="med"/>
            <a:tailEnd type="none" w="med" len="med"/>
          </a:ln>
        </p:spPr>
      </p:cxnSp>
      <p:sp>
        <p:nvSpPr>
          <p:cNvPr id="287" name="矩形 286"/>
          <p:cNvSpPr/>
          <p:nvPr/>
        </p:nvSpPr>
        <p:spPr>
          <a:xfrm>
            <a:off x="1097062" y="5637528"/>
            <a:ext cx="2589195" cy="466068"/>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8" name="矩形 287"/>
          <p:cNvSpPr/>
          <p:nvPr/>
        </p:nvSpPr>
        <p:spPr>
          <a:xfrm>
            <a:off x="1452932" y="5685896"/>
            <a:ext cx="2031325"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审批签字人的职责</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89" name="矩形 288"/>
          <p:cNvSpPr/>
          <p:nvPr/>
        </p:nvSpPr>
        <p:spPr>
          <a:xfrm>
            <a:off x="3886764" y="5449353"/>
            <a:ext cx="6979036" cy="792012"/>
          </a:xfrm>
          <a:prstGeom prst="rect">
            <a:avLst/>
          </a:prstGeom>
        </p:spPr>
        <p:txBody>
          <a:bodyPr wrap="square">
            <a:spAutoFit/>
          </a:bodyPr>
          <a:lstStyle/>
          <a:p>
            <a:pPr>
              <a:lnSpc>
                <a:spcPts val="29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到现场对高处作业的组织、安全措施等的落实进行核实，对签字行为和后果负责。 </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91" name="直接连接符 290"/>
          <p:cNvCxnSpPr/>
          <p:nvPr/>
        </p:nvCxnSpPr>
        <p:spPr>
          <a:xfrm>
            <a:off x="3946139" y="6418736"/>
            <a:ext cx="6979036" cy="0"/>
          </a:xfrm>
          <a:prstGeom prst="line">
            <a:avLst/>
          </a:prstGeom>
          <a:ln w="12700" cap="flat" cmpd="sng">
            <a:solidFill>
              <a:srgbClr val="000000"/>
            </a:solidFill>
            <a:prstDash val="sysDash"/>
            <a:miter/>
            <a:headEnd type="none" w="med" len="med"/>
            <a:tailEnd type="none" w="med" len="med"/>
          </a:ln>
        </p:spPr>
      </p:cxnSp>
      <p:sp>
        <p:nvSpPr>
          <p:cNvPr id="292" name="fountain-pen_161364"/>
          <p:cNvSpPr>
            <a:spLocks noChangeAspect="1"/>
          </p:cNvSpPr>
          <p:nvPr/>
        </p:nvSpPr>
        <p:spPr bwMode="auto">
          <a:xfrm>
            <a:off x="11111425" y="2648075"/>
            <a:ext cx="609685" cy="608691"/>
          </a:xfrm>
          <a:custGeom>
            <a:avLst/>
            <a:gdLst>
              <a:gd name="connsiteX0" fmla="*/ 210304 w 606580"/>
              <a:gd name="connsiteY0" fmla="*/ 296163 h 605592"/>
              <a:gd name="connsiteX1" fmla="*/ 310488 w 606580"/>
              <a:gd name="connsiteY1" fmla="*/ 395165 h 605592"/>
              <a:gd name="connsiteX2" fmla="*/ 255150 w 606580"/>
              <a:gd name="connsiteY2" fmla="*/ 534028 h 605592"/>
              <a:gd name="connsiteX3" fmla="*/ 18848 w 606580"/>
              <a:gd name="connsiteY3" fmla="*/ 605592 h 605592"/>
              <a:gd name="connsiteX4" fmla="*/ 145309 w 606580"/>
              <a:gd name="connsiteY4" fmla="*/ 478224 h 605592"/>
              <a:gd name="connsiteX5" fmla="*/ 194519 w 606580"/>
              <a:gd name="connsiteY5" fmla="*/ 470530 h 605592"/>
              <a:gd name="connsiteX6" fmla="*/ 194519 w 606580"/>
              <a:gd name="connsiteY6" fmla="*/ 410924 h 605592"/>
              <a:gd name="connsiteX7" fmla="*/ 134817 w 606580"/>
              <a:gd name="connsiteY7" fmla="*/ 410924 h 605592"/>
              <a:gd name="connsiteX8" fmla="*/ 126646 w 606580"/>
              <a:gd name="connsiteY8" fmla="*/ 458572 h 605592"/>
              <a:gd name="connsiteX9" fmla="*/ 0 w 606580"/>
              <a:gd name="connsiteY9" fmla="*/ 585940 h 605592"/>
              <a:gd name="connsiteX10" fmla="*/ 71680 w 606580"/>
              <a:gd name="connsiteY10" fmla="*/ 350855 h 605592"/>
              <a:gd name="connsiteX11" fmla="*/ 386618 w 606580"/>
              <a:gd name="connsiteY11" fmla="*/ 0 h 605592"/>
              <a:gd name="connsiteX12" fmla="*/ 606580 w 606580"/>
              <a:gd name="connsiteY12" fmla="*/ 219612 h 605592"/>
              <a:gd name="connsiteX13" fmla="*/ 369812 w 606580"/>
              <a:gd name="connsiteY13" fmla="*/ 415771 h 605592"/>
              <a:gd name="connsiteX14" fmla="*/ 193490 w 606580"/>
              <a:gd name="connsiteY14" fmla="*/ 239914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6580" h="605592">
                <a:moveTo>
                  <a:pt x="210304" y="296163"/>
                </a:moveTo>
                <a:lnTo>
                  <a:pt x="310488" y="395165"/>
                </a:lnTo>
                <a:lnTo>
                  <a:pt x="255150" y="534028"/>
                </a:lnTo>
                <a:lnTo>
                  <a:pt x="18848" y="605592"/>
                </a:lnTo>
                <a:lnTo>
                  <a:pt x="145309" y="478224"/>
                </a:lnTo>
                <a:cubicBezTo>
                  <a:pt x="161279" y="486381"/>
                  <a:pt x="180963" y="483971"/>
                  <a:pt x="194519" y="470530"/>
                </a:cubicBezTo>
                <a:cubicBezTo>
                  <a:pt x="210861" y="454215"/>
                  <a:pt x="210861" y="427239"/>
                  <a:pt x="194519" y="410924"/>
                </a:cubicBezTo>
                <a:cubicBezTo>
                  <a:pt x="178178" y="394609"/>
                  <a:pt x="151159" y="394609"/>
                  <a:pt x="134817" y="410924"/>
                </a:cubicBezTo>
                <a:cubicBezTo>
                  <a:pt x="122283" y="423902"/>
                  <a:pt x="119497" y="443183"/>
                  <a:pt x="126646" y="458572"/>
                </a:cubicBezTo>
                <a:lnTo>
                  <a:pt x="0" y="585940"/>
                </a:lnTo>
                <a:lnTo>
                  <a:pt x="71680" y="350855"/>
                </a:lnTo>
                <a:close/>
                <a:moveTo>
                  <a:pt x="386618" y="0"/>
                </a:moveTo>
                <a:lnTo>
                  <a:pt x="606580" y="219612"/>
                </a:lnTo>
                <a:lnTo>
                  <a:pt x="369812" y="415771"/>
                </a:lnTo>
                <a:lnTo>
                  <a:pt x="193490" y="239914"/>
                </a:lnTo>
                <a:close/>
              </a:path>
            </a:pathLst>
          </a:custGeom>
          <a:solidFill>
            <a:srgbClr val="0C4A88"/>
          </a:solidFill>
          <a:ln>
            <a:noFill/>
          </a:ln>
        </p:spPr>
      </p:sp>
      <p:sp>
        <p:nvSpPr>
          <p:cNvPr id="293" name="fountain-pen_161364"/>
          <p:cNvSpPr>
            <a:spLocks noChangeAspect="1"/>
          </p:cNvSpPr>
          <p:nvPr/>
        </p:nvSpPr>
        <p:spPr bwMode="auto">
          <a:xfrm>
            <a:off x="10991850" y="4086020"/>
            <a:ext cx="609685" cy="608691"/>
          </a:xfrm>
          <a:custGeom>
            <a:avLst/>
            <a:gdLst>
              <a:gd name="connsiteX0" fmla="*/ 210304 w 606580"/>
              <a:gd name="connsiteY0" fmla="*/ 296163 h 605592"/>
              <a:gd name="connsiteX1" fmla="*/ 310488 w 606580"/>
              <a:gd name="connsiteY1" fmla="*/ 395165 h 605592"/>
              <a:gd name="connsiteX2" fmla="*/ 255150 w 606580"/>
              <a:gd name="connsiteY2" fmla="*/ 534028 h 605592"/>
              <a:gd name="connsiteX3" fmla="*/ 18848 w 606580"/>
              <a:gd name="connsiteY3" fmla="*/ 605592 h 605592"/>
              <a:gd name="connsiteX4" fmla="*/ 145309 w 606580"/>
              <a:gd name="connsiteY4" fmla="*/ 478224 h 605592"/>
              <a:gd name="connsiteX5" fmla="*/ 194519 w 606580"/>
              <a:gd name="connsiteY5" fmla="*/ 470530 h 605592"/>
              <a:gd name="connsiteX6" fmla="*/ 194519 w 606580"/>
              <a:gd name="connsiteY6" fmla="*/ 410924 h 605592"/>
              <a:gd name="connsiteX7" fmla="*/ 134817 w 606580"/>
              <a:gd name="connsiteY7" fmla="*/ 410924 h 605592"/>
              <a:gd name="connsiteX8" fmla="*/ 126646 w 606580"/>
              <a:gd name="connsiteY8" fmla="*/ 458572 h 605592"/>
              <a:gd name="connsiteX9" fmla="*/ 0 w 606580"/>
              <a:gd name="connsiteY9" fmla="*/ 585940 h 605592"/>
              <a:gd name="connsiteX10" fmla="*/ 71680 w 606580"/>
              <a:gd name="connsiteY10" fmla="*/ 350855 h 605592"/>
              <a:gd name="connsiteX11" fmla="*/ 386618 w 606580"/>
              <a:gd name="connsiteY11" fmla="*/ 0 h 605592"/>
              <a:gd name="connsiteX12" fmla="*/ 606580 w 606580"/>
              <a:gd name="connsiteY12" fmla="*/ 219612 h 605592"/>
              <a:gd name="connsiteX13" fmla="*/ 369812 w 606580"/>
              <a:gd name="connsiteY13" fmla="*/ 415771 h 605592"/>
              <a:gd name="connsiteX14" fmla="*/ 193490 w 606580"/>
              <a:gd name="connsiteY14" fmla="*/ 239914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6580" h="605592">
                <a:moveTo>
                  <a:pt x="210304" y="296163"/>
                </a:moveTo>
                <a:lnTo>
                  <a:pt x="310488" y="395165"/>
                </a:lnTo>
                <a:lnTo>
                  <a:pt x="255150" y="534028"/>
                </a:lnTo>
                <a:lnTo>
                  <a:pt x="18848" y="605592"/>
                </a:lnTo>
                <a:lnTo>
                  <a:pt x="145309" y="478224"/>
                </a:lnTo>
                <a:cubicBezTo>
                  <a:pt x="161279" y="486381"/>
                  <a:pt x="180963" y="483971"/>
                  <a:pt x="194519" y="470530"/>
                </a:cubicBezTo>
                <a:cubicBezTo>
                  <a:pt x="210861" y="454215"/>
                  <a:pt x="210861" y="427239"/>
                  <a:pt x="194519" y="410924"/>
                </a:cubicBezTo>
                <a:cubicBezTo>
                  <a:pt x="178178" y="394609"/>
                  <a:pt x="151159" y="394609"/>
                  <a:pt x="134817" y="410924"/>
                </a:cubicBezTo>
                <a:cubicBezTo>
                  <a:pt x="122283" y="423902"/>
                  <a:pt x="119497" y="443183"/>
                  <a:pt x="126646" y="458572"/>
                </a:cubicBezTo>
                <a:lnTo>
                  <a:pt x="0" y="585940"/>
                </a:lnTo>
                <a:lnTo>
                  <a:pt x="71680" y="350855"/>
                </a:lnTo>
                <a:close/>
                <a:moveTo>
                  <a:pt x="386618" y="0"/>
                </a:moveTo>
                <a:lnTo>
                  <a:pt x="606580" y="219612"/>
                </a:lnTo>
                <a:lnTo>
                  <a:pt x="369812" y="415771"/>
                </a:lnTo>
                <a:lnTo>
                  <a:pt x="193490" y="239914"/>
                </a:lnTo>
                <a:close/>
              </a:path>
            </a:pathLst>
          </a:custGeom>
          <a:solidFill>
            <a:srgbClr val="D24603"/>
          </a:solidFill>
          <a:ln>
            <a:noFill/>
          </a:ln>
        </p:spPr>
      </p:sp>
      <p:sp>
        <p:nvSpPr>
          <p:cNvPr id="294" name="fountain-pen_161364"/>
          <p:cNvSpPr>
            <a:spLocks noChangeAspect="1"/>
          </p:cNvSpPr>
          <p:nvPr/>
        </p:nvSpPr>
        <p:spPr bwMode="auto">
          <a:xfrm>
            <a:off x="10894729" y="5827195"/>
            <a:ext cx="609685" cy="608691"/>
          </a:xfrm>
          <a:custGeom>
            <a:avLst/>
            <a:gdLst>
              <a:gd name="connsiteX0" fmla="*/ 210304 w 606580"/>
              <a:gd name="connsiteY0" fmla="*/ 296163 h 605592"/>
              <a:gd name="connsiteX1" fmla="*/ 310488 w 606580"/>
              <a:gd name="connsiteY1" fmla="*/ 395165 h 605592"/>
              <a:gd name="connsiteX2" fmla="*/ 255150 w 606580"/>
              <a:gd name="connsiteY2" fmla="*/ 534028 h 605592"/>
              <a:gd name="connsiteX3" fmla="*/ 18848 w 606580"/>
              <a:gd name="connsiteY3" fmla="*/ 605592 h 605592"/>
              <a:gd name="connsiteX4" fmla="*/ 145309 w 606580"/>
              <a:gd name="connsiteY4" fmla="*/ 478224 h 605592"/>
              <a:gd name="connsiteX5" fmla="*/ 194519 w 606580"/>
              <a:gd name="connsiteY5" fmla="*/ 470530 h 605592"/>
              <a:gd name="connsiteX6" fmla="*/ 194519 w 606580"/>
              <a:gd name="connsiteY6" fmla="*/ 410924 h 605592"/>
              <a:gd name="connsiteX7" fmla="*/ 134817 w 606580"/>
              <a:gd name="connsiteY7" fmla="*/ 410924 h 605592"/>
              <a:gd name="connsiteX8" fmla="*/ 126646 w 606580"/>
              <a:gd name="connsiteY8" fmla="*/ 458572 h 605592"/>
              <a:gd name="connsiteX9" fmla="*/ 0 w 606580"/>
              <a:gd name="connsiteY9" fmla="*/ 585940 h 605592"/>
              <a:gd name="connsiteX10" fmla="*/ 71680 w 606580"/>
              <a:gd name="connsiteY10" fmla="*/ 350855 h 605592"/>
              <a:gd name="connsiteX11" fmla="*/ 386618 w 606580"/>
              <a:gd name="connsiteY11" fmla="*/ 0 h 605592"/>
              <a:gd name="connsiteX12" fmla="*/ 606580 w 606580"/>
              <a:gd name="connsiteY12" fmla="*/ 219612 h 605592"/>
              <a:gd name="connsiteX13" fmla="*/ 369812 w 606580"/>
              <a:gd name="connsiteY13" fmla="*/ 415771 h 605592"/>
              <a:gd name="connsiteX14" fmla="*/ 193490 w 606580"/>
              <a:gd name="connsiteY14" fmla="*/ 239914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6580" h="605592">
                <a:moveTo>
                  <a:pt x="210304" y="296163"/>
                </a:moveTo>
                <a:lnTo>
                  <a:pt x="310488" y="395165"/>
                </a:lnTo>
                <a:lnTo>
                  <a:pt x="255150" y="534028"/>
                </a:lnTo>
                <a:lnTo>
                  <a:pt x="18848" y="605592"/>
                </a:lnTo>
                <a:lnTo>
                  <a:pt x="145309" y="478224"/>
                </a:lnTo>
                <a:cubicBezTo>
                  <a:pt x="161279" y="486381"/>
                  <a:pt x="180963" y="483971"/>
                  <a:pt x="194519" y="470530"/>
                </a:cubicBezTo>
                <a:cubicBezTo>
                  <a:pt x="210861" y="454215"/>
                  <a:pt x="210861" y="427239"/>
                  <a:pt x="194519" y="410924"/>
                </a:cubicBezTo>
                <a:cubicBezTo>
                  <a:pt x="178178" y="394609"/>
                  <a:pt x="151159" y="394609"/>
                  <a:pt x="134817" y="410924"/>
                </a:cubicBezTo>
                <a:cubicBezTo>
                  <a:pt x="122283" y="423902"/>
                  <a:pt x="119497" y="443183"/>
                  <a:pt x="126646" y="458572"/>
                </a:cubicBezTo>
                <a:lnTo>
                  <a:pt x="0" y="585940"/>
                </a:lnTo>
                <a:lnTo>
                  <a:pt x="71680" y="350855"/>
                </a:lnTo>
                <a:close/>
                <a:moveTo>
                  <a:pt x="386618" y="0"/>
                </a:moveTo>
                <a:lnTo>
                  <a:pt x="606580" y="219612"/>
                </a:lnTo>
                <a:lnTo>
                  <a:pt x="369812" y="415771"/>
                </a:lnTo>
                <a:lnTo>
                  <a:pt x="193490" y="239914"/>
                </a:lnTo>
                <a:close/>
              </a:path>
            </a:pathLst>
          </a:custGeom>
          <a:solidFill>
            <a:srgbClr val="0C4A88"/>
          </a:solidFill>
          <a:ln>
            <a:noFill/>
          </a:ln>
        </p:spPr>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524000" y="123362"/>
            <a:ext cx="2576411"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高处作业安全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10" name="矩形 9"/>
          <p:cNvSpPr/>
          <p:nvPr/>
        </p:nvSpPr>
        <p:spPr>
          <a:xfrm>
            <a:off x="1726617" y="1134710"/>
            <a:ext cx="3089307"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5</a:t>
            </a:r>
            <a:r>
              <a:rPr lang="zh-CN" altLang="en-US" dirty="0">
                <a:solidFill>
                  <a:srgbClr val="0C4A88"/>
                </a:solidFill>
                <a:latin typeface="微软雅黑" panose="020B0503020204020204" pitchFamily="34" charset="-122"/>
                <a:ea typeface="微软雅黑" panose="020B0503020204020204" pitchFamily="34" charset="-122"/>
              </a:rPr>
              <a:t>、高处作业的主要安全要求</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5" name="矩形 4"/>
          <p:cNvSpPr/>
          <p:nvPr/>
        </p:nvSpPr>
        <p:spPr>
          <a:xfrm>
            <a:off x="1051499" y="2284823"/>
            <a:ext cx="2391219" cy="3592101"/>
          </a:xfrm>
          <a:prstGeom prst="rect">
            <a:avLst/>
          </a:prstGeom>
          <a:noFill/>
          <a:ln w="158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583000" y="2038833"/>
            <a:ext cx="1434247" cy="466068"/>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3868189" y="2284823"/>
            <a:ext cx="2391219" cy="3592101"/>
          </a:xfrm>
          <a:prstGeom prst="rect">
            <a:avLst/>
          </a:prstGeom>
          <a:noFill/>
          <a:ln w="158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4353983" y="2038833"/>
            <a:ext cx="1434247" cy="466068"/>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6676581" y="2284823"/>
            <a:ext cx="2391219" cy="3592101"/>
          </a:xfrm>
          <a:prstGeom prst="rect">
            <a:avLst/>
          </a:prstGeom>
          <a:noFill/>
          <a:ln w="158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7208082" y="2038833"/>
            <a:ext cx="1434247" cy="466068"/>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9410256" y="2284823"/>
            <a:ext cx="2391219" cy="3592101"/>
          </a:xfrm>
          <a:prstGeom prst="rect">
            <a:avLst/>
          </a:prstGeom>
          <a:noFill/>
          <a:ln w="158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9941757" y="2038833"/>
            <a:ext cx="1434247" cy="466068"/>
          </a:xfrm>
          <a:prstGeom prst="rect">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293515" y="2995880"/>
            <a:ext cx="2176564" cy="1445717"/>
          </a:xfrm>
          <a:prstGeom prst="rect">
            <a:avLst/>
          </a:prstGeom>
        </p:spPr>
        <p:txBody>
          <a:bodyPr wrap="square">
            <a:spAutoFit/>
          </a:bodyPr>
          <a:lstStyle/>
          <a:p>
            <a:pPr>
              <a:lnSpc>
                <a:spcPts val="2700"/>
              </a:lnSpc>
            </a:pPr>
            <a:r>
              <a:rPr lang="zh-CN" altLang="en-US" dirty="0">
                <a:latin typeface="微软雅黑" panose="020B0503020204020204" pitchFamily="34" charset="-122"/>
                <a:ea typeface="微软雅黑" panose="020B0503020204020204" pitchFamily="34" charset="-122"/>
              </a:rPr>
              <a:t>进行高处作业前，</a:t>
            </a:r>
            <a:r>
              <a:rPr lang="zh-CN" altLang="en-US" dirty="0">
                <a:solidFill>
                  <a:srgbClr val="0C4A88"/>
                </a:solidFill>
                <a:latin typeface="微软雅黑" panose="020B0503020204020204" pitchFamily="34" charset="-122"/>
                <a:ea typeface="微软雅黑" panose="020B0503020204020204" pitchFamily="34" charset="-122"/>
              </a:rPr>
              <a:t>进行风险险辨识，制定相应的作业程序及安全措施。</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33" name="矩形 32"/>
          <p:cNvSpPr/>
          <p:nvPr/>
        </p:nvSpPr>
        <p:spPr>
          <a:xfrm>
            <a:off x="3937588" y="2605478"/>
            <a:ext cx="2358609" cy="3208571"/>
          </a:xfrm>
          <a:prstGeom prst="rect">
            <a:avLst/>
          </a:prstGeom>
        </p:spPr>
        <p:txBody>
          <a:bodyPr wrap="square">
            <a:spAutoFit/>
          </a:bodyPr>
          <a:lstStyle/>
          <a:p>
            <a:pPr>
              <a:lnSpc>
                <a:spcPts val="2700"/>
              </a:lnSpc>
            </a:pPr>
            <a:r>
              <a:rPr lang="zh-CN" altLang="en-US" sz="1600" dirty="0">
                <a:solidFill>
                  <a:srgbClr val="D24603"/>
                </a:solidFill>
                <a:latin typeface="微软雅黑" panose="020B0503020204020204" pitchFamily="34" charset="-122"/>
                <a:ea typeface="微软雅黑" panose="020B0503020204020204" pitchFamily="34" charset="-122"/>
              </a:rPr>
              <a:t>高处作业人员持证上岗或授权上岗</a:t>
            </a:r>
            <a:r>
              <a:rPr lang="zh-CN" altLang="en-US" sz="1600" dirty="0">
                <a:latin typeface="微软雅黑" panose="020B0503020204020204" pitchFamily="34" charset="-122"/>
                <a:ea typeface="微软雅黑" panose="020B0503020204020204" pitchFamily="34" charset="-122"/>
              </a:rPr>
              <a:t>，对患有职业禁忌证（如高血压、心脏病、贫血病、癫痫病、精神疾病等）、年老体弱、疲劳过度、视力不佳及其他不适于高处作业的人员，不得进行高处作业。</a:t>
            </a:r>
            <a:endParaRPr lang="zh-CN" altLang="en-US" sz="1600" dirty="0">
              <a:latin typeface="微软雅黑" panose="020B0503020204020204" pitchFamily="34" charset="-122"/>
              <a:ea typeface="微软雅黑" panose="020B0503020204020204" pitchFamily="34" charset="-122"/>
            </a:endParaRPr>
          </a:p>
        </p:txBody>
      </p:sp>
      <p:sp>
        <p:nvSpPr>
          <p:cNvPr id="34" name="矩形 33"/>
          <p:cNvSpPr/>
          <p:nvPr/>
        </p:nvSpPr>
        <p:spPr>
          <a:xfrm>
            <a:off x="6891236" y="2995880"/>
            <a:ext cx="2176564" cy="1445717"/>
          </a:xfrm>
          <a:prstGeom prst="rect">
            <a:avLst/>
          </a:prstGeom>
        </p:spPr>
        <p:txBody>
          <a:bodyPr wrap="square">
            <a:spAutoFit/>
          </a:bodyPr>
          <a:lstStyle/>
          <a:p>
            <a:pPr>
              <a:lnSpc>
                <a:spcPts val="2700"/>
              </a:lnSpc>
            </a:pPr>
            <a:r>
              <a:rPr lang="zh-CN" altLang="en-US" dirty="0">
                <a:latin typeface="微软雅黑" panose="020B0503020204020204" pitchFamily="34" charset="-122"/>
                <a:ea typeface="微软雅黑" panose="020B0503020204020204" pitchFamily="34" charset="-122"/>
              </a:rPr>
              <a:t>必须办理</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高处作业安全许可证</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a:t>
            </a:r>
            <a:r>
              <a:rPr lang="zh-CN" altLang="en-US" dirty="0">
                <a:solidFill>
                  <a:srgbClr val="0C4A88"/>
                </a:solidFill>
                <a:latin typeface="微软雅黑" panose="020B0503020204020204" pitchFamily="34" charset="-122"/>
                <a:ea typeface="微软雅黑" panose="020B0503020204020204" pitchFamily="34" charset="-122"/>
              </a:rPr>
              <a:t>落实安全防护措施后方可作业。</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39" name="矩形 38"/>
          <p:cNvSpPr/>
          <p:nvPr/>
        </p:nvSpPr>
        <p:spPr>
          <a:xfrm>
            <a:off x="9624911" y="2995880"/>
            <a:ext cx="2176564" cy="406971"/>
          </a:xfrm>
          <a:prstGeom prst="rect">
            <a:avLst/>
          </a:prstGeom>
        </p:spPr>
        <p:txBody>
          <a:bodyPr wrap="square">
            <a:spAutoFit/>
          </a:bodyPr>
          <a:lstStyle/>
          <a:p>
            <a:pPr>
              <a:lnSpc>
                <a:spcPts val="2700"/>
              </a:lnSpc>
            </a:pPr>
            <a:r>
              <a:rPr lang="zh-CN" altLang="en-US" dirty="0">
                <a:latin typeface="微软雅黑" panose="020B0503020204020204" pitchFamily="34" charset="-122"/>
                <a:ea typeface="微软雅黑" panose="020B0503020204020204" pitchFamily="34" charset="-122"/>
              </a:rPr>
              <a:t>监护人应</a:t>
            </a:r>
            <a:r>
              <a:rPr lang="zh-CN" altLang="en-US" dirty="0">
                <a:solidFill>
                  <a:srgbClr val="D24603"/>
                </a:solidFill>
                <a:latin typeface="微软雅黑" panose="020B0503020204020204" pitchFamily="34" charset="-122"/>
                <a:ea typeface="微软雅黑" panose="020B0503020204020204" pitchFamily="34" charset="-122"/>
              </a:rPr>
              <a:t>坚守岗位。</a:t>
            </a:r>
            <a:endParaRPr lang="zh-CN" altLang="en-US" dirty="0">
              <a:solidFill>
                <a:srgbClr val="D24603"/>
              </a:solidFill>
              <a:latin typeface="微软雅黑" panose="020B0503020204020204" pitchFamily="34" charset="-122"/>
              <a:ea typeface="微软雅黑" panose="020B0503020204020204" pitchFamily="34" charset="-122"/>
            </a:endParaRPr>
          </a:p>
        </p:txBody>
      </p:sp>
      <p:sp>
        <p:nvSpPr>
          <p:cNvPr id="40" name="矩形 39"/>
          <p:cNvSpPr/>
          <p:nvPr/>
        </p:nvSpPr>
        <p:spPr>
          <a:xfrm>
            <a:off x="1769217" y="2086354"/>
            <a:ext cx="1107996"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风险辨识</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1" name="矩形 40"/>
          <p:cNvSpPr/>
          <p:nvPr/>
        </p:nvSpPr>
        <p:spPr>
          <a:xfrm>
            <a:off x="4562895" y="2086354"/>
            <a:ext cx="1107996"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授权上岗</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2" name="矩形 41"/>
          <p:cNvSpPr/>
          <p:nvPr/>
        </p:nvSpPr>
        <p:spPr>
          <a:xfrm>
            <a:off x="7364299" y="2086354"/>
            <a:ext cx="1107996"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风险辨识</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3" name="矩形 42"/>
          <p:cNvSpPr/>
          <p:nvPr/>
        </p:nvSpPr>
        <p:spPr>
          <a:xfrm>
            <a:off x="10104882" y="2086354"/>
            <a:ext cx="1107996"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风险辨识</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524000" y="123362"/>
            <a:ext cx="2576411"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高处作业安全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10" name="矩形 9"/>
          <p:cNvSpPr/>
          <p:nvPr/>
        </p:nvSpPr>
        <p:spPr>
          <a:xfrm>
            <a:off x="1726617" y="1134710"/>
            <a:ext cx="2165978"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6</a:t>
            </a:r>
            <a:r>
              <a:rPr lang="zh-CN" altLang="en-US" dirty="0">
                <a:solidFill>
                  <a:srgbClr val="0C4A88"/>
                </a:solidFill>
                <a:latin typeface="微软雅黑" panose="020B0503020204020204" pitchFamily="34" charset="-122"/>
                <a:ea typeface="微软雅黑" panose="020B0503020204020204" pitchFamily="34" charset="-122"/>
              </a:rPr>
              <a:t>、高处作业证示例</a:t>
            </a:r>
            <a:endParaRPr lang="zh-CN" altLang="en-US" dirty="0">
              <a:solidFill>
                <a:srgbClr val="0C4A88"/>
              </a:solidFill>
              <a:latin typeface="微软雅黑" panose="020B0503020204020204" pitchFamily="34" charset="-122"/>
              <a:ea typeface="微软雅黑" panose="020B0503020204020204" pitchFamily="34" charset="-122"/>
            </a:endParaRPr>
          </a:p>
        </p:txBody>
      </p:sp>
      <p:graphicFrame>
        <p:nvGraphicFramePr>
          <p:cNvPr id="3" name="对象 2"/>
          <p:cNvGraphicFramePr>
            <a:graphicFrameLocks noChangeAspect="1"/>
          </p:cNvGraphicFramePr>
          <p:nvPr/>
        </p:nvGraphicFramePr>
        <p:xfrm>
          <a:off x="967510" y="4682367"/>
          <a:ext cx="2047875" cy="1092200"/>
        </p:xfrm>
        <a:graphic>
          <a:graphicData uri="http://schemas.openxmlformats.org/presentationml/2006/ole">
            <mc:AlternateContent xmlns:mc="http://schemas.openxmlformats.org/markup-compatibility/2006">
              <mc:Choice xmlns:v="urn:schemas-microsoft-com:vml" Requires="v">
                <p:oleObj spid="_x0000_s13332" name="包装程序外壳对象" showAsIcon="1" r:id="rId2" imgW="990600" imgH="523875" progId="Package">
                  <p:embed/>
                </p:oleObj>
              </mc:Choice>
              <mc:Fallback>
                <p:oleObj name="包装程序外壳对象" showAsIcon="1" r:id="rId2" imgW="990600" imgH="523875" progId="Package">
                  <p:embed/>
                  <p:pic>
                    <p:nvPicPr>
                      <p:cNvPr id="0" name="图片 13331"/>
                      <p:cNvPicPr/>
                      <p:nvPr/>
                    </p:nvPicPr>
                    <p:blipFill>
                      <a:blip r:embed="rId3"/>
                      <a:stretch>
                        <a:fillRect/>
                      </a:stretch>
                    </p:blipFill>
                    <p:spPr>
                      <a:xfrm>
                        <a:off x="967510" y="4682367"/>
                        <a:ext cx="2047875" cy="1092200"/>
                      </a:xfrm>
                      <a:prstGeom prst="rect">
                        <a:avLst/>
                      </a:prstGeom>
                    </p:spPr>
                  </p:pic>
                </p:oleObj>
              </mc:Fallback>
            </mc:AlternateContent>
          </a:graphicData>
        </a:graphic>
      </p:graphicFrame>
      <p:graphicFrame>
        <p:nvGraphicFramePr>
          <p:cNvPr id="6" name="对象 5"/>
          <p:cNvGraphicFramePr>
            <a:graphicFrameLocks noChangeAspect="1"/>
          </p:cNvGraphicFramePr>
          <p:nvPr/>
        </p:nvGraphicFramePr>
        <p:xfrm>
          <a:off x="4100411" y="1504042"/>
          <a:ext cx="7586663" cy="5418137"/>
        </p:xfrm>
        <a:graphic>
          <a:graphicData uri="http://schemas.openxmlformats.org/presentationml/2006/ole">
            <mc:AlternateContent xmlns:mc="http://schemas.openxmlformats.org/markup-compatibility/2006">
              <mc:Choice xmlns:v="urn:schemas-microsoft-com:vml" Requires="v">
                <p:oleObj spid="_x0000_s13333" name="Document" r:id="rId4" imgW="9689465" imgH="6933565" progId="Word.Document.8">
                  <p:embed/>
                </p:oleObj>
              </mc:Choice>
              <mc:Fallback>
                <p:oleObj name="Document" r:id="rId4" imgW="9689465" imgH="6933565" progId="Word.Document.8">
                  <p:embed/>
                  <p:pic>
                    <p:nvPicPr>
                      <p:cNvPr id="0" name="图片 13332"/>
                      <p:cNvPicPr/>
                      <p:nvPr/>
                    </p:nvPicPr>
                    <p:blipFill>
                      <a:blip r:embed="rId5"/>
                      <a:stretch>
                        <a:fillRect/>
                      </a:stretch>
                    </p:blipFill>
                    <p:spPr>
                      <a:xfrm>
                        <a:off x="4100411" y="1504042"/>
                        <a:ext cx="7586663" cy="5418137"/>
                      </a:xfrm>
                      <a:prstGeom prst="rect">
                        <a:avLst/>
                      </a:prstGeom>
                    </p:spPr>
                  </p:pic>
                </p:oleObj>
              </mc:Fallback>
            </mc:AlternateContent>
          </a:graphicData>
        </a:graphic>
      </p:graphicFrame>
      <p:sp>
        <p:nvSpPr>
          <p:cNvPr id="32" name="矩形 31"/>
          <p:cNvSpPr/>
          <p:nvPr/>
        </p:nvSpPr>
        <p:spPr>
          <a:xfrm>
            <a:off x="1288325" y="3677885"/>
            <a:ext cx="1548822" cy="369332"/>
          </a:xfrm>
          <a:prstGeom prst="rect">
            <a:avLst/>
          </a:prstGeom>
        </p:spPr>
        <p:txBody>
          <a:bodyPr wrap="none">
            <a:spAutoFit/>
          </a:bodyPr>
          <a:lstStyle/>
          <a:p>
            <a:r>
              <a:rPr lang="en-US" altLang="zh-CN" dirty="0">
                <a:solidFill>
                  <a:srgbClr val="D24603"/>
                </a:solidFill>
                <a:latin typeface="微软雅黑" panose="020B0503020204020204" pitchFamily="34" charset="-122"/>
                <a:ea typeface="微软雅黑" panose="020B0503020204020204" pitchFamily="34" charset="-122"/>
              </a:rPr>
              <a:t>PDF</a:t>
            </a:r>
            <a:r>
              <a:rPr lang="zh-CN" altLang="en-US" dirty="0">
                <a:solidFill>
                  <a:srgbClr val="D24603"/>
                </a:solidFill>
                <a:latin typeface="微软雅黑" panose="020B0503020204020204" pitchFamily="34" charset="-122"/>
                <a:ea typeface="微软雅黑" panose="020B0503020204020204" pitchFamily="34" charset="-122"/>
              </a:rPr>
              <a:t>版本演示</a:t>
            </a:r>
            <a:endParaRPr lang="zh-CN" altLang="en-US" dirty="0">
              <a:solidFill>
                <a:srgbClr val="D24603"/>
              </a:solidFill>
              <a:latin typeface="微软雅黑" panose="020B0503020204020204" pitchFamily="34" charset="-122"/>
              <a:ea typeface="微软雅黑" panose="020B0503020204020204" pitchFamily="34" charset="-122"/>
            </a:endParaRPr>
          </a:p>
        </p:txBody>
      </p:sp>
      <p:sp>
        <p:nvSpPr>
          <p:cNvPr id="44" name="矩形 43"/>
          <p:cNvSpPr/>
          <p:nvPr/>
        </p:nvSpPr>
        <p:spPr>
          <a:xfrm>
            <a:off x="1129260" y="2786344"/>
            <a:ext cx="2089033"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WORD</a:t>
            </a:r>
            <a:r>
              <a:rPr lang="zh-CN" altLang="en-US" dirty="0">
                <a:solidFill>
                  <a:srgbClr val="0C4A88"/>
                </a:solidFill>
                <a:latin typeface="微软雅黑" panose="020B0503020204020204" pitchFamily="34" charset="-122"/>
                <a:ea typeface="微软雅黑" panose="020B0503020204020204" pitchFamily="34" charset="-122"/>
              </a:rPr>
              <a:t>版本可编辑</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7" name="等腰三角形 6"/>
          <p:cNvSpPr/>
          <p:nvPr/>
        </p:nvSpPr>
        <p:spPr>
          <a:xfrm rot="10800000">
            <a:off x="1903079" y="4213110"/>
            <a:ext cx="270697" cy="224868"/>
          </a:xfrm>
          <a:prstGeom prst="triangle">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等腰三角形 44"/>
          <p:cNvSpPr/>
          <p:nvPr/>
        </p:nvSpPr>
        <p:spPr>
          <a:xfrm rot="5400000">
            <a:off x="3178326" y="2858576"/>
            <a:ext cx="270697" cy="224868"/>
          </a:xfrm>
          <a:prstGeom prst="triangl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028701" y="111174"/>
            <a:ext cx="2790824"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临时用电作业安全安全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pic>
        <p:nvPicPr>
          <p:cNvPr id="15" name="Picture 6"/>
          <p:cNvPicPr>
            <a:picLocks noChangeAspect="1"/>
          </p:cNvPicPr>
          <p:nvPr/>
        </p:nvPicPr>
        <p:blipFill>
          <a:blip r:embed="rId2"/>
          <a:stretch>
            <a:fillRect/>
          </a:stretch>
        </p:blipFill>
        <p:spPr>
          <a:xfrm>
            <a:off x="1057291" y="2606023"/>
            <a:ext cx="3200400" cy="2435225"/>
          </a:xfrm>
          <a:prstGeom prst="rect">
            <a:avLst/>
          </a:prstGeom>
          <a:noFill/>
          <a:ln w="9525">
            <a:noFill/>
          </a:ln>
        </p:spPr>
      </p:pic>
      <p:sp>
        <p:nvSpPr>
          <p:cNvPr id="16" name="AutoShape 8"/>
          <p:cNvSpPr/>
          <p:nvPr/>
        </p:nvSpPr>
        <p:spPr>
          <a:xfrm>
            <a:off x="676291" y="1931335"/>
            <a:ext cx="1431925" cy="560388"/>
          </a:xfrm>
          <a:prstGeom prst="wedgeEllipseCallout">
            <a:avLst>
              <a:gd name="adj1" fmla="val 53265"/>
              <a:gd name="adj2" fmla="val 198996"/>
            </a:avLst>
          </a:prstGeom>
          <a:solidFill>
            <a:srgbClr val="0C4A88"/>
          </a:solidFill>
          <a:ln w="9525" cap="flat" cmpd="sng">
            <a:noFill/>
            <a:prstDash val="solid"/>
            <a:miter/>
            <a:headEnd type="none" w="med" len="med"/>
            <a:tailEnd type="none" w="med" len="med"/>
          </a:ln>
        </p:spPr>
        <p:txBody>
          <a:bodyPr lIns="79636" tIns="39817" rIns="79636" bIns="3981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96925" eaLnBrk="1" hangingPunct="1"/>
            <a:r>
              <a:rPr lang="zh-CN" altLang="en-US" sz="1600" dirty="0">
                <a:solidFill>
                  <a:schemeClr val="bg1"/>
                </a:solidFill>
                <a:latin typeface="微软雅黑" panose="020B0503020204020204" pitchFamily="34" charset="-122"/>
                <a:ea typeface="微软雅黑" panose="020B0503020204020204" pitchFamily="34" charset="-122"/>
              </a:rPr>
              <a:t>水泥污垢</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17" name="AutoShape 9"/>
          <p:cNvSpPr/>
          <p:nvPr/>
        </p:nvSpPr>
        <p:spPr>
          <a:xfrm>
            <a:off x="676291" y="5434948"/>
            <a:ext cx="2479675" cy="842963"/>
          </a:xfrm>
          <a:prstGeom prst="wedgeEllipseCallout">
            <a:avLst>
              <a:gd name="adj1" fmla="val 28745"/>
              <a:gd name="adj2" fmla="val -167889"/>
            </a:avLst>
          </a:prstGeom>
          <a:solidFill>
            <a:srgbClr val="0C4A88"/>
          </a:solidFill>
          <a:ln w="9525" cap="flat" cmpd="sng">
            <a:noFill/>
            <a:prstDash val="solid"/>
            <a:miter/>
            <a:headEnd type="none" w="med" len="med"/>
            <a:tailEnd type="none" w="med" len="med"/>
          </a:ln>
        </p:spPr>
        <p:txBody>
          <a:bodyPr lIns="79636" tIns="39817" rIns="79636" bIns="3981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96925" eaLnBrk="1" hangingPunct="1"/>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18" name="Rectangle 10"/>
          <p:cNvSpPr/>
          <p:nvPr/>
        </p:nvSpPr>
        <p:spPr>
          <a:xfrm>
            <a:off x="904891" y="5663548"/>
            <a:ext cx="2035175" cy="342022"/>
          </a:xfrm>
          <a:prstGeom prst="rect">
            <a:avLst/>
          </a:prstGeom>
          <a:noFill/>
          <a:ln w="9525">
            <a:noFill/>
          </a:ln>
        </p:spPr>
        <p:txBody>
          <a:bodyPr lIns="79636" tIns="39817" rIns="79636" bIns="39817">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96925" eaLnBrk="1" hangingPunct="1"/>
            <a:r>
              <a:rPr lang="zh-CN" altLang="en-US" sz="1700" dirty="0">
                <a:solidFill>
                  <a:schemeClr val="bg1"/>
                </a:solidFill>
                <a:latin typeface="微软雅黑" panose="020B0503020204020204" pitchFamily="34" charset="-122"/>
                <a:ea typeface="微软雅黑" panose="020B0503020204020204" pitchFamily="34" charset="-122"/>
              </a:rPr>
              <a:t>箱体放在潮湿地上</a:t>
            </a:r>
            <a:endParaRPr lang="zh-CN" altLang="en-US" sz="1700" dirty="0">
              <a:solidFill>
                <a:schemeClr val="bg1"/>
              </a:solidFill>
              <a:latin typeface="微软雅黑" panose="020B0503020204020204" pitchFamily="34" charset="-122"/>
              <a:ea typeface="微软雅黑" panose="020B0503020204020204" pitchFamily="34" charset="-122"/>
            </a:endParaRPr>
          </a:p>
        </p:txBody>
      </p:sp>
      <p:sp>
        <p:nvSpPr>
          <p:cNvPr id="19" name="AutoShape 7"/>
          <p:cNvSpPr/>
          <p:nvPr/>
        </p:nvSpPr>
        <p:spPr>
          <a:xfrm>
            <a:off x="4434839" y="1537165"/>
            <a:ext cx="1470025" cy="560388"/>
          </a:xfrm>
          <a:prstGeom prst="wedgeEllipseCallout">
            <a:avLst>
              <a:gd name="adj1" fmla="val -131435"/>
              <a:gd name="adj2" fmla="val 289775"/>
            </a:avLst>
          </a:prstGeom>
          <a:solidFill>
            <a:srgbClr val="0C4A88"/>
          </a:solidFill>
          <a:ln w="9525" cap="flat" cmpd="sng">
            <a:noFill/>
            <a:prstDash val="solid"/>
            <a:miter/>
            <a:headEnd type="none" w="med" len="med"/>
            <a:tailEnd type="none" w="med" len="med"/>
          </a:ln>
        </p:spPr>
        <p:txBody>
          <a:bodyPr lIns="79636" tIns="39817" rIns="79636" bIns="3981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96925" eaLnBrk="1" hangingPunct="1"/>
            <a:r>
              <a:rPr lang="zh-CN" altLang="en-US" sz="1600" dirty="0">
                <a:solidFill>
                  <a:schemeClr val="bg1"/>
                </a:solidFill>
                <a:latin typeface="微软雅黑" panose="020B0503020204020204" pitchFamily="34" charset="-122"/>
                <a:ea typeface="微软雅黑" panose="020B0503020204020204" pitchFamily="34" charset="-122"/>
              </a:rPr>
              <a:t>无门</a:t>
            </a:r>
            <a:endParaRPr lang="zh-CN" altLang="en-US" sz="1600" dirty="0">
              <a:solidFill>
                <a:schemeClr val="bg1"/>
              </a:solidFill>
              <a:latin typeface="微软雅黑" panose="020B0503020204020204" pitchFamily="34" charset="-122"/>
              <a:ea typeface="微软雅黑" panose="020B0503020204020204" pitchFamily="34" charset="-122"/>
            </a:endParaRPr>
          </a:p>
        </p:txBody>
      </p:sp>
      <p:pic>
        <p:nvPicPr>
          <p:cNvPr id="20" name="Picture 9" descr="C:\Documents and Settings\Administrator\Application Data\Tencent\Users\443405737\QQ\WinTemp\RichOle\6D~13{OR`EX2JJ9LM_SF_N3.jpg"/>
          <p:cNvPicPr>
            <a:picLocks noChangeAspect="1"/>
          </p:cNvPicPr>
          <p:nvPr/>
        </p:nvPicPr>
        <p:blipFill>
          <a:blip r:embed="rId3"/>
          <a:stretch>
            <a:fillRect/>
          </a:stretch>
        </p:blipFill>
        <p:spPr>
          <a:xfrm>
            <a:off x="4615180" y="2624278"/>
            <a:ext cx="3352800" cy="2398713"/>
          </a:xfrm>
          <a:prstGeom prst="rect">
            <a:avLst/>
          </a:prstGeom>
          <a:noFill/>
          <a:ln w="9525">
            <a:noFill/>
          </a:ln>
        </p:spPr>
      </p:pic>
      <p:pic>
        <p:nvPicPr>
          <p:cNvPr id="21" name="内容占位符 3" descr="39222_401091121_IMG_9782.JPG"/>
          <p:cNvPicPr>
            <a:picLocks noChangeAspect="1"/>
          </p:cNvPicPr>
          <p:nvPr/>
        </p:nvPicPr>
        <p:blipFill rotWithShape="1">
          <a:blip r:embed="rId4"/>
          <a:srcRect l="5822" t="748" r="16355" b="-748"/>
          <a:stretch>
            <a:fillRect/>
          </a:stretch>
        </p:blipFill>
        <p:spPr>
          <a:xfrm>
            <a:off x="8218019" y="2624278"/>
            <a:ext cx="3352801" cy="2439533"/>
          </a:xfrm>
          <a:prstGeom prst="rect">
            <a:avLst/>
          </a:prstGeom>
          <a:noFill/>
          <a:ln w="9525">
            <a:noFill/>
          </a:ln>
        </p:spPr>
      </p:pic>
      <p:sp>
        <p:nvSpPr>
          <p:cNvPr id="2" name="文本框 1"/>
          <p:cNvSpPr txBox="1"/>
          <p:nvPr/>
        </p:nvSpPr>
        <p:spPr>
          <a:xfrm>
            <a:off x="11134709" y="4584787"/>
            <a:ext cx="972151" cy="1200329"/>
          </a:xfrm>
          <a:prstGeom prst="rect">
            <a:avLst/>
          </a:prstGeom>
          <a:noFill/>
        </p:spPr>
        <p:txBody>
          <a:bodyPr wrap="square" rtlCol="0">
            <a:spAutoFit/>
          </a:bodyPr>
          <a:lstStyle/>
          <a:p>
            <a:r>
              <a:rPr lang="zh-CN" altLang="en-US" sz="7200" dirty="0">
                <a:solidFill>
                  <a:srgbClr val="D24603"/>
                </a:solidFill>
              </a:rPr>
              <a:t>✔</a:t>
            </a:r>
            <a:endParaRPr lang="zh-CN" altLang="en-US" sz="7200" dirty="0">
              <a:solidFill>
                <a:srgbClr val="D2460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120" name="矩形 119"/>
          <p:cNvSpPr/>
          <p:nvPr/>
        </p:nvSpPr>
        <p:spPr>
          <a:xfrm>
            <a:off x="2466897" y="5126136"/>
            <a:ext cx="713370" cy="819677"/>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21" name="矩形 120"/>
          <p:cNvSpPr/>
          <p:nvPr/>
        </p:nvSpPr>
        <p:spPr>
          <a:xfrm>
            <a:off x="3615660" y="5126136"/>
            <a:ext cx="713370" cy="819677"/>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22" name="矩形 121"/>
          <p:cNvSpPr/>
          <p:nvPr/>
        </p:nvSpPr>
        <p:spPr>
          <a:xfrm>
            <a:off x="4764424" y="5126136"/>
            <a:ext cx="713370" cy="819677"/>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23" name="矩形 122"/>
          <p:cNvSpPr/>
          <p:nvPr/>
        </p:nvSpPr>
        <p:spPr>
          <a:xfrm>
            <a:off x="5913187" y="5126136"/>
            <a:ext cx="713370" cy="819677"/>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24" name="矩形 123"/>
          <p:cNvSpPr/>
          <p:nvPr/>
        </p:nvSpPr>
        <p:spPr>
          <a:xfrm>
            <a:off x="7061950" y="5126136"/>
            <a:ext cx="713370" cy="819677"/>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25" name="矩形 124"/>
          <p:cNvSpPr/>
          <p:nvPr/>
        </p:nvSpPr>
        <p:spPr>
          <a:xfrm>
            <a:off x="8210714" y="5126136"/>
            <a:ext cx="713370" cy="819677"/>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26" name="矩形 125"/>
          <p:cNvSpPr/>
          <p:nvPr/>
        </p:nvSpPr>
        <p:spPr>
          <a:xfrm>
            <a:off x="9359478" y="5126136"/>
            <a:ext cx="713370" cy="819677"/>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97" name="矩形 96"/>
          <p:cNvSpPr/>
          <p:nvPr/>
        </p:nvSpPr>
        <p:spPr>
          <a:xfrm>
            <a:off x="1318133" y="5126136"/>
            <a:ext cx="713370" cy="819677"/>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96" name="矩形 95"/>
          <p:cNvSpPr/>
          <p:nvPr/>
        </p:nvSpPr>
        <p:spPr>
          <a:xfrm>
            <a:off x="5113552" y="4012851"/>
            <a:ext cx="2145942" cy="553372"/>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95" name="矩形 94"/>
          <p:cNvSpPr/>
          <p:nvPr/>
        </p:nvSpPr>
        <p:spPr>
          <a:xfrm>
            <a:off x="1526502" y="3985811"/>
            <a:ext cx="2145942" cy="553372"/>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82" name="矩形 81"/>
          <p:cNvSpPr/>
          <p:nvPr/>
        </p:nvSpPr>
        <p:spPr>
          <a:xfrm>
            <a:off x="9359478" y="2885158"/>
            <a:ext cx="2602138" cy="553372"/>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79" name="矩形 78"/>
          <p:cNvSpPr/>
          <p:nvPr/>
        </p:nvSpPr>
        <p:spPr>
          <a:xfrm>
            <a:off x="3592894" y="2908122"/>
            <a:ext cx="1763793" cy="553372"/>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585695" y="149737"/>
            <a:ext cx="3657163"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常规作业与特殊作业管理区别</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1" name="TextBox 28"/>
          <p:cNvSpPr txBox="1"/>
          <p:nvPr/>
        </p:nvSpPr>
        <p:spPr>
          <a:xfrm>
            <a:off x="3612348" y="2981672"/>
            <a:ext cx="1686051" cy="400110"/>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sz="2000" dirty="0">
                <a:solidFill>
                  <a:schemeClr val="bg1"/>
                </a:solidFill>
                <a:latin typeface="微软雅黑" panose="020B0503020204020204" pitchFamily="34" charset="-122"/>
                <a:ea typeface="微软雅黑" panose="020B0503020204020204" pitchFamily="34" charset="-122"/>
              </a:rPr>
              <a:t>特殊作业</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5" name="TextBox 34"/>
          <p:cNvSpPr txBox="1"/>
          <p:nvPr/>
        </p:nvSpPr>
        <p:spPr>
          <a:xfrm>
            <a:off x="1104222" y="5212808"/>
            <a:ext cx="1150361" cy="646331"/>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rgbClr val="FF0000"/>
                </a:solidFill>
                <a:latin typeface="微软雅黑" panose="020B0503020204020204" pitchFamily="34" charset="-122"/>
                <a:ea typeface="微软雅黑" panose="020B0503020204020204" pitchFamily="34" charset="-122"/>
              </a:rPr>
              <a:t>动火</a:t>
            </a:r>
            <a:endParaRPr lang="en-US" altLang="zh-CN" dirty="0">
              <a:solidFill>
                <a:srgbClr val="FF0000"/>
              </a:solidFill>
              <a:latin typeface="微软雅黑" panose="020B0503020204020204" pitchFamily="34" charset="-122"/>
              <a:ea typeface="微软雅黑" panose="020B0503020204020204" pitchFamily="34" charset="-122"/>
            </a:endParaRPr>
          </a:p>
          <a:p>
            <a:pPr algn="ctr" eaLnBrk="1" hangingPunct="1"/>
            <a:r>
              <a:rPr lang="zh-CN" altLang="en-US" dirty="0">
                <a:solidFill>
                  <a:srgbClr val="FF0000"/>
                </a:solidFill>
                <a:latin typeface="微软雅黑" panose="020B0503020204020204" pitchFamily="34" charset="-122"/>
                <a:ea typeface="微软雅黑" panose="020B0503020204020204" pitchFamily="34" charset="-122"/>
              </a:rPr>
              <a:t>作业</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28" name="TextBox 52"/>
          <p:cNvSpPr txBox="1"/>
          <p:nvPr/>
        </p:nvSpPr>
        <p:spPr>
          <a:xfrm>
            <a:off x="2322982" y="5227564"/>
            <a:ext cx="1064875" cy="646331"/>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吊装</a:t>
            </a:r>
            <a:endParaRPr lang="en-US" altLang="zh-CN" dirty="0">
              <a:solidFill>
                <a:schemeClr val="bg1"/>
              </a:solidFill>
              <a:latin typeface="微软雅黑" panose="020B0503020204020204" pitchFamily="34" charset="-122"/>
              <a:ea typeface="微软雅黑" panose="020B0503020204020204" pitchFamily="34" charset="-122"/>
            </a:endParaRPr>
          </a:p>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作业</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0" name="TextBox 54"/>
          <p:cNvSpPr txBox="1"/>
          <p:nvPr/>
        </p:nvSpPr>
        <p:spPr>
          <a:xfrm>
            <a:off x="3458848" y="5227564"/>
            <a:ext cx="1064875" cy="646331"/>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rgbClr val="FF0000"/>
                </a:solidFill>
                <a:latin typeface="微软雅黑" panose="020B0503020204020204" pitchFamily="34" charset="-122"/>
                <a:ea typeface="微软雅黑" panose="020B0503020204020204" pitchFamily="34" charset="-122"/>
              </a:rPr>
              <a:t>高处</a:t>
            </a:r>
            <a:endParaRPr lang="en-US" altLang="zh-CN" dirty="0">
              <a:solidFill>
                <a:srgbClr val="FF0000"/>
              </a:solidFill>
              <a:latin typeface="微软雅黑" panose="020B0503020204020204" pitchFamily="34" charset="-122"/>
              <a:ea typeface="微软雅黑" panose="020B0503020204020204" pitchFamily="34" charset="-122"/>
            </a:endParaRPr>
          </a:p>
          <a:p>
            <a:pPr algn="ctr" eaLnBrk="1" hangingPunct="1"/>
            <a:r>
              <a:rPr lang="zh-CN" altLang="en-US" dirty="0">
                <a:solidFill>
                  <a:srgbClr val="FF0000"/>
                </a:solidFill>
                <a:latin typeface="微软雅黑" panose="020B0503020204020204" pitchFamily="34" charset="-122"/>
                <a:ea typeface="微软雅黑" panose="020B0503020204020204" pitchFamily="34" charset="-122"/>
              </a:rPr>
              <a:t>作业</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32" name="TextBox 56"/>
          <p:cNvSpPr txBox="1"/>
          <p:nvPr/>
        </p:nvSpPr>
        <p:spPr>
          <a:xfrm>
            <a:off x="4594714" y="5227564"/>
            <a:ext cx="1064875" cy="646331"/>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动土</a:t>
            </a:r>
            <a:endParaRPr lang="en-US" altLang="zh-CN" dirty="0">
              <a:solidFill>
                <a:schemeClr val="bg1"/>
              </a:solidFill>
              <a:latin typeface="微软雅黑" panose="020B0503020204020204" pitchFamily="34" charset="-122"/>
              <a:ea typeface="微软雅黑" panose="020B0503020204020204" pitchFamily="34" charset="-122"/>
            </a:endParaRPr>
          </a:p>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作业</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4" name="TextBox 58"/>
          <p:cNvSpPr txBox="1"/>
          <p:nvPr/>
        </p:nvSpPr>
        <p:spPr>
          <a:xfrm>
            <a:off x="5730580" y="5227564"/>
            <a:ext cx="1064875" cy="646331"/>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rgbClr val="FF0000"/>
                </a:solidFill>
                <a:latin typeface="微软雅黑" panose="020B0503020204020204" pitchFamily="34" charset="-122"/>
                <a:ea typeface="微软雅黑" panose="020B0503020204020204" pitchFamily="34" charset="-122"/>
              </a:rPr>
              <a:t>临时</a:t>
            </a:r>
            <a:endParaRPr lang="en-US" altLang="zh-CN" dirty="0">
              <a:solidFill>
                <a:srgbClr val="FF0000"/>
              </a:solidFill>
              <a:latin typeface="微软雅黑" panose="020B0503020204020204" pitchFamily="34" charset="-122"/>
              <a:ea typeface="微软雅黑" panose="020B0503020204020204" pitchFamily="34" charset="-122"/>
            </a:endParaRPr>
          </a:p>
          <a:p>
            <a:pPr algn="ctr" eaLnBrk="1" hangingPunct="1"/>
            <a:r>
              <a:rPr lang="zh-CN" altLang="en-US" dirty="0">
                <a:solidFill>
                  <a:srgbClr val="FF0000"/>
                </a:solidFill>
                <a:latin typeface="微软雅黑" panose="020B0503020204020204" pitchFamily="34" charset="-122"/>
                <a:ea typeface="微软雅黑" panose="020B0503020204020204" pitchFamily="34" charset="-122"/>
              </a:rPr>
              <a:t>用电</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45" name="TextBox 60"/>
          <p:cNvSpPr txBox="1"/>
          <p:nvPr/>
        </p:nvSpPr>
        <p:spPr>
          <a:xfrm>
            <a:off x="6866447" y="5227564"/>
            <a:ext cx="1064875" cy="646331"/>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断路</a:t>
            </a:r>
            <a:endParaRPr lang="en-US" altLang="zh-CN" dirty="0">
              <a:solidFill>
                <a:schemeClr val="bg1"/>
              </a:solidFill>
              <a:latin typeface="微软雅黑" panose="020B0503020204020204" pitchFamily="34" charset="-122"/>
              <a:ea typeface="微软雅黑" panose="020B0503020204020204" pitchFamily="34" charset="-122"/>
            </a:endParaRPr>
          </a:p>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作业</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7" name="TextBox 62"/>
          <p:cNvSpPr txBox="1"/>
          <p:nvPr/>
        </p:nvSpPr>
        <p:spPr>
          <a:xfrm>
            <a:off x="8002313" y="5227564"/>
            <a:ext cx="1064875" cy="646331"/>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盲板</a:t>
            </a:r>
            <a:endParaRPr lang="en-US" altLang="zh-CN" dirty="0">
              <a:solidFill>
                <a:schemeClr val="bg1"/>
              </a:solidFill>
              <a:latin typeface="微软雅黑" panose="020B0503020204020204" pitchFamily="34" charset="-122"/>
              <a:ea typeface="微软雅黑" panose="020B0503020204020204" pitchFamily="34" charset="-122"/>
            </a:endParaRPr>
          </a:p>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抽堵</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9" name="TextBox 64"/>
          <p:cNvSpPr txBox="1"/>
          <p:nvPr/>
        </p:nvSpPr>
        <p:spPr>
          <a:xfrm>
            <a:off x="9232835" y="5227564"/>
            <a:ext cx="1064875" cy="646331"/>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rgbClr val="FF0000"/>
                </a:solidFill>
                <a:latin typeface="微软雅黑" panose="020B0503020204020204" pitchFamily="34" charset="-122"/>
                <a:ea typeface="微软雅黑" panose="020B0503020204020204" pitchFamily="34" charset="-122"/>
              </a:rPr>
              <a:t>受限</a:t>
            </a:r>
            <a:endParaRPr lang="en-US" altLang="zh-CN" dirty="0">
              <a:solidFill>
                <a:srgbClr val="FF0000"/>
              </a:solidFill>
              <a:latin typeface="微软雅黑" panose="020B0503020204020204" pitchFamily="34" charset="-122"/>
              <a:ea typeface="微软雅黑" panose="020B0503020204020204" pitchFamily="34" charset="-122"/>
            </a:endParaRPr>
          </a:p>
          <a:p>
            <a:pPr algn="ctr" eaLnBrk="1" hangingPunct="1"/>
            <a:r>
              <a:rPr lang="zh-CN" altLang="en-US" dirty="0">
                <a:solidFill>
                  <a:srgbClr val="FF0000"/>
                </a:solidFill>
                <a:latin typeface="微软雅黑" panose="020B0503020204020204" pitchFamily="34" charset="-122"/>
                <a:ea typeface="微软雅黑" panose="020B0503020204020204" pitchFamily="34" charset="-122"/>
              </a:rPr>
              <a:t>空间</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51" name="TextBox 66"/>
          <p:cNvSpPr txBox="1"/>
          <p:nvPr/>
        </p:nvSpPr>
        <p:spPr>
          <a:xfrm>
            <a:off x="1514683" y="4071737"/>
            <a:ext cx="2177077" cy="369332"/>
          </a:xfrm>
          <a:prstGeom prst="rect">
            <a:avLst/>
          </a:prstGeom>
          <a:noFill/>
          <a:ln w="9525">
            <a:noFill/>
          </a:ln>
        </p:spPr>
        <p:txBody>
          <a:bodyPr wrap="square" lIns="0" r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作业安全许可证</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52" name="TextBox 67"/>
          <p:cNvSpPr txBox="1"/>
          <p:nvPr/>
        </p:nvSpPr>
        <p:spPr>
          <a:xfrm>
            <a:off x="9427480" y="3009805"/>
            <a:ext cx="2526181" cy="298810"/>
          </a:xfrm>
          <a:prstGeom prst="rect">
            <a:avLst/>
          </a:prstGeom>
          <a:noFill/>
          <a:ln w="9525">
            <a:noFill/>
          </a:ln>
        </p:spPr>
        <p:txBody>
          <a:bodyPr wrap="square" lIns="0" tIns="10800" rIns="0" bIns="1080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操作规程、日常管理等</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53" name="TextBox 68"/>
          <p:cNvSpPr txBox="1"/>
          <p:nvPr/>
        </p:nvSpPr>
        <p:spPr>
          <a:xfrm>
            <a:off x="5071012" y="4136267"/>
            <a:ext cx="2307228" cy="369332"/>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工作前风险分析</a:t>
            </a:r>
            <a:endParaRPr lang="zh-CN" altLang="en-US" dirty="0">
              <a:solidFill>
                <a:schemeClr val="bg1"/>
              </a:solidFill>
              <a:latin typeface="微软雅黑" panose="020B0503020204020204" pitchFamily="34" charset="-122"/>
              <a:ea typeface="微软雅黑" panose="020B0503020204020204" pitchFamily="34" charset="-122"/>
            </a:endParaRPr>
          </a:p>
        </p:txBody>
      </p:sp>
      <p:cxnSp>
        <p:nvCxnSpPr>
          <p:cNvPr id="56" name="形状 115"/>
          <p:cNvCxnSpPr>
            <a:stCxn id="79" idx="0"/>
          </p:cNvCxnSpPr>
          <p:nvPr/>
        </p:nvCxnSpPr>
        <p:spPr>
          <a:xfrm rot="5400000" flipH="1" flipV="1">
            <a:off x="5197083" y="1815930"/>
            <a:ext cx="369901" cy="1814484"/>
          </a:xfrm>
          <a:prstGeom prst="bentConnector2">
            <a:avLst/>
          </a:prstGeom>
          <a:ln w="31750" cap="flat" cmpd="sng">
            <a:solidFill>
              <a:srgbClr val="000000"/>
            </a:solidFill>
            <a:prstDash val="solid"/>
            <a:miter/>
            <a:headEnd type="none" w="med" len="med"/>
            <a:tailEnd type="none" w="med" len="med"/>
          </a:ln>
        </p:spPr>
      </p:cxnSp>
      <p:cxnSp>
        <p:nvCxnSpPr>
          <p:cNvPr id="59" name="直接连接符 58"/>
          <p:cNvCxnSpPr/>
          <p:nvPr/>
        </p:nvCxnSpPr>
        <p:spPr>
          <a:xfrm flipH="1">
            <a:off x="4374485" y="3532269"/>
            <a:ext cx="11387" cy="1220079"/>
          </a:xfrm>
          <a:prstGeom prst="line">
            <a:avLst/>
          </a:prstGeom>
          <a:ln w="31750" cap="flat" cmpd="sng">
            <a:solidFill>
              <a:srgbClr val="000000"/>
            </a:solidFill>
            <a:prstDash val="solid"/>
            <a:headEnd type="none" w="med" len="med"/>
            <a:tailEnd type="none" w="med" len="med"/>
          </a:ln>
        </p:spPr>
      </p:cxnSp>
      <p:cxnSp>
        <p:nvCxnSpPr>
          <p:cNvPr id="60" name="直接连接符 59"/>
          <p:cNvCxnSpPr/>
          <p:nvPr/>
        </p:nvCxnSpPr>
        <p:spPr>
          <a:xfrm rot="5400000" flipH="1" flipV="1">
            <a:off x="-904545" y="4271598"/>
            <a:ext cx="3691565" cy="47328"/>
          </a:xfrm>
          <a:prstGeom prst="line">
            <a:avLst/>
          </a:prstGeom>
          <a:ln w="31750">
            <a:solidFill>
              <a:srgbClr val="D24603"/>
            </a:solidFill>
            <a:prstDash val="sysDash"/>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1053642" y="2449480"/>
            <a:ext cx="4882648" cy="0"/>
          </a:xfrm>
          <a:prstGeom prst="line">
            <a:avLst/>
          </a:prstGeom>
          <a:ln w="31750">
            <a:solidFill>
              <a:srgbClr val="D24603"/>
            </a:solidFill>
            <a:prstDash val="sysDash"/>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a:off x="5936290" y="2449480"/>
            <a:ext cx="0" cy="1402823"/>
          </a:xfrm>
          <a:prstGeom prst="line">
            <a:avLst/>
          </a:prstGeom>
          <a:ln w="31750">
            <a:solidFill>
              <a:srgbClr val="D24603"/>
            </a:solidFill>
            <a:prstDash val="sysDash"/>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5947135" y="3847149"/>
            <a:ext cx="4625302" cy="0"/>
          </a:xfrm>
          <a:prstGeom prst="line">
            <a:avLst/>
          </a:prstGeom>
          <a:ln w="31750">
            <a:solidFill>
              <a:srgbClr val="D24603"/>
            </a:solidFill>
            <a:prstDash val="sysDash"/>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10572437" y="3845178"/>
            <a:ext cx="0" cy="2295866"/>
          </a:xfrm>
          <a:prstGeom prst="line">
            <a:avLst/>
          </a:prstGeom>
          <a:ln w="31750">
            <a:solidFill>
              <a:srgbClr val="D24603"/>
            </a:solidFill>
            <a:prstDash val="sysDash"/>
          </a:ln>
        </p:spPr>
        <p:style>
          <a:lnRef idx="1">
            <a:schemeClr val="accent1"/>
          </a:lnRef>
          <a:fillRef idx="0">
            <a:schemeClr val="accent1"/>
          </a:fillRef>
          <a:effectRef idx="0">
            <a:schemeClr val="accent1"/>
          </a:effectRef>
          <a:fontRef idx="minor">
            <a:schemeClr val="tx1"/>
          </a:fontRef>
        </p:style>
      </p:cxnSp>
      <p:sp>
        <p:nvSpPr>
          <p:cNvPr id="65" name="直接连接符 64"/>
          <p:cNvSpPr/>
          <p:nvPr/>
        </p:nvSpPr>
        <p:spPr>
          <a:xfrm>
            <a:off x="917574" y="6141044"/>
            <a:ext cx="9654863" cy="0"/>
          </a:xfrm>
          <a:prstGeom prst="line">
            <a:avLst/>
          </a:prstGeom>
          <a:ln w="9525" cap="flat" cmpd="sng">
            <a:solidFill>
              <a:schemeClr val="tx1"/>
            </a:solidFill>
            <a:prstDash val="lgDash"/>
            <a:headEnd type="none" w="med" len="med"/>
            <a:tailEnd type="none" w="med" len="med"/>
          </a:ln>
        </p:spPr>
      </p:sp>
      <p:sp>
        <p:nvSpPr>
          <p:cNvPr id="66" name="直接连接符 65"/>
          <p:cNvSpPr/>
          <p:nvPr/>
        </p:nvSpPr>
        <p:spPr>
          <a:xfrm>
            <a:off x="1674818" y="4815867"/>
            <a:ext cx="8045719" cy="0"/>
          </a:xfrm>
          <a:prstGeom prst="line">
            <a:avLst/>
          </a:prstGeom>
          <a:ln w="25400" cap="flat" cmpd="sng">
            <a:solidFill>
              <a:schemeClr val="tx1"/>
            </a:solidFill>
            <a:prstDash val="solid"/>
            <a:headEnd type="none" w="med" len="med"/>
            <a:tailEnd type="none" w="med" len="med"/>
          </a:ln>
        </p:spPr>
      </p:sp>
      <p:sp>
        <p:nvSpPr>
          <p:cNvPr id="67" name="直接连接符 66"/>
          <p:cNvSpPr/>
          <p:nvPr/>
        </p:nvSpPr>
        <p:spPr>
          <a:xfrm>
            <a:off x="1674818" y="4815867"/>
            <a:ext cx="0" cy="283967"/>
          </a:xfrm>
          <a:prstGeom prst="line">
            <a:avLst/>
          </a:prstGeom>
          <a:ln w="9525" cap="flat" cmpd="sng">
            <a:solidFill>
              <a:schemeClr val="tx1"/>
            </a:solidFill>
            <a:prstDash val="solid"/>
            <a:headEnd type="none" w="med" len="med"/>
            <a:tailEnd type="none" w="med" len="med"/>
          </a:ln>
        </p:spPr>
      </p:sp>
      <p:sp>
        <p:nvSpPr>
          <p:cNvPr id="68" name="直接连接符 67"/>
          <p:cNvSpPr/>
          <p:nvPr/>
        </p:nvSpPr>
        <p:spPr>
          <a:xfrm>
            <a:off x="2810684" y="4815867"/>
            <a:ext cx="0" cy="283967"/>
          </a:xfrm>
          <a:prstGeom prst="line">
            <a:avLst/>
          </a:prstGeom>
          <a:ln w="9525" cap="flat" cmpd="sng">
            <a:solidFill>
              <a:schemeClr val="tx1"/>
            </a:solidFill>
            <a:prstDash val="solid"/>
            <a:headEnd type="none" w="med" len="med"/>
            <a:tailEnd type="none" w="med" len="med"/>
          </a:ln>
        </p:spPr>
      </p:sp>
      <p:sp>
        <p:nvSpPr>
          <p:cNvPr id="69" name="直接连接符 68"/>
          <p:cNvSpPr/>
          <p:nvPr/>
        </p:nvSpPr>
        <p:spPr>
          <a:xfrm>
            <a:off x="3946551" y="4815867"/>
            <a:ext cx="0" cy="283967"/>
          </a:xfrm>
          <a:prstGeom prst="line">
            <a:avLst/>
          </a:prstGeom>
          <a:ln w="9525" cap="flat" cmpd="sng">
            <a:solidFill>
              <a:schemeClr val="tx1"/>
            </a:solidFill>
            <a:prstDash val="solid"/>
            <a:headEnd type="none" w="med" len="med"/>
            <a:tailEnd type="none" w="med" len="med"/>
          </a:ln>
        </p:spPr>
      </p:sp>
      <p:sp>
        <p:nvSpPr>
          <p:cNvPr id="70" name="直接连接符 69"/>
          <p:cNvSpPr/>
          <p:nvPr/>
        </p:nvSpPr>
        <p:spPr>
          <a:xfrm>
            <a:off x="5177072" y="4815867"/>
            <a:ext cx="0" cy="283967"/>
          </a:xfrm>
          <a:prstGeom prst="line">
            <a:avLst/>
          </a:prstGeom>
          <a:ln w="9525" cap="flat" cmpd="sng">
            <a:solidFill>
              <a:schemeClr val="tx1"/>
            </a:solidFill>
            <a:prstDash val="solid"/>
            <a:headEnd type="none" w="med" len="med"/>
            <a:tailEnd type="none" w="med" len="med"/>
          </a:ln>
        </p:spPr>
      </p:sp>
      <p:sp>
        <p:nvSpPr>
          <p:cNvPr id="71" name="直接连接符 70"/>
          <p:cNvSpPr/>
          <p:nvPr/>
        </p:nvSpPr>
        <p:spPr>
          <a:xfrm>
            <a:off x="6312939" y="4815867"/>
            <a:ext cx="0" cy="283967"/>
          </a:xfrm>
          <a:prstGeom prst="line">
            <a:avLst/>
          </a:prstGeom>
          <a:ln w="9525" cap="flat" cmpd="sng">
            <a:solidFill>
              <a:schemeClr val="tx1"/>
            </a:solidFill>
            <a:prstDash val="solid"/>
            <a:headEnd type="none" w="med" len="med"/>
            <a:tailEnd type="none" w="med" len="med"/>
          </a:ln>
        </p:spPr>
      </p:sp>
      <p:sp>
        <p:nvSpPr>
          <p:cNvPr id="72" name="直接连接符 71"/>
          <p:cNvSpPr/>
          <p:nvPr/>
        </p:nvSpPr>
        <p:spPr>
          <a:xfrm>
            <a:off x="7448805" y="4815867"/>
            <a:ext cx="0" cy="283967"/>
          </a:xfrm>
          <a:prstGeom prst="line">
            <a:avLst/>
          </a:prstGeom>
          <a:ln w="9525" cap="flat" cmpd="sng">
            <a:solidFill>
              <a:schemeClr val="tx1"/>
            </a:solidFill>
            <a:prstDash val="solid"/>
            <a:headEnd type="none" w="med" len="med"/>
            <a:tailEnd type="none" w="med" len="med"/>
          </a:ln>
        </p:spPr>
      </p:sp>
      <p:sp>
        <p:nvSpPr>
          <p:cNvPr id="73" name="直接连接符 72"/>
          <p:cNvSpPr/>
          <p:nvPr/>
        </p:nvSpPr>
        <p:spPr>
          <a:xfrm>
            <a:off x="8584671" y="4815867"/>
            <a:ext cx="0" cy="283967"/>
          </a:xfrm>
          <a:prstGeom prst="line">
            <a:avLst/>
          </a:prstGeom>
          <a:ln w="9525" cap="flat" cmpd="sng">
            <a:solidFill>
              <a:schemeClr val="tx1"/>
            </a:solidFill>
            <a:prstDash val="solid"/>
            <a:headEnd type="none" w="med" len="med"/>
            <a:tailEnd type="none" w="med" len="med"/>
          </a:ln>
        </p:spPr>
      </p:sp>
      <p:sp>
        <p:nvSpPr>
          <p:cNvPr id="74" name="直接连接符 73"/>
          <p:cNvSpPr/>
          <p:nvPr/>
        </p:nvSpPr>
        <p:spPr>
          <a:xfrm>
            <a:off x="9720537" y="4815867"/>
            <a:ext cx="0" cy="283967"/>
          </a:xfrm>
          <a:prstGeom prst="line">
            <a:avLst/>
          </a:prstGeom>
          <a:ln w="9525" cap="flat" cmpd="sng">
            <a:solidFill>
              <a:schemeClr val="tx1"/>
            </a:solidFill>
            <a:prstDash val="solid"/>
            <a:headEnd type="none" w="med" len="med"/>
            <a:tailEnd type="none" w="med" len="med"/>
          </a:ln>
        </p:spPr>
      </p:sp>
      <p:sp>
        <p:nvSpPr>
          <p:cNvPr id="75" name="直接连接符 74"/>
          <p:cNvSpPr/>
          <p:nvPr/>
        </p:nvSpPr>
        <p:spPr>
          <a:xfrm>
            <a:off x="5839661" y="2070858"/>
            <a:ext cx="0" cy="473278"/>
          </a:xfrm>
          <a:prstGeom prst="line">
            <a:avLst/>
          </a:prstGeom>
          <a:ln w="25400" cap="flat" cmpd="sng">
            <a:solidFill>
              <a:schemeClr val="tx1"/>
            </a:solidFill>
            <a:prstDash val="solid"/>
            <a:headEnd type="none" w="med" len="med"/>
            <a:tailEnd type="none" w="med" len="med"/>
          </a:ln>
        </p:spPr>
      </p:sp>
      <p:sp>
        <p:nvSpPr>
          <p:cNvPr id="76" name="左右箭头 154689"/>
          <p:cNvSpPr/>
          <p:nvPr/>
        </p:nvSpPr>
        <p:spPr>
          <a:xfrm>
            <a:off x="3757240" y="4153279"/>
            <a:ext cx="1230522" cy="283967"/>
          </a:xfrm>
          <a:prstGeom prst="leftRightArrow">
            <a:avLst>
              <a:gd name="adj1" fmla="val 50000"/>
              <a:gd name="adj2" fmla="val 86666"/>
            </a:avLst>
          </a:prstGeom>
          <a:solidFill>
            <a:srgbClr val="D24603"/>
          </a:solidFill>
          <a:ln w="9525" cap="flat" cmpd="sng">
            <a:noFill/>
            <a:prstDash val="solid"/>
            <a:miter/>
            <a:headEnd type="none" w="med" len="med"/>
            <a:tailEnd type="none" w="med" len="me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77" name="右箭头 154690"/>
          <p:cNvSpPr/>
          <p:nvPr/>
        </p:nvSpPr>
        <p:spPr>
          <a:xfrm>
            <a:off x="8521763" y="3019860"/>
            <a:ext cx="662589" cy="283967"/>
          </a:xfrm>
          <a:prstGeom prst="rightArrow">
            <a:avLst>
              <a:gd name="adj1" fmla="val 50000"/>
              <a:gd name="adj2" fmla="val 58333"/>
            </a:avLst>
          </a:prstGeom>
          <a:solidFill>
            <a:srgbClr val="D24603"/>
          </a:solidFill>
          <a:ln w="9525" cap="flat" cmpd="sng">
            <a:noFill/>
            <a:prstDash val="solid"/>
            <a:miter/>
            <a:headEnd type="none" w="med" len="med"/>
            <a:tailEnd type="none" w="med" len="me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78" name="矩形 77"/>
          <p:cNvSpPr/>
          <p:nvPr/>
        </p:nvSpPr>
        <p:spPr>
          <a:xfrm>
            <a:off x="4855933" y="1438893"/>
            <a:ext cx="2024939" cy="646421"/>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9" name="TextBox 26"/>
          <p:cNvSpPr txBox="1"/>
          <p:nvPr/>
        </p:nvSpPr>
        <p:spPr>
          <a:xfrm>
            <a:off x="4618990" y="1506758"/>
            <a:ext cx="2461043" cy="461665"/>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sz="2400" dirty="0">
                <a:solidFill>
                  <a:schemeClr val="bg1"/>
                </a:solidFill>
                <a:latin typeface="微软雅黑" panose="020B0503020204020204" pitchFamily="34" charset="-122"/>
                <a:ea typeface="微软雅黑" panose="020B0503020204020204" pitchFamily="34" charset="-122"/>
              </a:rPr>
              <a:t> 现场作业</a:t>
            </a:r>
            <a:endParaRPr lang="zh-CN" altLang="en-US" sz="2400" dirty="0">
              <a:solidFill>
                <a:schemeClr val="bg1"/>
              </a:solidFill>
              <a:latin typeface="微软雅黑" panose="020B0503020204020204" pitchFamily="34" charset="-122"/>
              <a:ea typeface="微软雅黑" panose="020B0503020204020204" pitchFamily="34" charset="-122"/>
            </a:endParaRPr>
          </a:p>
        </p:txBody>
      </p:sp>
      <p:cxnSp>
        <p:nvCxnSpPr>
          <p:cNvPr id="87" name="直接连接符 86"/>
          <p:cNvCxnSpPr/>
          <p:nvPr/>
        </p:nvCxnSpPr>
        <p:spPr>
          <a:xfrm>
            <a:off x="6277442" y="2538219"/>
            <a:ext cx="1171363" cy="0"/>
          </a:xfrm>
          <a:prstGeom prst="line">
            <a:avLst/>
          </a:prstGeom>
          <a:ln w="31750" cap="flat" cmpd="sng">
            <a:solidFill>
              <a:srgbClr val="000000"/>
            </a:solidFill>
            <a:prstDash val="solid"/>
            <a:miter/>
            <a:headEnd type="none" w="med" len="med"/>
            <a:tailEnd type="none" w="med" len="med"/>
          </a:ln>
        </p:spPr>
      </p:cxnSp>
      <p:grpSp>
        <p:nvGrpSpPr>
          <p:cNvPr id="83" name="组合 82"/>
          <p:cNvGrpSpPr/>
          <p:nvPr/>
        </p:nvGrpSpPr>
        <p:grpSpPr>
          <a:xfrm>
            <a:off x="6602810" y="2879955"/>
            <a:ext cx="1763793" cy="553372"/>
            <a:chOff x="6009809" y="2719983"/>
            <a:chExt cx="1763793" cy="553372"/>
          </a:xfrm>
        </p:grpSpPr>
        <p:sp>
          <p:nvSpPr>
            <p:cNvPr id="80" name="矩形 79"/>
            <p:cNvSpPr/>
            <p:nvPr/>
          </p:nvSpPr>
          <p:spPr>
            <a:xfrm>
              <a:off x="6009809" y="2719983"/>
              <a:ext cx="1763793" cy="553372"/>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50" name="TextBox 65"/>
            <p:cNvSpPr txBox="1"/>
            <p:nvPr/>
          </p:nvSpPr>
          <p:spPr>
            <a:xfrm>
              <a:off x="6023057" y="2804438"/>
              <a:ext cx="1686051" cy="369332"/>
            </a:xfrm>
            <a:prstGeom prst="rect">
              <a:avLst/>
            </a:prstGeom>
            <a:noFill/>
            <a:ln w="9525">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zh-CN" altLang="en-US" dirty="0">
                  <a:solidFill>
                    <a:schemeClr val="bg1"/>
                  </a:solidFill>
                  <a:latin typeface="微软雅黑" panose="020B0503020204020204" pitchFamily="34" charset="-122"/>
                  <a:ea typeface="微软雅黑" panose="020B0503020204020204" pitchFamily="34" charset="-122"/>
                </a:rPr>
                <a:t>常规作业</a:t>
              </a:r>
              <a:endParaRPr lang="zh-CN" altLang="en-US" dirty="0">
                <a:solidFill>
                  <a:schemeClr val="bg1"/>
                </a:solidFill>
                <a:latin typeface="微软雅黑" panose="020B0503020204020204" pitchFamily="34" charset="-122"/>
                <a:ea typeface="微软雅黑" panose="020B0503020204020204" pitchFamily="34" charset="-122"/>
              </a:endParaRPr>
            </a:p>
          </p:txBody>
        </p:sp>
      </p:grpSp>
      <p:cxnSp>
        <p:nvCxnSpPr>
          <p:cNvPr id="89" name="直接连接符 88"/>
          <p:cNvCxnSpPr/>
          <p:nvPr/>
        </p:nvCxnSpPr>
        <p:spPr>
          <a:xfrm flipH="1">
            <a:off x="7448805" y="2526770"/>
            <a:ext cx="6711" cy="354032"/>
          </a:xfrm>
          <a:prstGeom prst="line">
            <a:avLst/>
          </a:prstGeom>
          <a:ln w="31750" cap="flat" cmpd="sng">
            <a:solidFill>
              <a:srgbClr val="000000"/>
            </a:solidFill>
            <a:prstDash val="solid"/>
            <a:miter/>
            <a:headEnd type="none" w="med" len="med"/>
            <a:tailEnd type="none" w="med" len="med"/>
          </a:ln>
        </p:spPr>
      </p:cxn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12" name="矩形 11"/>
          <p:cNvSpPr/>
          <p:nvPr/>
        </p:nvSpPr>
        <p:spPr>
          <a:xfrm>
            <a:off x="5994244" y="2278596"/>
            <a:ext cx="5045231" cy="211359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1726617" y="1225914"/>
            <a:ext cx="1011815"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1</a:t>
            </a:r>
            <a:r>
              <a:rPr lang="zh-CN" altLang="en-US" dirty="0">
                <a:solidFill>
                  <a:srgbClr val="0C4A88"/>
                </a:solidFill>
                <a:latin typeface="微软雅黑" panose="020B0503020204020204" pitchFamily="34" charset="-122"/>
                <a:ea typeface="微软雅黑" panose="020B0503020204020204" pitchFamily="34" charset="-122"/>
              </a:rPr>
              <a:t>、定义</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4" name="矩形 3"/>
          <p:cNvSpPr/>
          <p:nvPr/>
        </p:nvSpPr>
        <p:spPr>
          <a:xfrm>
            <a:off x="1726617" y="4621798"/>
            <a:ext cx="9312858" cy="1666875"/>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矩形 4"/>
          <p:cNvSpPr/>
          <p:nvPr/>
        </p:nvSpPr>
        <p:spPr>
          <a:xfrm>
            <a:off x="3581400" y="4952343"/>
            <a:ext cx="7143750" cy="1052596"/>
          </a:xfrm>
          <a:prstGeom prst="rect">
            <a:avLst/>
          </a:prstGeom>
        </p:spPr>
        <p:txBody>
          <a:bodyPr wrap="square">
            <a:spAutoFit/>
          </a:bodyPr>
          <a:lstStyle/>
          <a:p>
            <a:pPr defTabSz="796925">
              <a:lnSpc>
                <a:spcPct val="130000"/>
              </a:lnSpc>
            </a:pPr>
            <a:r>
              <a:rPr lang="zh-CN" altLang="en-US" sz="2400" dirty="0">
                <a:solidFill>
                  <a:schemeClr val="bg1"/>
                </a:solidFill>
                <a:latin typeface="微软雅黑" panose="020B0503020204020204" pitchFamily="34" charset="-122"/>
                <a:ea typeface="微软雅黑" panose="020B0503020204020204" pitchFamily="34" charset="-122"/>
              </a:rPr>
              <a:t>超过</a:t>
            </a:r>
            <a:r>
              <a:rPr lang="en-US" altLang="zh-CN" sz="2400" dirty="0">
                <a:solidFill>
                  <a:srgbClr val="FFFF00"/>
                </a:solidFill>
                <a:latin typeface="微软雅黑" panose="020B0503020204020204" pitchFamily="34" charset="-122"/>
                <a:ea typeface="微软雅黑" panose="020B0503020204020204" pitchFamily="34" charset="-122"/>
              </a:rPr>
              <a:t>6</a:t>
            </a:r>
            <a:r>
              <a:rPr lang="zh-CN" altLang="en-US" sz="2400" dirty="0">
                <a:solidFill>
                  <a:srgbClr val="FFFF00"/>
                </a:solidFill>
                <a:latin typeface="微软雅黑" panose="020B0503020204020204" pitchFamily="34" charset="-122"/>
                <a:ea typeface="微软雅黑" panose="020B0503020204020204" pitchFamily="34" charset="-122"/>
              </a:rPr>
              <a:t>个月</a:t>
            </a:r>
            <a:r>
              <a:rPr lang="zh-CN" altLang="en-US" sz="2400" dirty="0">
                <a:solidFill>
                  <a:schemeClr val="bg1"/>
                </a:solidFill>
                <a:latin typeface="微软雅黑" panose="020B0503020204020204" pitchFamily="34" charset="-122"/>
                <a:ea typeface="微软雅黑" panose="020B0503020204020204" pitchFamily="34" charset="-122"/>
              </a:rPr>
              <a:t>的用电，不能视为临时用电，必须按照相关工程设计规范配置线路。</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3131085" y="5186252"/>
            <a:ext cx="113127" cy="58477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1957088" y="5186252"/>
            <a:ext cx="1005403" cy="584775"/>
          </a:xfrm>
          <a:prstGeom prst="rect">
            <a:avLst/>
          </a:prstGeom>
        </p:spPr>
        <p:txBody>
          <a:bodyPr wrap="none">
            <a:spAutoFit/>
          </a:bodyPr>
          <a:lstStyle/>
          <a:p>
            <a:r>
              <a:rPr lang="zh-CN" altLang="en-US" sz="3200" b="1" dirty="0">
                <a:solidFill>
                  <a:srgbClr val="FFFF00"/>
                </a:solidFill>
                <a:latin typeface="微软雅黑" panose="020B0503020204020204" pitchFamily="34" charset="-122"/>
                <a:ea typeface="微软雅黑" panose="020B0503020204020204" pitchFamily="34" charset="-122"/>
              </a:rPr>
              <a:t>注意</a:t>
            </a:r>
            <a:endParaRPr lang="zh-CN" altLang="en-US" sz="3200" b="1" dirty="0">
              <a:solidFill>
                <a:srgbClr val="FFFF00"/>
              </a:solidFill>
              <a:latin typeface="微软雅黑" panose="020B0503020204020204" pitchFamily="34" charset="-122"/>
              <a:ea typeface="微软雅黑" panose="020B0503020204020204" pitchFamily="34" charset="-122"/>
            </a:endParaRPr>
          </a:p>
        </p:txBody>
      </p:sp>
      <p:pic>
        <p:nvPicPr>
          <p:cNvPr id="14338" name="Picture 2" descr="https://timgsa.baidu.com/timg?image&amp;quality=80&amp;size=b9999_10000&amp;sec=1521342874810&amp;di=69ae22d38f1a8add8f52181b605dd44a&amp;imgtype=0&amp;src=http%3A%2F%2Foss.zhulong.com%2Fforum%2F201402%2F21%2F101010m3mtb1ek0zaw2lpn.jpg.thumb.jpg"/>
          <p:cNvPicPr>
            <a:picLocks noChangeAspect="1" noChangeArrowheads="1"/>
          </p:cNvPicPr>
          <p:nvPr/>
        </p:nvPicPr>
        <p:blipFill rotWithShape="1">
          <a:blip r:embed="rId2">
            <a:extLst>
              <a:ext uri="{28A0092B-C50C-407E-A947-70E740481C1C}">
                <a14:useLocalDpi xmlns:a14="http://schemas.microsoft.com/office/drawing/2010/main" val="0"/>
              </a:ext>
            </a:extLst>
          </a:blip>
          <a:srcRect t="8122" b="13884"/>
          <a:stretch>
            <a:fillRect/>
          </a:stretch>
        </p:blipFill>
        <p:spPr bwMode="auto">
          <a:xfrm>
            <a:off x="1736569" y="2272773"/>
            <a:ext cx="4057650" cy="2113593"/>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8"/>
          <p:cNvSpPr/>
          <p:nvPr/>
        </p:nvSpPr>
        <p:spPr>
          <a:xfrm>
            <a:off x="6158282" y="2327424"/>
            <a:ext cx="4771973" cy="2015936"/>
          </a:xfrm>
          <a:prstGeom prst="rect">
            <a:avLst/>
          </a:prstGeom>
        </p:spPr>
        <p:txBody>
          <a:bodyPr wrap="square">
            <a:spAutoFit/>
          </a:bodyPr>
          <a:lstStyle/>
          <a:p>
            <a:pPr>
              <a:lnSpc>
                <a:spcPts val="2500"/>
              </a:lnSpc>
            </a:pPr>
            <a:r>
              <a:rPr lang="zh-CN" altLang="en-US" b="1" dirty="0">
                <a:solidFill>
                  <a:srgbClr val="0C4A88"/>
                </a:solidFill>
                <a:latin typeface="微软雅黑" panose="020B0503020204020204" pitchFamily="34" charset="-122"/>
                <a:ea typeface="微软雅黑" panose="020B0503020204020204" pitchFamily="34" charset="-122"/>
              </a:rPr>
              <a:t>临时用电是指非标准设计配置的</a:t>
            </a:r>
            <a:r>
              <a:rPr lang="zh-CN" altLang="en-US" b="1"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在正式运行的电源上所接的非永久性用电，即除按标准成套配置的，有插头、连线、插座的专用接线排和接线盘以外的，所有其他用于临时性用电的电缆、电线、电气开关、设备等（以下简称临时用电线路）。 </a:t>
            </a:r>
            <a:endParaRPr lang="zh-CN" altLang="en-US" dirty="0">
              <a:latin typeface="微软雅黑" panose="020B0503020204020204" pitchFamily="34" charset="-122"/>
              <a:ea typeface="微软雅黑" panose="020B0503020204020204" pitchFamily="34" charset="-122"/>
            </a:endParaRPr>
          </a:p>
        </p:txBody>
      </p:sp>
      <p:grpSp>
        <p:nvGrpSpPr>
          <p:cNvPr id="15" name="组合 14"/>
          <p:cNvGrpSpPr/>
          <p:nvPr/>
        </p:nvGrpSpPr>
        <p:grpSpPr>
          <a:xfrm>
            <a:off x="244389" y="149737"/>
            <a:ext cx="4187911" cy="466068"/>
            <a:chOff x="4143851" y="532568"/>
            <a:chExt cx="4142700" cy="584449"/>
          </a:xfrm>
        </p:grpSpPr>
        <p:sp>
          <p:nvSpPr>
            <p:cNvPr id="1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1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18" name="TextBox 35"/>
          <p:cNvSpPr txBox="1"/>
          <p:nvPr/>
        </p:nvSpPr>
        <p:spPr>
          <a:xfrm>
            <a:off x="1133005" y="109643"/>
            <a:ext cx="2233296"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临时用电作业安全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0" name="Picture 7" descr="烧焦的配电盘"/>
          <p:cNvPicPr>
            <a:picLocks noChangeAspect="1"/>
          </p:cNvPicPr>
          <p:nvPr/>
        </p:nvPicPr>
        <p:blipFill>
          <a:blip r:embed="rId2"/>
          <a:stretch>
            <a:fillRect/>
          </a:stretch>
        </p:blipFill>
        <p:spPr>
          <a:xfrm>
            <a:off x="6429377" y="2860981"/>
            <a:ext cx="3548062" cy="2408169"/>
          </a:xfrm>
          <a:prstGeom prst="rect">
            <a:avLst/>
          </a:prstGeom>
          <a:noFill/>
          <a:ln w="9525" cap="flat" cmpd="sng">
            <a:noFill/>
            <a:prstDash val="solid"/>
            <a:miter/>
            <a:headEnd type="none" w="med" len="med"/>
            <a:tailEnd type="none" w="med" len="med"/>
          </a:ln>
        </p:spPr>
      </p:pic>
      <p:sp>
        <p:nvSpPr>
          <p:cNvPr id="24" name="矩形 23"/>
          <p:cNvSpPr/>
          <p:nvPr/>
        </p:nvSpPr>
        <p:spPr>
          <a:xfrm>
            <a:off x="1726617" y="1225914"/>
            <a:ext cx="2627642"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2</a:t>
            </a:r>
            <a:r>
              <a:rPr lang="zh-CN" altLang="en-US" dirty="0">
                <a:solidFill>
                  <a:srgbClr val="0C4A88"/>
                </a:solidFill>
                <a:latin typeface="微软雅黑" panose="020B0503020204020204" pitchFamily="34" charset="-122"/>
                <a:ea typeface="微软雅黑" panose="020B0503020204020204" pitchFamily="34" charset="-122"/>
              </a:rPr>
              <a:t>、临时用电作业的危险</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17" name="矩形 16"/>
          <p:cNvSpPr/>
          <p:nvPr/>
        </p:nvSpPr>
        <p:spPr>
          <a:xfrm>
            <a:off x="1798117" y="1657993"/>
            <a:ext cx="8595765" cy="784830"/>
          </a:xfrm>
          <a:prstGeom prst="rect">
            <a:avLst/>
          </a:prstGeom>
        </p:spPr>
        <p:txBody>
          <a:bodyPr wrap="square">
            <a:spAutoFit/>
          </a:bodyPr>
          <a:lstStyle/>
          <a:p>
            <a:pPr>
              <a:lnSpc>
                <a:spcPts val="27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临时用电作业时，如果没有有效的个人防护装备和防护措施、设备，容易发生触电、电弧烧伤等，造成人员伤亡，同时还有可能造成火灾、爆炸。</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18" name="Picture 7" descr="烧焦的手套"/>
          <p:cNvPicPr>
            <a:picLocks noChangeAspect="1"/>
          </p:cNvPicPr>
          <p:nvPr/>
        </p:nvPicPr>
        <p:blipFill rotWithShape="1">
          <a:blip r:embed="rId3"/>
          <a:srcRect t="4094" b="4094"/>
          <a:stretch>
            <a:fillRect/>
          </a:stretch>
        </p:blipFill>
        <p:spPr>
          <a:xfrm>
            <a:off x="2214563" y="2860982"/>
            <a:ext cx="3548062" cy="2408169"/>
          </a:xfrm>
          <a:prstGeom prst="rect">
            <a:avLst/>
          </a:prstGeom>
          <a:noFill/>
          <a:ln w="9525">
            <a:noFill/>
          </a:ln>
        </p:spPr>
      </p:pic>
      <p:sp>
        <p:nvSpPr>
          <p:cNvPr id="19" name="Rectangle 8"/>
          <p:cNvSpPr/>
          <p:nvPr/>
        </p:nvSpPr>
        <p:spPr>
          <a:xfrm>
            <a:off x="2883694" y="5687310"/>
            <a:ext cx="2209800" cy="360099"/>
          </a:xfrm>
          <a:prstGeom prst="rect">
            <a:avLst/>
          </a:prstGeom>
          <a:noFill/>
          <a:ln w="57150" cap="flat" cmpd="thinThick">
            <a:noFill/>
            <a:prstDash val="solid"/>
            <a:miter/>
            <a:headEnd type="none" w="med" len="med"/>
            <a:tailEnd type="none" w="med" len="med"/>
          </a:ln>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35355" eaLnBrk="1" fontAlgn="ctr" hangingPunct="1">
              <a:lnSpc>
                <a:spcPct val="130000"/>
              </a:lnSpc>
            </a:pPr>
            <a:r>
              <a:rPr lang="zh-CN" altLang="en-US" b="1" dirty="0">
                <a:solidFill>
                  <a:srgbClr val="0C4A88"/>
                </a:solidFill>
                <a:effectLst>
                  <a:outerShdw blurRad="38100" dist="38100" dir="2700000">
                    <a:srgbClr val="C0C0C0"/>
                  </a:outerShdw>
                </a:effectLst>
                <a:latin typeface="微软雅黑" panose="020B0503020204020204" pitchFamily="34" charset="-122"/>
                <a:ea typeface="微软雅黑" panose="020B0503020204020204" pitchFamily="34" charset="-122"/>
              </a:rPr>
              <a:t> 烧焦的手套</a:t>
            </a:r>
            <a:endParaRPr lang="zh-CN" altLang="en-US" b="1" dirty="0">
              <a:solidFill>
                <a:srgbClr val="0C4A88"/>
              </a:solidFill>
              <a:effectLst>
                <a:outerShdw blurRad="38100" dist="38100" dir="2700000">
                  <a:srgbClr val="C0C0C0"/>
                </a:outerShdw>
              </a:effectLst>
              <a:latin typeface="微软雅黑" panose="020B0503020204020204" pitchFamily="34" charset="-122"/>
              <a:ea typeface="微软雅黑" panose="020B0503020204020204" pitchFamily="34" charset="-122"/>
            </a:endParaRPr>
          </a:p>
        </p:txBody>
      </p:sp>
      <p:sp>
        <p:nvSpPr>
          <p:cNvPr id="21" name="Rectangle 4"/>
          <p:cNvSpPr/>
          <p:nvPr/>
        </p:nvSpPr>
        <p:spPr>
          <a:xfrm>
            <a:off x="7098508" y="5743159"/>
            <a:ext cx="2209800" cy="304250"/>
          </a:xfrm>
          <a:prstGeom prst="rect">
            <a:avLst/>
          </a:prstGeom>
          <a:noFill/>
          <a:ln w="57150" cap="flat" cmpd="thickThin">
            <a:noFill/>
            <a:prstDash val="solid"/>
            <a:miter/>
            <a:headEnd type="none" w="med" len="med"/>
            <a:tailEnd type="none" w="med" len="med"/>
          </a:ln>
        </p:spPr>
        <p:txBody>
          <a:bodyPr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33450" eaLnBrk="1" hangingPunct="1">
              <a:lnSpc>
                <a:spcPct val="120000"/>
              </a:lnSpc>
            </a:pPr>
            <a:r>
              <a:rPr lang="zh-CN" altLang="en-US" b="1" dirty="0">
                <a:solidFill>
                  <a:srgbClr val="0C4A88"/>
                </a:solidFill>
                <a:latin typeface="微软雅黑" panose="020B0503020204020204" pitchFamily="34" charset="-122"/>
                <a:ea typeface="微软雅黑" panose="020B0503020204020204" pitchFamily="34" charset="-122"/>
              </a:rPr>
              <a:t>配电盘烧焦</a:t>
            </a:r>
            <a:endParaRPr lang="zh-CN" altLang="en-US" b="1" dirty="0">
              <a:solidFill>
                <a:srgbClr val="0C4A88"/>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244389" y="149737"/>
            <a:ext cx="4187911" cy="466068"/>
            <a:chOff x="4143851" y="532568"/>
            <a:chExt cx="4142700" cy="584449"/>
          </a:xfrm>
        </p:grpSpPr>
        <p:sp>
          <p:nvSpPr>
            <p:cNvPr id="14"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16"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22" name="TextBox 35"/>
          <p:cNvSpPr txBox="1"/>
          <p:nvPr/>
        </p:nvSpPr>
        <p:spPr>
          <a:xfrm>
            <a:off x="1133005" y="109643"/>
            <a:ext cx="2233296"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临时用电作业安全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4" name="矩形 23"/>
          <p:cNvSpPr/>
          <p:nvPr/>
        </p:nvSpPr>
        <p:spPr>
          <a:xfrm>
            <a:off x="1726617" y="1225914"/>
            <a:ext cx="2465740"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 </a:t>
            </a:r>
            <a:r>
              <a:rPr lang="en-US" altLang="zh-CN" dirty="0">
                <a:solidFill>
                  <a:srgbClr val="0C4A88"/>
                </a:solidFill>
                <a:latin typeface="微软雅黑" panose="020B0503020204020204" pitchFamily="34" charset="-122"/>
                <a:ea typeface="微软雅黑" panose="020B0503020204020204" pitchFamily="34" charset="-122"/>
              </a:rPr>
              <a:t>3</a:t>
            </a:r>
            <a:r>
              <a:rPr lang="zh-CN" altLang="en-US" dirty="0">
                <a:solidFill>
                  <a:srgbClr val="0C4A88"/>
                </a:solidFill>
                <a:latin typeface="微软雅黑" panose="020B0503020204020204" pitchFamily="34" charset="-122"/>
                <a:ea typeface="微软雅黑" panose="020B0503020204020204" pitchFamily="34" charset="-122"/>
              </a:rPr>
              <a:t>、临时用电作业职责</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2" name="椭圆 1"/>
          <p:cNvSpPr/>
          <p:nvPr/>
        </p:nvSpPr>
        <p:spPr>
          <a:xfrm>
            <a:off x="1796758" y="1858988"/>
            <a:ext cx="445083" cy="445083"/>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2395538" y="1896863"/>
            <a:ext cx="1800493"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作业负责人职责</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22" name="矩形 21"/>
          <p:cNvSpPr/>
          <p:nvPr/>
        </p:nvSpPr>
        <p:spPr>
          <a:xfrm>
            <a:off x="2395538" y="2304071"/>
            <a:ext cx="8562500" cy="679801"/>
          </a:xfrm>
          <a:prstGeom prst="rect">
            <a:avLst/>
          </a:prstGeom>
        </p:spPr>
        <p:txBody>
          <a:bodyPr wrap="square">
            <a:spAutoFit/>
          </a:bodyPr>
          <a:lstStyle/>
          <a:p>
            <a:pPr>
              <a:lnSpc>
                <a:spcPts val="24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负责按规定办理</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临时用电作业安全许可证</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，制定安全措施并监督实施，组织安排作业人员，对作业人员进行安全教育，确保作业安全。</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3" name="椭圆 22"/>
          <p:cNvSpPr/>
          <p:nvPr/>
        </p:nvSpPr>
        <p:spPr>
          <a:xfrm>
            <a:off x="1796758" y="3187674"/>
            <a:ext cx="445083" cy="445083"/>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2395538" y="3225549"/>
            <a:ext cx="1569660"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作业人员职责</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26" name="矩形 25"/>
          <p:cNvSpPr/>
          <p:nvPr/>
        </p:nvSpPr>
        <p:spPr>
          <a:xfrm>
            <a:off x="2395538" y="3632757"/>
            <a:ext cx="8562500" cy="679801"/>
          </a:xfrm>
          <a:prstGeom prst="rect">
            <a:avLst/>
          </a:prstGeom>
        </p:spPr>
        <p:txBody>
          <a:bodyPr wrap="square">
            <a:spAutoFit/>
          </a:bodyPr>
          <a:lstStyle/>
          <a:p>
            <a:pPr>
              <a:lnSpc>
                <a:spcPts val="24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应遵守用电和临时用电作业安全管理规定，按规定穿戴劳动防护用品和安全保护用具，认真执行安全措施，在安全措施不完善或没有办理有效许可证时应拒绝临时用电作业 。</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7" name="椭圆 26"/>
          <p:cNvSpPr/>
          <p:nvPr/>
        </p:nvSpPr>
        <p:spPr>
          <a:xfrm>
            <a:off x="1796758" y="4612343"/>
            <a:ext cx="445083" cy="445083"/>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2395538" y="4650218"/>
            <a:ext cx="2723823"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作业所在区域负责人职责</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29" name="矩形 28"/>
          <p:cNvSpPr/>
          <p:nvPr/>
        </p:nvSpPr>
        <p:spPr>
          <a:xfrm>
            <a:off x="2395538" y="5057426"/>
            <a:ext cx="8562500" cy="372025"/>
          </a:xfrm>
          <a:prstGeom prst="rect">
            <a:avLst/>
          </a:prstGeom>
        </p:spPr>
        <p:txBody>
          <a:bodyPr wrap="square">
            <a:spAutoFit/>
          </a:bodyPr>
          <a:lstStyle/>
          <a:p>
            <a:pPr>
              <a:lnSpc>
                <a:spcPts val="24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同作业负责人检查落实现场作业安全措施，确保作业场所符合临时用电作业安全规定 。</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1796758" y="1876326"/>
            <a:ext cx="457200" cy="369332"/>
          </a:xfrm>
          <a:prstGeom prst="rect">
            <a:avLst/>
          </a:prstGeom>
          <a:noFill/>
        </p:spPr>
        <p:txBody>
          <a:bodyPr wrap="square" rtlCol="0">
            <a:spAutoFit/>
          </a:bodyPr>
          <a:lstStyle/>
          <a:p>
            <a:r>
              <a:rPr lang="en-US" altLang="zh-CN" dirty="0">
                <a:solidFill>
                  <a:schemeClr val="bg1"/>
                </a:solidFill>
              </a:rPr>
              <a:t>01</a:t>
            </a:r>
            <a:endParaRPr lang="zh-CN" altLang="en-US" dirty="0">
              <a:solidFill>
                <a:schemeClr val="bg1"/>
              </a:solidFill>
            </a:endParaRPr>
          </a:p>
        </p:txBody>
      </p:sp>
      <p:sp>
        <p:nvSpPr>
          <p:cNvPr id="30" name="文本框 29"/>
          <p:cNvSpPr txBox="1"/>
          <p:nvPr/>
        </p:nvSpPr>
        <p:spPr>
          <a:xfrm>
            <a:off x="1796758" y="3229288"/>
            <a:ext cx="457200" cy="369332"/>
          </a:xfrm>
          <a:prstGeom prst="rect">
            <a:avLst/>
          </a:prstGeom>
          <a:noFill/>
        </p:spPr>
        <p:txBody>
          <a:bodyPr wrap="square" rtlCol="0">
            <a:spAutoFit/>
          </a:bodyPr>
          <a:lstStyle/>
          <a:p>
            <a:r>
              <a:rPr lang="en-US" altLang="zh-CN" dirty="0">
                <a:solidFill>
                  <a:schemeClr val="bg1"/>
                </a:solidFill>
              </a:rPr>
              <a:t>02</a:t>
            </a:r>
            <a:endParaRPr lang="zh-CN" altLang="en-US" dirty="0">
              <a:solidFill>
                <a:schemeClr val="bg1"/>
              </a:solidFill>
            </a:endParaRPr>
          </a:p>
        </p:txBody>
      </p:sp>
      <p:sp>
        <p:nvSpPr>
          <p:cNvPr id="31" name="文本框 30"/>
          <p:cNvSpPr txBox="1"/>
          <p:nvPr/>
        </p:nvSpPr>
        <p:spPr>
          <a:xfrm>
            <a:off x="1796758" y="4650218"/>
            <a:ext cx="457200" cy="369332"/>
          </a:xfrm>
          <a:prstGeom prst="rect">
            <a:avLst/>
          </a:prstGeom>
          <a:noFill/>
        </p:spPr>
        <p:txBody>
          <a:bodyPr wrap="square" rtlCol="0">
            <a:spAutoFit/>
          </a:bodyPr>
          <a:lstStyle/>
          <a:p>
            <a:r>
              <a:rPr lang="en-US" altLang="zh-CN" dirty="0">
                <a:solidFill>
                  <a:schemeClr val="bg1"/>
                </a:solidFill>
              </a:rPr>
              <a:t>03</a:t>
            </a:r>
            <a:endParaRPr lang="zh-CN" altLang="en-US" dirty="0">
              <a:solidFill>
                <a:schemeClr val="bg1"/>
              </a:solidFill>
            </a:endParaRPr>
          </a:p>
        </p:txBody>
      </p:sp>
      <p:cxnSp>
        <p:nvCxnSpPr>
          <p:cNvPr id="5" name="直接连接符 4"/>
          <p:cNvCxnSpPr/>
          <p:nvPr/>
        </p:nvCxnSpPr>
        <p:spPr>
          <a:xfrm>
            <a:off x="2395538" y="3048729"/>
            <a:ext cx="8562500" cy="0"/>
          </a:xfrm>
          <a:prstGeom prst="line">
            <a:avLst/>
          </a:prstGeom>
          <a:ln w="12700" cap="flat" cmpd="sng">
            <a:solidFill>
              <a:srgbClr val="000000"/>
            </a:solidFill>
            <a:prstDash val="sysDash"/>
            <a:miter/>
            <a:headEnd type="none" w="med" len="med"/>
            <a:tailEnd type="none" w="med" len="med"/>
          </a:ln>
        </p:spPr>
      </p:cxnSp>
      <p:cxnSp>
        <p:nvCxnSpPr>
          <p:cNvPr id="32" name="直接连接符 31"/>
          <p:cNvCxnSpPr/>
          <p:nvPr/>
        </p:nvCxnSpPr>
        <p:spPr>
          <a:xfrm>
            <a:off x="2395538" y="4438021"/>
            <a:ext cx="8562500" cy="0"/>
          </a:xfrm>
          <a:prstGeom prst="line">
            <a:avLst/>
          </a:prstGeom>
          <a:ln w="12700" cap="flat" cmpd="sng">
            <a:solidFill>
              <a:srgbClr val="000000"/>
            </a:solidFill>
            <a:prstDash val="sysDash"/>
            <a:miter/>
            <a:headEnd type="none" w="med" len="med"/>
            <a:tailEnd type="none" w="med" len="med"/>
          </a:ln>
        </p:spPr>
      </p:cxnSp>
      <p:cxnSp>
        <p:nvCxnSpPr>
          <p:cNvPr id="33" name="直接连接符 32"/>
          <p:cNvCxnSpPr/>
          <p:nvPr/>
        </p:nvCxnSpPr>
        <p:spPr>
          <a:xfrm>
            <a:off x="2395538" y="5557890"/>
            <a:ext cx="8562500" cy="0"/>
          </a:xfrm>
          <a:prstGeom prst="line">
            <a:avLst/>
          </a:prstGeom>
          <a:ln w="12700" cap="flat" cmpd="sng">
            <a:solidFill>
              <a:srgbClr val="000000"/>
            </a:solidFill>
            <a:prstDash val="sysDash"/>
            <a:miter/>
            <a:headEnd type="none" w="med" len="med"/>
            <a:tailEnd type="none" w="med" len="med"/>
          </a:ln>
        </p:spPr>
      </p:cxnSp>
      <p:sp>
        <p:nvSpPr>
          <p:cNvPr id="34" name="椭圆 33"/>
          <p:cNvSpPr/>
          <p:nvPr/>
        </p:nvSpPr>
        <p:spPr>
          <a:xfrm>
            <a:off x="1796758" y="5749759"/>
            <a:ext cx="445083" cy="445083"/>
          </a:xfrm>
          <a:prstGeom prst="ellips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2395538" y="5787634"/>
            <a:ext cx="2031325" cy="369332"/>
          </a:xfrm>
          <a:prstGeom prst="rect">
            <a:avLst/>
          </a:prstGeom>
        </p:spPr>
        <p:txBody>
          <a:bodyPr wrap="none">
            <a:spAutoFit/>
          </a:bodyPr>
          <a:lstStyle/>
          <a:p>
            <a:r>
              <a:rPr lang="zh-CN" altLang="en-US" dirty="0">
                <a:solidFill>
                  <a:srgbClr val="0C4A88"/>
                </a:solidFill>
                <a:latin typeface="微软雅黑" panose="020B0503020204020204" pitchFamily="34" charset="-122"/>
                <a:ea typeface="微软雅黑" panose="020B0503020204020204" pitchFamily="34" charset="-122"/>
              </a:rPr>
              <a:t>审批签字人的职责</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40" name="矩形 39"/>
          <p:cNvSpPr/>
          <p:nvPr/>
        </p:nvSpPr>
        <p:spPr>
          <a:xfrm>
            <a:off x="2395538" y="6194842"/>
            <a:ext cx="8562500" cy="372025"/>
          </a:xfrm>
          <a:prstGeom prst="rect">
            <a:avLst/>
          </a:prstGeom>
        </p:spPr>
        <p:txBody>
          <a:bodyPr wrap="square">
            <a:spAutoFit/>
          </a:bodyPr>
          <a:lstStyle/>
          <a:p>
            <a:pPr>
              <a:lnSpc>
                <a:spcPts val="24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到现场对临时用电作业的组织、安全措施等的落实进行核实，对签字行为和后果负责。 </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1796758" y="5787634"/>
            <a:ext cx="457200" cy="369332"/>
          </a:xfrm>
          <a:prstGeom prst="rect">
            <a:avLst/>
          </a:prstGeom>
          <a:noFill/>
        </p:spPr>
        <p:txBody>
          <a:bodyPr wrap="square" rtlCol="0">
            <a:spAutoFit/>
          </a:bodyPr>
          <a:lstStyle/>
          <a:p>
            <a:r>
              <a:rPr lang="en-US" altLang="zh-CN" dirty="0">
                <a:solidFill>
                  <a:schemeClr val="bg1"/>
                </a:solidFill>
              </a:rPr>
              <a:t>04</a:t>
            </a:r>
            <a:endParaRPr lang="zh-CN" altLang="en-US" dirty="0">
              <a:solidFill>
                <a:schemeClr val="bg1"/>
              </a:solidFill>
            </a:endParaRPr>
          </a:p>
        </p:txBody>
      </p:sp>
      <p:cxnSp>
        <p:nvCxnSpPr>
          <p:cNvPr id="42" name="直接连接符 41"/>
          <p:cNvCxnSpPr/>
          <p:nvPr/>
        </p:nvCxnSpPr>
        <p:spPr>
          <a:xfrm>
            <a:off x="2395538" y="6695306"/>
            <a:ext cx="8562500" cy="0"/>
          </a:xfrm>
          <a:prstGeom prst="line">
            <a:avLst/>
          </a:prstGeom>
          <a:ln w="12700" cap="flat" cmpd="sng">
            <a:solidFill>
              <a:srgbClr val="000000"/>
            </a:solidFill>
            <a:prstDash val="sysDash"/>
            <a:miter/>
            <a:headEnd type="none" w="med" len="med"/>
            <a:tailEnd type="none" w="med" len="med"/>
          </a:ln>
        </p:spPr>
      </p:cxnSp>
      <p:grpSp>
        <p:nvGrpSpPr>
          <p:cNvPr id="47" name="组合 46"/>
          <p:cNvGrpSpPr/>
          <p:nvPr/>
        </p:nvGrpSpPr>
        <p:grpSpPr>
          <a:xfrm>
            <a:off x="244389" y="149737"/>
            <a:ext cx="4187911" cy="466068"/>
            <a:chOff x="4143851" y="532568"/>
            <a:chExt cx="4142700" cy="584449"/>
          </a:xfrm>
        </p:grpSpPr>
        <p:sp>
          <p:nvSpPr>
            <p:cNvPr id="48"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49"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50" name="TextBox 35"/>
          <p:cNvSpPr txBox="1"/>
          <p:nvPr/>
        </p:nvSpPr>
        <p:spPr>
          <a:xfrm>
            <a:off x="1133005" y="109643"/>
            <a:ext cx="2233296"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临时用电作业安全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4" name="矩形 23"/>
          <p:cNvSpPr/>
          <p:nvPr/>
        </p:nvSpPr>
        <p:spPr>
          <a:xfrm>
            <a:off x="1726617" y="1225914"/>
            <a:ext cx="3550972"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4</a:t>
            </a:r>
            <a:r>
              <a:rPr lang="zh-CN" altLang="en-US" dirty="0">
                <a:solidFill>
                  <a:srgbClr val="0C4A88"/>
                </a:solidFill>
                <a:latin typeface="微软雅黑" panose="020B0503020204020204" pitchFamily="34" charset="-122"/>
                <a:ea typeface="微软雅黑" panose="020B0503020204020204" pitchFamily="34" charset="-122"/>
              </a:rPr>
              <a:t>、临时用电作业的主要安全要求</a:t>
            </a:r>
            <a:endParaRPr lang="zh-CN" altLang="en-US" dirty="0">
              <a:solidFill>
                <a:srgbClr val="0C4A88"/>
              </a:solidFill>
              <a:latin typeface="微软雅黑" panose="020B0503020204020204" pitchFamily="34" charset="-122"/>
              <a:ea typeface="微软雅黑" panose="020B0503020204020204" pitchFamily="34" charset="-122"/>
            </a:endParaRPr>
          </a:p>
        </p:txBody>
      </p:sp>
      <p:pic>
        <p:nvPicPr>
          <p:cNvPr id="15361" name="Picture 1" descr="https://timgsa.baidu.com/timg?image&amp;quality=80&amp;size=b9999_10000&amp;sec=1521343394209&amp;di=6a1c2f2cec82c9f107d37bf2a6cdd73d&amp;imgtype=0&amp;src=http%3A%2F%2Fimgsrc.baidu.com%2Fimage%2Fc0%253Dpixel_huitu%252C0%252C0%252C294%252C40%2Fsign%3D4abfdde425738bd4d02cba71c8f3e2ba%2Fa1ec08fa513d2697c9e5aa645efbb2fb4316d8d1.jpg"/>
          <p:cNvPicPr>
            <a:picLocks noChangeAspect="1" noChangeArrowheads="1"/>
          </p:cNvPicPr>
          <p:nvPr/>
        </p:nvPicPr>
        <p:blipFill rotWithShape="1">
          <a:blip r:embed="rId2">
            <a:extLst>
              <a:ext uri="{28A0092B-C50C-407E-A947-70E740481C1C}">
                <a14:useLocalDpi xmlns:a14="http://schemas.microsoft.com/office/drawing/2010/main" val="0"/>
              </a:ext>
            </a:extLst>
          </a:blip>
          <a:srcRect l="4089" r="2379" b="5012"/>
          <a:stretch>
            <a:fillRect/>
          </a:stretch>
        </p:blipFill>
        <p:spPr bwMode="auto">
          <a:xfrm>
            <a:off x="1215329" y="2122441"/>
            <a:ext cx="4985293" cy="39511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1726618" y="2162633"/>
            <a:ext cx="48579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ctr" defTabSz="914400" rtl="0" eaLnBrk="0" fontAlgn="t" latinLnBrk="0" hangingPunct="0">
              <a:lnSpc>
                <a:spcPct val="100000"/>
              </a:lnSpc>
              <a:spcBef>
                <a:spcPct val="0"/>
              </a:spcBef>
              <a:spcAft>
                <a:spcPct val="0"/>
              </a:spcAft>
              <a:buClrTx/>
              <a:buSzTx/>
              <a:buFontTx/>
              <a:buNone/>
            </a:pPr>
            <a:br>
              <a:rPr kumimoji="0" lang="zh-CN" altLang="zh-CN" sz="1000" b="0" i="0" u="none" strike="noStrike" cap="none" normalizeH="0" baseline="0">
                <a:ln>
                  <a:noFill/>
                </a:ln>
                <a:solidFill>
                  <a:srgbClr val="666666"/>
                </a:solidFill>
                <a:effectLst/>
                <a:latin typeface="微软雅黑" panose="020B0503020204020204" pitchFamily="34" charset="-122"/>
                <a:ea typeface="微软雅黑" panose="020B0503020204020204" pitchFamily="34" charset="-122"/>
              </a:rPr>
            </a:b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6" name="矩形 5"/>
          <p:cNvSpPr/>
          <p:nvPr/>
        </p:nvSpPr>
        <p:spPr>
          <a:xfrm>
            <a:off x="6200622" y="2122441"/>
            <a:ext cx="5734704" cy="3951100"/>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6383337" y="2349292"/>
            <a:ext cx="5369273" cy="3477875"/>
          </a:xfrm>
          <a:prstGeom prst="rect">
            <a:avLst/>
          </a:prstGeom>
        </p:spPr>
        <p:txBody>
          <a:bodyPr wrap="square">
            <a:spAutoFit/>
          </a:bodyPr>
          <a:lstStyle/>
          <a:p>
            <a:pPr>
              <a:lnSpc>
                <a:spcPts val="2400"/>
              </a:lnSpc>
              <a:spcBef>
                <a:spcPts val="600"/>
              </a:spcBef>
            </a:pPr>
            <a:r>
              <a:rPr lang="en-US" altLang="zh-CN" sz="1600" dirty="0">
                <a:solidFill>
                  <a:schemeClr val="bg1"/>
                </a:solidFill>
                <a:latin typeface="微软雅黑" panose="020B0503020204020204" pitchFamily="34" charset="-122"/>
                <a:ea typeface="微软雅黑" panose="020B0503020204020204" pitchFamily="34" charset="-122"/>
              </a:rPr>
              <a:t>1</a:t>
            </a:r>
            <a:r>
              <a:rPr lang="zh-CN" altLang="en-US" sz="1600" dirty="0">
                <a:solidFill>
                  <a:schemeClr val="bg1"/>
                </a:solidFill>
                <a:latin typeface="微软雅黑" panose="020B0503020204020204" pitchFamily="34" charset="-122"/>
                <a:ea typeface="微软雅黑" panose="020B0503020204020204" pitchFamily="34" charset="-122"/>
              </a:rPr>
              <a:t>）安装、拆除或维修临时用电线路应由</a:t>
            </a:r>
            <a:r>
              <a:rPr lang="zh-CN" altLang="en-US" sz="1600" dirty="0">
                <a:solidFill>
                  <a:srgbClr val="FFFF00"/>
                </a:solidFill>
                <a:latin typeface="微软雅黑" panose="020B0503020204020204" pitchFamily="34" charset="-122"/>
                <a:ea typeface="微软雅黑" panose="020B0503020204020204" pitchFamily="34" charset="-122"/>
              </a:rPr>
              <a:t>电气专业人员进行</a:t>
            </a:r>
            <a:endParaRPr lang="zh-CN" altLang="en-US" sz="1600" dirty="0">
              <a:solidFill>
                <a:srgbClr val="FFFF00"/>
              </a:solidFill>
              <a:latin typeface="微软雅黑" panose="020B0503020204020204" pitchFamily="34" charset="-122"/>
              <a:ea typeface="微软雅黑" panose="020B0503020204020204" pitchFamily="34" charset="-122"/>
            </a:endParaRPr>
          </a:p>
          <a:p>
            <a:pPr>
              <a:lnSpc>
                <a:spcPts val="2400"/>
              </a:lnSpc>
              <a:spcBef>
                <a:spcPts val="600"/>
              </a:spcBef>
            </a:pPr>
            <a:r>
              <a:rPr lang="en-US" altLang="zh-CN" sz="1600" dirty="0">
                <a:solidFill>
                  <a:schemeClr val="bg1"/>
                </a:solidFill>
                <a:latin typeface="微软雅黑" panose="020B0503020204020204" pitchFamily="34" charset="-122"/>
                <a:ea typeface="微软雅黑" panose="020B0503020204020204" pitchFamily="34" charset="-122"/>
              </a:rPr>
              <a:t>2</a:t>
            </a:r>
            <a:r>
              <a:rPr lang="zh-CN" altLang="en-US" sz="1600" dirty="0">
                <a:solidFill>
                  <a:schemeClr val="bg1"/>
                </a:solidFill>
                <a:latin typeface="微软雅黑" panose="020B0503020204020204" pitchFamily="34" charset="-122"/>
                <a:ea typeface="微软雅黑" panose="020B0503020204020204" pitchFamily="34" charset="-122"/>
              </a:rPr>
              <a:t>）在开关上安装、拆除临时用电线路时， 其上一级开关应断电上锁，</a:t>
            </a:r>
            <a:r>
              <a:rPr lang="zh-CN" altLang="en-US" sz="1600" dirty="0">
                <a:solidFill>
                  <a:srgbClr val="FFFF00"/>
                </a:solidFill>
                <a:latin typeface="微软雅黑" panose="020B0503020204020204" pitchFamily="34" charset="-122"/>
                <a:ea typeface="微软雅黑" panose="020B0503020204020204" pitchFamily="34" charset="-122"/>
              </a:rPr>
              <a:t>并加挂安全警示标牌。</a:t>
            </a:r>
            <a:endParaRPr lang="zh-CN" altLang="en-US" sz="1600" dirty="0">
              <a:solidFill>
                <a:srgbClr val="FFFF00"/>
              </a:solidFill>
              <a:latin typeface="微软雅黑" panose="020B0503020204020204" pitchFamily="34" charset="-122"/>
              <a:ea typeface="微软雅黑" panose="020B0503020204020204" pitchFamily="34" charset="-122"/>
            </a:endParaRPr>
          </a:p>
          <a:p>
            <a:pPr>
              <a:lnSpc>
                <a:spcPts val="2400"/>
              </a:lnSpc>
              <a:spcBef>
                <a:spcPts val="600"/>
              </a:spcBef>
            </a:pPr>
            <a:r>
              <a:rPr lang="en-US" altLang="zh-CN" sz="1600" dirty="0">
                <a:solidFill>
                  <a:schemeClr val="bg1"/>
                </a:solidFill>
                <a:latin typeface="微软雅黑" panose="020B0503020204020204" pitchFamily="34" charset="-122"/>
                <a:ea typeface="微软雅黑" panose="020B0503020204020204" pitchFamily="34" charset="-122"/>
              </a:rPr>
              <a:t>3</a:t>
            </a:r>
            <a:r>
              <a:rPr lang="zh-CN" altLang="en-US" sz="1600" dirty="0">
                <a:solidFill>
                  <a:schemeClr val="bg1"/>
                </a:solidFill>
                <a:latin typeface="微软雅黑" panose="020B0503020204020204" pitchFamily="34" charset="-122"/>
                <a:ea typeface="微软雅黑" panose="020B0503020204020204" pitchFamily="34" charset="-122"/>
              </a:rPr>
              <a:t>）在运行的生产装置、罐区和具有火灾爆炸危险场所内不应接临时电源，</a:t>
            </a:r>
            <a:r>
              <a:rPr lang="zh-CN" altLang="en-US" sz="1600" dirty="0">
                <a:solidFill>
                  <a:srgbClr val="FFFF00"/>
                </a:solidFill>
                <a:latin typeface="微软雅黑" panose="020B0503020204020204" pitchFamily="34" charset="-122"/>
                <a:ea typeface="微软雅黑" panose="020B0503020204020204" pitchFamily="34" charset="-122"/>
              </a:rPr>
              <a:t>确需时应对周围环境进行可燃气体检测分析并符合规范要求。</a:t>
            </a:r>
            <a:endParaRPr lang="zh-CN" altLang="en-US" sz="1600" dirty="0">
              <a:solidFill>
                <a:srgbClr val="FFFF00"/>
              </a:solidFill>
              <a:latin typeface="微软雅黑" panose="020B0503020204020204" pitchFamily="34" charset="-122"/>
              <a:ea typeface="微软雅黑" panose="020B0503020204020204" pitchFamily="34" charset="-122"/>
            </a:endParaRPr>
          </a:p>
          <a:p>
            <a:pPr>
              <a:lnSpc>
                <a:spcPts val="2400"/>
              </a:lnSpc>
              <a:spcBef>
                <a:spcPts val="600"/>
              </a:spcBef>
            </a:pPr>
            <a:r>
              <a:rPr lang="en-US" altLang="zh-CN" sz="1600" dirty="0">
                <a:solidFill>
                  <a:schemeClr val="bg1"/>
                </a:solidFill>
                <a:latin typeface="微软雅黑" panose="020B0503020204020204" pitchFamily="34" charset="-122"/>
                <a:ea typeface="微软雅黑" panose="020B0503020204020204" pitchFamily="34" charset="-122"/>
              </a:rPr>
              <a:t>4</a:t>
            </a:r>
            <a:r>
              <a:rPr lang="zh-CN" altLang="en-US" sz="1600" dirty="0">
                <a:solidFill>
                  <a:schemeClr val="bg1"/>
                </a:solidFill>
                <a:latin typeface="微软雅黑" panose="020B0503020204020204" pitchFamily="34" charset="-122"/>
                <a:ea typeface="微软雅黑" panose="020B0503020204020204" pitchFamily="34" charset="-122"/>
              </a:rPr>
              <a:t>）临时用电线路应有</a:t>
            </a:r>
            <a:r>
              <a:rPr lang="zh-CN" altLang="en-US" sz="1600" dirty="0">
                <a:solidFill>
                  <a:srgbClr val="FFFF00"/>
                </a:solidFill>
                <a:latin typeface="微软雅黑" panose="020B0503020204020204" pitchFamily="34" charset="-122"/>
                <a:ea typeface="微软雅黑" panose="020B0503020204020204" pitchFamily="34" charset="-122"/>
              </a:rPr>
              <a:t>防雨、防潮、接地、漏电保护</a:t>
            </a:r>
            <a:r>
              <a:rPr lang="zh-CN" altLang="en-US" sz="1600" dirty="0">
                <a:solidFill>
                  <a:schemeClr val="bg1"/>
                </a:solidFill>
                <a:latin typeface="微软雅黑" panose="020B0503020204020204" pitchFamily="34" charset="-122"/>
                <a:ea typeface="微软雅黑" panose="020B0503020204020204" pitchFamily="34" charset="-122"/>
              </a:rPr>
              <a:t>；</a:t>
            </a:r>
            <a:endParaRPr lang="zh-CN" altLang="en-US" sz="1600" dirty="0">
              <a:solidFill>
                <a:schemeClr val="bg1"/>
              </a:solidFill>
              <a:latin typeface="微软雅黑" panose="020B0503020204020204" pitchFamily="34" charset="-122"/>
              <a:ea typeface="微软雅黑" panose="020B0503020204020204" pitchFamily="34" charset="-122"/>
            </a:endParaRPr>
          </a:p>
          <a:p>
            <a:pPr>
              <a:lnSpc>
                <a:spcPts val="2400"/>
              </a:lnSpc>
              <a:spcBef>
                <a:spcPts val="600"/>
              </a:spcBef>
            </a:pPr>
            <a:r>
              <a:rPr lang="en-US" altLang="zh-CN" sz="1600" dirty="0">
                <a:solidFill>
                  <a:schemeClr val="bg1"/>
                </a:solidFill>
                <a:latin typeface="微软雅黑" panose="020B0503020204020204" pitchFamily="34" charset="-122"/>
                <a:ea typeface="微软雅黑" panose="020B0503020204020204" pitchFamily="34" charset="-122"/>
              </a:rPr>
              <a:t>5</a:t>
            </a:r>
            <a:r>
              <a:rPr lang="zh-CN" altLang="en-US" sz="1600" dirty="0">
                <a:solidFill>
                  <a:schemeClr val="bg1"/>
                </a:solidFill>
                <a:latin typeface="微软雅黑" panose="020B0503020204020204" pitchFamily="34" charset="-122"/>
                <a:ea typeface="微软雅黑" panose="020B0503020204020204" pitchFamily="34" charset="-122"/>
              </a:rPr>
              <a:t>）经过有高温、振动、腐蚀、积水及机械损伤等危害的部位，</a:t>
            </a:r>
            <a:r>
              <a:rPr lang="zh-CN" altLang="en-US" sz="1600" dirty="0">
                <a:solidFill>
                  <a:srgbClr val="FFFF00"/>
                </a:solidFill>
                <a:latin typeface="微软雅黑" panose="020B0503020204020204" pitchFamily="34" charset="-122"/>
                <a:ea typeface="微软雅黑" panose="020B0503020204020204" pitchFamily="34" charset="-122"/>
              </a:rPr>
              <a:t>不得有接头，并应采取相应的保护措施 </a:t>
            </a:r>
            <a:endParaRPr lang="zh-CN" altLang="en-US" sz="1600" dirty="0">
              <a:solidFill>
                <a:srgbClr val="FFFF00"/>
              </a:solidFill>
              <a:latin typeface="微软雅黑" panose="020B0503020204020204" pitchFamily="34" charset="-122"/>
              <a:ea typeface="微软雅黑" panose="020B0503020204020204" pitchFamily="34" charset="-122"/>
            </a:endParaRPr>
          </a:p>
        </p:txBody>
      </p:sp>
      <p:grpSp>
        <p:nvGrpSpPr>
          <p:cNvPr id="12" name="组合 11"/>
          <p:cNvGrpSpPr/>
          <p:nvPr/>
        </p:nvGrpSpPr>
        <p:grpSpPr>
          <a:xfrm>
            <a:off x="244389" y="149737"/>
            <a:ext cx="4187911" cy="466068"/>
            <a:chOff x="4143851" y="532568"/>
            <a:chExt cx="4142700" cy="584449"/>
          </a:xfrm>
        </p:grpSpPr>
        <p:sp>
          <p:nvSpPr>
            <p:cNvPr id="13"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14"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15" name="TextBox 35"/>
          <p:cNvSpPr txBox="1"/>
          <p:nvPr/>
        </p:nvSpPr>
        <p:spPr>
          <a:xfrm>
            <a:off x="1133005" y="109643"/>
            <a:ext cx="2233296"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临时用电作业安全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4" name="矩形 23"/>
          <p:cNvSpPr/>
          <p:nvPr/>
        </p:nvSpPr>
        <p:spPr>
          <a:xfrm>
            <a:off x="1726617" y="1225914"/>
            <a:ext cx="3550972"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4</a:t>
            </a:r>
            <a:r>
              <a:rPr lang="zh-CN" altLang="en-US" dirty="0">
                <a:solidFill>
                  <a:srgbClr val="0C4A88"/>
                </a:solidFill>
                <a:latin typeface="微软雅黑" panose="020B0503020204020204" pitchFamily="34" charset="-122"/>
                <a:ea typeface="微软雅黑" panose="020B0503020204020204" pitchFamily="34" charset="-122"/>
              </a:rPr>
              <a:t>、临时用电作业的主要安全要求</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4" name="Rectangle 2"/>
          <p:cNvSpPr>
            <a:spLocks noChangeArrowheads="1"/>
          </p:cNvSpPr>
          <p:nvPr/>
        </p:nvSpPr>
        <p:spPr bwMode="auto">
          <a:xfrm>
            <a:off x="1561518" y="2220178"/>
            <a:ext cx="48579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ctr" defTabSz="914400" rtl="0" eaLnBrk="0" fontAlgn="t" latinLnBrk="0" hangingPunct="0">
              <a:lnSpc>
                <a:spcPct val="100000"/>
              </a:lnSpc>
              <a:spcBef>
                <a:spcPct val="0"/>
              </a:spcBef>
              <a:spcAft>
                <a:spcPct val="0"/>
              </a:spcAft>
              <a:buClrTx/>
              <a:buSzTx/>
              <a:buFontTx/>
              <a:buNone/>
            </a:pPr>
            <a:br>
              <a:rPr kumimoji="0" lang="zh-CN" altLang="zh-CN" sz="1000" b="0" i="0" u="none" strike="noStrike" cap="none" normalizeH="0" baseline="0">
                <a:ln>
                  <a:noFill/>
                </a:ln>
                <a:solidFill>
                  <a:srgbClr val="666666"/>
                </a:solidFill>
                <a:effectLst/>
                <a:latin typeface="微软雅黑" panose="020B0503020204020204" pitchFamily="34" charset="-122"/>
                <a:ea typeface="微软雅黑" panose="020B0503020204020204" pitchFamily="34" charset="-122"/>
              </a:rPr>
            </a:b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6" name="矩形 5"/>
          <p:cNvSpPr/>
          <p:nvPr/>
        </p:nvSpPr>
        <p:spPr>
          <a:xfrm>
            <a:off x="684798" y="2167172"/>
            <a:ext cx="5734704" cy="4148379"/>
          </a:xfrm>
          <a:prstGeom prst="rect">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736468" y="2310063"/>
            <a:ext cx="5551989" cy="3862596"/>
          </a:xfrm>
          <a:prstGeom prst="rect">
            <a:avLst/>
          </a:prstGeom>
        </p:spPr>
        <p:txBody>
          <a:bodyPr wrap="square">
            <a:spAutoFit/>
          </a:bodyPr>
          <a:lstStyle/>
          <a:p>
            <a:pPr>
              <a:lnSpc>
                <a:spcPts val="2400"/>
              </a:lnSpc>
              <a:spcBef>
                <a:spcPts val="600"/>
              </a:spcBef>
            </a:pPr>
            <a:r>
              <a:rPr lang="en-US" altLang="zh-CN" sz="1600" dirty="0">
                <a:solidFill>
                  <a:schemeClr val="bg1"/>
                </a:solidFill>
                <a:latin typeface="微软雅黑" panose="020B0503020204020204" pitchFamily="34" charset="-122"/>
                <a:ea typeface="微软雅黑" panose="020B0503020204020204" pitchFamily="34" charset="-122"/>
              </a:rPr>
              <a:t>6</a:t>
            </a:r>
            <a:r>
              <a:rPr lang="zh-CN" altLang="en-US"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rgbClr val="FFFF00"/>
                </a:solidFill>
                <a:latin typeface="微软雅黑" panose="020B0503020204020204" pitchFamily="34" charset="-122"/>
                <a:ea typeface="微软雅黑" panose="020B0503020204020204" pitchFamily="34" charset="-122"/>
              </a:rPr>
              <a:t>动力和照明线路</a:t>
            </a:r>
            <a:r>
              <a:rPr lang="zh-CN" altLang="en-US" sz="1600" dirty="0">
                <a:solidFill>
                  <a:schemeClr val="bg1"/>
                </a:solidFill>
                <a:latin typeface="微软雅黑" panose="020B0503020204020204" pitchFamily="34" charset="-122"/>
                <a:ea typeface="微软雅黑" panose="020B0503020204020204" pitchFamily="34" charset="-122"/>
              </a:rPr>
              <a:t>应分路设置；</a:t>
            </a:r>
            <a:endParaRPr lang="zh-CN" altLang="en-US" sz="1600" dirty="0">
              <a:solidFill>
                <a:schemeClr val="bg1"/>
              </a:solidFill>
              <a:latin typeface="微软雅黑" panose="020B0503020204020204" pitchFamily="34" charset="-122"/>
              <a:ea typeface="微软雅黑" panose="020B0503020204020204" pitchFamily="34" charset="-122"/>
            </a:endParaRPr>
          </a:p>
          <a:p>
            <a:pPr>
              <a:lnSpc>
                <a:spcPts val="2400"/>
              </a:lnSpc>
              <a:spcBef>
                <a:spcPts val="600"/>
              </a:spcBef>
            </a:pPr>
            <a:r>
              <a:rPr lang="en-US" altLang="zh-CN" sz="1600" dirty="0">
                <a:solidFill>
                  <a:schemeClr val="bg1"/>
                </a:solidFill>
                <a:latin typeface="微软雅黑" panose="020B0503020204020204" pitchFamily="34" charset="-122"/>
                <a:ea typeface="微软雅黑" panose="020B0503020204020204" pitchFamily="34" charset="-122"/>
              </a:rPr>
              <a:t>7</a:t>
            </a:r>
            <a:r>
              <a:rPr lang="zh-CN" altLang="en-US" sz="1600" dirty="0">
                <a:solidFill>
                  <a:schemeClr val="bg1"/>
                </a:solidFill>
                <a:latin typeface="微软雅黑" panose="020B0503020204020204" pitchFamily="34" charset="-122"/>
                <a:ea typeface="微软雅黑" panose="020B0503020204020204" pitchFamily="34" charset="-122"/>
              </a:rPr>
              <a:t>）临时用电的配电盘</a:t>
            </a:r>
            <a:r>
              <a:rPr lang="en-US" altLang="zh-CN"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rPr>
              <a:t>箱应有</a:t>
            </a:r>
            <a:r>
              <a:rPr lang="zh-CN" altLang="en-US" sz="1600" dirty="0">
                <a:solidFill>
                  <a:srgbClr val="FFFF00"/>
                </a:solidFill>
                <a:latin typeface="微软雅黑" panose="020B0503020204020204" pitchFamily="34" charset="-122"/>
                <a:ea typeface="微软雅黑" panose="020B0503020204020204" pitchFamily="34" charset="-122"/>
              </a:rPr>
              <a:t>安全警示标识</a:t>
            </a:r>
            <a:r>
              <a:rPr lang="zh-CN" altLang="en-US" sz="1600" dirty="0">
                <a:solidFill>
                  <a:schemeClr val="bg1"/>
                </a:solidFill>
                <a:latin typeface="微软雅黑" panose="020B0503020204020204" pitchFamily="34" charset="-122"/>
                <a:ea typeface="微软雅黑" panose="020B0503020204020204" pitchFamily="34" charset="-122"/>
              </a:rPr>
              <a:t>，盘、箱、门应能牢靠关闭并能上锁。</a:t>
            </a:r>
            <a:endParaRPr lang="zh-CN" altLang="en-US" sz="1600" dirty="0">
              <a:solidFill>
                <a:schemeClr val="bg1"/>
              </a:solidFill>
              <a:latin typeface="微软雅黑" panose="020B0503020204020204" pitchFamily="34" charset="-122"/>
              <a:ea typeface="微软雅黑" panose="020B0503020204020204" pitchFamily="34" charset="-122"/>
            </a:endParaRPr>
          </a:p>
          <a:p>
            <a:pPr>
              <a:lnSpc>
                <a:spcPts val="2400"/>
              </a:lnSpc>
              <a:spcBef>
                <a:spcPts val="600"/>
              </a:spcBef>
            </a:pPr>
            <a:r>
              <a:rPr lang="en-US" altLang="zh-CN" sz="1600" dirty="0">
                <a:solidFill>
                  <a:schemeClr val="bg1"/>
                </a:solidFill>
                <a:latin typeface="微软雅黑" panose="020B0503020204020204" pitchFamily="34" charset="-122"/>
                <a:ea typeface="微软雅黑" panose="020B0503020204020204" pitchFamily="34" charset="-122"/>
              </a:rPr>
              <a:t>8</a:t>
            </a:r>
            <a:r>
              <a:rPr lang="zh-CN" altLang="en-US" sz="1600" dirty="0">
                <a:solidFill>
                  <a:schemeClr val="bg1"/>
                </a:solidFill>
                <a:latin typeface="微软雅黑" panose="020B0503020204020204" pitchFamily="34" charset="-122"/>
                <a:ea typeface="微软雅黑" panose="020B0503020204020204" pitchFamily="34" charset="-122"/>
              </a:rPr>
              <a:t>）移动设备、手持式电动工具应逐个配置</a:t>
            </a:r>
            <a:r>
              <a:rPr lang="zh-CN" altLang="en-US" sz="1600" dirty="0">
                <a:solidFill>
                  <a:srgbClr val="FFFF00"/>
                </a:solidFill>
                <a:latin typeface="微软雅黑" panose="020B0503020204020204" pitchFamily="34" charset="-122"/>
                <a:ea typeface="微软雅黑" panose="020B0503020204020204" pitchFamily="34" charset="-122"/>
              </a:rPr>
              <a:t>漏电保护器和电源开关。</a:t>
            </a:r>
            <a:endParaRPr lang="zh-CN" altLang="en-US" sz="1600" dirty="0">
              <a:solidFill>
                <a:srgbClr val="FFFF00"/>
              </a:solidFill>
              <a:latin typeface="微软雅黑" panose="020B0503020204020204" pitchFamily="34" charset="-122"/>
              <a:ea typeface="微软雅黑" panose="020B0503020204020204" pitchFamily="34" charset="-122"/>
            </a:endParaRPr>
          </a:p>
          <a:p>
            <a:pPr>
              <a:lnSpc>
                <a:spcPts val="2400"/>
              </a:lnSpc>
              <a:spcBef>
                <a:spcPts val="600"/>
              </a:spcBef>
            </a:pPr>
            <a:r>
              <a:rPr lang="en-US" altLang="zh-CN" sz="1600" dirty="0">
                <a:solidFill>
                  <a:schemeClr val="bg1"/>
                </a:solidFill>
                <a:latin typeface="微软雅黑" panose="020B0503020204020204" pitchFamily="34" charset="-122"/>
                <a:ea typeface="微软雅黑" panose="020B0503020204020204" pitchFamily="34" charset="-122"/>
              </a:rPr>
              <a:t>9</a:t>
            </a:r>
            <a:r>
              <a:rPr lang="zh-CN" altLang="en-US"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rgbClr val="FFFF00"/>
                </a:solidFill>
                <a:latin typeface="微软雅黑" panose="020B0503020204020204" pitchFamily="34" charset="-122"/>
                <a:ea typeface="微软雅黑" panose="020B0503020204020204" pitchFamily="34" charset="-122"/>
              </a:rPr>
              <a:t>行灯电压不应超过</a:t>
            </a:r>
            <a:r>
              <a:rPr lang="en-US" altLang="zh-CN" sz="1600" dirty="0">
                <a:solidFill>
                  <a:srgbClr val="FFFF00"/>
                </a:solidFill>
                <a:latin typeface="微软雅黑" panose="020B0503020204020204" pitchFamily="34" charset="-122"/>
                <a:ea typeface="微软雅黑" panose="020B0503020204020204" pitchFamily="34" charset="-122"/>
              </a:rPr>
              <a:t>36 V</a:t>
            </a:r>
            <a:r>
              <a:rPr lang="zh-CN" altLang="en-US" sz="1600" dirty="0">
                <a:solidFill>
                  <a:schemeClr val="bg1"/>
                </a:solidFill>
                <a:latin typeface="微软雅黑" panose="020B0503020204020204" pitchFamily="34" charset="-122"/>
                <a:ea typeface="微软雅黑" panose="020B0503020204020204" pitchFamily="34" charset="-122"/>
              </a:rPr>
              <a:t>；在特别潮湿的场所或塔、釜、槽、罐等金属设备内作业，临时照明行灯电压不应超过</a:t>
            </a:r>
            <a:r>
              <a:rPr lang="en-US" altLang="zh-CN" sz="1600" dirty="0">
                <a:solidFill>
                  <a:schemeClr val="bg1"/>
                </a:solidFill>
                <a:latin typeface="微软雅黑" panose="020B0503020204020204" pitchFamily="34" charset="-122"/>
                <a:ea typeface="微软雅黑" panose="020B0503020204020204" pitchFamily="34" charset="-122"/>
              </a:rPr>
              <a:t>12V</a:t>
            </a:r>
            <a:r>
              <a:rPr lang="zh-CN" altLang="en-US" sz="1600" dirty="0">
                <a:solidFill>
                  <a:schemeClr val="bg1"/>
                </a:solidFill>
                <a:latin typeface="微软雅黑" panose="020B0503020204020204" pitchFamily="34" charset="-122"/>
                <a:ea typeface="微软雅黑" panose="020B0503020204020204" pitchFamily="34" charset="-122"/>
              </a:rPr>
              <a:t>；</a:t>
            </a:r>
            <a:endParaRPr lang="zh-CN" altLang="en-US" sz="1600" dirty="0">
              <a:solidFill>
                <a:schemeClr val="bg1"/>
              </a:solidFill>
              <a:latin typeface="微软雅黑" panose="020B0503020204020204" pitchFamily="34" charset="-122"/>
              <a:ea typeface="微软雅黑" panose="020B0503020204020204" pitchFamily="34" charset="-122"/>
            </a:endParaRPr>
          </a:p>
          <a:p>
            <a:pPr>
              <a:lnSpc>
                <a:spcPts val="2400"/>
              </a:lnSpc>
              <a:spcBef>
                <a:spcPts val="600"/>
              </a:spcBef>
            </a:pPr>
            <a:r>
              <a:rPr lang="en-US" altLang="zh-CN" sz="1600" dirty="0">
                <a:solidFill>
                  <a:schemeClr val="bg1"/>
                </a:solidFill>
                <a:latin typeface="微软雅黑" panose="020B0503020204020204" pitchFamily="34" charset="-122"/>
                <a:ea typeface="微软雅黑" panose="020B0503020204020204" pitchFamily="34" charset="-122"/>
              </a:rPr>
              <a:t>10</a:t>
            </a:r>
            <a:r>
              <a:rPr lang="zh-CN" altLang="en-US"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rgbClr val="FFFF00"/>
                </a:solidFill>
                <a:latin typeface="微软雅黑" panose="020B0503020204020204" pitchFamily="34" charset="-122"/>
                <a:ea typeface="微软雅黑" panose="020B0503020204020204" pitchFamily="34" charset="-122"/>
              </a:rPr>
              <a:t>火灾爆炸危险场所</a:t>
            </a:r>
            <a:r>
              <a:rPr lang="zh-CN" altLang="en-US" sz="1600" dirty="0">
                <a:solidFill>
                  <a:schemeClr val="bg1"/>
                </a:solidFill>
                <a:latin typeface="微软雅黑" panose="020B0503020204020204" pitchFamily="34" charset="-122"/>
                <a:ea typeface="微软雅黑" panose="020B0503020204020204" pitchFamily="34" charset="-122"/>
              </a:rPr>
              <a:t>应使用相应防爆等级的电源及电气元件，并采取相应的防爆安全措施</a:t>
            </a:r>
            <a:r>
              <a:rPr lang="en-US" altLang="zh-CN" sz="1600" dirty="0">
                <a:solidFill>
                  <a:schemeClr val="bg1"/>
                </a:solidFill>
                <a:latin typeface="微软雅黑" panose="020B0503020204020204" pitchFamily="34" charset="-122"/>
                <a:ea typeface="微软雅黑" panose="020B0503020204020204" pitchFamily="34" charset="-122"/>
              </a:rPr>
              <a:t>;</a:t>
            </a:r>
            <a:endParaRPr lang="en-US" altLang="zh-CN" sz="1600" dirty="0">
              <a:solidFill>
                <a:schemeClr val="bg1"/>
              </a:solidFill>
              <a:latin typeface="微软雅黑" panose="020B0503020204020204" pitchFamily="34" charset="-122"/>
              <a:ea typeface="微软雅黑" panose="020B0503020204020204" pitchFamily="34" charset="-122"/>
            </a:endParaRPr>
          </a:p>
          <a:p>
            <a:pPr>
              <a:lnSpc>
                <a:spcPts val="2400"/>
              </a:lnSpc>
              <a:spcBef>
                <a:spcPts val="600"/>
              </a:spcBef>
            </a:pPr>
            <a:r>
              <a:rPr lang="en-US" altLang="zh-CN" sz="1600" dirty="0">
                <a:solidFill>
                  <a:schemeClr val="bg1"/>
                </a:solidFill>
                <a:latin typeface="微软雅黑" panose="020B0503020204020204" pitchFamily="34" charset="-122"/>
                <a:ea typeface="微软雅黑" panose="020B0503020204020204" pitchFamily="34" charset="-122"/>
              </a:rPr>
              <a:t>11</a:t>
            </a:r>
            <a:r>
              <a:rPr lang="zh-CN" altLang="en-US" sz="1600" dirty="0">
                <a:solidFill>
                  <a:schemeClr val="bg1"/>
                </a:solidFill>
                <a:latin typeface="微软雅黑" panose="020B0503020204020204" pitchFamily="34" charset="-122"/>
                <a:ea typeface="微软雅黑" panose="020B0503020204020204" pitchFamily="34" charset="-122"/>
              </a:rPr>
              <a:t>）临时用电线路应由</a:t>
            </a:r>
            <a:r>
              <a:rPr lang="zh-CN" altLang="en-US" sz="1600" dirty="0">
                <a:solidFill>
                  <a:srgbClr val="FFFF00"/>
                </a:solidFill>
                <a:latin typeface="微软雅黑" panose="020B0503020204020204" pitchFamily="34" charset="-122"/>
                <a:ea typeface="微软雅黑" panose="020B0503020204020204" pitchFamily="34" charset="-122"/>
              </a:rPr>
              <a:t>电气专业人员检查合格后方可使用</a:t>
            </a:r>
            <a:r>
              <a:rPr lang="zh-CN" altLang="en-US" sz="1600" dirty="0">
                <a:solidFill>
                  <a:schemeClr val="bg1"/>
                </a:solidFill>
                <a:latin typeface="微软雅黑" panose="020B0503020204020204" pitchFamily="34" charset="-122"/>
                <a:ea typeface="微软雅黑" panose="020B0503020204020204" pitchFamily="34" charset="-122"/>
              </a:rPr>
              <a:t>，搬迁或移动后的应再次检查确认。</a:t>
            </a:r>
            <a:endParaRPr lang="zh-CN" altLang="en-US" sz="1600" dirty="0">
              <a:solidFill>
                <a:schemeClr val="bg1"/>
              </a:solidFill>
              <a:latin typeface="微软雅黑" panose="020B0503020204020204" pitchFamily="34" charset="-122"/>
              <a:ea typeface="微软雅黑" panose="020B0503020204020204" pitchFamily="34" charset="-122"/>
            </a:endParaRPr>
          </a:p>
        </p:txBody>
      </p:sp>
      <p:pic>
        <p:nvPicPr>
          <p:cNvPr id="18434" name="Picture 2" descr="https://timgsa.baidu.com/timg?image&amp;quality=80&amp;size=b9999_10000&amp;sec=1521343551560&amp;di=e79704d3bbe197b54f3f1ff4ad47d8e4&amp;imgtype=0&amp;src=http%3A%2F%2Fimgsrc.baidu.com%2Fimage%2Fc0%253Dpixel_huitu%252C0%252C0%252C294%252C40%2Fsign%3D4c923a67d6c451dae2fb04abdf85370a%2F79f0f736afc379315d122410e0c4b74543a91194.jpg"/>
          <p:cNvPicPr>
            <a:picLocks noChangeAspect="1" noChangeArrowheads="1"/>
          </p:cNvPicPr>
          <p:nvPr/>
        </p:nvPicPr>
        <p:blipFill rotWithShape="1">
          <a:blip r:embed="rId2">
            <a:extLst>
              <a:ext uri="{28A0092B-C50C-407E-A947-70E740481C1C}">
                <a14:useLocalDpi xmlns:a14="http://schemas.microsoft.com/office/drawing/2010/main" val="0"/>
              </a:ext>
            </a:extLst>
          </a:blip>
          <a:srcRect l="8202" t="-1031" r="8507" b="4321"/>
          <a:stretch>
            <a:fillRect/>
          </a:stretch>
        </p:blipFill>
        <p:spPr bwMode="auto">
          <a:xfrm>
            <a:off x="6419501" y="2122441"/>
            <a:ext cx="5416899" cy="419311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组合 11"/>
          <p:cNvGrpSpPr/>
          <p:nvPr/>
        </p:nvGrpSpPr>
        <p:grpSpPr>
          <a:xfrm>
            <a:off x="244389" y="149737"/>
            <a:ext cx="4187911" cy="466068"/>
            <a:chOff x="4143851" y="532568"/>
            <a:chExt cx="4142700" cy="584449"/>
          </a:xfrm>
        </p:grpSpPr>
        <p:sp>
          <p:nvSpPr>
            <p:cNvPr id="13"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14"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15" name="TextBox 35"/>
          <p:cNvSpPr txBox="1"/>
          <p:nvPr/>
        </p:nvSpPr>
        <p:spPr>
          <a:xfrm>
            <a:off x="1133005" y="109643"/>
            <a:ext cx="2233296"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临时用电作业安全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4" name="矩形 23"/>
          <p:cNvSpPr/>
          <p:nvPr/>
        </p:nvSpPr>
        <p:spPr>
          <a:xfrm>
            <a:off x="1726617" y="1225914"/>
            <a:ext cx="2396810"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5</a:t>
            </a:r>
            <a:r>
              <a:rPr lang="zh-CN" altLang="en-US" dirty="0">
                <a:solidFill>
                  <a:srgbClr val="0C4A88"/>
                </a:solidFill>
                <a:latin typeface="微软雅黑" panose="020B0503020204020204" pitchFamily="34" charset="-122"/>
                <a:ea typeface="微软雅黑" panose="020B0503020204020204" pitchFamily="34" charset="-122"/>
              </a:rPr>
              <a:t>、临时用电作业许可</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13" name="椭圆 12"/>
          <p:cNvSpPr/>
          <p:nvPr/>
        </p:nvSpPr>
        <p:spPr bwMode="blackWhite">
          <a:xfrm>
            <a:off x="3143953" y="5070886"/>
            <a:ext cx="1256411" cy="1256580"/>
          </a:xfrm>
          <a:prstGeom prst="ellipse">
            <a:avLst/>
          </a:prstGeom>
          <a:solidFill>
            <a:sysClr val="window" lastClr="FFFFFF">
              <a:lumMod val="85000"/>
            </a:sysClr>
          </a:solidFill>
          <a:ln w="12700" cap="flat" cmpd="sng" algn="ctr">
            <a:noFill/>
            <a:prstDash val="solid"/>
            <a:miter lim="800000"/>
          </a:ln>
          <a:effectLst>
            <a:outerShdw blurRad="190500" dist="101600" dir="2700000" algn="tl" rotWithShape="0">
              <a:prstClr val="black">
                <a:alpha val="40000"/>
              </a:prstClr>
            </a:outerShdw>
          </a:effectLst>
        </p:spPr>
        <p:txBody>
          <a:bodyPr lIns="91452" tIns="45727" rIns="91452" bIns="45727" rtlCol="0" anchor="ctr"/>
          <a:lstStyle/>
          <a:p>
            <a:pPr algn="ctr" defTabSz="1218565">
              <a:defRPr/>
            </a:pPr>
            <a:endParaRPr lang="zh-CN" altLang="en-US" sz="9600" kern="0">
              <a:solidFill>
                <a:sysClr val="window" lastClr="FFFFFF"/>
              </a:solidFill>
              <a:latin typeface="微软雅黑" panose="020B0503020204020204" pitchFamily="34" charset="-122"/>
              <a:ea typeface="微软雅黑" panose="020B0503020204020204" pitchFamily="34" charset="-122"/>
            </a:endParaRPr>
          </a:p>
        </p:txBody>
      </p:sp>
      <p:sp>
        <p:nvSpPr>
          <p:cNvPr id="14" name="椭圆 13"/>
          <p:cNvSpPr/>
          <p:nvPr/>
        </p:nvSpPr>
        <p:spPr bwMode="blackWhite">
          <a:xfrm>
            <a:off x="4279463" y="3489687"/>
            <a:ext cx="1256411" cy="1256580"/>
          </a:xfrm>
          <a:prstGeom prst="ellipse">
            <a:avLst/>
          </a:prstGeom>
          <a:solidFill>
            <a:sysClr val="window" lastClr="FFFFFF">
              <a:lumMod val="85000"/>
            </a:sysClr>
          </a:solidFill>
          <a:ln w="12700" cap="flat" cmpd="sng" algn="ctr">
            <a:noFill/>
            <a:prstDash val="solid"/>
            <a:miter lim="800000"/>
          </a:ln>
          <a:effectLst>
            <a:outerShdw blurRad="190500" dist="101600" dir="2700000" algn="tl" rotWithShape="0">
              <a:prstClr val="black">
                <a:alpha val="40000"/>
              </a:prstClr>
            </a:outerShdw>
          </a:effectLst>
        </p:spPr>
        <p:txBody>
          <a:bodyPr lIns="91452" tIns="45727" rIns="91452" bIns="45727" rtlCol="0" anchor="ctr"/>
          <a:lstStyle/>
          <a:p>
            <a:pPr algn="ctr" defTabSz="1218565">
              <a:defRPr/>
            </a:pPr>
            <a:endParaRPr lang="zh-CN" altLang="en-US" sz="9600" kern="0">
              <a:solidFill>
                <a:sysClr val="window" lastClr="FFFFFF"/>
              </a:solidFill>
              <a:latin typeface="微软雅黑" panose="020B0503020204020204" pitchFamily="34" charset="-122"/>
              <a:ea typeface="微软雅黑" panose="020B0503020204020204" pitchFamily="34" charset="-122"/>
            </a:endParaRPr>
          </a:p>
        </p:txBody>
      </p:sp>
      <p:sp>
        <p:nvSpPr>
          <p:cNvPr id="15" name="椭圆 14"/>
          <p:cNvSpPr/>
          <p:nvPr/>
        </p:nvSpPr>
        <p:spPr bwMode="blackWhite">
          <a:xfrm>
            <a:off x="2793306" y="2007756"/>
            <a:ext cx="1256411" cy="1256580"/>
          </a:xfrm>
          <a:prstGeom prst="ellipse">
            <a:avLst/>
          </a:prstGeom>
          <a:solidFill>
            <a:sysClr val="window" lastClr="FFFFFF">
              <a:lumMod val="85000"/>
            </a:sysClr>
          </a:solidFill>
          <a:ln w="12700" cap="flat" cmpd="sng" algn="ctr">
            <a:noFill/>
            <a:prstDash val="solid"/>
            <a:miter lim="800000"/>
          </a:ln>
          <a:effectLst>
            <a:outerShdw blurRad="190500" dist="101600" dir="2700000" algn="tl" rotWithShape="0">
              <a:prstClr val="black">
                <a:alpha val="40000"/>
              </a:prstClr>
            </a:outerShdw>
          </a:effectLst>
        </p:spPr>
        <p:txBody>
          <a:bodyPr lIns="91452" tIns="45727" rIns="91452" bIns="45727" rtlCol="0" anchor="ctr"/>
          <a:lstStyle/>
          <a:p>
            <a:pPr algn="ctr" defTabSz="1218565">
              <a:defRPr/>
            </a:pPr>
            <a:endParaRPr lang="zh-CN" altLang="en-US" sz="9600" kern="0">
              <a:solidFill>
                <a:sysClr val="window" lastClr="FFFFFF"/>
              </a:solidFill>
              <a:latin typeface="微软雅黑" panose="020B0503020204020204" pitchFamily="34" charset="-122"/>
              <a:ea typeface="微软雅黑" panose="020B0503020204020204" pitchFamily="34" charset="-122"/>
            </a:endParaRPr>
          </a:p>
        </p:txBody>
      </p:sp>
      <p:sp>
        <p:nvSpPr>
          <p:cNvPr id="16" name="椭圆 15"/>
          <p:cNvSpPr/>
          <p:nvPr/>
        </p:nvSpPr>
        <p:spPr bwMode="blackWhite">
          <a:xfrm>
            <a:off x="1174459" y="2995723"/>
            <a:ext cx="2272104" cy="2272412"/>
          </a:xfrm>
          <a:prstGeom prst="ellipse">
            <a:avLst/>
          </a:prstGeom>
          <a:solidFill>
            <a:schemeClr val="bg1"/>
          </a:solidFill>
          <a:ln w="38100" cap="flat" cmpd="sng" algn="ctr">
            <a:gradFill>
              <a:gsLst>
                <a:gs pos="100000">
                  <a:schemeClr val="accent1">
                    <a:lumMod val="5000"/>
                    <a:lumOff val="95000"/>
                  </a:schemeClr>
                </a:gs>
                <a:gs pos="0">
                  <a:schemeClr val="bg1">
                    <a:lumMod val="75000"/>
                  </a:schemeClr>
                </a:gs>
              </a:gsLst>
              <a:lin ang="5400000" scaled="1"/>
            </a:gradFill>
            <a:prstDash val="solid"/>
            <a:miter lim="800000"/>
          </a:ln>
          <a:effectLst>
            <a:outerShdw blurRad="254000" dist="152400" dir="2700000" algn="tl" rotWithShape="0">
              <a:prstClr val="black">
                <a:alpha val="40000"/>
              </a:prstClr>
            </a:outerShdw>
          </a:effectLst>
        </p:spPr>
        <p:txBody>
          <a:bodyPr lIns="91452" tIns="45727" rIns="91452" bIns="45727" rtlCol="0" anchor="ctr"/>
          <a:lstStyle/>
          <a:p>
            <a:pPr algn="ctr" defTabSz="1218565">
              <a:defRPr/>
            </a:pPr>
            <a:endParaRPr lang="zh-CN" altLang="en-US" sz="9600" kern="0">
              <a:solidFill>
                <a:sysClr val="window" lastClr="FFFFFF"/>
              </a:solidFill>
              <a:latin typeface="微软雅黑" panose="020B0503020204020204" pitchFamily="34" charset="-122"/>
              <a:ea typeface="微软雅黑" panose="020B0503020204020204" pitchFamily="34" charset="-122"/>
            </a:endParaRPr>
          </a:p>
        </p:txBody>
      </p:sp>
      <p:cxnSp>
        <p:nvCxnSpPr>
          <p:cNvPr id="17" name="直接箭头连接符 16"/>
          <p:cNvCxnSpPr/>
          <p:nvPr/>
        </p:nvCxnSpPr>
        <p:spPr>
          <a:xfrm>
            <a:off x="3854396" y="3110512"/>
            <a:ext cx="620389" cy="474808"/>
          </a:xfrm>
          <a:prstGeom prst="straightConnector1">
            <a:avLst/>
          </a:prstGeom>
          <a:noFill/>
          <a:ln w="19050" cap="flat" cmpd="sng" algn="ctr">
            <a:solidFill>
              <a:schemeClr val="bg1">
                <a:lumMod val="65000"/>
              </a:schemeClr>
            </a:solidFill>
            <a:prstDash val="solid"/>
            <a:miter lim="800000"/>
            <a:tailEnd type="triangle"/>
          </a:ln>
          <a:effectLst/>
        </p:spPr>
      </p:cxnSp>
      <p:cxnSp>
        <p:nvCxnSpPr>
          <p:cNvPr id="18" name="直接连接符 17"/>
          <p:cNvCxnSpPr/>
          <p:nvPr/>
        </p:nvCxnSpPr>
        <p:spPr>
          <a:xfrm>
            <a:off x="2465091" y="2669050"/>
            <a:ext cx="0" cy="0"/>
          </a:xfrm>
          <a:prstGeom prst="line">
            <a:avLst/>
          </a:prstGeom>
          <a:noFill/>
          <a:ln w="19050" cap="flat" cmpd="sng" algn="ctr">
            <a:solidFill>
              <a:srgbClr val="F7D9D3"/>
            </a:solidFill>
            <a:prstDash val="solid"/>
            <a:miter lim="800000"/>
          </a:ln>
          <a:effectLst/>
        </p:spPr>
      </p:cxnSp>
      <p:grpSp>
        <p:nvGrpSpPr>
          <p:cNvPr id="19" name="组合 18"/>
          <p:cNvGrpSpPr/>
          <p:nvPr/>
        </p:nvGrpSpPr>
        <p:grpSpPr>
          <a:xfrm>
            <a:off x="2207873" y="2629350"/>
            <a:ext cx="584301" cy="350947"/>
            <a:chOff x="2132468" y="2251530"/>
            <a:chExt cx="584200" cy="350838"/>
          </a:xfrm>
        </p:grpSpPr>
        <p:cxnSp>
          <p:nvCxnSpPr>
            <p:cNvPr id="20" name="直接连接符 19"/>
            <p:cNvCxnSpPr/>
            <p:nvPr/>
          </p:nvCxnSpPr>
          <p:spPr bwMode="auto">
            <a:xfrm flipV="1">
              <a:off x="2132468" y="2251530"/>
              <a:ext cx="265112" cy="350838"/>
            </a:xfrm>
            <a:prstGeom prst="line">
              <a:avLst/>
            </a:prstGeom>
            <a:noFill/>
            <a:ln w="19050" cap="flat" cmpd="sng" algn="ctr">
              <a:solidFill>
                <a:schemeClr val="bg1">
                  <a:lumMod val="65000"/>
                </a:schemeClr>
              </a:solidFill>
              <a:prstDash val="solid"/>
              <a:miter lim="800000"/>
            </a:ln>
            <a:effectLst/>
          </p:spPr>
        </p:cxnSp>
        <p:cxnSp>
          <p:nvCxnSpPr>
            <p:cNvPr id="21" name="直接连接符 20"/>
            <p:cNvCxnSpPr/>
            <p:nvPr/>
          </p:nvCxnSpPr>
          <p:spPr bwMode="auto">
            <a:xfrm>
              <a:off x="2389643" y="2251530"/>
              <a:ext cx="327025" cy="0"/>
            </a:xfrm>
            <a:prstGeom prst="line">
              <a:avLst/>
            </a:prstGeom>
            <a:noFill/>
            <a:ln w="19050" cap="flat" cmpd="sng" algn="ctr">
              <a:solidFill>
                <a:schemeClr val="bg1">
                  <a:lumMod val="65000"/>
                </a:schemeClr>
              </a:solidFill>
              <a:prstDash val="solid"/>
              <a:miter lim="800000"/>
            </a:ln>
            <a:effectLst/>
          </p:spPr>
        </p:cxnSp>
      </p:grpSp>
      <p:cxnSp>
        <p:nvCxnSpPr>
          <p:cNvPr id="22" name="直接箭头连接符 21"/>
          <p:cNvCxnSpPr/>
          <p:nvPr/>
        </p:nvCxnSpPr>
        <p:spPr>
          <a:xfrm flipH="1">
            <a:off x="4144595" y="4618195"/>
            <a:ext cx="325856" cy="452916"/>
          </a:xfrm>
          <a:prstGeom prst="straightConnector1">
            <a:avLst/>
          </a:prstGeom>
          <a:noFill/>
          <a:ln w="19050" cap="flat" cmpd="sng" algn="ctr">
            <a:solidFill>
              <a:schemeClr val="bg1">
                <a:lumMod val="65000"/>
              </a:schemeClr>
            </a:solidFill>
            <a:prstDash val="solid"/>
            <a:miter lim="800000"/>
            <a:tailEnd type="triangle"/>
          </a:ln>
          <a:effectLst/>
        </p:spPr>
      </p:cxnSp>
      <p:grpSp>
        <p:nvGrpSpPr>
          <p:cNvPr id="23" name="组合 22"/>
          <p:cNvGrpSpPr/>
          <p:nvPr/>
        </p:nvGrpSpPr>
        <p:grpSpPr>
          <a:xfrm>
            <a:off x="2938441" y="2163681"/>
            <a:ext cx="959015" cy="959147"/>
            <a:chOff x="2862912" y="1786005"/>
            <a:chExt cx="958850" cy="958850"/>
          </a:xfrm>
        </p:grpSpPr>
        <p:sp>
          <p:nvSpPr>
            <p:cNvPr id="25" name="椭圆 24"/>
            <p:cNvSpPr/>
            <p:nvPr/>
          </p:nvSpPr>
          <p:spPr bwMode="auto">
            <a:xfrm>
              <a:off x="2862912" y="1786005"/>
              <a:ext cx="958850" cy="958850"/>
            </a:xfrm>
            <a:prstGeom prst="ellipse">
              <a:avLst/>
            </a:prstGeom>
            <a:gradFill>
              <a:gsLst>
                <a:gs pos="0">
                  <a:srgbClr val="DEDEDE"/>
                </a:gs>
                <a:gs pos="100000">
                  <a:srgbClr val="FBFBFB"/>
                </a:gs>
              </a:gsLst>
              <a:lin ang="5400000" scaled="1"/>
            </a:gradFill>
            <a:ln w="31750" cap="flat">
              <a:gradFill>
                <a:gsLst>
                  <a:gs pos="0">
                    <a:sysClr val="window" lastClr="FFFFFF"/>
                  </a:gs>
                  <a:gs pos="100000">
                    <a:srgbClr val="DDDDDD"/>
                  </a:gs>
                </a:gsLst>
                <a:lin ang="5400000" scaled="1"/>
              </a:gradFill>
              <a:prstDash val="solid"/>
              <a:miter lim="800000"/>
            </a:ln>
            <a:effectLst>
              <a:outerShdw blurRad="228600" dist="101600" dir="5400000" algn="t" rotWithShape="0">
                <a:sysClr val="windowText" lastClr="000000">
                  <a:lumMod val="85000"/>
                  <a:lumOff val="15000"/>
                  <a:alpha val="33000"/>
                </a:sysClr>
              </a:outerShdw>
            </a:effectLst>
          </p:spPr>
          <p:txBody>
            <a:bodyPr vert="horz" wrap="square" lIns="121920" tIns="60960" rIns="121920" bIns="60960" numCol="1" anchor="t" anchorCtr="0" compatLnSpc="1"/>
            <a:lstStyle/>
            <a:p>
              <a:pPr defTabSz="1218565">
                <a:defRPr/>
              </a:pPr>
              <a:endParaRPr lang="zh-CN" altLang="en-US" sz="1865" b="1" kern="0" dirty="0">
                <a:solidFill>
                  <a:srgbClr val="0C4A88"/>
                </a:solidFill>
                <a:latin typeface="微软雅黑" panose="020B0503020204020204" pitchFamily="34" charset="-122"/>
                <a:ea typeface="微软雅黑" panose="020B0503020204020204" pitchFamily="34" charset="-122"/>
              </a:endParaRPr>
            </a:p>
          </p:txBody>
        </p:sp>
        <p:sp>
          <p:nvSpPr>
            <p:cNvPr id="26" name="文本框 11"/>
            <p:cNvSpPr txBox="1"/>
            <p:nvPr/>
          </p:nvSpPr>
          <p:spPr>
            <a:xfrm>
              <a:off x="3068389" y="2014803"/>
              <a:ext cx="562878" cy="461522"/>
            </a:xfrm>
            <a:prstGeom prst="rect">
              <a:avLst/>
            </a:prstGeom>
            <a:noFill/>
          </p:spPr>
          <p:txBody>
            <a:bodyPr wrap="none" rtlCol="0">
              <a:spAutoFit/>
            </a:bodyPr>
            <a:lstStyle/>
            <a:p>
              <a:pPr defTabSz="1218565">
                <a:defRPr/>
              </a:pPr>
              <a:r>
                <a:rPr lang="en-US" altLang="zh-CN" sz="2400" b="1" kern="0" dirty="0">
                  <a:solidFill>
                    <a:srgbClr val="0C4A88"/>
                  </a:solidFill>
                  <a:latin typeface="微软雅黑" panose="020B0503020204020204" pitchFamily="34" charset="-122"/>
                  <a:ea typeface="微软雅黑" panose="020B0503020204020204" pitchFamily="34" charset="-122"/>
                </a:rPr>
                <a:t>01</a:t>
              </a: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grpSp>
        <p:nvGrpSpPr>
          <p:cNvPr id="27" name="组合 26"/>
          <p:cNvGrpSpPr/>
          <p:nvPr/>
        </p:nvGrpSpPr>
        <p:grpSpPr>
          <a:xfrm>
            <a:off x="4433925" y="3638404"/>
            <a:ext cx="959014" cy="959147"/>
            <a:chOff x="4358143" y="3260272"/>
            <a:chExt cx="958850" cy="958850"/>
          </a:xfrm>
        </p:grpSpPr>
        <p:sp>
          <p:nvSpPr>
            <p:cNvPr id="28" name="椭圆 27"/>
            <p:cNvSpPr/>
            <p:nvPr/>
          </p:nvSpPr>
          <p:spPr bwMode="auto">
            <a:xfrm>
              <a:off x="4358143" y="3260272"/>
              <a:ext cx="958850" cy="958850"/>
            </a:xfrm>
            <a:prstGeom prst="ellipse">
              <a:avLst/>
            </a:prstGeom>
            <a:gradFill>
              <a:gsLst>
                <a:gs pos="0">
                  <a:srgbClr val="DEDEDE"/>
                </a:gs>
                <a:gs pos="100000">
                  <a:srgbClr val="FBFBFB"/>
                </a:gs>
              </a:gsLst>
              <a:lin ang="5400000" scaled="1"/>
            </a:gradFill>
            <a:ln w="31750" cap="flat">
              <a:gradFill>
                <a:gsLst>
                  <a:gs pos="0">
                    <a:sysClr val="window" lastClr="FFFFFF"/>
                  </a:gs>
                  <a:gs pos="100000">
                    <a:srgbClr val="DDDDDD"/>
                  </a:gs>
                </a:gsLst>
                <a:lin ang="5400000" scaled="1"/>
              </a:gradFill>
              <a:prstDash val="solid"/>
              <a:miter lim="800000"/>
            </a:ln>
            <a:effectLst>
              <a:outerShdw blurRad="228600" dist="101600" dir="5400000" algn="t" rotWithShape="0">
                <a:sysClr val="windowText" lastClr="000000">
                  <a:lumMod val="85000"/>
                  <a:lumOff val="15000"/>
                  <a:alpha val="33000"/>
                </a:sysClr>
              </a:outerShdw>
            </a:effectLst>
          </p:spPr>
          <p:txBody>
            <a:bodyPr vert="horz" wrap="square" lIns="121920" tIns="60960" rIns="121920" bIns="60960" numCol="1" anchor="t" anchorCtr="0" compatLnSpc="1"/>
            <a:lstStyle/>
            <a:p>
              <a:pPr defTabSz="1218565">
                <a:defRPr/>
              </a:pP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sp>
          <p:nvSpPr>
            <p:cNvPr id="29" name="文本框 15"/>
            <p:cNvSpPr txBox="1"/>
            <p:nvPr/>
          </p:nvSpPr>
          <p:spPr>
            <a:xfrm>
              <a:off x="4576896" y="3537158"/>
              <a:ext cx="562879" cy="461522"/>
            </a:xfrm>
            <a:prstGeom prst="rect">
              <a:avLst/>
            </a:prstGeom>
            <a:noFill/>
          </p:spPr>
          <p:txBody>
            <a:bodyPr wrap="none" rtlCol="0">
              <a:spAutoFit/>
            </a:bodyPr>
            <a:lstStyle/>
            <a:p>
              <a:pPr defTabSz="1218565">
                <a:defRPr/>
              </a:pPr>
              <a:r>
                <a:rPr lang="en-US" altLang="zh-CN" sz="2400" b="1" kern="0" dirty="0">
                  <a:solidFill>
                    <a:srgbClr val="0C4A88"/>
                  </a:solidFill>
                  <a:latin typeface="微软雅黑" panose="020B0503020204020204" pitchFamily="34" charset="-122"/>
                  <a:ea typeface="微软雅黑" panose="020B0503020204020204" pitchFamily="34" charset="-122"/>
                </a:rPr>
                <a:t>02</a:t>
              </a: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a:off x="3299808" y="5202576"/>
            <a:ext cx="957428" cy="959147"/>
            <a:chOff x="3224213" y="4823962"/>
            <a:chExt cx="957262" cy="958850"/>
          </a:xfrm>
        </p:grpSpPr>
        <p:sp>
          <p:nvSpPr>
            <p:cNvPr id="31" name="椭圆 30"/>
            <p:cNvSpPr/>
            <p:nvPr/>
          </p:nvSpPr>
          <p:spPr bwMode="auto">
            <a:xfrm>
              <a:off x="3224213" y="4823962"/>
              <a:ext cx="957262" cy="958850"/>
            </a:xfrm>
            <a:prstGeom prst="ellipse">
              <a:avLst/>
            </a:prstGeom>
            <a:gradFill>
              <a:gsLst>
                <a:gs pos="0">
                  <a:srgbClr val="DEDEDE"/>
                </a:gs>
                <a:gs pos="100000">
                  <a:srgbClr val="FBFBFB"/>
                </a:gs>
              </a:gsLst>
              <a:lin ang="5400000" scaled="1"/>
            </a:gradFill>
            <a:ln w="31750" cap="flat">
              <a:gradFill>
                <a:gsLst>
                  <a:gs pos="0">
                    <a:sysClr val="window" lastClr="FFFFFF"/>
                  </a:gs>
                  <a:gs pos="100000">
                    <a:srgbClr val="DDDDDD"/>
                  </a:gs>
                </a:gsLst>
                <a:lin ang="5400000" scaled="1"/>
              </a:gradFill>
              <a:prstDash val="solid"/>
              <a:miter lim="800000"/>
            </a:ln>
            <a:effectLst>
              <a:outerShdw blurRad="228600" dist="101600" dir="5400000" algn="t" rotWithShape="0">
                <a:sysClr val="windowText" lastClr="000000">
                  <a:lumMod val="85000"/>
                  <a:lumOff val="15000"/>
                  <a:alpha val="33000"/>
                </a:sysClr>
              </a:outerShdw>
            </a:effectLst>
          </p:spPr>
          <p:txBody>
            <a:bodyPr vert="horz" wrap="square" lIns="121920" tIns="60960" rIns="121920" bIns="60960" numCol="1" anchor="t" anchorCtr="0" compatLnSpc="1"/>
            <a:lstStyle/>
            <a:p>
              <a:pPr defTabSz="1218565">
                <a:defRPr/>
              </a:pP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sp>
          <p:nvSpPr>
            <p:cNvPr id="32" name="文本框 19"/>
            <p:cNvSpPr txBox="1"/>
            <p:nvPr/>
          </p:nvSpPr>
          <p:spPr>
            <a:xfrm>
              <a:off x="3421405" y="5089647"/>
              <a:ext cx="562877" cy="461522"/>
            </a:xfrm>
            <a:prstGeom prst="rect">
              <a:avLst/>
            </a:prstGeom>
            <a:noFill/>
          </p:spPr>
          <p:txBody>
            <a:bodyPr wrap="none" rtlCol="0">
              <a:spAutoFit/>
            </a:bodyPr>
            <a:lstStyle/>
            <a:p>
              <a:pPr defTabSz="1218565">
                <a:defRPr/>
              </a:pPr>
              <a:r>
                <a:rPr lang="en-US" altLang="zh-CN" sz="2400" b="1" kern="0" dirty="0">
                  <a:solidFill>
                    <a:srgbClr val="0C4A88"/>
                  </a:solidFill>
                  <a:latin typeface="微软雅黑" panose="020B0503020204020204" pitchFamily="34" charset="-122"/>
                  <a:ea typeface="微软雅黑" panose="020B0503020204020204" pitchFamily="34" charset="-122"/>
                </a:rPr>
                <a:t>03</a:t>
              </a:r>
              <a:endParaRPr lang="zh-CN" altLang="en-US" sz="2400" b="1" kern="0" dirty="0">
                <a:solidFill>
                  <a:srgbClr val="0C4A88"/>
                </a:solidFill>
                <a:latin typeface="微软雅黑" panose="020B0503020204020204" pitchFamily="34" charset="-122"/>
                <a:ea typeface="微软雅黑" panose="020B0503020204020204" pitchFamily="34" charset="-122"/>
              </a:endParaRPr>
            </a:p>
          </p:txBody>
        </p:sp>
      </p:grpSp>
      <p:grpSp>
        <p:nvGrpSpPr>
          <p:cNvPr id="33" name="组合 32"/>
          <p:cNvGrpSpPr/>
          <p:nvPr/>
        </p:nvGrpSpPr>
        <p:grpSpPr>
          <a:xfrm>
            <a:off x="4056044" y="2122441"/>
            <a:ext cx="6471092" cy="1109985"/>
            <a:chOff x="3980318" y="1744778"/>
            <a:chExt cx="6469967" cy="1109642"/>
          </a:xfrm>
        </p:grpSpPr>
        <p:cxnSp>
          <p:nvCxnSpPr>
            <p:cNvPr id="40" name="直接连接符 39"/>
            <p:cNvCxnSpPr/>
            <p:nvPr/>
          </p:nvCxnSpPr>
          <p:spPr>
            <a:xfrm>
              <a:off x="3980318" y="2251530"/>
              <a:ext cx="1228725" cy="0"/>
            </a:xfrm>
            <a:prstGeom prst="line">
              <a:avLst/>
            </a:prstGeom>
            <a:noFill/>
            <a:ln w="19050" cap="flat" cmpd="sng" algn="ctr">
              <a:solidFill>
                <a:schemeClr val="bg1">
                  <a:lumMod val="65000"/>
                </a:schemeClr>
              </a:solidFill>
              <a:prstDash val="solid"/>
              <a:miter lim="800000"/>
            </a:ln>
            <a:effectLst/>
          </p:spPr>
        </p:cxnSp>
        <p:sp>
          <p:nvSpPr>
            <p:cNvPr id="41" name="左中括号 40"/>
            <p:cNvSpPr/>
            <p:nvPr/>
          </p:nvSpPr>
          <p:spPr>
            <a:xfrm>
              <a:off x="5264605" y="1744778"/>
              <a:ext cx="123825" cy="1042080"/>
            </a:xfrm>
            <a:prstGeom prst="leftBracket">
              <a:avLst/>
            </a:prstGeom>
            <a:noFill/>
            <a:ln w="19050" cap="flat" cmpd="sng" algn="ctr">
              <a:solidFill>
                <a:schemeClr val="bg1">
                  <a:lumMod val="65000"/>
                </a:schemeClr>
              </a:solidFill>
              <a:prstDash val="solid"/>
              <a:miter lim="800000"/>
            </a:ln>
            <a:effectLst/>
          </p:spPr>
          <p:txBody>
            <a:bodyPr anchor="ctr"/>
            <a:lstStyle/>
            <a:p>
              <a:pPr algn="ctr" defTabSz="1218565">
                <a:defRPr/>
              </a:pPr>
              <a:endParaRPr lang="zh-CN" altLang="en-US" kern="0">
                <a:solidFill>
                  <a:srgbClr val="5F5F5F"/>
                </a:solidFill>
                <a:latin typeface="微软雅黑" panose="020B0503020204020204" pitchFamily="34" charset="-122"/>
                <a:ea typeface="微软雅黑" panose="020B0503020204020204" pitchFamily="34" charset="-122"/>
              </a:endParaRPr>
            </a:p>
          </p:txBody>
        </p:sp>
        <p:sp>
          <p:nvSpPr>
            <p:cNvPr id="42" name="Rectangle 5"/>
            <p:cNvSpPr/>
            <p:nvPr/>
          </p:nvSpPr>
          <p:spPr bwMode="auto">
            <a:xfrm>
              <a:off x="5653087" y="1842967"/>
              <a:ext cx="4797198" cy="1011453"/>
            </a:xfrm>
            <a:prstGeom prst="rect">
              <a:avLst/>
            </a:prstGeom>
            <a:noFill/>
            <a:ln w="12700" cap="flat">
              <a:noFill/>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nchor="t"/>
            <a:lstStyle/>
            <a:p>
              <a:pPr defTabSz="1218565" fontAlgn="base">
                <a:lnSpc>
                  <a:spcPct val="150000"/>
                </a:lnSpc>
                <a:spcBef>
                  <a:spcPct val="0"/>
                </a:spcBef>
                <a:spcAft>
                  <a:spcPct val="0"/>
                </a:spcAft>
                <a:defRPr/>
              </a:pPr>
              <a:r>
                <a:rPr lang="en-US" altLang="zh-CN" sz="1600" kern="0" dirty="0">
                  <a:solidFill>
                    <a:schemeClr val="tx1">
                      <a:lumMod val="75000"/>
                      <a:lumOff val="25000"/>
                    </a:schemeClr>
                  </a:solidFill>
                  <a:latin typeface="微软雅黑" panose="020B0503020204020204" pitchFamily="34" charset="-122"/>
                  <a:ea typeface="微软雅黑" panose="020B0503020204020204" pitchFamily="34" charset="-122"/>
                  <a:sym typeface="Gill Sans" charset="0"/>
                </a:rPr>
                <a:t>《</a:t>
              </a:r>
              <a:r>
                <a:rPr lang="zh-CN" altLang="en-US" sz="1600" kern="0" dirty="0">
                  <a:solidFill>
                    <a:schemeClr val="tx1">
                      <a:lumMod val="75000"/>
                      <a:lumOff val="25000"/>
                    </a:schemeClr>
                  </a:solidFill>
                  <a:latin typeface="微软雅黑" panose="020B0503020204020204" pitchFamily="34" charset="-122"/>
                  <a:ea typeface="微软雅黑" panose="020B0503020204020204" pitchFamily="34" charset="-122"/>
                  <a:sym typeface="Gill Sans" charset="0"/>
                </a:rPr>
                <a:t>临时用电作业安全许可证</a:t>
              </a:r>
              <a:r>
                <a:rPr lang="en-US" altLang="zh-CN" sz="1600" kern="0" dirty="0">
                  <a:solidFill>
                    <a:schemeClr val="tx1">
                      <a:lumMod val="75000"/>
                      <a:lumOff val="25000"/>
                    </a:schemeClr>
                  </a:solidFill>
                  <a:latin typeface="微软雅黑" panose="020B0503020204020204" pitchFamily="34" charset="-122"/>
                  <a:ea typeface="微软雅黑" panose="020B0503020204020204" pitchFamily="34" charset="-122"/>
                  <a:sym typeface="Gill Sans" charset="0"/>
                </a:rPr>
                <a:t>》</a:t>
              </a:r>
              <a:r>
                <a:rPr lang="zh-CN" altLang="en-US" sz="1600" kern="0" dirty="0">
                  <a:solidFill>
                    <a:schemeClr val="tx1">
                      <a:lumMod val="75000"/>
                      <a:lumOff val="25000"/>
                    </a:schemeClr>
                  </a:solidFill>
                  <a:latin typeface="微软雅黑" panose="020B0503020204020204" pitchFamily="34" charset="-122"/>
                  <a:ea typeface="微软雅黑" panose="020B0503020204020204" pitchFamily="34" charset="-122"/>
                  <a:sym typeface="Gill Sans" charset="0"/>
                </a:rPr>
                <a:t>的办理应执行作业许可的相关管理规定；</a:t>
              </a:r>
              <a:endParaRPr lang="en-US" altLang="zh-CN" sz="1600" kern="0" dirty="0">
                <a:solidFill>
                  <a:schemeClr val="tx1">
                    <a:lumMod val="75000"/>
                    <a:lumOff val="25000"/>
                  </a:schemeClr>
                </a:solidFill>
                <a:latin typeface="微软雅黑" panose="020B0503020204020204" pitchFamily="34" charset="-122"/>
                <a:ea typeface="微软雅黑" panose="020B0503020204020204" pitchFamily="34" charset="-122"/>
                <a:cs typeface="Lato Light" charset="0"/>
                <a:sym typeface="Lato Light" charset="0"/>
              </a:endParaRPr>
            </a:p>
          </p:txBody>
        </p:sp>
      </p:grpSp>
      <p:grpSp>
        <p:nvGrpSpPr>
          <p:cNvPr id="43" name="组合 42"/>
          <p:cNvGrpSpPr/>
          <p:nvPr/>
        </p:nvGrpSpPr>
        <p:grpSpPr>
          <a:xfrm>
            <a:off x="5529500" y="3687633"/>
            <a:ext cx="5972883" cy="1079757"/>
            <a:chOff x="5453518" y="3309485"/>
            <a:chExt cx="5971846" cy="1079423"/>
          </a:xfrm>
        </p:grpSpPr>
        <p:cxnSp>
          <p:nvCxnSpPr>
            <p:cNvPr id="44" name="直接连接符 43"/>
            <p:cNvCxnSpPr/>
            <p:nvPr/>
          </p:nvCxnSpPr>
          <p:spPr>
            <a:xfrm flipH="1">
              <a:off x="5453518" y="3806372"/>
              <a:ext cx="893762" cy="0"/>
            </a:xfrm>
            <a:prstGeom prst="line">
              <a:avLst/>
            </a:prstGeom>
            <a:noFill/>
            <a:ln w="19050" cap="flat" cmpd="sng" algn="ctr">
              <a:solidFill>
                <a:schemeClr val="bg1">
                  <a:lumMod val="65000"/>
                </a:schemeClr>
              </a:solidFill>
              <a:prstDash val="solid"/>
              <a:miter lim="800000"/>
            </a:ln>
            <a:effectLst/>
          </p:spPr>
        </p:cxnSp>
        <p:sp>
          <p:nvSpPr>
            <p:cNvPr id="45" name="左中括号 44"/>
            <p:cNvSpPr/>
            <p:nvPr/>
          </p:nvSpPr>
          <p:spPr>
            <a:xfrm>
              <a:off x="6411915" y="3309485"/>
              <a:ext cx="123825" cy="989920"/>
            </a:xfrm>
            <a:prstGeom prst="leftBracket">
              <a:avLst/>
            </a:prstGeom>
            <a:noFill/>
            <a:ln w="19050" cap="flat" cmpd="sng" algn="ctr">
              <a:solidFill>
                <a:schemeClr val="bg1">
                  <a:lumMod val="65000"/>
                </a:schemeClr>
              </a:solidFill>
              <a:prstDash val="solid"/>
              <a:miter lim="800000"/>
            </a:ln>
            <a:effectLst/>
          </p:spPr>
          <p:txBody>
            <a:bodyPr anchor="ctr"/>
            <a:lstStyle/>
            <a:p>
              <a:pPr algn="ctr" defTabSz="1218565">
                <a:defRPr/>
              </a:pPr>
              <a:endParaRPr lang="zh-CN" altLang="en-US" kern="0">
                <a:solidFill>
                  <a:srgbClr val="5F5F5F"/>
                </a:solidFill>
                <a:latin typeface="微软雅黑" panose="020B0503020204020204" pitchFamily="34" charset="-122"/>
                <a:ea typeface="微软雅黑" panose="020B0503020204020204" pitchFamily="34" charset="-122"/>
              </a:endParaRPr>
            </a:p>
          </p:txBody>
        </p:sp>
        <p:sp>
          <p:nvSpPr>
            <p:cNvPr id="46" name="Rectangle 5"/>
            <p:cNvSpPr/>
            <p:nvPr/>
          </p:nvSpPr>
          <p:spPr bwMode="auto">
            <a:xfrm>
              <a:off x="6729992" y="3377454"/>
              <a:ext cx="4695372" cy="1011454"/>
            </a:xfrm>
            <a:prstGeom prst="rect">
              <a:avLst/>
            </a:prstGeom>
            <a:noFill/>
            <a:ln w="12700" cap="flat">
              <a:noFill/>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nchor="t"/>
            <a:lstStyle/>
            <a:p>
              <a:pPr defTabSz="1218565" fontAlgn="base">
                <a:lnSpc>
                  <a:spcPct val="150000"/>
                </a:lnSpc>
                <a:spcBef>
                  <a:spcPct val="0"/>
                </a:spcBef>
                <a:spcAft>
                  <a:spcPct val="0"/>
                </a:spcAft>
                <a:defRPr/>
              </a:pPr>
              <a:r>
                <a:rPr lang="zh-CN" altLang="en-US" sz="1600" kern="0" dirty="0">
                  <a:solidFill>
                    <a:schemeClr val="tx1">
                      <a:lumMod val="75000"/>
                      <a:lumOff val="25000"/>
                    </a:schemeClr>
                  </a:solidFill>
                  <a:latin typeface="微软雅黑" panose="020B0503020204020204" pitchFamily="34" charset="-122"/>
                  <a:ea typeface="微软雅黑" panose="020B0503020204020204" pitchFamily="34" charset="-122"/>
                  <a:sym typeface="Gill Sans" charset="0"/>
                </a:rPr>
                <a:t>临时用电许可证的有效期一般五天，最长为一周；有效期内应每天进行用电线路安全确认并签字；</a:t>
              </a:r>
              <a:endParaRPr lang="en-US" altLang="zh-CN" sz="1600" kern="0" dirty="0">
                <a:solidFill>
                  <a:schemeClr val="tx1">
                    <a:lumMod val="75000"/>
                    <a:lumOff val="25000"/>
                  </a:schemeClr>
                </a:solidFill>
                <a:latin typeface="微软雅黑" panose="020B0503020204020204" pitchFamily="34" charset="-122"/>
                <a:ea typeface="微软雅黑" panose="020B0503020204020204" pitchFamily="34" charset="-122"/>
                <a:cs typeface="Lato Light" charset="0"/>
                <a:sym typeface="Lato Light" charset="0"/>
              </a:endParaRPr>
            </a:p>
          </p:txBody>
        </p:sp>
      </p:grpSp>
      <p:grpSp>
        <p:nvGrpSpPr>
          <p:cNvPr id="47" name="组合 46"/>
          <p:cNvGrpSpPr/>
          <p:nvPr/>
        </p:nvGrpSpPr>
        <p:grpSpPr>
          <a:xfrm>
            <a:off x="4409662" y="5243808"/>
            <a:ext cx="6117475" cy="1083659"/>
            <a:chOff x="4333875" y="4865176"/>
            <a:chExt cx="6116412" cy="1083323"/>
          </a:xfrm>
        </p:grpSpPr>
        <p:cxnSp>
          <p:nvCxnSpPr>
            <p:cNvPr id="48" name="直接连接符 47"/>
            <p:cNvCxnSpPr/>
            <p:nvPr/>
          </p:nvCxnSpPr>
          <p:spPr>
            <a:xfrm flipH="1">
              <a:off x="4333875" y="5361443"/>
              <a:ext cx="893763" cy="0"/>
            </a:xfrm>
            <a:prstGeom prst="line">
              <a:avLst/>
            </a:prstGeom>
            <a:noFill/>
            <a:ln w="19050" cap="flat" cmpd="sng" algn="ctr">
              <a:solidFill>
                <a:schemeClr val="bg1">
                  <a:lumMod val="65000"/>
                </a:schemeClr>
              </a:solidFill>
              <a:prstDash val="solid"/>
              <a:miter lim="800000"/>
            </a:ln>
            <a:effectLst/>
          </p:spPr>
        </p:cxnSp>
        <p:sp>
          <p:nvSpPr>
            <p:cNvPr id="49" name="左中括号 48"/>
            <p:cNvSpPr/>
            <p:nvPr/>
          </p:nvSpPr>
          <p:spPr>
            <a:xfrm>
              <a:off x="5327650" y="4865176"/>
              <a:ext cx="123825" cy="992534"/>
            </a:xfrm>
            <a:prstGeom prst="leftBracket">
              <a:avLst/>
            </a:prstGeom>
            <a:noFill/>
            <a:ln w="19050" cap="flat" cmpd="sng" algn="ctr">
              <a:solidFill>
                <a:schemeClr val="bg1">
                  <a:lumMod val="65000"/>
                </a:schemeClr>
              </a:solidFill>
              <a:prstDash val="solid"/>
              <a:miter lim="800000"/>
            </a:ln>
            <a:effectLst/>
          </p:spPr>
          <p:txBody>
            <a:bodyPr anchor="ctr"/>
            <a:lstStyle/>
            <a:p>
              <a:pPr algn="ctr" defTabSz="1218565">
                <a:defRPr/>
              </a:pPr>
              <a:endParaRPr lang="zh-CN" altLang="en-US" kern="0">
                <a:solidFill>
                  <a:srgbClr val="5F5F5F"/>
                </a:solidFill>
                <a:latin typeface="微软雅黑" panose="020B0503020204020204" pitchFamily="34" charset="-122"/>
                <a:ea typeface="微软雅黑" panose="020B0503020204020204" pitchFamily="34" charset="-122"/>
              </a:endParaRPr>
            </a:p>
          </p:txBody>
        </p:sp>
        <p:sp>
          <p:nvSpPr>
            <p:cNvPr id="50" name="Rectangle 5"/>
            <p:cNvSpPr/>
            <p:nvPr/>
          </p:nvSpPr>
          <p:spPr bwMode="auto">
            <a:xfrm>
              <a:off x="5653088" y="4937045"/>
              <a:ext cx="4797199" cy="1011454"/>
            </a:xfrm>
            <a:prstGeom prst="rect">
              <a:avLst/>
            </a:prstGeom>
            <a:noFill/>
            <a:ln w="12700" cap="flat">
              <a:noFill/>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nchor="t"/>
            <a:lstStyle/>
            <a:p>
              <a:pPr defTabSz="1218565" fontAlgn="base">
                <a:lnSpc>
                  <a:spcPct val="150000"/>
                </a:lnSpc>
                <a:spcBef>
                  <a:spcPct val="0"/>
                </a:spcBef>
                <a:spcAft>
                  <a:spcPct val="0"/>
                </a:spcAft>
                <a:defRPr/>
              </a:pPr>
              <a:r>
                <a:rPr lang="zh-CN" altLang="en-US" sz="1600" kern="0" dirty="0">
                  <a:solidFill>
                    <a:schemeClr val="tx1">
                      <a:lumMod val="75000"/>
                      <a:lumOff val="25000"/>
                    </a:schemeClr>
                  </a:solidFill>
                  <a:latin typeface="微软雅黑" panose="020B0503020204020204" pitchFamily="34" charset="-122"/>
                  <a:ea typeface="微软雅黑" panose="020B0503020204020204" pitchFamily="34" charset="-122"/>
                  <a:sym typeface="Gill Sans" charset="0"/>
                </a:rPr>
                <a:t>临时用电作业涉及动火、高处、进入受限空间等作业时，应同时办理相关许可证。</a:t>
              </a:r>
              <a:endParaRPr lang="zh-CN" altLang="en-US" sz="1600" kern="0" dirty="0">
                <a:solidFill>
                  <a:schemeClr val="tx1">
                    <a:lumMod val="75000"/>
                    <a:lumOff val="25000"/>
                  </a:schemeClr>
                </a:solidFill>
                <a:latin typeface="微软雅黑" panose="020B0503020204020204" pitchFamily="34" charset="-122"/>
                <a:ea typeface="微软雅黑" panose="020B0503020204020204" pitchFamily="34" charset="-122"/>
                <a:sym typeface="Gill Sans" charset="0"/>
              </a:endParaRPr>
            </a:p>
          </p:txBody>
        </p:sp>
      </p:grpSp>
      <p:grpSp>
        <p:nvGrpSpPr>
          <p:cNvPr id="51" name="组合 50"/>
          <p:cNvGrpSpPr/>
          <p:nvPr/>
        </p:nvGrpSpPr>
        <p:grpSpPr>
          <a:xfrm>
            <a:off x="1435763" y="3248782"/>
            <a:ext cx="1763110" cy="1763348"/>
            <a:chOff x="1360492" y="2870770"/>
            <a:chExt cx="1762804" cy="1762804"/>
          </a:xfrm>
        </p:grpSpPr>
        <p:sp>
          <p:nvSpPr>
            <p:cNvPr id="52" name="椭圆 51"/>
            <p:cNvSpPr/>
            <p:nvPr/>
          </p:nvSpPr>
          <p:spPr>
            <a:xfrm>
              <a:off x="1360492" y="2870770"/>
              <a:ext cx="1762804" cy="1762804"/>
            </a:xfrm>
            <a:prstGeom prst="ellipse">
              <a:avLst/>
            </a:prstGeom>
            <a:solidFill>
              <a:srgbClr val="0C4A88"/>
            </a:solidFill>
            <a:ln w="28575" cap="flat">
              <a:gradFill>
                <a:gsLst>
                  <a:gs pos="100000">
                    <a:schemeClr val="accent1">
                      <a:lumMod val="5000"/>
                      <a:lumOff val="95000"/>
                    </a:schemeClr>
                  </a:gs>
                  <a:gs pos="0">
                    <a:schemeClr val="bg1">
                      <a:lumMod val="65000"/>
                    </a:schemeClr>
                  </a:gs>
                </a:gsLst>
                <a:lin ang="5400000" scaled="1"/>
              </a:gradFill>
              <a:prstDash val="solid"/>
              <a:miter lim="800000"/>
            </a:ln>
            <a:effectLst>
              <a:innerShdw blurRad="63500" dist="50800" dir="13500000">
                <a:prstClr val="black">
                  <a:alpha val="50000"/>
                </a:prstClr>
              </a:innerShdw>
            </a:effectLst>
          </p:spPr>
          <p:txBody>
            <a:bodyPr vert="horz" wrap="square" lIns="121920" tIns="60960" rIns="121920" bIns="60960" numCol="1" anchor="t" anchorCtr="0" compatLnSpc="1"/>
            <a:lstStyle/>
            <a:p>
              <a:pPr defTabSz="1218565">
                <a:defRPr/>
              </a:pPr>
              <a:endParaRPr lang="zh-CN" altLang="en-US" sz="2400" kern="0" dirty="0">
                <a:solidFill>
                  <a:prstClr val="black"/>
                </a:solidFill>
                <a:latin typeface="微软雅黑" panose="020B0503020204020204" pitchFamily="34" charset="-122"/>
                <a:ea typeface="微软雅黑" panose="020B0503020204020204" pitchFamily="34" charset="-122"/>
              </a:endParaRPr>
            </a:p>
          </p:txBody>
        </p:sp>
        <p:sp>
          <p:nvSpPr>
            <p:cNvPr id="54" name="矩形 53"/>
            <p:cNvSpPr/>
            <p:nvPr/>
          </p:nvSpPr>
          <p:spPr>
            <a:xfrm>
              <a:off x="1518071" y="3432091"/>
              <a:ext cx="1415526" cy="830741"/>
            </a:xfrm>
            <a:prstGeom prst="rect">
              <a:avLst/>
            </a:prstGeom>
          </p:spPr>
          <p:txBody>
            <a:bodyPr wrap="none">
              <a:spAutoFit/>
            </a:bodyPr>
            <a:lstStyle/>
            <a:p>
              <a:pPr defTabSz="1218565">
                <a:defRPr/>
              </a:pPr>
              <a:r>
                <a:rPr lang="zh-CN" altLang="en-US" sz="2400" b="1" kern="0" dirty="0">
                  <a:solidFill>
                    <a:sysClr val="window" lastClr="FFFFFF"/>
                  </a:solidFill>
                  <a:latin typeface="微软雅黑" panose="020B0503020204020204" pitchFamily="34" charset="-122"/>
                  <a:ea typeface="微软雅黑" panose="020B0503020204020204" pitchFamily="34" charset="-122"/>
                </a:rPr>
                <a:t>临时用电</a:t>
              </a:r>
              <a:endParaRPr lang="en-US" altLang="zh-CN" sz="2400" b="1" kern="0" dirty="0">
                <a:solidFill>
                  <a:sysClr val="window" lastClr="FFFFFF"/>
                </a:solidFill>
                <a:latin typeface="微软雅黑" panose="020B0503020204020204" pitchFamily="34" charset="-122"/>
                <a:ea typeface="微软雅黑" panose="020B0503020204020204" pitchFamily="34" charset="-122"/>
              </a:endParaRPr>
            </a:p>
            <a:p>
              <a:pPr defTabSz="1218565">
                <a:defRPr/>
              </a:pPr>
              <a:r>
                <a:rPr lang="zh-CN" altLang="en-US" sz="2400" b="1" kern="0" dirty="0">
                  <a:solidFill>
                    <a:sysClr val="window" lastClr="FFFFFF"/>
                  </a:solidFill>
                  <a:latin typeface="微软雅黑" panose="020B0503020204020204" pitchFamily="34" charset="-122"/>
                  <a:ea typeface="微软雅黑" panose="020B0503020204020204" pitchFamily="34" charset="-122"/>
                </a:rPr>
                <a:t>作业许可</a:t>
              </a:r>
              <a:endParaRPr lang="zh-CN" altLang="en-US" sz="2400" b="1" kern="0" dirty="0">
                <a:solidFill>
                  <a:sysClr val="window" lastClr="FFFFFF"/>
                </a:solidFill>
                <a:latin typeface="微软雅黑" panose="020B0503020204020204" pitchFamily="34" charset="-122"/>
                <a:ea typeface="微软雅黑" panose="020B0503020204020204" pitchFamily="34" charset="-122"/>
              </a:endParaRPr>
            </a:p>
          </p:txBody>
        </p:sp>
      </p:grpSp>
      <p:grpSp>
        <p:nvGrpSpPr>
          <p:cNvPr id="53" name="组合 52"/>
          <p:cNvGrpSpPr/>
          <p:nvPr/>
        </p:nvGrpSpPr>
        <p:grpSpPr>
          <a:xfrm>
            <a:off x="244389" y="149737"/>
            <a:ext cx="4187911" cy="466068"/>
            <a:chOff x="4143851" y="532568"/>
            <a:chExt cx="4142700" cy="584449"/>
          </a:xfrm>
        </p:grpSpPr>
        <p:sp>
          <p:nvSpPr>
            <p:cNvPr id="55"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56"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57" name="TextBox 35"/>
          <p:cNvSpPr txBox="1"/>
          <p:nvPr/>
        </p:nvSpPr>
        <p:spPr>
          <a:xfrm>
            <a:off x="1133005" y="109643"/>
            <a:ext cx="2233296"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临时用电作业安全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51"/>
                                        </p:tgtEl>
                                        <p:attrNameLst>
                                          <p:attrName>style.visibility</p:attrName>
                                        </p:attrNameLst>
                                      </p:cBhvr>
                                      <p:to>
                                        <p:strVal val="visible"/>
                                      </p:to>
                                    </p:set>
                                    <p:anim calcmode="lin" valueType="num">
                                      <p:cBhvr>
                                        <p:cTn id="11" dur="500" fill="hold"/>
                                        <p:tgtEl>
                                          <p:spTgt spid="51"/>
                                        </p:tgtEl>
                                        <p:attrNameLst>
                                          <p:attrName>ppt_w</p:attrName>
                                        </p:attrNameLst>
                                      </p:cBhvr>
                                      <p:tavLst>
                                        <p:tav tm="0">
                                          <p:val>
                                            <p:fltVal val="0"/>
                                          </p:val>
                                        </p:tav>
                                        <p:tav tm="100000">
                                          <p:val>
                                            <p:strVal val="#ppt_w"/>
                                          </p:val>
                                        </p:tav>
                                      </p:tavLst>
                                    </p:anim>
                                    <p:anim calcmode="lin" valueType="num">
                                      <p:cBhvr>
                                        <p:cTn id="12" dur="500" fill="hold"/>
                                        <p:tgtEl>
                                          <p:spTgt spid="51"/>
                                        </p:tgtEl>
                                        <p:attrNameLst>
                                          <p:attrName>ppt_h</p:attrName>
                                        </p:attrNameLst>
                                      </p:cBhvr>
                                      <p:tavLst>
                                        <p:tav tm="0">
                                          <p:val>
                                            <p:fltVal val="0"/>
                                          </p:val>
                                        </p:tav>
                                        <p:tav tm="100000">
                                          <p:val>
                                            <p:strVal val="#ppt_h"/>
                                          </p:val>
                                        </p:tav>
                                      </p:tavLst>
                                    </p:anim>
                                    <p:animEffect transition="in" filter="fade">
                                      <p:cBhvr>
                                        <p:cTn id="13" dur="500"/>
                                        <p:tgtEl>
                                          <p:spTgt spid="51"/>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par>
                          <p:cTn id="28" fill="hold">
                            <p:stCondLst>
                              <p:cond delay="2500"/>
                            </p:stCondLst>
                            <p:childTnLst>
                              <p:par>
                                <p:cTn id="29" presetID="22" presetClass="entr" presetSubtype="8" fill="hold"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wipe(left)">
                                      <p:cBhvr>
                                        <p:cTn id="31" dur="500"/>
                                        <p:tgtEl>
                                          <p:spTgt spid="33"/>
                                        </p:tgtEl>
                                      </p:cBhvr>
                                    </p:animEffect>
                                  </p:childTnLst>
                                </p:cTn>
                              </p:par>
                            </p:childTnLst>
                          </p:cTn>
                        </p:par>
                        <p:par>
                          <p:cTn id="32" fill="hold">
                            <p:stCondLst>
                              <p:cond delay="3000"/>
                            </p:stCondLst>
                            <p:childTnLst>
                              <p:par>
                                <p:cTn id="33" presetID="22" presetClass="entr" presetSubtype="1"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up)">
                                      <p:cBhvr>
                                        <p:cTn id="35" dur="300"/>
                                        <p:tgtEl>
                                          <p:spTgt spid="17"/>
                                        </p:tgtEl>
                                      </p:cBhvr>
                                    </p:animEffect>
                                  </p:childTnLst>
                                </p:cTn>
                              </p:par>
                            </p:childTnLst>
                          </p:cTn>
                        </p:par>
                        <p:par>
                          <p:cTn id="36" fill="hold">
                            <p:stCondLst>
                              <p:cond delay="35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par>
                          <p:cTn id="40" fill="hold">
                            <p:stCondLst>
                              <p:cond delay="4000"/>
                            </p:stCondLst>
                            <p:childTnLst>
                              <p:par>
                                <p:cTn id="41" presetID="53" presetClass="entr" presetSubtype="16"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500" fill="hold"/>
                                        <p:tgtEl>
                                          <p:spTgt spid="27"/>
                                        </p:tgtEl>
                                        <p:attrNameLst>
                                          <p:attrName>ppt_w</p:attrName>
                                        </p:attrNameLst>
                                      </p:cBhvr>
                                      <p:tavLst>
                                        <p:tav tm="0">
                                          <p:val>
                                            <p:fltVal val="0"/>
                                          </p:val>
                                        </p:tav>
                                        <p:tav tm="100000">
                                          <p:val>
                                            <p:strVal val="#ppt_w"/>
                                          </p:val>
                                        </p:tav>
                                      </p:tavLst>
                                    </p:anim>
                                    <p:anim calcmode="lin" valueType="num">
                                      <p:cBhvr>
                                        <p:cTn id="44" dur="500" fill="hold"/>
                                        <p:tgtEl>
                                          <p:spTgt spid="27"/>
                                        </p:tgtEl>
                                        <p:attrNameLst>
                                          <p:attrName>ppt_h</p:attrName>
                                        </p:attrNameLst>
                                      </p:cBhvr>
                                      <p:tavLst>
                                        <p:tav tm="0">
                                          <p:val>
                                            <p:fltVal val="0"/>
                                          </p:val>
                                        </p:tav>
                                        <p:tav tm="100000">
                                          <p:val>
                                            <p:strVal val="#ppt_h"/>
                                          </p:val>
                                        </p:tav>
                                      </p:tavLst>
                                    </p:anim>
                                    <p:animEffect transition="in" filter="fade">
                                      <p:cBhvr>
                                        <p:cTn id="45" dur="500"/>
                                        <p:tgtEl>
                                          <p:spTgt spid="27"/>
                                        </p:tgtEl>
                                      </p:cBhvr>
                                    </p:animEffect>
                                  </p:childTnLst>
                                </p:cTn>
                              </p:par>
                              <p:par>
                                <p:cTn id="46" presetID="22" presetClass="entr" presetSubtype="8" fill="hold" nodeType="with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wipe(left)">
                                      <p:cBhvr>
                                        <p:cTn id="48" dur="500"/>
                                        <p:tgtEl>
                                          <p:spTgt spid="43"/>
                                        </p:tgtEl>
                                      </p:cBhvr>
                                    </p:animEffect>
                                  </p:childTnLst>
                                </p:cTn>
                              </p:par>
                            </p:childTnLst>
                          </p:cTn>
                        </p:par>
                        <p:par>
                          <p:cTn id="49" fill="hold">
                            <p:stCondLst>
                              <p:cond delay="4500"/>
                            </p:stCondLst>
                            <p:childTnLst>
                              <p:par>
                                <p:cTn id="50" presetID="22" presetClass="entr" presetSubtype="1" fill="hold"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up)">
                                      <p:cBhvr>
                                        <p:cTn id="52" dur="300"/>
                                        <p:tgtEl>
                                          <p:spTgt spid="22"/>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500"/>
                                        <p:tgtEl>
                                          <p:spTgt spid="13"/>
                                        </p:tgtEl>
                                      </p:cBhvr>
                                    </p:animEffect>
                                  </p:childTnLst>
                                </p:cTn>
                              </p:par>
                            </p:childTnLst>
                          </p:cTn>
                        </p:par>
                        <p:par>
                          <p:cTn id="57" fill="hold">
                            <p:stCondLst>
                              <p:cond delay="5500"/>
                            </p:stCondLst>
                            <p:childTnLst>
                              <p:par>
                                <p:cTn id="58" presetID="53" presetClass="entr" presetSubtype="16" fill="hold" nodeType="afterEffect">
                                  <p:stCondLst>
                                    <p:cond delay="0"/>
                                  </p:stCondLst>
                                  <p:childTnLst>
                                    <p:set>
                                      <p:cBhvr>
                                        <p:cTn id="59" dur="1" fill="hold">
                                          <p:stCondLst>
                                            <p:cond delay="0"/>
                                          </p:stCondLst>
                                        </p:cTn>
                                        <p:tgtEl>
                                          <p:spTgt spid="30"/>
                                        </p:tgtEl>
                                        <p:attrNameLst>
                                          <p:attrName>style.visibility</p:attrName>
                                        </p:attrNameLst>
                                      </p:cBhvr>
                                      <p:to>
                                        <p:strVal val="visible"/>
                                      </p:to>
                                    </p:set>
                                    <p:anim calcmode="lin" valueType="num">
                                      <p:cBhvr>
                                        <p:cTn id="60" dur="500" fill="hold"/>
                                        <p:tgtEl>
                                          <p:spTgt spid="30"/>
                                        </p:tgtEl>
                                        <p:attrNameLst>
                                          <p:attrName>ppt_w</p:attrName>
                                        </p:attrNameLst>
                                      </p:cBhvr>
                                      <p:tavLst>
                                        <p:tav tm="0">
                                          <p:val>
                                            <p:fltVal val="0"/>
                                          </p:val>
                                        </p:tav>
                                        <p:tav tm="100000">
                                          <p:val>
                                            <p:strVal val="#ppt_w"/>
                                          </p:val>
                                        </p:tav>
                                      </p:tavLst>
                                    </p:anim>
                                    <p:anim calcmode="lin" valueType="num">
                                      <p:cBhvr>
                                        <p:cTn id="61" dur="500" fill="hold"/>
                                        <p:tgtEl>
                                          <p:spTgt spid="30"/>
                                        </p:tgtEl>
                                        <p:attrNameLst>
                                          <p:attrName>ppt_h</p:attrName>
                                        </p:attrNameLst>
                                      </p:cBhvr>
                                      <p:tavLst>
                                        <p:tav tm="0">
                                          <p:val>
                                            <p:fltVal val="0"/>
                                          </p:val>
                                        </p:tav>
                                        <p:tav tm="100000">
                                          <p:val>
                                            <p:strVal val="#ppt_h"/>
                                          </p:val>
                                        </p:tav>
                                      </p:tavLst>
                                    </p:anim>
                                    <p:animEffect transition="in" filter="fade">
                                      <p:cBhvr>
                                        <p:cTn id="62" dur="500"/>
                                        <p:tgtEl>
                                          <p:spTgt spid="30"/>
                                        </p:tgtEl>
                                      </p:cBhvr>
                                    </p:animEffect>
                                  </p:childTnLst>
                                </p:cTn>
                              </p:par>
                            </p:childTnLst>
                          </p:cTn>
                        </p:par>
                        <p:par>
                          <p:cTn id="63" fill="hold">
                            <p:stCondLst>
                              <p:cond delay="6000"/>
                            </p:stCondLst>
                            <p:childTnLst>
                              <p:par>
                                <p:cTn id="64" presetID="22" presetClass="entr" presetSubtype="8" fill="hold" nodeType="afterEffect">
                                  <p:stCondLst>
                                    <p:cond delay="0"/>
                                  </p:stCondLst>
                                  <p:childTnLst>
                                    <p:set>
                                      <p:cBhvr>
                                        <p:cTn id="65" dur="1" fill="hold">
                                          <p:stCondLst>
                                            <p:cond delay="0"/>
                                          </p:stCondLst>
                                        </p:cTn>
                                        <p:tgtEl>
                                          <p:spTgt spid="47"/>
                                        </p:tgtEl>
                                        <p:attrNameLst>
                                          <p:attrName>style.visibility</p:attrName>
                                        </p:attrNameLst>
                                      </p:cBhvr>
                                      <p:to>
                                        <p:strVal val="visible"/>
                                      </p:to>
                                    </p:set>
                                    <p:animEffect transition="in" filter="wipe(left)">
                                      <p:cBhvr>
                                        <p:cTn id="6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89" y="149737"/>
            <a:ext cx="4187911"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1133005" y="109643"/>
            <a:ext cx="2233296"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临时用电作业安全</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4" name="矩形 23"/>
          <p:cNvSpPr/>
          <p:nvPr/>
        </p:nvSpPr>
        <p:spPr>
          <a:xfrm>
            <a:off x="1726617" y="1225914"/>
            <a:ext cx="3089307"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6</a:t>
            </a:r>
            <a:r>
              <a:rPr lang="zh-CN" altLang="en-US" dirty="0">
                <a:solidFill>
                  <a:srgbClr val="0C4A88"/>
                </a:solidFill>
                <a:latin typeface="微软雅黑" panose="020B0503020204020204" pitchFamily="34" charset="-122"/>
                <a:ea typeface="微软雅黑" panose="020B0503020204020204" pitchFamily="34" charset="-122"/>
              </a:rPr>
              <a:t>、临时用电作业许可证示例</a:t>
            </a:r>
            <a:endParaRPr lang="zh-CN" altLang="en-US" dirty="0">
              <a:solidFill>
                <a:srgbClr val="0C4A88"/>
              </a:solidFill>
              <a:latin typeface="微软雅黑" panose="020B0503020204020204" pitchFamily="34" charset="-122"/>
              <a:ea typeface="微软雅黑" panose="020B0503020204020204" pitchFamily="34" charset="-122"/>
            </a:endParaRPr>
          </a:p>
        </p:txBody>
      </p:sp>
      <p:graphicFrame>
        <p:nvGraphicFramePr>
          <p:cNvPr id="3" name="对象 2"/>
          <p:cNvGraphicFramePr>
            <a:graphicFrameLocks noChangeAspect="1"/>
          </p:cNvGraphicFramePr>
          <p:nvPr/>
        </p:nvGraphicFramePr>
        <p:xfrm>
          <a:off x="6096000" y="988646"/>
          <a:ext cx="4055511" cy="5418137"/>
        </p:xfrm>
        <a:graphic>
          <a:graphicData uri="http://schemas.openxmlformats.org/presentationml/2006/ole">
            <mc:AlternateContent xmlns:mc="http://schemas.openxmlformats.org/markup-compatibility/2006">
              <mc:Choice xmlns:v="urn:schemas-microsoft-com:vml" Requires="v">
                <p:oleObj spid="_x0000_s19472" name="Document" r:id="rId2" imgW="6269990" imgH="9300845" progId="Word.Document.8">
                  <p:embed/>
                </p:oleObj>
              </mc:Choice>
              <mc:Fallback>
                <p:oleObj name="Document" r:id="rId2" imgW="6269990" imgH="9300845" progId="Word.Document.8">
                  <p:embed/>
                  <p:pic>
                    <p:nvPicPr>
                      <p:cNvPr id="0" name="图片 19471"/>
                      <p:cNvPicPr/>
                      <p:nvPr/>
                    </p:nvPicPr>
                    <p:blipFill>
                      <a:blip r:embed="rId3"/>
                      <a:stretch>
                        <a:fillRect/>
                      </a:stretch>
                    </p:blipFill>
                    <p:spPr>
                      <a:xfrm>
                        <a:off x="6096000" y="988646"/>
                        <a:ext cx="4055511" cy="5418137"/>
                      </a:xfrm>
                      <a:prstGeom prst="rect">
                        <a:avLst/>
                      </a:prstGeom>
                    </p:spPr>
                  </p:pic>
                </p:oleObj>
              </mc:Fallback>
            </mc:AlternateContent>
          </a:graphicData>
        </a:graphic>
      </p:graphicFrame>
      <p:sp>
        <p:nvSpPr>
          <p:cNvPr id="56" name="矩形 55"/>
          <p:cNvSpPr/>
          <p:nvPr/>
        </p:nvSpPr>
        <p:spPr>
          <a:xfrm>
            <a:off x="2480850" y="3726012"/>
            <a:ext cx="1548822" cy="369332"/>
          </a:xfrm>
          <a:prstGeom prst="rect">
            <a:avLst/>
          </a:prstGeom>
        </p:spPr>
        <p:txBody>
          <a:bodyPr wrap="none">
            <a:spAutoFit/>
          </a:bodyPr>
          <a:lstStyle/>
          <a:p>
            <a:r>
              <a:rPr lang="en-US" altLang="zh-CN" dirty="0">
                <a:solidFill>
                  <a:srgbClr val="D24603"/>
                </a:solidFill>
                <a:latin typeface="微软雅黑" panose="020B0503020204020204" pitchFamily="34" charset="-122"/>
                <a:ea typeface="微软雅黑" panose="020B0503020204020204" pitchFamily="34" charset="-122"/>
              </a:rPr>
              <a:t>PDF</a:t>
            </a:r>
            <a:r>
              <a:rPr lang="zh-CN" altLang="en-US" dirty="0">
                <a:solidFill>
                  <a:srgbClr val="D24603"/>
                </a:solidFill>
                <a:latin typeface="微软雅黑" panose="020B0503020204020204" pitchFamily="34" charset="-122"/>
                <a:ea typeface="微软雅黑" panose="020B0503020204020204" pitchFamily="34" charset="-122"/>
              </a:rPr>
              <a:t>版本演示</a:t>
            </a:r>
            <a:endParaRPr lang="zh-CN" altLang="en-US" dirty="0">
              <a:solidFill>
                <a:srgbClr val="D24603"/>
              </a:solidFill>
              <a:latin typeface="微软雅黑" panose="020B0503020204020204" pitchFamily="34" charset="-122"/>
              <a:ea typeface="微软雅黑" panose="020B0503020204020204" pitchFamily="34" charset="-122"/>
            </a:endParaRPr>
          </a:p>
        </p:txBody>
      </p:sp>
      <p:sp>
        <p:nvSpPr>
          <p:cNvPr id="57" name="矩形 56"/>
          <p:cNvSpPr/>
          <p:nvPr/>
        </p:nvSpPr>
        <p:spPr>
          <a:xfrm>
            <a:off x="2321785" y="2834471"/>
            <a:ext cx="2089033" cy="369332"/>
          </a:xfrm>
          <a:prstGeom prst="rect">
            <a:avLst/>
          </a:prstGeom>
        </p:spPr>
        <p:txBody>
          <a:bodyPr wrap="none">
            <a:spAutoFit/>
          </a:bodyPr>
          <a:lstStyle/>
          <a:p>
            <a:r>
              <a:rPr lang="en-US" altLang="zh-CN" dirty="0">
                <a:solidFill>
                  <a:srgbClr val="0C4A88"/>
                </a:solidFill>
                <a:latin typeface="微软雅黑" panose="020B0503020204020204" pitchFamily="34" charset="-122"/>
                <a:ea typeface="微软雅黑" panose="020B0503020204020204" pitchFamily="34" charset="-122"/>
              </a:rPr>
              <a:t>WORD</a:t>
            </a:r>
            <a:r>
              <a:rPr lang="zh-CN" altLang="en-US" dirty="0">
                <a:solidFill>
                  <a:srgbClr val="0C4A88"/>
                </a:solidFill>
                <a:latin typeface="微软雅黑" panose="020B0503020204020204" pitchFamily="34" charset="-122"/>
                <a:ea typeface="微软雅黑" panose="020B0503020204020204" pitchFamily="34" charset="-122"/>
              </a:rPr>
              <a:t>版本可编辑</a:t>
            </a:r>
            <a:endParaRPr lang="zh-CN" altLang="en-US" dirty="0">
              <a:solidFill>
                <a:srgbClr val="0C4A88"/>
              </a:solidFill>
              <a:latin typeface="微软雅黑" panose="020B0503020204020204" pitchFamily="34" charset="-122"/>
              <a:ea typeface="微软雅黑" panose="020B0503020204020204" pitchFamily="34" charset="-122"/>
            </a:endParaRPr>
          </a:p>
        </p:txBody>
      </p:sp>
      <p:sp>
        <p:nvSpPr>
          <p:cNvPr id="58" name="等腰三角形 57"/>
          <p:cNvSpPr/>
          <p:nvPr/>
        </p:nvSpPr>
        <p:spPr>
          <a:xfrm rot="10800000">
            <a:off x="3095604" y="4261237"/>
            <a:ext cx="270697" cy="224868"/>
          </a:xfrm>
          <a:prstGeom prst="triangle">
            <a:avLst/>
          </a:prstGeom>
          <a:solidFill>
            <a:srgbClr val="D24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等腰三角形 58"/>
          <p:cNvSpPr/>
          <p:nvPr/>
        </p:nvSpPr>
        <p:spPr>
          <a:xfrm rot="5400000">
            <a:off x="4370851" y="2906703"/>
            <a:ext cx="270697" cy="224868"/>
          </a:xfrm>
          <a:prstGeom prst="triangle">
            <a:avLst/>
          </a:prstGeom>
          <a:solidFill>
            <a:srgbClr val="0C4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5" name="对象 4"/>
          <p:cNvGraphicFramePr>
            <a:graphicFrameLocks noChangeAspect="1"/>
          </p:cNvGraphicFramePr>
          <p:nvPr/>
        </p:nvGraphicFramePr>
        <p:xfrm>
          <a:off x="2216448" y="4842861"/>
          <a:ext cx="2093913" cy="711200"/>
        </p:xfrm>
        <a:graphic>
          <a:graphicData uri="http://schemas.openxmlformats.org/presentationml/2006/ole">
            <mc:AlternateContent xmlns:mc="http://schemas.openxmlformats.org/markup-compatibility/2006">
              <mc:Choice xmlns:v="urn:schemas-microsoft-com:vml" Requires="v">
                <p:oleObj spid="_x0000_s19473" name="包装程序外壳对象" showAsIcon="1" r:id="rId4" imgW="1562100" imgH="523875" progId="Package">
                  <p:embed/>
                </p:oleObj>
              </mc:Choice>
              <mc:Fallback>
                <p:oleObj name="包装程序外壳对象" showAsIcon="1" r:id="rId4" imgW="1562100" imgH="523875" progId="Package">
                  <p:embed/>
                  <p:pic>
                    <p:nvPicPr>
                      <p:cNvPr id="0" name="图片 19472"/>
                      <p:cNvPicPr/>
                      <p:nvPr/>
                    </p:nvPicPr>
                    <p:blipFill>
                      <a:blip r:embed="rId5"/>
                      <a:stretch>
                        <a:fillRect/>
                      </a:stretch>
                    </p:blipFill>
                    <p:spPr>
                      <a:xfrm>
                        <a:off x="2216448" y="4842861"/>
                        <a:ext cx="2093913" cy="711200"/>
                      </a:xfrm>
                      <a:prstGeom prst="rect">
                        <a:avLst/>
                      </a:prstGeom>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62" name="矩形 61"/>
          <p:cNvSpPr/>
          <p:nvPr/>
        </p:nvSpPr>
        <p:spPr>
          <a:xfrm>
            <a:off x="1" y="3196920"/>
            <a:ext cx="12192000" cy="2673626"/>
          </a:xfrm>
          <a:prstGeom prst="rect">
            <a:avLst/>
          </a:prstGeom>
          <a:solidFill>
            <a:srgbClr val="0C4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TextBox 7"/>
          <p:cNvSpPr>
            <a:spLocks noChangeArrowheads="1"/>
          </p:cNvSpPr>
          <p:nvPr/>
        </p:nvSpPr>
        <p:spPr bwMode="auto">
          <a:xfrm>
            <a:off x="2163417" y="3464417"/>
            <a:ext cx="7865166" cy="923330"/>
          </a:xfrm>
          <a:prstGeom prst="rect">
            <a:avLst/>
          </a:prstGeom>
          <a:noFill/>
          <a:ln w="9525">
            <a:noFill/>
            <a:miter lim="800000"/>
          </a:ln>
        </p:spPr>
        <p:txBody>
          <a:bodyPr wrap="square" lIns="0" tIns="0" rIns="0" bIns="0">
            <a:spAutoFit/>
          </a:bodyPr>
          <a:lstStyle/>
          <a:p>
            <a:pPr algn="dist" eaLnBrk="1" hangingPunct="1"/>
            <a:r>
              <a:rPr lang="zh-CN" altLang="en-US" sz="6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谢谢您的观看！</a:t>
            </a:r>
            <a:endParaRPr lang="zh-CN" altLang="en-US" sz="6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 name="TextBox 131"/>
          <p:cNvSpPr txBox="1"/>
          <p:nvPr/>
        </p:nvSpPr>
        <p:spPr>
          <a:xfrm>
            <a:off x="2284170" y="4445293"/>
            <a:ext cx="7531586" cy="307777"/>
          </a:xfrm>
          <a:prstGeom prst="rect">
            <a:avLst/>
          </a:prstGeom>
          <a:noFill/>
        </p:spPr>
        <p:txBody>
          <a:bodyPr wrap="square" rtlCol="0">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sysClr val="window" lastClr="FFFFFF"/>
                </a:solidFill>
                <a:effectLst/>
                <a:uLnTx/>
                <a:uFillTx/>
                <a:latin typeface="Arial" panose="020B0604020202020204" pitchFamily="34" charset="0"/>
                <a:cs typeface="Arial" panose="020B0604020202020204" pitchFamily="34" charset="0"/>
              </a:rPr>
              <a:t>BUSINESS  AUNUAL  REPORT POWERPOINT TEMPLATE</a:t>
            </a:r>
            <a:endParaRPr kumimoji="0" lang="zh-CN" altLang="en-US" sz="1400" b="0" i="0" u="none" strike="noStrike" kern="0" cap="none" spc="0" normalizeH="0" baseline="0" noProof="0" dirty="0">
              <a:ln>
                <a:noFill/>
              </a:ln>
              <a:solidFill>
                <a:sysClr val="window" lastClr="FFFFFF"/>
              </a:solidFill>
              <a:effectLst/>
              <a:uLnTx/>
              <a:uFillTx/>
              <a:latin typeface="Arial" panose="020B0604020202020204" pitchFamily="34" charset="0"/>
              <a:cs typeface="Arial" panose="020B0604020202020204" pitchFamily="34" charset="0"/>
            </a:endParaRPr>
          </a:p>
        </p:txBody>
      </p:sp>
      <p:grpSp>
        <p:nvGrpSpPr>
          <p:cNvPr id="25" name="组合 24"/>
          <p:cNvGrpSpPr/>
          <p:nvPr/>
        </p:nvGrpSpPr>
        <p:grpSpPr>
          <a:xfrm>
            <a:off x="3861731" y="1256844"/>
            <a:ext cx="1644816" cy="1645200"/>
            <a:chOff x="3005751" y="1547508"/>
            <a:chExt cx="1644816" cy="1645200"/>
          </a:xfrm>
        </p:grpSpPr>
        <p:sp>
          <p:nvSpPr>
            <p:cNvPr id="26" name="Freeform 5"/>
            <p:cNvSpPr/>
            <p:nvPr/>
          </p:nvSpPr>
          <p:spPr bwMode="auto">
            <a:xfrm>
              <a:off x="3005751" y="1547508"/>
              <a:ext cx="1644816" cy="1645200"/>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152400" dist="508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27" name="Freeform 5"/>
            <p:cNvSpPr/>
            <p:nvPr/>
          </p:nvSpPr>
          <p:spPr bwMode="auto">
            <a:xfrm>
              <a:off x="3189943" y="1731108"/>
              <a:ext cx="1276432" cy="1278000"/>
            </a:xfrm>
            <a:prstGeom prst="ellipse">
              <a:avLst/>
            </a:prstGeom>
            <a:solidFill>
              <a:srgbClr val="0C4A88"/>
            </a:solidFill>
            <a:ln w="38100">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grpSp>
      <p:grpSp>
        <p:nvGrpSpPr>
          <p:cNvPr id="28" name="组合 27"/>
          <p:cNvGrpSpPr/>
          <p:nvPr/>
        </p:nvGrpSpPr>
        <p:grpSpPr>
          <a:xfrm>
            <a:off x="5322355" y="1256844"/>
            <a:ext cx="1644816" cy="1645200"/>
            <a:chOff x="4529604" y="1547508"/>
            <a:chExt cx="1644816" cy="1645200"/>
          </a:xfrm>
        </p:grpSpPr>
        <p:sp>
          <p:nvSpPr>
            <p:cNvPr id="29" name="Freeform 5"/>
            <p:cNvSpPr/>
            <p:nvPr/>
          </p:nvSpPr>
          <p:spPr bwMode="auto">
            <a:xfrm>
              <a:off x="4529604" y="1547508"/>
              <a:ext cx="1644816" cy="1645200"/>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152400" dist="508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30" name="Freeform 5"/>
            <p:cNvSpPr/>
            <p:nvPr/>
          </p:nvSpPr>
          <p:spPr bwMode="auto">
            <a:xfrm>
              <a:off x="4713796" y="1731108"/>
              <a:ext cx="1276432" cy="1278000"/>
            </a:xfrm>
            <a:prstGeom prst="ellipse">
              <a:avLst/>
            </a:prstGeom>
            <a:solidFill>
              <a:srgbClr val="0C4A88"/>
            </a:solidFill>
            <a:ln w="38100">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dirty="0"/>
            </a:p>
          </p:txBody>
        </p:sp>
      </p:grpSp>
      <p:grpSp>
        <p:nvGrpSpPr>
          <p:cNvPr id="31" name="组合 30"/>
          <p:cNvGrpSpPr/>
          <p:nvPr/>
        </p:nvGrpSpPr>
        <p:grpSpPr>
          <a:xfrm>
            <a:off x="6831360" y="1256844"/>
            <a:ext cx="1644816" cy="1645200"/>
            <a:chOff x="6033396" y="1547508"/>
            <a:chExt cx="1644816" cy="1645200"/>
          </a:xfrm>
        </p:grpSpPr>
        <p:sp>
          <p:nvSpPr>
            <p:cNvPr id="32" name="Freeform 5"/>
            <p:cNvSpPr/>
            <p:nvPr/>
          </p:nvSpPr>
          <p:spPr bwMode="auto">
            <a:xfrm>
              <a:off x="6033396" y="1547508"/>
              <a:ext cx="1644816" cy="1645200"/>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152400" dist="508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33" name="Freeform 5"/>
            <p:cNvSpPr/>
            <p:nvPr/>
          </p:nvSpPr>
          <p:spPr bwMode="auto">
            <a:xfrm>
              <a:off x="6217588" y="1731108"/>
              <a:ext cx="1276432" cy="1278000"/>
            </a:xfrm>
            <a:prstGeom prst="ellipse">
              <a:avLst/>
            </a:prstGeom>
            <a:solidFill>
              <a:srgbClr val="0C4A88"/>
            </a:solidFill>
            <a:ln w="38100">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dirty="0"/>
            </a:p>
          </p:txBody>
        </p:sp>
      </p:grpSp>
      <p:sp>
        <p:nvSpPr>
          <p:cNvPr id="34" name="TextBox 7"/>
          <p:cNvSpPr>
            <a:spLocks noChangeArrowheads="1"/>
          </p:cNvSpPr>
          <p:nvPr/>
        </p:nvSpPr>
        <p:spPr bwMode="auto">
          <a:xfrm>
            <a:off x="7245738" y="1617961"/>
            <a:ext cx="831202" cy="922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108000" anchor="ctr">
            <a:noAutofit/>
          </a:bodyPr>
          <a:lstStyle/>
          <a:p>
            <a:pPr algn="ctr" eaLnBrk="1" fontAlgn="auto" hangingPunct="1">
              <a:spcBef>
                <a:spcPts val="0"/>
              </a:spcBef>
              <a:spcAft>
                <a:spcPts val="0"/>
              </a:spcAft>
              <a:defRPr/>
            </a:pPr>
            <a:r>
              <a:rPr lang="en-US" altLang="zh-CN" sz="10000" b="1" dirty="0" smtClean="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rPr>
              <a:t>S</a:t>
            </a:r>
            <a:endParaRPr lang="zh-CN" altLang="en-US" sz="10000" b="1" dirty="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endParaRPr>
          </a:p>
        </p:txBody>
      </p:sp>
      <p:sp>
        <p:nvSpPr>
          <p:cNvPr id="35" name="TextBox 7"/>
          <p:cNvSpPr>
            <a:spLocks noChangeArrowheads="1"/>
          </p:cNvSpPr>
          <p:nvPr/>
        </p:nvSpPr>
        <p:spPr bwMode="auto">
          <a:xfrm>
            <a:off x="5742978" y="1617961"/>
            <a:ext cx="831202" cy="922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108000" anchor="ctr">
            <a:noAutofit/>
          </a:bodyPr>
          <a:lstStyle/>
          <a:p>
            <a:pPr algn="ctr" eaLnBrk="1" fontAlgn="auto" hangingPunct="1">
              <a:spcBef>
                <a:spcPts val="0"/>
              </a:spcBef>
              <a:spcAft>
                <a:spcPts val="0"/>
              </a:spcAft>
              <a:defRPr/>
            </a:pPr>
            <a:r>
              <a:rPr lang="en-US" altLang="zh-CN" sz="10000" b="1" dirty="0" smtClean="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rPr>
              <a:t>H</a:t>
            </a:r>
            <a:endParaRPr lang="zh-CN" altLang="en-US" sz="10000" b="1" dirty="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endParaRPr>
          </a:p>
        </p:txBody>
      </p:sp>
      <p:sp>
        <p:nvSpPr>
          <p:cNvPr id="36" name="TextBox 7"/>
          <p:cNvSpPr>
            <a:spLocks noChangeArrowheads="1"/>
          </p:cNvSpPr>
          <p:nvPr/>
        </p:nvSpPr>
        <p:spPr bwMode="auto">
          <a:xfrm>
            <a:off x="4254385" y="1617961"/>
            <a:ext cx="859508" cy="922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108000" anchor="ctr">
            <a:noAutofit/>
          </a:bodyPr>
          <a:lstStyle/>
          <a:p>
            <a:pPr algn="ctr" eaLnBrk="1" fontAlgn="auto" hangingPunct="1">
              <a:spcBef>
                <a:spcPts val="0"/>
              </a:spcBef>
              <a:spcAft>
                <a:spcPts val="0"/>
              </a:spcAft>
              <a:defRPr/>
            </a:pPr>
            <a:r>
              <a:rPr lang="en-US" altLang="zh-CN" sz="10000" b="1" dirty="0" smtClean="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rPr>
              <a:t>E</a:t>
            </a:r>
            <a:endParaRPr lang="zh-CN" altLang="en-US" sz="10000" b="1" dirty="0">
              <a:ln w="25400">
                <a:solidFill>
                  <a:schemeClr val="bg1"/>
                </a:solidFill>
              </a:ln>
              <a:gradFill>
                <a:gsLst>
                  <a:gs pos="63000">
                    <a:srgbClr val="DFDFDF"/>
                  </a:gs>
                  <a:gs pos="15000">
                    <a:schemeClr val="bg1"/>
                  </a:gs>
                  <a:gs pos="100000">
                    <a:schemeClr val="bg1">
                      <a:lumMod val="75000"/>
                    </a:schemeClr>
                  </a:gs>
                </a:gsLst>
                <a:lin ang="18900000" scaled="1"/>
              </a:gradFill>
              <a:effectLst>
                <a:outerShdw blurRad="38100" dist="38100" dir="2700000" algn="tl">
                  <a:srgbClr val="000000">
                    <a:alpha val="43137"/>
                  </a:srgbClr>
                </a:outerShdw>
              </a:effectLst>
              <a:latin typeface="Tw Cen MT" panose="020B0602020104020603" pitchFamily="34" charset="0"/>
              <a:ea typeface="Abraham Lincoln" pitchFamily="2" charset="0"/>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par>
                              <p:cTn id="8" fill="hold">
                                <p:stCondLst>
                                  <p:cond delay="500"/>
                                </p:stCondLst>
                                <p:childTnLst>
                                  <p:par>
                                    <p:cTn id="9" presetID="2" presetClass="entr" presetSubtype="12" fill="hold" grpId="0" nodeType="afterEffect">
                                      <p:stCondLst>
                                        <p:cond delay="0"/>
                                      </p:stCondLst>
                                      <p:iterate type="lt">
                                        <p:tmPct val="10000"/>
                                      </p:iterate>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0-#ppt_w/2"/>
                                              </p:val>
                                            </p:tav>
                                            <p:tav tm="100000">
                                              <p:val>
                                                <p:strVal val="#ppt_x"/>
                                              </p:val>
                                            </p:tav>
                                          </p:tavLst>
                                        </p:anim>
                                        <p:anim calcmode="lin" valueType="num">
                                          <p:cBhvr additive="base">
                                            <p:cTn id="12" dur="500" fill="hold"/>
                                            <p:tgtEl>
                                              <p:spTgt spid="43"/>
                                            </p:tgtEl>
                                            <p:attrNameLst>
                                              <p:attrName>ppt_y</p:attrName>
                                            </p:attrNameLst>
                                          </p:cBhvr>
                                          <p:tavLst>
                                            <p:tav tm="0">
                                              <p:val>
                                                <p:strVal val="1+#ppt_h/2"/>
                                              </p:val>
                                            </p:tav>
                                            <p:tav tm="100000">
                                              <p:val>
                                                <p:strVal val="#ppt_y"/>
                                              </p:val>
                                            </p:tav>
                                          </p:tavLst>
                                        </p:anim>
                                      </p:childTnLst>
                                    </p:cTn>
                                  </p:par>
                                </p:childTnLst>
                              </p:cTn>
                            </p:par>
                            <p:par>
                              <p:cTn id="13" fill="hold">
                                <p:stCondLst>
                                  <p:cond delay="1299"/>
                                </p:stCondLst>
                                <p:childTnLst>
                                  <p:par>
                                    <p:cTn id="14" presetID="26" presetClass="emph" presetSubtype="0" fill="hold" grpId="1" nodeType="afterEffect">
                                      <p:stCondLst>
                                        <p:cond delay="0"/>
                                      </p:stCondLst>
                                      <p:iterate type="lt">
                                        <p:tmPct val="10000"/>
                                      </p:iterate>
                                      <p:childTnLst>
                                        <p:animEffect transition="out" filter="fade">
                                          <p:cBhvr>
                                            <p:cTn id="15" dur="500" tmFilter="0, 0; .2, .5; .8, .5; 1, 0"/>
                                            <p:tgtEl>
                                              <p:spTgt spid="43"/>
                                            </p:tgtEl>
                                          </p:cBhvr>
                                        </p:animEffect>
                                        <p:animScale>
                                          <p:cBhvr>
                                            <p:cTn id="16" dur="250" autoRev="1" fill="hold"/>
                                            <p:tgtEl>
                                              <p:spTgt spid="43"/>
                                            </p:tgtEl>
                                          </p:cBhvr>
                                          <p:by x="105000" y="105000"/>
                                        </p:animScale>
                                      </p:childTnLst>
                                    </p:cTn>
                                  </p:par>
                                </p:childTnLst>
                              </p:cTn>
                            </p:par>
                            <p:par>
                              <p:cTn id="17" fill="hold">
                                <p:stCondLst>
                                  <p:cond delay="2099"/>
                                </p:stCondLst>
                                <p:childTnLst>
                                  <p:par>
                                    <p:cTn id="18" presetID="41" presetClass="entr" presetSubtype="0" fill="hold" grpId="0" nodeType="afterEffect">
                                      <p:stCondLst>
                                        <p:cond delay="0"/>
                                      </p:stCondLst>
                                      <p:iterate type="lt">
                                        <p:tmPct val="5405"/>
                                      </p:iterate>
                                      <p:childTnLst>
                                        <p:set>
                                          <p:cBhvr>
                                            <p:cTn id="19" dur="1" fill="hold">
                                              <p:stCondLst>
                                                <p:cond delay="0"/>
                                              </p:stCondLst>
                                            </p:cTn>
                                            <p:tgtEl>
                                              <p:spTgt spid="63"/>
                                            </p:tgtEl>
                                            <p:attrNameLst>
                                              <p:attrName>style.visibility</p:attrName>
                                            </p:attrNameLst>
                                          </p:cBhvr>
                                          <p:to>
                                            <p:strVal val="visible"/>
                                          </p:to>
                                        </p:set>
                                        <p:anim calcmode="lin" valueType="num">
                                          <p:cBhvr>
                                            <p:cTn id="20" dur="500" fill="hold"/>
                                            <p:tgtEl>
                                              <p:spTgt spid="63"/>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63"/>
                                            </p:tgtEl>
                                            <p:attrNameLst>
                                              <p:attrName>ppt_y</p:attrName>
                                            </p:attrNameLst>
                                          </p:cBhvr>
                                          <p:tavLst>
                                            <p:tav tm="0">
                                              <p:val>
                                                <p:strVal val="#ppt_y"/>
                                              </p:val>
                                            </p:tav>
                                            <p:tav tm="100000">
                                              <p:val>
                                                <p:strVal val="#ppt_y"/>
                                              </p:val>
                                            </p:tav>
                                          </p:tavLst>
                                        </p:anim>
                                        <p:anim calcmode="lin" valueType="num">
                                          <p:cBhvr>
                                            <p:cTn id="22" dur="500" fill="hold"/>
                                            <p:tgtEl>
                                              <p:spTgt spid="63"/>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63"/>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63"/>
                                            </p:tgtEl>
                                          </p:cBhvr>
                                        </p:animEffect>
                                      </p:childTnLst>
                                    </p:cTn>
                                  </p:par>
                                  <p:par>
                                    <p:cTn id="25" presetID="2" presetClass="entr" presetSubtype="1" fill="hold" grpId="0" nodeType="withEffect" p14:presetBounceEnd="70000">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14:bounceEnd="70000">
                                          <p:cBhvr additive="base">
                                            <p:cTn id="27" dur="1500" fill="hold"/>
                                            <p:tgtEl>
                                              <p:spTgt spid="36"/>
                                            </p:tgtEl>
                                            <p:attrNameLst>
                                              <p:attrName>ppt_x</p:attrName>
                                            </p:attrNameLst>
                                          </p:cBhvr>
                                          <p:tavLst>
                                            <p:tav tm="0">
                                              <p:val>
                                                <p:strVal val="#ppt_x"/>
                                              </p:val>
                                            </p:tav>
                                            <p:tav tm="100000">
                                              <p:val>
                                                <p:strVal val="#ppt_x"/>
                                              </p:val>
                                            </p:tav>
                                          </p:tavLst>
                                        </p:anim>
                                        <p:anim calcmode="lin" valueType="num" p14:bounceEnd="70000">
                                          <p:cBhvr additive="base">
                                            <p:cTn id="28" dur="1500" fill="hold"/>
                                            <p:tgtEl>
                                              <p:spTgt spid="36"/>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14:presetBounceEnd="70000">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14:bounceEnd="70000">
                                          <p:cBhvr additive="base">
                                            <p:cTn id="31" dur="1500" fill="hold"/>
                                            <p:tgtEl>
                                              <p:spTgt spid="25"/>
                                            </p:tgtEl>
                                            <p:attrNameLst>
                                              <p:attrName>ppt_x</p:attrName>
                                            </p:attrNameLst>
                                          </p:cBhvr>
                                          <p:tavLst>
                                            <p:tav tm="0">
                                              <p:val>
                                                <p:strVal val="#ppt_x"/>
                                              </p:val>
                                            </p:tav>
                                            <p:tav tm="100000">
                                              <p:val>
                                                <p:strVal val="#ppt_x"/>
                                              </p:val>
                                            </p:tav>
                                          </p:tavLst>
                                        </p:anim>
                                        <p:anim calcmode="lin" valueType="num" p14:bounceEnd="70000">
                                          <p:cBhvr additive="base">
                                            <p:cTn id="32" dur="1500" fill="hold"/>
                                            <p:tgtEl>
                                              <p:spTgt spid="25"/>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14:presetBounceEnd="70000">
                                      <p:stCondLst>
                                        <p:cond delay="500"/>
                                      </p:stCondLst>
                                      <p:childTnLst>
                                        <p:set>
                                          <p:cBhvr>
                                            <p:cTn id="34" dur="1" fill="hold">
                                              <p:stCondLst>
                                                <p:cond delay="0"/>
                                              </p:stCondLst>
                                            </p:cTn>
                                            <p:tgtEl>
                                              <p:spTgt spid="35"/>
                                            </p:tgtEl>
                                            <p:attrNameLst>
                                              <p:attrName>style.visibility</p:attrName>
                                            </p:attrNameLst>
                                          </p:cBhvr>
                                          <p:to>
                                            <p:strVal val="visible"/>
                                          </p:to>
                                        </p:set>
                                        <p:anim calcmode="lin" valueType="num" p14:bounceEnd="70000">
                                          <p:cBhvr additive="base">
                                            <p:cTn id="35" dur="1500" fill="hold"/>
                                            <p:tgtEl>
                                              <p:spTgt spid="35"/>
                                            </p:tgtEl>
                                            <p:attrNameLst>
                                              <p:attrName>ppt_x</p:attrName>
                                            </p:attrNameLst>
                                          </p:cBhvr>
                                          <p:tavLst>
                                            <p:tav tm="0">
                                              <p:val>
                                                <p:strVal val="#ppt_x"/>
                                              </p:val>
                                            </p:tav>
                                            <p:tav tm="100000">
                                              <p:val>
                                                <p:strVal val="#ppt_x"/>
                                              </p:val>
                                            </p:tav>
                                          </p:tavLst>
                                        </p:anim>
                                        <p:anim calcmode="lin" valueType="num" p14:bounceEnd="70000">
                                          <p:cBhvr additive="base">
                                            <p:cTn id="36" dur="1500" fill="hold"/>
                                            <p:tgtEl>
                                              <p:spTgt spid="35"/>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70000">
                                      <p:stCondLst>
                                        <p:cond delay="500"/>
                                      </p:stCondLst>
                                      <p:childTnLst>
                                        <p:set>
                                          <p:cBhvr>
                                            <p:cTn id="38" dur="1" fill="hold">
                                              <p:stCondLst>
                                                <p:cond delay="0"/>
                                              </p:stCondLst>
                                            </p:cTn>
                                            <p:tgtEl>
                                              <p:spTgt spid="28"/>
                                            </p:tgtEl>
                                            <p:attrNameLst>
                                              <p:attrName>style.visibility</p:attrName>
                                            </p:attrNameLst>
                                          </p:cBhvr>
                                          <p:to>
                                            <p:strVal val="visible"/>
                                          </p:to>
                                        </p:set>
                                        <p:anim calcmode="lin" valueType="num" p14:bounceEnd="70000">
                                          <p:cBhvr additive="base">
                                            <p:cTn id="39" dur="1500" fill="hold"/>
                                            <p:tgtEl>
                                              <p:spTgt spid="28"/>
                                            </p:tgtEl>
                                            <p:attrNameLst>
                                              <p:attrName>ppt_x</p:attrName>
                                            </p:attrNameLst>
                                          </p:cBhvr>
                                          <p:tavLst>
                                            <p:tav tm="0">
                                              <p:val>
                                                <p:strVal val="#ppt_x"/>
                                              </p:val>
                                            </p:tav>
                                            <p:tav tm="100000">
                                              <p:val>
                                                <p:strVal val="#ppt_x"/>
                                              </p:val>
                                            </p:tav>
                                          </p:tavLst>
                                        </p:anim>
                                        <p:anim calcmode="lin" valueType="num" p14:bounceEnd="70000">
                                          <p:cBhvr additive="base">
                                            <p:cTn id="40" dur="1500" fill="hold"/>
                                            <p:tgtEl>
                                              <p:spTgt spid="2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70000">
                                      <p:stCondLst>
                                        <p:cond delay="1000"/>
                                      </p:stCondLst>
                                      <p:childTnLst>
                                        <p:set>
                                          <p:cBhvr>
                                            <p:cTn id="42" dur="1" fill="hold">
                                              <p:stCondLst>
                                                <p:cond delay="0"/>
                                              </p:stCondLst>
                                            </p:cTn>
                                            <p:tgtEl>
                                              <p:spTgt spid="34"/>
                                            </p:tgtEl>
                                            <p:attrNameLst>
                                              <p:attrName>style.visibility</p:attrName>
                                            </p:attrNameLst>
                                          </p:cBhvr>
                                          <p:to>
                                            <p:strVal val="visible"/>
                                          </p:to>
                                        </p:set>
                                        <p:anim calcmode="lin" valueType="num" p14:bounceEnd="70000">
                                          <p:cBhvr additive="base">
                                            <p:cTn id="43" dur="1500" fill="hold"/>
                                            <p:tgtEl>
                                              <p:spTgt spid="34"/>
                                            </p:tgtEl>
                                            <p:attrNameLst>
                                              <p:attrName>ppt_x</p:attrName>
                                            </p:attrNameLst>
                                          </p:cBhvr>
                                          <p:tavLst>
                                            <p:tav tm="0">
                                              <p:val>
                                                <p:strVal val="#ppt_x"/>
                                              </p:val>
                                            </p:tav>
                                            <p:tav tm="100000">
                                              <p:val>
                                                <p:strVal val="#ppt_x"/>
                                              </p:val>
                                            </p:tav>
                                          </p:tavLst>
                                        </p:anim>
                                        <p:anim calcmode="lin" valueType="num" p14:bounceEnd="70000">
                                          <p:cBhvr additive="base">
                                            <p:cTn id="44" dur="1500" fill="hold"/>
                                            <p:tgtEl>
                                              <p:spTgt spid="34"/>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70000">
                                      <p:stCondLst>
                                        <p:cond delay="1000"/>
                                      </p:stCondLst>
                                      <p:childTnLst>
                                        <p:set>
                                          <p:cBhvr>
                                            <p:cTn id="46" dur="1" fill="hold">
                                              <p:stCondLst>
                                                <p:cond delay="0"/>
                                              </p:stCondLst>
                                            </p:cTn>
                                            <p:tgtEl>
                                              <p:spTgt spid="31"/>
                                            </p:tgtEl>
                                            <p:attrNameLst>
                                              <p:attrName>style.visibility</p:attrName>
                                            </p:attrNameLst>
                                          </p:cBhvr>
                                          <p:to>
                                            <p:strVal val="visible"/>
                                          </p:to>
                                        </p:set>
                                        <p:anim calcmode="lin" valueType="num" p14:bounceEnd="70000">
                                          <p:cBhvr additive="base">
                                            <p:cTn id="47" dur="1500" fill="hold"/>
                                            <p:tgtEl>
                                              <p:spTgt spid="31"/>
                                            </p:tgtEl>
                                            <p:attrNameLst>
                                              <p:attrName>ppt_x</p:attrName>
                                            </p:attrNameLst>
                                          </p:cBhvr>
                                          <p:tavLst>
                                            <p:tav tm="0">
                                              <p:val>
                                                <p:strVal val="#ppt_x"/>
                                              </p:val>
                                            </p:tav>
                                            <p:tav tm="100000">
                                              <p:val>
                                                <p:strVal val="#ppt_x"/>
                                              </p:val>
                                            </p:tav>
                                          </p:tavLst>
                                        </p:anim>
                                        <p:anim calcmode="lin" valueType="num" p14:bounceEnd="70000">
                                          <p:cBhvr additive="base">
                                            <p:cTn id="48" dur="1500" fill="hold"/>
                                            <p:tgtEl>
                                              <p:spTgt spid="3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43" grpId="0"/>
          <p:bldP spid="43" grpId="1"/>
          <p:bldP spid="63" grpId="0"/>
          <p:bldP spid="34" grpId="0"/>
          <p:bldP spid="35" grpId="0"/>
          <p:bldP spid="3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par>
                              <p:cTn id="8" fill="hold">
                                <p:stCondLst>
                                  <p:cond delay="500"/>
                                </p:stCondLst>
                                <p:childTnLst>
                                  <p:par>
                                    <p:cTn id="9" presetID="2" presetClass="entr" presetSubtype="12" fill="hold" grpId="0" nodeType="afterEffect">
                                      <p:stCondLst>
                                        <p:cond delay="0"/>
                                      </p:stCondLst>
                                      <p:iterate type="lt">
                                        <p:tmPct val="10000"/>
                                      </p:iterate>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0-#ppt_w/2"/>
                                              </p:val>
                                            </p:tav>
                                            <p:tav tm="100000">
                                              <p:val>
                                                <p:strVal val="#ppt_x"/>
                                              </p:val>
                                            </p:tav>
                                          </p:tavLst>
                                        </p:anim>
                                        <p:anim calcmode="lin" valueType="num">
                                          <p:cBhvr additive="base">
                                            <p:cTn id="12" dur="500" fill="hold"/>
                                            <p:tgtEl>
                                              <p:spTgt spid="43"/>
                                            </p:tgtEl>
                                            <p:attrNameLst>
                                              <p:attrName>ppt_y</p:attrName>
                                            </p:attrNameLst>
                                          </p:cBhvr>
                                          <p:tavLst>
                                            <p:tav tm="0">
                                              <p:val>
                                                <p:strVal val="1+#ppt_h/2"/>
                                              </p:val>
                                            </p:tav>
                                            <p:tav tm="100000">
                                              <p:val>
                                                <p:strVal val="#ppt_y"/>
                                              </p:val>
                                            </p:tav>
                                          </p:tavLst>
                                        </p:anim>
                                      </p:childTnLst>
                                    </p:cTn>
                                  </p:par>
                                </p:childTnLst>
                              </p:cTn>
                            </p:par>
                            <p:par>
                              <p:cTn id="13" fill="hold">
                                <p:stCondLst>
                                  <p:cond delay="1299"/>
                                </p:stCondLst>
                                <p:childTnLst>
                                  <p:par>
                                    <p:cTn id="14" presetID="26" presetClass="emph" presetSubtype="0" fill="hold" grpId="1" nodeType="afterEffect">
                                      <p:stCondLst>
                                        <p:cond delay="0"/>
                                      </p:stCondLst>
                                      <p:iterate type="lt">
                                        <p:tmPct val="10000"/>
                                      </p:iterate>
                                      <p:childTnLst>
                                        <p:animEffect transition="out" filter="fade">
                                          <p:cBhvr>
                                            <p:cTn id="15" dur="500" tmFilter="0, 0; .2, .5; .8, .5; 1, 0"/>
                                            <p:tgtEl>
                                              <p:spTgt spid="43"/>
                                            </p:tgtEl>
                                          </p:cBhvr>
                                        </p:animEffect>
                                        <p:animScale>
                                          <p:cBhvr>
                                            <p:cTn id="16" dur="250" autoRev="1" fill="hold"/>
                                            <p:tgtEl>
                                              <p:spTgt spid="43"/>
                                            </p:tgtEl>
                                          </p:cBhvr>
                                          <p:by x="105000" y="105000"/>
                                        </p:animScale>
                                      </p:childTnLst>
                                    </p:cTn>
                                  </p:par>
                                </p:childTnLst>
                              </p:cTn>
                            </p:par>
                            <p:par>
                              <p:cTn id="17" fill="hold">
                                <p:stCondLst>
                                  <p:cond delay="2099"/>
                                </p:stCondLst>
                                <p:childTnLst>
                                  <p:par>
                                    <p:cTn id="18" presetID="41" presetClass="entr" presetSubtype="0" fill="hold" grpId="0" nodeType="afterEffect">
                                      <p:stCondLst>
                                        <p:cond delay="0"/>
                                      </p:stCondLst>
                                      <p:iterate type="lt">
                                        <p:tmPct val="5405"/>
                                      </p:iterate>
                                      <p:childTnLst>
                                        <p:set>
                                          <p:cBhvr>
                                            <p:cTn id="19" dur="1" fill="hold">
                                              <p:stCondLst>
                                                <p:cond delay="0"/>
                                              </p:stCondLst>
                                            </p:cTn>
                                            <p:tgtEl>
                                              <p:spTgt spid="63"/>
                                            </p:tgtEl>
                                            <p:attrNameLst>
                                              <p:attrName>style.visibility</p:attrName>
                                            </p:attrNameLst>
                                          </p:cBhvr>
                                          <p:to>
                                            <p:strVal val="visible"/>
                                          </p:to>
                                        </p:set>
                                        <p:anim calcmode="lin" valueType="num">
                                          <p:cBhvr>
                                            <p:cTn id="20" dur="500" fill="hold"/>
                                            <p:tgtEl>
                                              <p:spTgt spid="63"/>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63"/>
                                            </p:tgtEl>
                                            <p:attrNameLst>
                                              <p:attrName>ppt_y</p:attrName>
                                            </p:attrNameLst>
                                          </p:cBhvr>
                                          <p:tavLst>
                                            <p:tav tm="0">
                                              <p:val>
                                                <p:strVal val="#ppt_y"/>
                                              </p:val>
                                            </p:tav>
                                            <p:tav tm="100000">
                                              <p:val>
                                                <p:strVal val="#ppt_y"/>
                                              </p:val>
                                            </p:tav>
                                          </p:tavLst>
                                        </p:anim>
                                        <p:anim calcmode="lin" valueType="num">
                                          <p:cBhvr>
                                            <p:cTn id="22" dur="500" fill="hold"/>
                                            <p:tgtEl>
                                              <p:spTgt spid="63"/>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63"/>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63"/>
                                            </p:tgtEl>
                                          </p:cBhvr>
                                        </p:animEffect>
                                      </p:childTnLst>
                                    </p:cTn>
                                  </p:par>
                                  <p:par>
                                    <p:cTn id="25" presetID="2" presetClass="entr" presetSubtype="1"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1500" fill="hold"/>
                                            <p:tgtEl>
                                              <p:spTgt spid="36"/>
                                            </p:tgtEl>
                                            <p:attrNameLst>
                                              <p:attrName>ppt_x</p:attrName>
                                            </p:attrNameLst>
                                          </p:cBhvr>
                                          <p:tavLst>
                                            <p:tav tm="0">
                                              <p:val>
                                                <p:strVal val="#ppt_x"/>
                                              </p:val>
                                            </p:tav>
                                            <p:tav tm="100000">
                                              <p:val>
                                                <p:strVal val="#ppt_x"/>
                                              </p:val>
                                            </p:tav>
                                          </p:tavLst>
                                        </p:anim>
                                        <p:anim calcmode="lin" valueType="num">
                                          <p:cBhvr additive="base">
                                            <p:cTn id="28" dur="1500" fill="hold"/>
                                            <p:tgtEl>
                                              <p:spTgt spid="36"/>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1500" fill="hold"/>
                                            <p:tgtEl>
                                              <p:spTgt spid="25"/>
                                            </p:tgtEl>
                                            <p:attrNameLst>
                                              <p:attrName>ppt_x</p:attrName>
                                            </p:attrNameLst>
                                          </p:cBhvr>
                                          <p:tavLst>
                                            <p:tav tm="0">
                                              <p:val>
                                                <p:strVal val="#ppt_x"/>
                                              </p:val>
                                            </p:tav>
                                            <p:tav tm="100000">
                                              <p:val>
                                                <p:strVal val="#ppt_x"/>
                                              </p:val>
                                            </p:tav>
                                          </p:tavLst>
                                        </p:anim>
                                        <p:anim calcmode="lin" valueType="num">
                                          <p:cBhvr additive="base">
                                            <p:cTn id="32" dur="1500" fill="hold"/>
                                            <p:tgtEl>
                                              <p:spTgt spid="25"/>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50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1500" fill="hold"/>
                                            <p:tgtEl>
                                              <p:spTgt spid="35"/>
                                            </p:tgtEl>
                                            <p:attrNameLst>
                                              <p:attrName>ppt_x</p:attrName>
                                            </p:attrNameLst>
                                          </p:cBhvr>
                                          <p:tavLst>
                                            <p:tav tm="0">
                                              <p:val>
                                                <p:strVal val="#ppt_x"/>
                                              </p:val>
                                            </p:tav>
                                            <p:tav tm="100000">
                                              <p:val>
                                                <p:strVal val="#ppt_x"/>
                                              </p:val>
                                            </p:tav>
                                          </p:tavLst>
                                        </p:anim>
                                        <p:anim calcmode="lin" valueType="num">
                                          <p:cBhvr additive="base">
                                            <p:cTn id="36" dur="1500" fill="hold"/>
                                            <p:tgtEl>
                                              <p:spTgt spid="35"/>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500"/>
                                      </p:stCondLst>
                                      <p:childTnLst>
                                        <p:set>
                                          <p:cBhvr>
                                            <p:cTn id="38" dur="1" fill="hold">
                                              <p:stCondLst>
                                                <p:cond delay="0"/>
                                              </p:stCondLst>
                                            </p:cTn>
                                            <p:tgtEl>
                                              <p:spTgt spid="28"/>
                                            </p:tgtEl>
                                            <p:attrNameLst>
                                              <p:attrName>style.visibility</p:attrName>
                                            </p:attrNameLst>
                                          </p:cBhvr>
                                          <p:to>
                                            <p:strVal val="visible"/>
                                          </p:to>
                                        </p:set>
                                        <p:anim calcmode="lin" valueType="num">
                                          <p:cBhvr additive="base">
                                            <p:cTn id="39" dur="1500" fill="hold"/>
                                            <p:tgtEl>
                                              <p:spTgt spid="28"/>
                                            </p:tgtEl>
                                            <p:attrNameLst>
                                              <p:attrName>ppt_x</p:attrName>
                                            </p:attrNameLst>
                                          </p:cBhvr>
                                          <p:tavLst>
                                            <p:tav tm="0">
                                              <p:val>
                                                <p:strVal val="#ppt_x"/>
                                              </p:val>
                                            </p:tav>
                                            <p:tav tm="100000">
                                              <p:val>
                                                <p:strVal val="#ppt_x"/>
                                              </p:val>
                                            </p:tav>
                                          </p:tavLst>
                                        </p:anim>
                                        <p:anim calcmode="lin" valueType="num">
                                          <p:cBhvr additive="base">
                                            <p:cTn id="40" dur="1500" fill="hold"/>
                                            <p:tgtEl>
                                              <p:spTgt spid="2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1000"/>
                                      </p:stCondLst>
                                      <p:childTnLst>
                                        <p:set>
                                          <p:cBhvr>
                                            <p:cTn id="42" dur="1" fill="hold">
                                              <p:stCondLst>
                                                <p:cond delay="0"/>
                                              </p:stCondLst>
                                            </p:cTn>
                                            <p:tgtEl>
                                              <p:spTgt spid="34"/>
                                            </p:tgtEl>
                                            <p:attrNameLst>
                                              <p:attrName>style.visibility</p:attrName>
                                            </p:attrNameLst>
                                          </p:cBhvr>
                                          <p:to>
                                            <p:strVal val="visible"/>
                                          </p:to>
                                        </p:set>
                                        <p:anim calcmode="lin" valueType="num">
                                          <p:cBhvr additive="base">
                                            <p:cTn id="43" dur="1500" fill="hold"/>
                                            <p:tgtEl>
                                              <p:spTgt spid="34"/>
                                            </p:tgtEl>
                                            <p:attrNameLst>
                                              <p:attrName>ppt_x</p:attrName>
                                            </p:attrNameLst>
                                          </p:cBhvr>
                                          <p:tavLst>
                                            <p:tav tm="0">
                                              <p:val>
                                                <p:strVal val="#ppt_x"/>
                                              </p:val>
                                            </p:tav>
                                            <p:tav tm="100000">
                                              <p:val>
                                                <p:strVal val="#ppt_x"/>
                                              </p:val>
                                            </p:tav>
                                          </p:tavLst>
                                        </p:anim>
                                        <p:anim calcmode="lin" valueType="num">
                                          <p:cBhvr additive="base">
                                            <p:cTn id="44" dur="1500" fill="hold"/>
                                            <p:tgtEl>
                                              <p:spTgt spid="34"/>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100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1500" fill="hold"/>
                                            <p:tgtEl>
                                              <p:spTgt spid="31"/>
                                            </p:tgtEl>
                                            <p:attrNameLst>
                                              <p:attrName>ppt_x</p:attrName>
                                            </p:attrNameLst>
                                          </p:cBhvr>
                                          <p:tavLst>
                                            <p:tav tm="0">
                                              <p:val>
                                                <p:strVal val="#ppt_x"/>
                                              </p:val>
                                            </p:tav>
                                            <p:tav tm="100000">
                                              <p:val>
                                                <p:strVal val="#ppt_x"/>
                                              </p:val>
                                            </p:tav>
                                          </p:tavLst>
                                        </p:anim>
                                        <p:anim calcmode="lin" valueType="num">
                                          <p:cBhvr additive="base">
                                            <p:cTn id="48" dur="1500" fill="hold"/>
                                            <p:tgtEl>
                                              <p:spTgt spid="3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43" grpId="0"/>
          <p:bldP spid="43" grpId="1"/>
          <p:bldP spid="63" grpId="0"/>
          <p:bldP spid="34" grpId="0"/>
          <p:bldP spid="35" grpId="0"/>
          <p:bldP spid="36"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9" name="矩形 48"/>
          <p:cNvSpPr/>
          <p:nvPr/>
        </p:nvSpPr>
        <p:spPr>
          <a:xfrm>
            <a:off x="1" y="3279913"/>
            <a:ext cx="12192000" cy="2673626"/>
          </a:xfrm>
          <a:prstGeom prst="rect">
            <a:avLst/>
          </a:prstGeom>
          <a:solidFill>
            <a:srgbClr val="0C4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TextBox 9"/>
          <p:cNvSpPr txBox="1"/>
          <p:nvPr/>
        </p:nvSpPr>
        <p:spPr>
          <a:xfrm>
            <a:off x="5651025" y="3992438"/>
            <a:ext cx="1927028" cy="1015663"/>
          </a:xfrm>
          <a:prstGeom prst="rect">
            <a:avLst/>
          </a:prstGeom>
          <a:noFill/>
        </p:spPr>
        <p:txBody>
          <a:bodyPr wrap="square" lIns="0" rIns="0" rtlCol="0">
            <a:spAutoFit/>
          </a:bodyPr>
          <a:lstStyle/>
          <a:p>
            <a:pPr algn="dist"/>
            <a:r>
              <a:rPr lang="zh-CN" altLang="en-US" sz="6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案例</a:t>
            </a:r>
            <a:endParaRPr lang="zh-CN" altLang="en-US" sz="6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50" name="组合 49"/>
          <p:cNvGrpSpPr/>
          <p:nvPr/>
        </p:nvGrpSpPr>
        <p:grpSpPr>
          <a:xfrm>
            <a:off x="5113990" y="904461"/>
            <a:ext cx="1964020" cy="1964478"/>
            <a:chOff x="3005751" y="1547508"/>
            <a:chExt cx="1644816" cy="1645200"/>
          </a:xfrm>
        </p:grpSpPr>
        <p:sp>
          <p:nvSpPr>
            <p:cNvPr id="51" name="Freeform 5"/>
            <p:cNvSpPr/>
            <p:nvPr/>
          </p:nvSpPr>
          <p:spPr bwMode="auto">
            <a:xfrm>
              <a:off x="3005751" y="1547508"/>
              <a:ext cx="1644816" cy="1645200"/>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152400" dist="508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52" name="Freeform 5"/>
            <p:cNvSpPr/>
            <p:nvPr/>
          </p:nvSpPr>
          <p:spPr bwMode="auto">
            <a:xfrm>
              <a:off x="3189943" y="1731108"/>
              <a:ext cx="1276432" cy="1278000"/>
            </a:xfrm>
            <a:prstGeom prst="ellipse">
              <a:avLst/>
            </a:prstGeom>
            <a:solidFill>
              <a:srgbClr val="0C4A88"/>
            </a:solidFill>
            <a:ln w="38100">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grpSp>
      <p:sp>
        <p:nvSpPr>
          <p:cNvPr id="23" name="Freeform 5"/>
          <p:cNvSpPr/>
          <p:nvPr/>
        </p:nvSpPr>
        <p:spPr bwMode="auto">
          <a:xfrm>
            <a:off x="4135245" y="4082729"/>
            <a:ext cx="1117694" cy="835083"/>
          </a:xfrm>
          <a:prstGeom prst="roundRect">
            <a:avLst>
              <a:gd name="adj" fmla="val 12078"/>
            </a:avLst>
          </a:prstGeom>
          <a:solidFill>
            <a:schemeClr val="bg1"/>
          </a:solidFill>
          <a:ln w="38100">
            <a:noFill/>
          </a:ln>
          <a:effectLst>
            <a:innerShdw blurRad="38100" dist="254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54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solidFill>
                  <a:srgbClr val="0C4A88"/>
                </a:soli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rPr>
              <a:t>02</a:t>
            </a:r>
            <a:endParaRPr lang="zh-CN" altLang="en-US" sz="54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solidFill>
                <a:srgbClr val="0C4A88"/>
              </a:soli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endParaRPr>
          </a:p>
        </p:txBody>
      </p:sp>
      <p:sp>
        <p:nvSpPr>
          <p:cNvPr id="21" name="Freeform 91"/>
          <p:cNvSpPr>
            <a:spLocks noEditPoints="1"/>
          </p:cNvSpPr>
          <p:nvPr/>
        </p:nvSpPr>
        <p:spPr bwMode="auto">
          <a:xfrm>
            <a:off x="5752503" y="1569007"/>
            <a:ext cx="748985" cy="754700"/>
          </a:xfrm>
          <a:custGeom>
            <a:avLst/>
            <a:gdLst>
              <a:gd name="T0" fmla="*/ 125 w 131"/>
              <a:gd name="T1" fmla="*/ 73 h 132"/>
              <a:gd name="T2" fmla="*/ 82 w 131"/>
              <a:gd name="T3" fmla="*/ 91 h 132"/>
              <a:gd name="T4" fmla="*/ 81 w 131"/>
              <a:gd name="T5" fmla="*/ 93 h 132"/>
              <a:gd name="T6" fmla="*/ 101 w 131"/>
              <a:gd name="T7" fmla="*/ 107 h 132"/>
              <a:gd name="T8" fmla="*/ 129 w 131"/>
              <a:gd name="T9" fmla="*/ 61 h 132"/>
              <a:gd name="T10" fmla="*/ 110 w 131"/>
              <a:gd name="T11" fmla="*/ 53 h 132"/>
              <a:gd name="T12" fmla="*/ 127 w 131"/>
              <a:gd name="T13" fmla="*/ 71 h 132"/>
              <a:gd name="T14" fmla="*/ 129 w 131"/>
              <a:gd name="T15" fmla="*/ 61 h 132"/>
              <a:gd name="T16" fmla="*/ 24 w 131"/>
              <a:gd name="T17" fmla="*/ 30 h 132"/>
              <a:gd name="T18" fmla="*/ 24 w 131"/>
              <a:gd name="T19" fmla="*/ 38 h 132"/>
              <a:gd name="T20" fmla="*/ 97 w 131"/>
              <a:gd name="T21" fmla="*/ 34 h 132"/>
              <a:gd name="T22" fmla="*/ 97 w 131"/>
              <a:gd name="T23" fmla="*/ 51 h 132"/>
              <a:gd name="T24" fmla="*/ 24 w 131"/>
              <a:gd name="T25" fmla="*/ 47 h 132"/>
              <a:gd name="T26" fmla="*/ 24 w 131"/>
              <a:gd name="T27" fmla="*/ 55 h 132"/>
              <a:gd name="T28" fmla="*/ 97 w 131"/>
              <a:gd name="T29" fmla="*/ 51 h 132"/>
              <a:gd name="T30" fmla="*/ 24 w 131"/>
              <a:gd name="T31" fmla="*/ 64 h 132"/>
              <a:gd name="T32" fmla="*/ 24 w 131"/>
              <a:gd name="T33" fmla="*/ 72 h 132"/>
              <a:gd name="T34" fmla="*/ 79 w 131"/>
              <a:gd name="T35" fmla="*/ 68 h 132"/>
              <a:gd name="T36" fmla="*/ 75 w 131"/>
              <a:gd name="T37" fmla="*/ 81 h 132"/>
              <a:gd name="T38" fmla="*/ 20 w 131"/>
              <a:gd name="T39" fmla="*/ 85 h 132"/>
              <a:gd name="T40" fmla="*/ 75 w 131"/>
              <a:gd name="T41" fmla="*/ 89 h 132"/>
              <a:gd name="T42" fmla="*/ 75 w 131"/>
              <a:gd name="T43" fmla="*/ 81 h 132"/>
              <a:gd name="T44" fmla="*/ 95 w 131"/>
              <a:gd name="T45" fmla="*/ 124 h 132"/>
              <a:gd name="T46" fmla="*/ 69 w 131"/>
              <a:gd name="T47" fmla="*/ 119 h 132"/>
              <a:gd name="T48" fmla="*/ 8 w 131"/>
              <a:gd name="T49" fmla="*/ 98 h 132"/>
              <a:gd name="T50" fmla="*/ 21 w 131"/>
              <a:gd name="T51" fmla="*/ 8 h 132"/>
              <a:gd name="T52" fmla="*/ 108 w 131"/>
              <a:gd name="T53" fmla="*/ 21 h 132"/>
              <a:gd name="T54" fmla="*/ 113 w 131"/>
              <a:gd name="T55" fmla="*/ 49 h 132"/>
              <a:gd name="T56" fmla="*/ 116 w 131"/>
              <a:gd name="T57" fmla="*/ 21 h 132"/>
              <a:gd name="T58" fmla="*/ 21 w 131"/>
              <a:gd name="T59" fmla="*/ 0 h 132"/>
              <a:gd name="T60" fmla="*/ 0 w 131"/>
              <a:gd name="T61" fmla="*/ 102 h 132"/>
              <a:gd name="T62" fmla="*/ 0 w 131"/>
              <a:gd name="T63" fmla="*/ 103 h 132"/>
              <a:gd name="T64" fmla="*/ 1 w 131"/>
              <a:gd name="T65" fmla="*/ 104 h 132"/>
              <a:gd name="T66" fmla="*/ 2 w 131"/>
              <a:gd name="T67" fmla="*/ 105 h 132"/>
              <a:gd name="T68" fmla="*/ 63 w 131"/>
              <a:gd name="T69" fmla="*/ 132 h 132"/>
              <a:gd name="T70" fmla="*/ 65 w 131"/>
              <a:gd name="T71" fmla="*/ 132 h 132"/>
              <a:gd name="T72" fmla="*/ 95 w 131"/>
              <a:gd name="T73" fmla="*/ 132 h 132"/>
              <a:gd name="T74" fmla="*/ 116 w 131"/>
              <a:gd name="T75" fmla="*/ 89 h 132"/>
              <a:gd name="T76" fmla="*/ 108 w 131"/>
              <a:gd name="T77" fmla="*/ 11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1" h="132">
                <a:moveTo>
                  <a:pt x="106" y="59"/>
                </a:moveTo>
                <a:cubicBezTo>
                  <a:pt x="125" y="73"/>
                  <a:pt x="125" y="73"/>
                  <a:pt x="125" y="73"/>
                </a:cubicBezTo>
                <a:cubicBezTo>
                  <a:pt x="102" y="105"/>
                  <a:pt x="102" y="105"/>
                  <a:pt x="102" y="105"/>
                </a:cubicBezTo>
                <a:cubicBezTo>
                  <a:pt x="82" y="91"/>
                  <a:pt x="82" y="91"/>
                  <a:pt x="82" y="91"/>
                </a:cubicBezTo>
                <a:lnTo>
                  <a:pt x="106" y="59"/>
                </a:lnTo>
                <a:close/>
                <a:moveTo>
                  <a:pt x="81" y="93"/>
                </a:moveTo>
                <a:cubicBezTo>
                  <a:pt x="82" y="112"/>
                  <a:pt x="82" y="112"/>
                  <a:pt x="82" y="112"/>
                </a:cubicBezTo>
                <a:cubicBezTo>
                  <a:pt x="101" y="107"/>
                  <a:pt x="101" y="107"/>
                  <a:pt x="101" y="107"/>
                </a:cubicBezTo>
                <a:lnTo>
                  <a:pt x="81" y="93"/>
                </a:lnTo>
                <a:close/>
                <a:moveTo>
                  <a:pt x="129" y="61"/>
                </a:moveTo>
                <a:cubicBezTo>
                  <a:pt x="116" y="52"/>
                  <a:pt x="116" y="52"/>
                  <a:pt x="116" y="52"/>
                </a:cubicBezTo>
                <a:cubicBezTo>
                  <a:pt x="114" y="50"/>
                  <a:pt x="111" y="51"/>
                  <a:pt x="110" y="53"/>
                </a:cubicBezTo>
                <a:cubicBezTo>
                  <a:pt x="110" y="53"/>
                  <a:pt x="107" y="57"/>
                  <a:pt x="107" y="57"/>
                </a:cubicBezTo>
                <a:cubicBezTo>
                  <a:pt x="127" y="71"/>
                  <a:pt x="127" y="71"/>
                  <a:pt x="127" y="71"/>
                </a:cubicBezTo>
                <a:cubicBezTo>
                  <a:pt x="127" y="71"/>
                  <a:pt x="129" y="67"/>
                  <a:pt x="130" y="67"/>
                </a:cubicBezTo>
                <a:cubicBezTo>
                  <a:pt x="131" y="65"/>
                  <a:pt x="131" y="62"/>
                  <a:pt x="129" y="61"/>
                </a:cubicBezTo>
                <a:close/>
                <a:moveTo>
                  <a:pt x="93" y="30"/>
                </a:moveTo>
                <a:cubicBezTo>
                  <a:pt x="24" y="30"/>
                  <a:pt x="24" y="30"/>
                  <a:pt x="24" y="30"/>
                </a:cubicBezTo>
                <a:cubicBezTo>
                  <a:pt x="22" y="30"/>
                  <a:pt x="20" y="32"/>
                  <a:pt x="20" y="34"/>
                </a:cubicBezTo>
                <a:cubicBezTo>
                  <a:pt x="20" y="37"/>
                  <a:pt x="22" y="38"/>
                  <a:pt x="24" y="38"/>
                </a:cubicBezTo>
                <a:cubicBezTo>
                  <a:pt x="93" y="38"/>
                  <a:pt x="93" y="38"/>
                  <a:pt x="93" y="38"/>
                </a:cubicBezTo>
                <a:cubicBezTo>
                  <a:pt x="95" y="38"/>
                  <a:pt x="97" y="37"/>
                  <a:pt x="97" y="34"/>
                </a:cubicBezTo>
                <a:cubicBezTo>
                  <a:pt x="97" y="32"/>
                  <a:pt x="95" y="30"/>
                  <a:pt x="93" y="30"/>
                </a:cubicBezTo>
                <a:close/>
                <a:moveTo>
                  <a:pt x="97" y="51"/>
                </a:moveTo>
                <a:cubicBezTo>
                  <a:pt x="97" y="49"/>
                  <a:pt x="95" y="47"/>
                  <a:pt x="93" y="47"/>
                </a:cubicBezTo>
                <a:cubicBezTo>
                  <a:pt x="24" y="47"/>
                  <a:pt x="24" y="47"/>
                  <a:pt x="24" y="47"/>
                </a:cubicBezTo>
                <a:cubicBezTo>
                  <a:pt x="22" y="47"/>
                  <a:pt x="20" y="49"/>
                  <a:pt x="20" y="51"/>
                </a:cubicBezTo>
                <a:cubicBezTo>
                  <a:pt x="20" y="53"/>
                  <a:pt x="22" y="55"/>
                  <a:pt x="24" y="55"/>
                </a:cubicBezTo>
                <a:cubicBezTo>
                  <a:pt x="93" y="55"/>
                  <a:pt x="93" y="55"/>
                  <a:pt x="93" y="55"/>
                </a:cubicBezTo>
                <a:cubicBezTo>
                  <a:pt x="95" y="55"/>
                  <a:pt x="97" y="53"/>
                  <a:pt x="97" y="51"/>
                </a:cubicBezTo>
                <a:close/>
                <a:moveTo>
                  <a:pt x="75" y="64"/>
                </a:moveTo>
                <a:cubicBezTo>
                  <a:pt x="24" y="64"/>
                  <a:pt x="24" y="64"/>
                  <a:pt x="24" y="64"/>
                </a:cubicBezTo>
                <a:cubicBezTo>
                  <a:pt x="22" y="64"/>
                  <a:pt x="20" y="66"/>
                  <a:pt x="20" y="68"/>
                </a:cubicBezTo>
                <a:cubicBezTo>
                  <a:pt x="20" y="70"/>
                  <a:pt x="22" y="72"/>
                  <a:pt x="24" y="72"/>
                </a:cubicBezTo>
                <a:cubicBezTo>
                  <a:pt x="75" y="72"/>
                  <a:pt x="75" y="72"/>
                  <a:pt x="75" y="72"/>
                </a:cubicBezTo>
                <a:cubicBezTo>
                  <a:pt x="77" y="72"/>
                  <a:pt x="79" y="70"/>
                  <a:pt x="79" y="68"/>
                </a:cubicBezTo>
                <a:cubicBezTo>
                  <a:pt x="79" y="66"/>
                  <a:pt x="77" y="64"/>
                  <a:pt x="75" y="64"/>
                </a:cubicBezTo>
                <a:close/>
                <a:moveTo>
                  <a:pt x="75" y="81"/>
                </a:moveTo>
                <a:cubicBezTo>
                  <a:pt x="24" y="81"/>
                  <a:pt x="24" y="81"/>
                  <a:pt x="24" y="81"/>
                </a:cubicBezTo>
                <a:cubicBezTo>
                  <a:pt x="22" y="81"/>
                  <a:pt x="20" y="83"/>
                  <a:pt x="20" y="85"/>
                </a:cubicBezTo>
                <a:cubicBezTo>
                  <a:pt x="20" y="87"/>
                  <a:pt x="22" y="89"/>
                  <a:pt x="24" y="89"/>
                </a:cubicBezTo>
                <a:cubicBezTo>
                  <a:pt x="75" y="89"/>
                  <a:pt x="75" y="89"/>
                  <a:pt x="75" y="89"/>
                </a:cubicBezTo>
                <a:cubicBezTo>
                  <a:pt x="77" y="89"/>
                  <a:pt x="79" y="87"/>
                  <a:pt x="79" y="85"/>
                </a:cubicBezTo>
                <a:cubicBezTo>
                  <a:pt x="79" y="83"/>
                  <a:pt x="77" y="81"/>
                  <a:pt x="75" y="81"/>
                </a:cubicBezTo>
                <a:close/>
                <a:moveTo>
                  <a:pt x="108" y="111"/>
                </a:moveTo>
                <a:cubicBezTo>
                  <a:pt x="108" y="119"/>
                  <a:pt x="103" y="124"/>
                  <a:pt x="95" y="124"/>
                </a:cubicBezTo>
                <a:cubicBezTo>
                  <a:pt x="69" y="124"/>
                  <a:pt x="69" y="124"/>
                  <a:pt x="69" y="124"/>
                </a:cubicBezTo>
                <a:cubicBezTo>
                  <a:pt x="69" y="119"/>
                  <a:pt x="69" y="119"/>
                  <a:pt x="69" y="119"/>
                </a:cubicBezTo>
                <a:cubicBezTo>
                  <a:pt x="69" y="107"/>
                  <a:pt x="59" y="98"/>
                  <a:pt x="48" y="98"/>
                </a:cubicBezTo>
                <a:cubicBezTo>
                  <a:pt x="8" y="98"/>
                  <a:pt x="8" y="98"/>
                  <a:pt x="8" y="98"/>
                </a:cubicBezTo>
                <a:cubicBezTo>
                  <a:pt x="8" y="21"/>
                  <a:pt x="8" y="21"/>
                  <a:pt x="8" y="21"/>
                </a:cubicBezTo>
                <a:cubicBezTo>
                  <a:pt x="8" y="14"/>
                  <a:pt x="14" y="8"/>
                  <a:pt x="21" y="8"/>
                </a:cubicBezTo>
                <a:cubicBezTo>
                  <a:pt x="95" y="8"/>
                  <a:pt x="95" y="8"/>
                  <a:pt x="95" y="8"/>
                </a:cubicBezTo>
                <a:cubicBezTo>
                  <a:pt x="103" y="8"/>
                  <a:pt x="108" y="14"/>
                  <a:pt x="108" y="21"/>
                </a:cubicBezTo>
                <a:cubicBezTo>
                  <a:pt x="108" y="51"/>
                  <a:pt x="108" y="51"/>
                  <a:pt x="108" y="51"/>
                </a:cubicBezTo>
                <a:cubicBezTo>
                  <a:pt x="110" y="49"/>
                  <a:pt x="111" y="49"/>
                  <a:pt x="113" y="49"/>
                </a:cubicBezTo>
                <a:cubicBezTo>
                  <a:pt x="114" y="49"/>
                  <a:pt x="115" y="49"/>
                  <a:pt x="116" y="50"/>
                </a:cubicBezTo>
                <a:cubicBezTo>
                  <a:pt x="116" y="21"/>
                  <a:pt x="116" y="21"/>
                  <a:pt x="116" y="21"/>
                </a:cubicBezTo>
                <a:cubicBezTo>
                  <a:pt x="116" y="10"/>
                  <a:pt x="107" y="0"/>
                  <a:pt x="95" y="0"/>
                </a:cubicBezTo>
                <a:cubicBezTo>
                  <a:pt x="21" y="0"/>
                  <a:pt x="21" y="0"/>
                  <a:pt x="21" y="0"/>
                </a:cubicBezTo>
                <a:cubicBezTo>
                  <a:pt x="10" y="0"/>
                  <a:pt x="0" y="10"/>
                  <a:pt x="0" y="21"/>
                </a:cubicBezTo>
                <a:cubicBezTo>
                  <a:pt x="0" y="102"/>
                  <a:pt x="0" y="102"/>
                  <a:pt x="0" y="102"/>
                </a:cubicBezTo>
                <a:cubicBezTo>
                  <a:pt x="0" y="102"/>
                  <a:pt x="0" y="102"/>
                  <a:pt x="0" y="102"/>
                </a:cubicBezTo>
                <a:cubicBezTo>
                  <a:pt x="0" y="102"/>
                  <a:pt x="0" y="102"/>
                  <a:pt x="0" y="103"/>
                </a:cubicBezTo>
                <a:cubicBezTo>
                  <a:pt x="0" y="103"/>
                  <a:pt x="1" y="103"/>
                  <a:pt x="1" y="103"/>
                </a:cubicBezTo>
                <a:cubicBezTo>
                  <a:pt x="1" y="103"/>
                  <a:pt x="1" y="104"/>
                  <a:pt x="1" y="104"/>
                </a:cubicBezTo>
                <a:cubicBezTo>
                  <a:pt x="1" y="104"/>
                  <a:pt x="1" y="104"/>
                  <a:pt x="1" y="104"/>
                </a:cubicBezTo>
                <a:cubicBezTo>
                  <a:pt x="1" y="104"/>
                  <a:pt x="1" y="105"/>
                  <a:pt x="2" y="105"/>
                </a:cubicBezTo>
                <a:cubicBezTo>
                  <a:pt x="2" y="105"/>
                  <a:pt x="2" y="105"/>
                  <a:pt x="3" y="105"/>
                </a:cubicBezTo>
                <a:cubicBezTo>
                  <a:pt x="63" y="132"/>
                  <a:pt x="63" y="132"/>
                  <a:pt x="63" y="132"/>
                </a:cubicBezTo>
                <a:cubicBezTo>
                  <a:pt x="64" y="132"/>
                  <a:pt x="64" y="132"/>
                  <a:pt x="65" y="132"/>
                </a:cubicBezTo>
                <a:cubicBezTo>
                  <a:pt x="65" y="132"/>
                  <a:pt x="65" y="132"/>
                  <a:pt x="65" y="132"/>
                </a:cubicBezTo>
                <a:cubicBezTo>
                  <a:pt x="65" y="132"/>
                  <a:pt x="65" y="132"/>
                  <a:pt x="65" y="132"/>
                </a:cubicBezTo>
                <a:cubicBezTo>
                  <a:pt x="95" y="132"/>
                  <a:pt x="95" y="132"/>
                  <a:pt x="95" y="132"/>
                </a:cubicBezTo>
                <a:cubicBezTo>
                  <a:pt x="107" y="132"/>
                  <a:pt x="116" y="123"/>
                  <a:pt x="116" y="111"/>
                </a:cubicBezTo>
                <a:cubicBezTo>
                  <a:pt x="116" y="89"/>
                  <a:pt x="116" y="89"/>
                  <a:pt x="116" y="89"/>
                </a:cubicBezTo>
                <a:cubicBezTo>
                  <a:pt x="108" y="100"/>
                  <a:pt x="108" y="100"/>
                  <a:pt x="108" y="100"/>
                </a:cubicBezTo>
                <a:lnTo>
                  <a:pt x="108" y="111"/>
                </a:lnTo>
                <a:close/>
              </a:path>
            </a:pathLst>
          </a:custGeom>
          <a:solidFill>
            <a:schemeClr val="bg1"/>
          </a:solidFill>
          <a:ln>
            <a:noFill/>
          </a:ln>
        </p:spPr>
        <p:txBody>
          <a:bodyPr vert="horz" wrap="square" lIns="91440" tIns="45720" rIns="91440" bIns="45720" numCol="1" anchor="t" anchorCtr="0" compatLnSpc="1"/>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70000">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14:bounceEnd="70000">
                                          <p:cBhvr additive="base">
                                            <p:cTn id="7" dur="1500" fill="hold"/>
                                            <p:tgtEl>
                                              <p:spTgt spid="50"/>
                                            </p:tgtEl>
                                            <p:attrNameLst>
                                              <p:attrName>ppt_x</p:attrName>
                                            </p:attrNameLst>
                                          </p:cBhvr>
                                          <p:tavLst>
                                            <p:tav tm="0">
                                              <p:val>
                                                <p:strVal val="#ppt_x"/>
                                              </p:val>
                                            </p:tav>
                                            <p:tav tm="100000">
                                              <p:val>
                                                <p:strVal val="#ppt_x"/>
                                              </p:val>
                                            </p:tav>
                                          </p:tavLst>
                                        </p:anim>
                                        <p:anim calcmode="lin" valueType="num" p14:bounceEnd="70000">
                                          <p:cBhvr additive="base">
                                            <p:cTn id="8" dur="1500" fill="hold"/>
                                            <p:tgtEl>
                                              <p:spTgt spid="50"/>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14" presetClass="entr" presetSubtype="1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randombar(horizontal)">
                                          <p:cBhvr>
                                            <p:cTn id="12" dur="500"/>
                                            <p:tgtEl>
                                              <p:spTgt spid="49"/>
                                            </p:tgtEl>
                                          </p:cBhvr>
                                        </p:animEffect>
                                      </p:childTnLst>
                                    </p:cTn>
                                  </p:par>
                                </p:childTnLst>
                              </p:cTn>
                            </p:par>
                            <p:par>
                              <p:cTn id="13" fill="hold">
                                <p:stCondLst>
                                  <p:cond delay="2000"/>
                                </p:stCondLst>
                                <p:childTnLst>
                                  <p:par>
                                    <p:cTn id="14" presetID="37" presetClass="entr" presetSubtype="0"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1000"/>
                                            <p:tgtEl>
                                              <p:spTgt spid="37"/>
                                            </p:tgtEl>
                                          </p:cBhvr>
                                        </p:animEffect>
                                        <p:anim calcmode="lin" valueType="num">
                                          <p:cBhvr>
                                            <p:cTn id="17" dur="1000" fill="hold"/>
                                            <p:tgtEl>
                                              <p:spTgt spid="37"/>
                                            </p:tgtEl>
                                            <p:attrNameLst>
                                              <p:attrName>ppt_x</p:attrName>
                                            </p:attrNameLst>
                                          </p:cBhvr>
                                          <p:tavLst>
                                            <p:tav tm="0">
                                              <p:val>
                                                <p:strVal val="#ppt_x"/>
                                              </p:val>
                                            </p:tav>
                                            <p:tav tm="100000">
                                              <p:val>
                                                <p:strVal val="#ppt_x"/>
                                              </p:val>
                                            </p:tav>
                                          </p:tavLst>
                                        </p:anim>
                                        <p:anim calcmode="lin" valueType="num">
                                          <p:cBhvr>
                                            <p:cTn id="18" dur="900" decel="100000" fill="hold"/>
                                            <p:tgtEl>
                                              <p:spTgt spid="37"/>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par>
                              <p:cTn id="20" fill="hold">
                                <p:stCondLst>
                                  <p:cond delay="3000"/>
                                </p:stCondLst>
                                <p:childTnLst>
                                  <p:par>
                                    <p:cTn id="21" presetID="2" presetClass="entr" presetSubtype="8" fill="hold" grpId="0" nodeType="afterEffect" p14:presetBounceEnd="68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68000">
                                          <p:cBhvr additive="base">
                                            <p:cTn id="23" dur="1500" fill="hold"/>
                                            <p:tgtEl>
                                              <p:spTgt spid="23"/>
                                            </p:tgtEl>
                                            <p:attrNameLst>
                                              <p:attrName>ppt_x</p:attrName>
                                            </p:attrNameLst>
                                          </p:cBhvr>
                                          <p:tavLst>
                                            <p:tav tm="0">
                                              <p:val>
                                                <p:strVal val="0-#ppt_w/2"/>
                                              </p:val>
                                            </p:tav>
                                            <p:tav tm="100000">
                                              <p:val>
                                                <p:strVal val="#ppt_x"/>
                                              </p:val>
                                            </p:tav>
                                          </p:tavLst>
                                        </p:anim>
                                        <p:anim calcmode="lin" valueType="num" p14:bounceEnd="68000">
                                          <p:cBhvr additive="base">
                                            <p:cTn id="24" dur="1500" fill="hold"/>
                                            <p:tgtEl>
                                              <p:spTgt spid="23"/>
                                            </p:tgtEl>
                                            <p:attrNameLst>
                                              <p:attrName>ppt_y</p:attrName>
                                            </p:attrNameLst>
                                          </p:cBhvr>
                                          <p:tavLst>
                                            <p:tav tm="0">
                                              <p:val>
                                                <p:strVal val="#ppt_y"/>
                                              </p:val>
                                            </p:tav>
                                            <p:tav tm="100000">
                                              <p:val>
                                                <p:strVal val="#ppt_y"/>
                                              </p:val>
                                            </p:tav>
                                          </p:tavLst>
                                        </p:anim>
                                      </p:childTnLst>
                                    </p:cTn>
                                  </p:par>
                                  <p:par>
                                    <p:cTn id="25" presetID="53" presetClass="entr" presetSubtype="16" fill="hold" grpId="0" nodeType="withEffect">
                                      <p:stCondLst>
                                        <p:cond delay="600"/>
                                      </p:stCondLst>
                                      <p:childTnLst>
                                        <p:set>
                                          <p:cBhvr>
                                            <p:cTn id="26" dur="1" fill="hold">
                                              <p:stCondLst>
                                                <p:cond delay="0"/>
                                              </p:stCondLst>
                                            </p:cTn>
                                            <p:tgtEl>
                                              <p:spTgt spid="21"/>
                                            </p:tgtEl>
                                            <p:attrNameLst>
                                              <p:attrName>style.visibility</p:attrName>
                                            </p:attrNameLst>
                                          </p:cBhvr>
                                          <p:to>
                                            <p:strVal val="visible"/>
                                          </p:to>
                                        </p:set>
                                        <p:anim calcmode="lin" valueType="num">
                                          <p:cBhvr>
                                            <p:cTn id="27" dur="1000" fill="hold"/>
                                            <p:tgtEl>
                                              <p:spTgt spid="21"/>
                                            </p:tgtEl>
                                            <p:attrNameLst>
                                              <p:attrName>ppt_w</p:attrName>
                                            </p:attrNameLst>
                                          </p:cBhvr>
                                          <p:tavLst>
                                            <p:tav tm="0">
                                              <p:val>
                                                <p:fltVal val="0"/>
                                              </p:val>
                                            </p:tav>
                                            <p:tav tm="100000">
                                              <p:val>
                                                <p:strVal val="#ppt_w"/>
                                              </p:val>
                                            </p:tav>
                                          </p:tavLst>
                                        </p:anim>
                                        <p:anim calcmode="lin" valueType="num">
                                          <p:cBhvr>
                                            <p:cTn id="28" dur="1000" fill="hold"/>
                                            <p:tgtEl>
                                              <p:spTgt spid="21"/>
                                            </p:tgtEl>
                                            <p:attrNameLst>
                                              <p:attrName>ppt_h</p:attrName>
                                            </p:attrNameLst>
                                          </p:cBhvr>
                                          <p:tavLst>
                                            <p:tav tm="0">
                                              <p:val>
                                                <p:fltVal val="0"/>
                                              </p:val>
                                            </p:tav>
                                            <p:tav tm="100000">
                                              <p:val>
                                                <p:strVal val="#ppt_h"/>
                                              </p:val>
                                            </p:tav>
                                          </p:tavLst>
                                        </p:anim>
                                        <p:animEffect transition="in" filter="fade">
                                          <p:cBhvr>
                                            <p:cTn id="2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7" grpId="0"/>
          <p:bldP spid="23" grpId="0" animBg="1"/>
          <p:bldP spid="21"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1500" fill="hold"/>
                                            <p:tgtEl>
                                              <p:spTgt spid="50"/>
                                            </p:tgtEl>
                                            <p:attrNameLst>
                                              <p:attrName>ppt_x</p:attrName>
                                            </p:attrNameLst>
                                          </p:cBhvr>
                                          <p:tavLst>
                                            <p:tav tm="0">
                                              <p:val>
                                                <p:strVal val="#ppt_x"/>
                                              </p:val>
                                            </p:tav>
                                            <p:tav tm="100000">
                                              <p:val>
                                                <p:strVal val="#ppt_x"/>
                                              </p:val>
                                            </p:tav>
                                          </p:tavLst>
                                        </p:anim>
                                        <p:anim calcmode="lin" valueType="num">
                                          <p:cBhvr additive="base">
                                            <p:cTn id="8" dur="1500" fill="hold"/>
                                            <p:tgtEl>
                                              <p:spTgt spid="50"/>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14" presetClass="entr" presetSubtype="1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randombar(horizontal)">
                                          <p:cBhvr>
                                            <p:cTn id="12" dur="500"/>
                                            <p:tgtEl>
                                              <p:spTgt spid="49"/>
                                            </p:tgtEl>
                                          </p:cBhvr>
                                        </p:animEffect>
                                      </p:childTnLst>
                                    </p:cTn>
                                  </p:par>
                                </p:childTnLst>
                              </p:cTn>
                            </p:par>
                            <p:par>
                              <p:cTn id="13" fill="hold">
                                <p:stCondLst>
                                  <p:cond delay="2000"/>
                                </p:stCondLst>
                                <p:childTnLst>
                                  <p:par>
                                    <p:cTn id="14" presetID="37" presetClass="entr" presetSubtype="0"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1000"/>
                                            <p:tgtEl>
                                              <p:spTgt spid="37"/>
                                            </p:tgtEl>
                                          </p:cBhvr>
                                        </p:animEffect>
                                        <p:anim calcmode="lin" valueType="num">
                                          <p:cBhvr>
                                            <p:cTn id="17" dur="1000" fill="hold"/>
                                            <p:tgtEl>
                                              <p:spTgt spid="37"/>
                                            </p:tgtEl>
                                            <p:attrNameLst>
                                              <p:attrName>ppt_x</p:attrName>
                                            </p:attrNameLst>
                                          </p:cBhvr>
                                          <p:tavLst>
                                            <p:tav tm="0">
                                              <p:val>
                                                <p:strVal val="#ppt_x"/>
                                              </p:val>
                                            </p:tav>
                                            <p:tav tm="100000">
                                              <p:val>
                                                <p:strVal val="#ppt_x"/>
                                              </p:val>
                                            </p:tav>
                                          </p:tavLst>
                                        </p:anim>
                                        <p:anim calcmode="lin" valueType="num">
                                          <p:cBhvr>
                                            <p:cTn id="18" dur="900" decel="100000" fill="hold"/>
                                            <p:tgtEl>
                                              <p:spTgt spid="37"/>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par>
                              <p:cTn id="20" fill="hold">
                                <p:stCondLst>
                                  <p:cond delay="3000"/>
                                </p:stCondLst>
                                <p:childTnLst>
                                  <p:par>
                                    <p:cTn id="21" presetID="2" presetClass="entr" presetSubtype="8"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500" fill="hold"/>
                                            <p:tgtEl>
                                              <p:spTgt spid="23"/>
                                            </p:tgtEl>
                                            <p:attrNameLst>
                                              <p:attrName>ppt_x</p:attrName>
                                            </p:attrNameLst>
                                          </p:cBhvr>
                                          <p:tavLst>
                                            <p:tav tm="0">
                                              <p:val>
                                                <p:strVal val="0-#ppt_w/2"/>
                                              </p:val>
                                            </p:tav>
                                            <p:tav tm="100000">
                                              <p:val>
                                                <p:strVal val="#ppt_x"/>
                                              </p:val>
                                            </p:tav>
                                          </p:tavLst>
                                        </p:anim>
                                        <p:anim calcmode="lin" valueType="num">
                                          <p:cBhvr additive="base">
                                            <p:cTn id="24" dur="1500" fill="hold"/>
                                            <p:tgtEl>
                                              <p:spTgt spid="23"/>
                                            </p:tgtEl>
                                            <p:attrNameLst>
                                              <p:attrName>ppt_y</p:attrName>
                                            </p:attrNameLst>
                                          </p:cBhvr>
                                          <p:tavLst>
                                            <p:tav tm="0">
                                              <p:val>
                                                <p:strVal val="#ppt_y"/>
                                              </p:val>
                                            </p:tav>
                                            <p:tav tm="100000">
                                              <p:val>
                                                <p:strVal val="#ppt_y"/>
                                              </p:val>
                                            </p:tav>
                                          </p:tavLst>
                                        </p:anim>
                                      </p:childTnLst>
                                    </p:cTn>
                                  </p:par>
                                  <p:par>
                                    <p:cTn id="25" presetID="53" presetClass="entr" presetSubtype="16" fill="hold" grpId="0" nodeType="withEffect">
                                      <p:stCondLst>
                                        <p:cond delay="600"/>
                                      </p:stCondLst>
                                      <p:childTnLst>
                                        <p:set>
                                          <p:cBhvr>
                                            <p:cTn id="26" dur="1" fill="hold">
                                              <p:stCondLst>
                                                <p:cond delay="0"/>
                                              </p:stCondLst>
                                            </p:cTn>
                                            <p:tgtEl>
                                              <p:spTgt spid="21"/>
                                            </p:tgtEl>
                                            <p:attrNameLst>
                                              <p:attrName>style.visibility</p:attrName>
                                            </p:attrNameLst>
                                          </p:cBhvr>
                                          <p:to>
                                            <p:strVal val="visible"/>
                                          </p:to>
                                        </p:set>
                                        <p:anim calcmode="lin" valueType="num">
                                          <p:cBhvr>
                                            <p:cTn id="27" dur="1000" fill="hold"/>
                                            <p:tgtEl>
                                              <p:spTgt spid="21"/>
                                            </p:tgtEl>
                                            <p:attrNameLst>
                                              <p:attrName>ppt_w</p:attrName>
                                            </p:attrNameLst>
                                          </p:cBhvr>
                                          <p:tavLst>
                                            <p:tav tm="0">
                                              <p:val>
                                                <p:fltVal val="0"/>
                                              </p:val>
                                            </p:tav>
                                            <p:tav tm="100000">
                                              <p:val>
                                                <p:strVal val="#ppt_w"/>
                                              </p:val>
                                            </p:tav>
                                          </p:tavLst>
                                        </p:anim>
                                        <p:anim calcmode="lin" valueType="num">
                                          <p:cBhvr>
                                            <p:cTn id="28" dur="1000" fill="hold"/>
                                            <p:tgtEl>
                                              <p:spTgt spid="21"/>
                                            </p:tgtEl>
                                            <p:attrNameLst>
                                              <p:attrName>ppt_h</p:attrName>
                                            </p:attrNameLst>
                                          </p:cBhvr>
                                          <p:tavLst>
                                            <p:tav tm="0">
                                              <p:val>
                                                <p:fltVal val="0"/>
                                              </p:val>
                                            </p:tav>
                                            <p:tav tm="100000">
                                              <p:val>
                                                <p:strVal val="#ppt_h"/>
                                              </p:val>
                                            </p:tav>
                                          </p:tavLst>
                                        </p:anim>
                                        <p:animEffect transition="in" filter="fade">
                                          <p:cBhvr>
                                            <p:cTn id="2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7" grpId="0"/>
          <p:bldP spid="23" grpId="0" animBg="1"/>
          <p:bldP spid="21"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90" y="149737"/>
            <a:ext cx="1831154"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730838" y="149737"/>
            <a:ext cx="938305" cy="492443"/>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案  例</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sp>
        <p:nvSpPr>
          <p:cNvPr id="2" name="矩形 1"/>
          <p:cNvSpPr/>
          <p:nvPr/>
        </p:nvSpPr>
        <p:spPr>
          <a:xfrm>
            <a:off x="3485243" y="776829"/>
            <a:ext cx="5902578" cy="523220"/>
          </a:xfrm>
          <a:prstGeom prst="rect">
            <a:avLst/>
          </a:prstGeom>
        </p:spPr>
        <p:txBody>
          <a:bodyPr wrap="none">
            <a:spAutoFit/>
          </a:bodyPr>
          <a:lstStyle/>
          <a:p>
            <a:r>
              <a:rPr lang="en-US" altLang="zh-CN" sz="2800" dirty="0" smtClean="0">
                <a:solidFill>
                  <a:srgbClr val="0C4A88"/>
                </a:solidFill>
                <a:latin typeface="微软雅黑" panose="020B0503020204020204" pitchFamily="34" charset="-122"/>
                <a:ea typeface="微软雅黑" panose="020B0503020204020204" pitchFamily="34" charset="-122"/>
              </a:rPr>
              <a:t>2018</a:t>
            </a:r>
            <a:r>
              <a:rPr lang="zh-CN" altLang="en-US" sz="2800" dirty="0" smtClean="0">
                <a:solidFill>
                  <a:srgbClr val="0C4A88"/>
                </a:solidFill>
                <a:latin typeface="微软雅黑" panose="020B0503020204020204" pitchFamily="34" charset="-122"/>
                <a:ea typeface="微软雅黑" panose="020B0503020204020204" pitchFamily="34" charset="-122"/>
              </a:rPr>
              <a:t>年</a:t>
            </a:r>
            <a:r>
              <a:rPr lang="en-US" altLang="zh-CN" sz="2800" dirty="0">
                <a:solidFill>
                  <a:srgbClr val="0C4A88"/>
                </a:solidFill>
                <a:latin typeface="微软雅黑" panose="020B0503020204020204" pitchFamily="34" charset="-122"/>
                <a:ea typeface="微软雅黑" panose="020B0503020204020204" pitchFamily="34" charset="-122"/>
              </a:rPr>
              <a:t>1</a:t>
            </a:r>
            <a:r>
              <a:rPr lang="zh-CN" altLang="en-US" sz="2800" dirty="0">
                <a:solidFill>
                  <a:srgbClr val="0C4A88"/>
                </a:solidFill>
                <a:latin typeface="微软雅黑" panose="020B0503020204020204" pitchFamily="34" charset="-122"/>
                <a:ea typeface="微软雅黑" panose="020B0503020204020204" pitchFamily="34" charset="-122"/>
              </a:rPr>
              <a:t>月某企业特殊作业违章组照</a:t>
            </a:r>
            <a:endParaRPr lang="zh-CN" altLang="en-US" sz="2800" dirty="0">
              <a:solidFill>
                <a:srgbClr val="0C4A88"/>
              </a:solidFill>
              <a:latin typeface="微软雅黑" panose="020B0503020204020204" pitchFamily="34" charset="-122"/>
              <a:ea typeface="微软雅黑" panose="020B0503020204020204" pitchFamily="34" charset="-122"/>
            </a:endParaRPr>
          </a:p>
        </p:txBody>
      </p:sp>
      <p:pic>
        <p:nvPicPr>
          <p:cNvPr id="58" name="图片 57" descr="IMG_7385"/>
          <p:cNvPicPr>
            <a:picLocks noChangeAspect="1"/>
          </p:cNvPicPr>
          <p:nvPr/>
        </p:nvPicPr>
        <p:blipFill>
          <a:blip r:embed="rId2"/>
          <a:stretch>
            <a:fillRect/>
          </a:stretch>
        </p:blipFill>
        <p:spPr>
          <a:xfrm>
            <a:off x="1199243" y="1698512"/>
            <a:ext cx="2057400" cy="2743200"/>
          </a:xfrm>
          <a:prstGeom prst="rect">
            <a:avLst/>
          </a:prstGeom>
          <a:noFill/>
          <a:ln w="9525" cap="flat" cmpd="sng">
            <a:noFill/>
            <a:prstDash val="solid"/>
            <a:miter/>
            <a:headEnd type="none" w="med" len="med"/>
            <a:tailEnd type="none" w="med" len="med"/>
          </a:ln>
        </p:spPr>
      </p:pic>
      <p:pic>
        <p:nvPicPr>
          <p:cNvPr id="81" name="图片 80" descr="IMG_7387"/>
          <p:cNvPicPr>
            <a:picLocks noChangeAspect="1"/>
          </p:cNvPicPr>
          <p:nvPr/>
        </p:nvPicPr>
        <p:blipFill>
          <a:blip r:embed="rId3">
            <a:lum bright="17999"/>
          </a:blip>
          <a:stretch>
            <a:fillRect/>
          </a:stretch>
        </p:blipFill>
        <p:spPr>
          <a:xfrm>
            <a:off x="3456668" y="3688065"/>
            <a:ext cx="2127250" cy="2913063"/>
          </a:xfrm>
          <a:prstGeom prst="rect">
            <a:avLst/>
          </a:prstGeom>
          <a:noFill/>
          <a:ln w="9525" cap="flat" cmpd="sng">
            <a:noFill/>
            <a:prstDash val="solid"/>
            <a:miter/>
            <a:headEnd type="none" w="med" len="med"/>
            <a:tailEnd type="none" w="med" len="med"/>
          </a:ln>
        </p:spPr>
      </p:pic>
      <p:pic>
        <p:nvPicPr>
          <p:cNvPr id="84" name="图片 83" descr="IMG_7389"/>
          <p:cNvPicPr>
            <a:picLocks noChangeAspect="1"/>
          </p:cNvPicPr>
          <p:nvPr/>
        </p:nvPicPr>
        <p:blipFill>
          <a:blip r:embed="rId4">
            <a:lum bright="20001" contrast="-17999"/>
          </a:blip>
          <a:stretch>
            <a:fillRect/>
          </a:stretch>
        </p:blipFill>
        <p:spPr>
          <a:xfrm>
            <a:off x="5783943" y="1774712"/>
            <a:ext cx="2114550" cy="2819400"/>
          </a:xfrm>
          <a:prstGeom prst="rect">
            <a:avLst/>
          </a:prstGeom>
          <a:noFill/>
          <a:ln w="9525" cap="flat" cmpd="sng">
            <a:noFill/>
            <a:prstDash val="solid"/>
            <a:miter/>
            <a:headEnd type="none" w="med" len="med"/>
            <a:tailEnd type="none" w="med" len="med"/>
          </a:ln>
        </p:spPr>
      </p:pic>
      <p:pic>
        <p:nvPicPr>
          <p:cNvPr id="85" name="图片 84" descr="IMG_7388"/>
          <p:cNvPicPr>
            <a:picLocks noChangeAspect="1"/>
          </p:cNvPicPr>
          <p:nvPr/>
        </p:nvPicPr>
        <p:blipFill>
          <a:blip r:embed="rId5"/>
          <a:stretch>
            <a:fillRect/>
          </a:stretch>
        </p:blipFill>
        <p:spPr>
          <a:xfrm>
            <a:off x="8098518" y="3688065"/>
            <a:ext cx="2184400" cy="2913063"/>
          </a:xfrm>
          <a:prstGeom prst="rect">
            <a:avLst/>
          </a:prstGeom>
          <a:noFill/>
          <a:ln w="9525" cap="flat" cmpd="sng">
            <a:noFill/>
            <a:prstDash val="solid"/>
            <a:miter/>
            <a:headEnd type="none" w="med" len="med"/>
            <a:tailEnd type="none" w="med" len="med"/>
          </a:ln>
        </p:spPr>
      </p:pic>
      <p:sp>
        <p:nvSpPr>
          <p:cNvPr id="86" name="椭圆 85"/>
          <p:cNvSpPr/>
          <p:nvPr/>
        </p:nvSpPr>
        <p:spPr>
          <a:xfrm>
            <a:off x="6622143" y="2993912"/>
            <a:ext cx="685800" cy="685800"/>
          </a:xfrm>
          <a:prstGeom prst="ellipse">
            <a:avLst/>
          </a:prstGeom>
          <a:noFill/>
          <a:ln w="28575" cap="flat" cmpd="sng">
            <a:solidFill>
              <a:srgbClr val="FF0000"/>
            </a:solidFill>
            <a:prstDash val="solid"/>
            <a:headEnd type="none" w="med" len="med"/>
            <a:tailEnd type="none" w="med" len="me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8" name="矩形标注 148488"/>
          <p:cNvSpPr/>
          <p:nvPr/>
        </p:nvSpPr>
        <p:spPr>
          <a:xfrm>
            <a:off x="8015968" y="2460512"/>
            <a:ext cx="1905000" cy="533400"/>
          </a:xfrm>
          <a:prstGeom prst="wedgeRectCallout">
            <a:avLst>
              <a:gd name="adj1" fmla="val -80417"/>
              <a:gd name="adj2" fmla="val 91963"/>
            </a:avLst>
          </a:prstGeom>
          <a:solidFill>
            <a:srgbClr val="0C4A88"/>
          </a:solidFill>
          <a:ln w="25400" cap="flat" cmpd="sng">
            <a:noFill/>
            <a:prstDash val="solid"/>
            <a:miter/>
            <a:headEnd type="none" w="med" len="med"/>
            <a:tailEnd type="none" w="med" len="med"/>
          </a:ln>
        </p:spPr>
        <p:txBody>
          <a:bodyPr tIns="11880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chemeClr val="bg1"/>
                </a:solidFill>
                <a:latin typeface="微软雅黑" panose="020B0503020204020204" pitchFamily="34" charset="-122"/>
                <a:ea typeface="微软雅黑" panose="020B0503020204020204" pitchFamily="34" charset="-122"/>
              </a:rPr>
              <a:t>柱子上有开关箱</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90" name="椭圆 89"/>
          <p:cNvSpPr/>
          <p:nvPr/>
        </p:nvSpPr>
        <p:spPr>
          <a:xfrm>
            <a:off x="8784318" y="4145265"/>
            <a:ext cx="838200" cy="838200"/>
          </a:xfrm>
          <a:prstGeom prst="ellipse">
            <a:avLst/>
          </a:prstGeom>
          <a:noFill/>
          <a:ln w="28575" cap="flat" cmpd="sng">
            <a:solidFill>
              <a:srgbClr val="FF0000"/>
            </a:solidFill>
            <a:prstDash val="solid"/>
            <a:headEnd type="none" w="med" len="med"/>
            <a:tailEnd type="none" w="med" len="me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椭圆 90"/>
          <p:cNvSpPr/>
          <p:nvPr/>
        </p:nvSpPr>
        <p:spPr>
          <a:xfrm>
            <a:off x="3913868" y="4526265"/>
            <a:ext cx="1752600" cy="838200"/>
          </a:xfrm>
          <a:prstGeom prst="ellipse">
            <a:avLst/>
          </a:prstGeom>
          <a:noFill/>
          <a:ln w="28575" cap="flat" cmpd="sng">
            <a:solidFill>
              <a:srgbClr val="FF0000"/>
            </a:solidFill>
            <a:prstDash val="solid"/>
            <a:headEnd type="none" w="med" len="med"/>
            <a:tailEnd type="none" w="med" len="me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椭圆 91"/>
          <p:cNvSpPr/>
          <p:nvPr/>
        </p:nvSpPr>
        <p:spPr>
          <a:xfrm>
            <a:off x="1885043" y="2231912"/>
            <a:ext cx="914400" cy="1143000"/>
          </a:xfrm>
          <a:prstGeom prst="ellipse">
            <a:avLst/>
          </a:prstGeom>
          <a:noFill/>
          <a:ln w="28575" cap="flat" cmpd="sng">
            <a:solidFill>
              <a:srgbClr val="FF0000"/>
            </a:solidFill>
            <a:prstDash val="solid"/>
            <a:headEnd type="none" w="med" len="med"/>
            <a:tailEnd type="none" w="med" len="me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矩形标注 148492"/>
          <p:cNvSpPr/>
          <p:nvPr/>
        </p:nvSpPr>
        <p:spPr>
          <a:xfrm>
            <a:off x="10497004" y="3366181"/>
            <a:ext cx="1219200" cy="533400"/>
          </a:xfrm>
          <a:prstGeom prst="wedgeRectCallout">
            <a:avLst>
              <a:gd name="adj1" fmla="val -84764"/>
              <a:gd name="adj2" fmla="val 119347"/>
            </a:avLst>
          </a:prstGeom>
          <a:solidFill>
            <a:srgbClr val="0C4A88"/>
          </a:solidFill>
          <a:ln w="25400" cap="flat" cmpd="sng">
            <a:noFill/>
            <a:prstDash val="solid"/>
            <a:miter/>
            <a:headEnd type="none" w="med" len="med"/>
            <a:tailEnd type="none" w="med" len="med"/>
          </a:ln>
        </p:spPr>
        <p:txBody>
          <a:bodyPr lIns="0" tIns="118800"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chemeClr val="bg1"/>
                </a:solidFill>
                <a:latin typeface="微软雅黑" panose="020B0503020204020204" pitchFamily="34" charset="-122"/>
                <a:ea typeface="微软雅黑" panose="020B0503020204020204" pitchFamily="34" charset="-122"/>
              </a:rPr>
              <a:t>可燃物着火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94" name="矩形标注 148493"/>
          <p:cNvSpPr/>
          <p:nvPr/>
        </p:nvSpPr>
        <p:spPr>
          <a:xfrm>
            <a:off x="1351643" y="5839128"/>
            <a:ext cx="1905000" cy="762000"/>
          </a:xfrm>
          <a:prstGeom prst="wedgeRectCallout">
            <a:avLst>
              <a:gd name="adj1" fmla="val 52583"/>
              <a:gd name="adj2" fmla="val -222708"/>
            </a:avLst>
          </a:prstGeom>
          <a:solidFill>
            <a:srgbClr val="0C4A88"/>
          </a:solidFill>
          <a:ln w="25400" cap="flat" cmpd="sng">
            <a:noFill/>
            <a:prstDash val="solid"/>
            <a:miter/>
            <a:headEnd type="none" w="med" len="med"/>
            <a:tailEnd type="none" w="med" len="med"/>
          </a:ln>
        </p:spPr>
        <p:txBody>
          <a:bodyPr lIns="0" tIns="118800"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chemeClr val="bg1"/>
                </a:solidFill>
                <a:latin typeface="微软雅黑" panose="020B0503020204020204" pitchFamily="34" charset="-122"/>
                <a:ea typeface="微软雅黑" panose="020B0503020204020204" pitchFamily="34" charset="-122"/>
              </a:rPr>
              <a:t>无高空作业三宝、无生命线</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244390" y="149737"/>
            <a:ext cx="1831154" cy="466068"/>
            <a:chOff x="4143851" y="532568"/>
            <a:chExt cx="4142700" cy="584449"/>
          </a:xfrm>
        </p:grpSpPr>
        <p:sp>
          <p:nvSpPr>
            <p:cNvPr id="36" name="圆角矩形 32"/>
            <p:cNvSpPr/>
            <p:nvPr/>
          </p:nvSpPr>
          <p:spPr>
            <a:xfrm>
              <a:off x="4143851" y="532568"/>
              <a:ext cx="4142700" cy="584449"/>
            </a:xfrm>
            <a:prstGeom prst="roundRect">
              <a:avLst>
                <a:gd name="adj" fmla="val 50000"/>
              </a:avLst>
            </a:prstGeom>
            <a:gradFill flip="none" rotWithShape="1">
              <a:gsLst>
                <a:gs pos="61000">
                  <a:srgbClr val="F6F6F6"/>
                </a:gs>
                <a:gs pos="30000">
                  <a:srgbClr val="E0E0E0"/>
                </a:gs>
                <a:gs pos="1000">
                  <a:srgbClr val="DEDEDE"/>
                </a:gs>
                <a:gs pos="100000">
                  <a:schemeClr val="bg1"/>
                </a:gs>
              </a:gsLst>
              <a:lin ang="13500000" scaled="1"/>
              <a:tileRect/>
            </a:gradFill>
            <a:ln w="19050">
              <a:noFill/>
            </a:ln>
            <a:effectLst>
              <a:outerShdw blurRad="241300" dist="177800" dir="27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sp>
          <p:nvSpPr>
            <p:cNvPr id="37" name="圆角矩形 34"/>
            <p:cNvSpPr/>
            <p:nvPr/>
          </p:nvSpPr>
          <p:spPr>
            <a:xfrm>
              <a:off x="4177197" y="548816"/>
              <a:ext cx="4088104" cy="551953"/>
            </a:xfrm>
            <a:prstGeom prst="roundRect">
              <a:avLst>
                <a:gd name="adj" fmla="val 50000"/>
              </a:avLst>
            </a:prstGeom>
            <a:gradFill>
              <a:gsLst>
                <a:gs pos="0">
                  <a:schemeClr val="bg1">
                    <a:lumMod val="89000"/>
                  </a:schemeClr>
                </a:gs>
                <a:gs pos="67000">
                  <a:srgbClr val="F9F9F9"/>
                </a:gs>
              </a:gsLst>
              <a:lin ang="2700000" scaled="1"/>
            </a:gra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a:endParaRPr lang="zh-CN" altLang="en-US" sz="1400">
                <a:solidFill>
                  <a:srgbClr val="0C4A88"/>
                </a:solidFill>
                <a:latin typeface="微软雅黑" panose="020B0503020204020204" pitchFamily="34" charset="-122"/>
                <a:ea typeface="微软雅黑" panose="020B0503020204020204" pitchFamily="34" charset="-122"/>
              </a:endParaRPr>
            </a:p>
          </p:txBody>
        </p:sp>
      </p:grpSp>
      <p:sp>
        <p:nvSpPr>
          <p:cNvPr id="38" name="TextBox 35"/>
          <p:cNvSpPr txBox="1"/>
          <p:nvPr/>
        </p:nvSpPr>
        <p:spPr>
          <a:xfrm>
            <a:off x="730838" y="149737"/>
            <a:ext cx="938305" cy="453457"/>
          </a:xfrm>
          <a:prstGeom prst="rect">
            <a:avLst/>
          </a:prstGeom>
          <a:noFill/>
        </p:spPr>
        <p:txBody>
          <a:bodyPr wrap="square" rtlCol="0">
            <a:spAutoFit/>
          </a:bodyPr>
          <a:lstStyle/>
          <a:p>
            <a:pPr>
              <a:lnSpc>
                <a:spcPct val="130000"/>
              </a:lnSpc>
            </a:pPr>
            <a:r>
              <a:rPr lang="zh-CN" altLang="en-US" sz="2000" b="1" dirty="0">
                <a:solidFill>
                  <a:srgbClr val="0C4A88"/>
                </a:solidFill>
                <a:latin typeface="微软雅黑" panose="020B0503020204020204" pitchFamily="34" charset="-122"/>
                <a:ea typeface="微软雅黑" panose="020B0503020204020204" pitchFamily="34" charset="-122"/>
              </a:rPr>
              <a:t>启 示</a:t>
            </a:r>
            <a:endParaRPr lang="zh-CN" altLang="en-US" sz="2000" b="1" dirty="0">
              <a:solidFill>
                <a:srgbClr val="0C4A88"/>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2090284" y="995117"/>
            <a:ext cx="8304445" cy="5862883"/>
            <a:chOff x="2190520" y="995117"/>
            <a:chExt cx="8304445" cy="5862883"/>
          </a:xfrm>
        </p:grpSpPr>
        <p:pic>
          <p:nvPicPr>
            <p:cNvPr id="19"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0520" y="995117"/>
              <a:ext cx="8304445" cy="5862883"/>
            </a:xfrm>
            <a:prstGeom prst="rect">
              <a:avLst/>
            </a:prstGeom>
          </p:spPr>
        </p:pic>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540000" y="1339908"/>
              <a:ext cx="7605486" cy="3875315"/>
            </a:xfrm>
            <a:prstGeom prst="rect">
              <a:avLst/>
            </a:prstGeom>
          </p:spPr>
        </p:pic>
      </p:grpSp>
      <p:sp>
        <p:nvSpPr>
          <p:cNvPr id="24" name="Rectangle 2"/>
          <p:cNvSpPr>
            <a:spLocks noGrp="1" noRot="1"/>
          </p:cNvSpPr>
          <p:nvPr/>
        </p:nvSpPr>
        <p:spPr>
          <a:xfrm>
            <a:off x="2707141" y="1724536"/>
            <a:ext cx="7338109" cy="3106057"/>
          </a:xfrm>
          <a:prstGeom prst="rect">
            <a:avLst/>
          </a:prstGeom>
          <a:noFill/>
          <a:ln w="9525">
            <a:noFill/>
          </a:ln>
        </p:spPr>
        <p:txBody>
          <a:bodyPr vert="horz" wrap="square" lIns="91440" tIns="45720" rIns="91440" bIns="45720" anchor="t"/>
          <a:lstStyle>
            <a:lvl1pPr marL="273050" indent="-273050" algn="l" rtl="0" eaLnBrk="0" fontAlgn="base" hangingPunct="0">
              <a:spcBef>
                <a:spcPct val="20000"/>
              </a:spcBef>
              <a:spcAft>
                <a:spcPct val="0"/>
              </a:spcAft>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3050" algn="l" rtl="0" eaLnBrk="0" fontAlgn="base" hangingPunct="0">
              <a:spcBef>
                <a:spcPct val="20000"/>
              </a:spcBef>
              <a:spcAft>
                <a:spcPct val="0"/>
              </a:spcAft>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anose="05050102010706020507" pitchFamily="18" charset="2"/>
              <a:buChar char=""/>
              <a:defRPr kern="1200">
                <a:solidFill>
                  <a:schemeClr val="tx2"/>
                </a:solidFill>
                <a:latin typeface="+mn-lt"/>
                <a:ea typeface="+mn-ea"/>
                <a:cs typeface="+mn-cs"/>
              </a:defRPr>
            </a:lvl4pPr>
            <a:lvl5pPr marL="1462405" indent="-228600" algn="l" rtl="0" eaLnBrk="0" fontAlgn="base" hangingPunct="0">
              <a:spcBef>
                <a:spcPct val="20000"/>
              </a:spcBef>
              <a:spcAft>
                <a:spcPct val="0"/>
              </a:spcAft>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a:lstStyle>
          <a:p>
            <a:pPr eaLnBrk="1" hangingPunct="1">
              <a:lnSpc>
                <a:spcPts val="3400"/>
              </a:lnSpc>
              <a:spcBef>
                <a:spcPts val="600"/>
              </a:spcBef>
              <a:buClr>
                <a:schemeClr val="tx1">
                  <a:lumMod val="85000"/>
                  <a:lumOff val="15000"/>
                </a:schemeClr>
              </a:buClr>
              <a:buFont typeface="Arial" panose="020B0604020202020204" pitchFamily="34" charset="0"/>
              <a:buChar cha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危险</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作业的</a:t>
            </a:r>
            <a:r>
              <a:rPr lang="zh-CN" altLang="en-US" sz="2000" b="1" dirty="0">
                <a:solidFill>
                  <a:srgbClr val="0C4A88"/>
                </a:solidFill>
                <a:latin typeface="微软雅黑" panose="020B0503020204020204" pitchFamily="34" charset="-122"/>
                <a:ea typeface="微软雅黑" panose="020B0503020204020204" pitchFamily="34" charset="-122"/>
                <a:sym typeface="Arial" panose="020B0604020202020204" pitchFamily="34" charset="0"/>
              </a:rPr>
              <a:t>安全管理职责不清或未落实，制度不健全</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，管理不到位；</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endParaRPr>
          </a:p>
          <a:p>
            <a:pPr eaLnBrk="1" hangingPunct="1">
              <a:lnSpc>
                <a:spcPts val="3400"/>
              </a:lnSpc>
              <a:spcBef>
                <a:spcPts val="600"/>
              </a:spcBef>
              <a:buClr>
                <a:schemeClr val="tx1">
                  <a:lumMod val="85000"/>
                  <a:lumOff val="15000"/>
                </a:schemeClr>
              </a:buClr>
              <a:buFont typeface="Arial" panose="020B0604020202020204" pitchFamily="34" charset="0"/>
              <a:buChar cha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危险作业的</a:t>
            </a:r>
            <a:r>
              <a:rPr lang="zh-CN" altLang="en-US" sz="2000" b="1" dirty="0">
                <a:solidFill>
                  <a:srgbClr val="0C4A88"/>
                </a:solidFill>
                <a:latin typeface="微软雅黑" panose="020B0503020204020204" pitchFamily="34" charset="-122"/>
                <a:ea typeface="微软雅黑" panose="020B0503020204020204" pitchFamily="34" charset="-122"/>
                <a:sym typeface="Arial" panose="020B0604020202020204" pitchFamily="34" charset="0"/>
              </a:rPr>
              <a:t>风险分析不足</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，防范措施缺少或不落实；</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endParaRPr>
          </a:p>
          <a:p>
            <a:pPr eaLnBrk="1" hangingPunct="1">
              <a:lnSpc>
                <a:spcPts val="3400"/>
              </a:lnSpc>
              <a:spcBef>
                <a:spcPts val="600"/>
              </a:spcBef>
              <a:buClr>
                <a:schemeClr val="tx1">
                  <a:lumMod val="85000"/>
                  <a:lumOff val="15000"/>
                </a:schemeClr>
              </a:buClr>
              <a:buFont typeface="Arial" panose="020B0604020202020204" pitchFamily="34" charset="0"/>
              <a:buChar cha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危险作业环节的人员</a:t>
            </a:r>
            <a:r>
              <a:rPr lang="zh-CN" altLang="en-US" sz="2000" b="1" dirty="0">
                <a:solidFill>
                  <a:srgbClr val="0C4A88"/>
                </a:solidFill>
                <a:latin typeface="微软雅黑" panose="020B0503020204020204" pitchFamily="34" charset="-122"/>
                <a:ea typeface="微软雅黑" panose="020B0503020204020204" pitchFamily="34" charset="-122"/>
                <a:sym typeface="Arial" panose="020B0604020202020204" pitchFamily="34" charset="0"/>
              </a:rPr>
              <a:t>缺乏基本安全意识和技能；</a:t>
            </a:r>
            <a:endParaRPr lang="zh-CN" altLang="en-US" sz="2000" b="1" dirty="0">
              <a:solidFill>
                <a:srgbClr val="0C4A88"/>
              </a:solidFill>
              <a:latin typeface="微软雅黑" panose="020B0503020204020204" pitchFamily="34" charset="-122"/>
              <a:ea typeface="微软雅黑" panose="020B0503020204020204" pitchFamily="34" charset="-122"/>
              <a:sym typeface="Arial" panose="020B0604020202020204" pitchFamily="34" charset="0"/>
            </a:endParaRPr>
          </a:p>
          <a:p>
            <a:pPr eaLnBrk="1" hangingPunct="1">
              <a:lnSpc>
                <a:spcPts val="3400"/>
              </a:lnSpc>
              <a:spcBef>
                <a:spcPts val="600"/>
              </a:spcBef>
              <a:buClr>
                <a:schemeClr val="tx1">
                  <a:lumMod val="85000"/>
                  <a:lumOff val="15000"/>
                </a:schemeClr>
              </a:buClr>
              <a:buFont typeface="Arial" panose="020B0604020202020204" pitchFamily="34" charset="0"/>
              <a:buChar cha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现场人员重视不够，不能严格按规程办理；</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endParaRPr>
          </a:p>
          <a:p>
            <a:pPr eaLnBrk="1" hangingPunct="1">
              <a:lnSpc>
                <a:spcPts val="3400"/>
              </a:lnSpc>
              <a:spcBef>
                <a:spcPts val="600"/>
              </a:spcBef>
              <a:buClr>
                <a:schemeClr val="tx1">
                  <a:lumMod val="85000"/>
                  <a:lumOff val="15000"/>
                </a:schemeClr>
              </a:buClr>
              <a:buFont typeface="Arial" panose="020B0604020202020204" pitchFamily="34" charset="0"/>
              <a:buChar char="•"/>
            </a:pPr>
            <a:r>
              <a:rPr lang="zh-CN" altLang="en-US" sz="2000" b="1" dirty="0">
                <a:solidFill>
                  <a:srgbClr val="0C4A88"/>
                </a:solidFill>
                <a:latin typeface="微软雅黑" panose="020B0503020204020204" pitchFamily="34" charset="-122"/>
                <a:ea typeface="微软雅黑" panose="020B0503020204020204" pitchFamily="34" charset="-122"/>
                <a:sym typeface="Arial" panose="020B0604020202020204" pitchFamily="34" charset="0"/>
              </a:rPr>
              <a:t>对外来施工队伍的安全监管不力</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（资质、教育、监管）。</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1026" name="Picture 2" descr="https://timgsa.baidu.com/timg?image&amp;quality=80&amp;size=b9999_10000&amp;sec=1520932487686&amp;di=1552729aeaefc3fb0ff6d81f6d660a89&amp;imgtype=0&amp;src=http%3A%2F%2Fimgsrc.baidu.com%2Fimgad%2Fpic%2Fitem%2Fdcc451da81cb39db6f9fa574da160924ab1830b1.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459" b="94737" l="4000" r="90000"/>
                    </a14:imgEffect>
                  </a14:imgLayer>
                </a14:imgProps>
              </a:ext>
              <a:ext uri="{28A0092B-C50C-407E-A947-70E740481C1C}">
                <a14:useLocalDpi xmlns:a14="http://schemas.microsoft.com/office/drawing/2010/main" val="0"/>
              </a:ext>
            </a:extLst>
          </a:blip>
          <a:srcRect/>
          <a:stretch>
            <a:fillRect/>
          </a:stretch>
        </p:blipFill>
        <p:spPr bwMode="auto">
          <a:xfrm>
            <a:off x="8375764" y="376465"/>
            <a:ext cx="2524692" cy="16795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9" name="矩形 48"/>
          <p:cNvSpPr/>
          <p:nvPr/>
        </p:nvSpPr>
        <p:spPr>
          <a:xfrm>
            <a:off x="1" y="3279913"/>
            <a:ext cx="12192000" cy="2673626"/>
          </a:xfrm>
          <a:prstGeom prst="rect">
            <a:avLst/>
          </a:prstGeom>
          <a:solidFill>
            <a:srgbClr val="0C4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TextBox 9"/>
          <p:cNvSpPr txBox="1"/>
          <p:nvPr/>
        </p:nvSpPr>
        <p:spPr>
          <a:xfrm>
            <a:off x="2685061" y="3984988"/>
            <a:ext cx="9178570" cy="923330"/>
          </a:xfrm>
          <a:prstGeom prst="rect">
            <a:avLst/>
          </a:prstGeom>
          <a:noFill/>
        </p:spPr>
        <p:txBody>
          <a:bodyPr wrap="square" lIns="0" rIns="0" rtlCol="0">
            <a:spAutoFit/>
          </a:bodyPr>
          <a:lstStyle/>
          <a:p>
            <a:r>
              <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特殊作业安全管理一般性要求</a:t>
            </a:r>
            <a:endPar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50" name="组合 49"/>
          <p:cNvGrpSpPr/>
          <p:nvPr/>
        </p:nvGrpSpPr>
        <p:grpSpPr>
          <a:xfrm>
            <a:off x="5113990" y="904461"/>
            <a:ext cx="1964020" cy="1964478"/>
            <a:chOff x="3005751" y="1547508"/>
            <a:chExt cx="1644816" cy="1645200"/>
          </a:xfrm>
        </p:grpSpPr>
        <p:sp>
          <p:nvSpPr>
            <p:cNvPr id="51" name="Freeform 5"/>
            <p:cNvSpPr/>
            <p:nvPr/>
          </p:nvSpPr>
          <p:spPr bwMode="auto">
            <a:xfrm>
              <a:off x="3005751" y="1547508"/>
              <a:ext cx="1644816" cy="1645200"/>
            </a:xfrm>
            <a:prstGeom prst="ellipse">
              <a:avLst/>
            </a:prstGeom>
            <a:gradFill flip="none" rotWithShape="1">
              <a:gsLst>
                <a:gs pos="55000">
                  <a:schemeClr val="bg1">
                    <a:lumMod val="95000"/>
                  </a:schemeClr>
                </a:gs>
                <a:gs pos="15000">
                  <a:schemeClr val="bg1"/>
                </a:gs>
                <a:gs pos="88000">
                  <a:schemeClr val="bg1">
                    <a:lumMod val="85000"/>
                  </a:schemeClr>
                </a:gs>
              </a:gsLst>
              <a:lin ang="18900000" scaled="1"/>
              <a:tileRect/>
            </a:gradFill>
            <a:ln w="38100">
              <a:gradFill flip="none" rotWithShape="1">
                <a:gsLst>
                  <a:gs pos="0">
                    <a:srgbClr val="C7C7C7"/>
                  </a:gs>
                  <a:gs pos="82000">
                    <a:schemeClr val="bg1"/>
                  </a:gs>
                </a:gsLst>
                <a:lin ang="18900000" scaled="1"/>
                <a:tileRect/>
              </a:gradFill>
            </a:ln>
            <a:effectLst>
              <a:outerShdw blurRad="152400" dist="50800" dir="8100000" sx="101000" sy="101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zh-CN" altLang="en-US"/>
            </a:p>
          </p:txBody>
        </p:sp>
        <p:sp>
          <p:nvSpPr>
            <p:cNvPr id="52" name="Freeform 5"/>
            <p:cNvSpPr/>
            <p:nvPr/>
          </p:nvSpPr>
          <p:spPr bwMode="auto">
            <a:xfrm>
              <a:off x="3189943" y="1731108"/>
              <a:ext cx="1276432" cy="1278000"/>
            </a:xfrm>
            <a:prstGeom prst="ellipse">
              <a:avLst/>
            </a:prstGeom>
            <a:solidFill>
              <a:srgbClr val="0C4A88"/>
            </a:solidFill>
            <a:ln w="38100">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grpSp>
      <p:sp>
        <p:nvSpPr>
          <p:cNvPr id="23" name="Freeform 5"/>
          <p:cNvSpPr/>
          <p:nvPr/>
        </p:nvSpPr>
        <p:spPr bwMode="auto">
          <a:xfrm>
            <a:off x="1238997" y="4029112"/>
            <a:ext cx="1117694" cy="835083"/>
          </a:xfrm>
          <a:prstGeom prst="roundRect">
            <a:avLst>
              <a:gd name="adj" fmla="val 12078"/>
            </a:avLst>
          </a:prstGeom>
          <a:solidFill>
            <a:schemeClr val="bg1"/>
          </a:solidFill>
          <a:ln w="38100">
            <a:noFill/>
          </a:ln>
          <a:effectLst>
            <a:innerShdw blurRad="38100" dist="254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54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solidFill>
                  <a:srgbClr val="0C4A88"/>
                </a:soli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rPr>
              <a:t>03</a:t>
            </a:r>
            <a:endParaRPr lang="zh-CN" altLang="en-US" sz="5400" b="1" dirty="0">
              <a:ln w="9525">
                <a:gradFill flip="none" rotWithShape="1">
                  <a:gsLst>
                    <a:gs pos="29000">
                      <a:schemeClr val="accent1">
                        <a:lumMod val="40000"/>
                        <a:lumOff val="60000"/>
                      </a:schemeClr>
                    </a:gs>
                    <a:gs pos="100000">
                      <a:schemeClr val="accent1">
                        <a:lumMod val="75000"/>
                      </a:schemeClr>
                    </a:gs>
                    <a:gs pos="75000">
                      <a:schemeClr val="accent1"/>
                    </a:gs>
                  </a:gsLst>
                  <a:lin ang="18900000" scaled="1"/>
                  <a:tileRect/>
                </a:gradFill>
              </a:ln>
              <a:solidFill>
                <a:srgbClr val="0C4A88"/>
              </a:solidFill>
              <a:effectLst>
                <a:innerShdw blurRad="25400" dist="25400" dir="18900000">
                  <a:prstClr val="black">
                    <a:alpha val="50000"/>
                  </a:prstClr>
                </a:innerShdw>
              </a:effectLst>
              <a:latin typeface="Tw Cen MT" panose="020B0602020104020603" pitchFamily="34" charset="0"/>
              <a:ea typeface="Abraham Lincoln" pitchFamily="2" charset="0"/>
              <a:sym typeface="微软雅黑" panose="020B0503020204020204" pitchFamily="34" charset="-122"/>
            </a:endParaRPr>
          </a:p>
        </p:txBody>
      </p:sp>
      <p:sp>
        <p:nvSpPr>
          <p:cNvPr id="21" name="Freeform 79"/>
          <p:cNvSpPr>
            <a:spLocks noEditPoints="1"/>
          </p:cNvSpPr>
          <p:nvPr/>
        </p:nvSpPr>
        <p:spPr bwMode="auto">
          <a:xfrm>
            <a:off x="5676495" y="1547526"/>
            <a:ext cx="839010" cy="678348"/>
          </a:xfrm>
          <a:custGeom>
            <a:avLst/>
            <a:gdLst>
              <a:gd name="T0" fmla="*/ 56 w 141"/>
              <a:gd name="T1" fmla="*/ 60 h 114"/>
              <a:gd name="T2" fmla="*/ 18 w 141"/>
              <a:gd name="T3" fmla="*/ 104 h 114"/>
              <a:gd name="T4" fmla="*/ 11 w 141"/>
              <a:gd name="T5" fmla="*/ 107 h 114"/>
              <a:gd name="T6" fmla="*/ 4 w 141"/>
              <a:gd name="T7" fmla="*/ 105 h 114"/>
              <a:gd name="T8" fmla="*/ 3 w 141"/>
              <a:gd name="T9" fmla="*/ 91 h 114"/>
              <a:gd name="T10" fmla="*/ 49 w 141"/>
              <a:gd name="T11" fmla="*/ 38 h 114"/>
              <a:gd name="T12" fmla="*/ 57 w 141"/>
              <a:gd name="T13" fmla="*/ 35 h 114"/>
              <a:gd name="T14" fmla="*/ 64 w 141"/>
              <a:gd name="T15" fmla="*/ 39 h 114"/>
              <a:gd name="T16" fmla="*/ 78 w 141"/>
              <a:gd name="T17" fmla="*/ 54 h 114"/>
              <a:gd name="T18" fmla="*/ 102 w 141"/>
              <a:gd name="T19" fmla="*/ 25 h 114"/>
              <a:gd name="T20" fmla="*/ 79 w 141"/>
              <a:gd name="T21" fmla="*/ 5 h 114"/>
              <a:gd name="T22" fmla="*/ 136 w 141"/>
              <a:gd name="T23" fmla="*/ 0 h 114"/>
              <a:gd name="T24" fmla="*/ 141 w 141"/>
              <a:gd name="T25" fmla="*/ 58 h 114"/>
              <a:gd name="T26" fmla="*/ 117 w 141"/>
              <a:gd name="T27" fmla="*/ 38 h 114"/>
              <a:gd name="T28" fmla="*/ 85 w 141"/>
              <a:gd name="T29" fmla="*/ 76 h 114"/>
              <a:gd name="T30" fmla="*/ 78 w 141"/>
              <a:gd name="T31" fmla="*/ 80 h 114"/>
              <a:gd name="T32" fmla="*/ 70 w 141"/>
              <a:gd name="T33" fmla="*/ 76 h 114"/>
              <a:gd name="T34" fmla="*/ 56 w 141"/>
              <a:gd name="T35" fmla="*/ 60 h 114"/>
              <a:gd name="T36" fmla="*/ 26 w 141"/>
              <a:gd name="T37" fmla="*/ 114 h 114"/>
              <a:gd name="T38" fmla="*/ 57 w 141"/>
              <a:gd name="T39" fmla="*/ 114 h 114"/>
              <a:gd name="T40" fmla="*/ 57 w 141"/>
              <a:gd name="T41" fmla="*/ 77 h 114"/>
              <a:gd name="T42" fmla="*/ 26 w 141"/>
              <a:gd name="T43" fmla="*/ 112 h 114"/>
              <a:gd name="T44" fmla="*/ 26 w 141"/>
              <a:gd name="T45" fmla="*/ 114 h 114"/>
              <a:gd name="T46" fmla="*/ 89 w 141"/>
              <a:gd name="T47" fmla="*/ 89 h 114"/>
              <a:gd name="T48" fmla="*/ 80 w 141"/>
              <a:gd name="T49" fmla="*/ 94 h 114"/>
              <a:gd name="T50" fmla="*/ 65 w 141"/>
              <a:gd name="T51" fmla="*/ 87 h 114"/>
              <a:gd name="T52" fmla="*/ 65 w 141"/>
              <a:gd name="T53" fmla="*/ 114 h 114"/>
              <a:gd name="T54" fmla="*/ 101 w 141"/>
              <a:gd name="T55" fmla="*/ 114 h 114"/>
              <a:gd name="T56" fmla="*/ 102 w 141"/>
              <a:gd name="T57" fmla="*/ 74 h 114"/>
              <a:gd name="T58" fmla="*/ 89 w 141"/>
              <a:gd name="T59" fmla="*/ 89 h 114"/>
              <a:gd name="T60" fmla="*/ 117 w 141"/>
              <a:gd name="T61" fmla="*/ 55 h 114"/>
              <a:gd name="T62" fmla="*/ 110 w 141"/>
              <a:gd name="T63" fmla="*/ 65 h 114"/>
              <a:gd name="T64" fmla="*/ 110 w 141"/>
              <a:gd name="T65" fmla="*/ 114 h 114"/>
              <a:gd name="T66" fmla="*/ 140 w 141"/>
              <a:gd name="T67" fmla="*/ 114 h 114"/>
              <a:gd name="T68" fmla="*/ 140 w 141"/>
              <a:gd name="T69" fmla="*/ 73 h 114"/>
              <a:gd name="T70" fmla="*/ 117 w 141"/>
              <a:gd name="T71" fmla="*/ 5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1" h="114">
                <a:moveTo>
                  <a:pt x="56" y="60"/>
                </a:moveTo>
                <a:cubicBezTo>
                  <a:pt x="18" y="104"/>
                  <a:pt x="18" y="104"/>
                  <a:pt x="18" y="104"/>
                </a:cubicBezTo>
                <a:cubicBezTo>
                  <a:pt x="16" y="106"/>
                  <a:pt x="13" y="107"/>
                  <a:pt x="11" y="107"/>
                </a:cubicBezTo>
                <a:cubicBezTo>
                  <a:pt x="8" y="107"/>
                  <a:pt x="6" y="106"/>
                  <a:pt x="4" y="105"/>
                </a:cubicBezTo>
                <a:cubicBezTo>
                  <a:pt x="0" y="101"/>
                  <a:pt x="0" y="95"/>
                  <a:pt x="3" y="91"/>
                </a:cubicBezTo>
                <a:cubicBezTo>
                  <a:pt x="49" y="38"/>
                  <a:pt x="49" y="38"/>
                  <a:pt x="49" y="38"/>
                </a:cubicBezTo>
                <a:cubicBezTo>
                  <a:pt x="51" y="36"/>
                  <a:pt x="54" y="35"/>
                  <a:pt x="57" y="35"/>
                </a:cubicBezTo>
                <a:cubicBezTo>
                  <a:pt x="60" y="35"/>
                  <a:pt x="62" y="36"/>
                  <a:pt x="64" y="39"/>
                </a:cubicBezTo>
                <a:cubicBezTo>
                  <a:pt x="78" y="54"/>
                  <a:pt x="78" y="54"/>
                  <a:pt x="78" y="54"/>
                </a:cubicBezTo>
                <a:cubicBezTo>
                  <a:pt x="102" y="25"/>
                  <a:pt x="102" y="25"/>
                  <a:pt x="102" y="25"/>
                </a:cubicBezTo>
                <a:cubicBezTo>
                  <a:pt x="79" y="5"/>
                  <a:pt x="79" y="5"/>
                  <a:pt x="79" y="5"/>
                </a:cubicBezTo>
                <a:cubicBezTo>
                  <a:pt x="136" y="0"/>
                  <a:pt x="136" y="0"/>
                  <a:pt x="136" y="0"/>
                </a:cubicBezTo>
                <a:cubicBezTo>
                  <a:pt x="141" y="58"/>
                  <a:pt x="141" y="58"/>
                  <a:pt x="141" y="58"/>
                </a:cubicBezTo>
                <a:cubicBezTo>
                  <a:pt x="117" y="38"/>
                  <a:pt x="117" y="38"/>
                  <a:pt x="117" y="38"/>
                </a:cubicBezTo>
                <a:cubicBezTo>
                  <a:pt x="85" y="76"/>
                  <a:pt x="85" y="76"/>
                  <a:pt x="85" y="76"/>
                </a:cubicBezTo>
                <a:cubicBezTo>
                  <a:pt x="83" y="78"/>
                  <a:pt x="81" y="80"/>
                  <a:pt x="78" y="80"/>
                </a:cubicBezTo>
                <a:cubicBezTo>
                  <a:pt x="75" y="80"/>
                  <a:pt x="72" y="78"/>
                  <a:pt x="70" y="76"/>
                </a:cubicBezTo>
                <a:lnTo>
                  <a:pt x="56" y="60"/>
                </a:lnTo>
                <a:close/>
                <a:moveTo>
                  <a:pt x="26" y="114"/>
                </a:moveTo>
                <a:cubicBezTo>
                  <a:pt x="57" y="114"/>
                  <a:pt x="57" y="114"/>
                  <a:pt x="57" y="114"/>
                </a:cubicBezTo>
                <a:cubicBezTo>
                  <a:pt x="57" y="77"/>
                  <a:pt x="57" y="77"/>
                  <a:pt x="57" y="77"/>
                </a:cubicBezTo>
                <a:cubicBezTo>
                  <a:pt x="26" y="112"/>
                  <a:pt x="26" y="112"/>
                  <a:pt x="26" y="112"/>
                </a:cubicBezTo>
                <a:lnTo>
                  <a:pt x="26" y="114"/>
                </a:lnTo>
                <a:close/>
                <a:moveTo>
                  <a:pt x="89" y="89"/>
                </a:moveTo>
                <a:cubicBezTo>
                  <a:pt x="83" y="94"/>
                  <a:pt x="80" y="94"/>
                  <a:pt x="80" y="94"/>
                </a:cubicBezTo>
                <a:cubicBezTo>
                  <a:pt x="76" y="94"/>
                  <a:pt x="69" y="90"/>
                  <a:pt x="65" y="87"/>
                </a:cubicBezTo>
                <a:cubicBezTo>
                  <a:pt x="65" y="114"/>
                  <a:pt x="65" y="114"/>
                  <a:pt x="65" y="114"/>
                </a:cubicBezTo>
                <a:cubicBezTo>
                  <a:pt x="101" y="114"/>
                  <a:pt x="101" y="114"/>
                  <a:pt x="101" y="114"/>
                </a:cubicBezTo>
                <a:cubicBezTo>
                  <a:pt x="102" y="74"/>
                  <a:pt x="102" y="74"/>
                  <a:pt x="102" y="74"/>
                </a:cubicBezTo>
                <a:cubicBezTo>
                  <a:pt x="97" y="80"/>
                  <a:pt x="93" y="85"/>
                  <a:pt x="89" y="89"/>
                </a:cubicBezTo>
                <a:close/>
                <a:moveTo>
                  <a:pt x="117" y="55"/>
                </a:moveTo>
                <a:cubicBezTo>
                  <a:pt x="110" y="65"/>
                  <a:pt x="110" y="65"/>
                  <a:pt x="110" y="65"/>
                </a:cubicBezTo>
                <a:cubicBezTo>
                  <a:pt x="110" y="114"/>
                  <a:pt x="110" y="114"/>
                  <a:pt x="110" y="114"/>
                </a:cubicBezTo>
                <a:cubicBezTo>
                  <a:pt x="140" y="114"/>
                  <a:pt x="140" y="114"/>
                  <a:pt x="140" y="114"/>
                </a:cubicBezTo>
                <a:cubicBezTo>
                  <a:pt x="140" y="73"/>
                  <a:pt x="140" y="73"/>
                  <a:pt x="140" y="73"/>
                </a:cubicBezTo>
                <a:cubicBezTo>
                  <a:pt x="134" y="68"/>
                  <a:pt x="117" y="55"/>
                  <a:pt x="117" y="55"/>
                </a:cubicBezTo>
                <a:close/>
              </a:path>
            </a:pathLst>
          </a:custGeom>
          <a:solidFill>
            <a:schemeClr val="bg1"/>
          </a:solidFill>
          <a:ln>
            <a:noFill/>
          </a:ln>
        </p:spPr>
        <p:txBody>
          <a:bodyPr vert="horz" wrap="square" lIns="91440" tIns="45720" rIns="91440" bIns="45720" numCol="1" anchor="t" anchorCtr="0" compatLnSpc="1"/>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70000">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14:bounceEnd="70000">
                                          <p:cBhvr additive="base">
                                            <p:cTn id="7" dur="1500" fill="hold"/>
                                            <p:tgtEl>
                                              <p:spTgt spid="50"/>
                                            </p:tgtEl>
                                            <p:attrNameLst>
                                              <p:attrName>ppt_x</p:attrName>
                                            </p:attrNameLst>
                                          </p:cBhvr>
                                          <p:tavLst>
                                            <p:tav tm="0">
                                              <p:val>
                                                <p:strVal val="#ppt_x"/>
                                              </p:val>
                                            </p:tav>
                                            <p:tav tm="100000">
                                              <p:val>
                                                <p:strVal val="#ppt_x"/>
                                              </p:val>
                                            </p:tav>
                                          </p:tavLst>
                                        </p:anim>
                                        <p:anim calcmode="lin" valueType="num" p14:bounceEnd="70000">
                                          <p:cBhvr additive="base">
                                            <p:cTn id="8" dur="1500" fill="hold"/>
                                            <p:tgtEl>
                                              <p:spTgt spid="50"/>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14" presetClass="entr" presetSubtype="1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randombar(horizontal)">
                                          <p:cBhvr>
                                            <p:cTn id="12" dur="500"/>
                                            <p:tgtEl>
                                              <p:spTgt spid="49"/>
                                            </p:tgtEl>
                                          </p:cBhvr>
                                        </p:animEffect>
                                      </p:childTnLst>
                                    </p:cTn>
                                  </p:par>
                                </p:childTnLst>
                              </p:cTn>
                            </p:par>
                            <p:par>
                              <p:cTn id="13" fill="hold">
                                <p:stCondLst>
                                  <p:cond delay="2000"/>
                                </p:stCondLst>
                                <p:childTnLst>
                                  <p:par>
                                    <p:cTn id="14" presetID="37" presetClass="entr" presetSubtype="0"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1000"/>
                                            <p:tgtEl>
                                              <p:spTgt spid="37"/>
                                            </p:tgtEl>
                                          </p:cBhvr>
                                        </p:animEffect>
                                        <p:anim calcmode="lin" valueType="num">
                                          <p:cBhvr>
                                            <p:cTn id="17" dur="1000" fill="hold"/>
                                            <p:tgtEl>
                                              <p:spTgt spid="37"/>
                                            </p:tgtEl>
                                            <p:attrNameLst>
                                              <p:attrName>ppt_x</p:attrName>
                                            </p:attrNameLst>
                                          </p:cBhvr>
                                          <p:tavLst>
                                            <p:tav tm="0">
                                              <p:val>
                                                <p:strVal val="#ppt_x"/>
                                              </p:val>
                                            </p:tav>
                                            <p:tav tm="100000">
                                              <p:val>
                                                <p:strVal val="#ppt_x"/>
                                              </p:val>
                                            </p:tav>
                                          </p:tavLst>
                                        </p:anim>
                                        <p:anim calcmode="lin" valueType="num">
                                          <p:cBhvr>
                                            <p:cTn id="18" dur="900" decel="100000" fill="hold"/>
                                            <p:tgtEl>
                                              <p:spTgt spid="37"/>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par>
                              <p:cTn id="20" fill="hold">
                                <p:stCondLst>
                                  <p:cond delay="3000"/>
                                </p:stCondLst>
                                <p:childTnLst>
                                  <p:par>
                                    <p:cTn id="21" presetID="2" presetClass="entr" presetSubtype="8" fill="hold" grpId="0" nodeType="afterEffect" p14:presetBounceEnd="68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68000">
                                          <p:cBhvr additive="base">
                                            <p:cTn id="23" dur="1500" fill="hold"/>
                                            <p:tgtEl>
                                              <p:spTgt spid="23"/>
                                            </p:tgtEl>
                                            <p:attrNameLst>
                                              <p:attrName>ppt_x</p:attrName>
                                            </p:attrNameLst>
                                          </p:cBhvr>
                                          <p:tavLst>
                                            <p:tav tm="0">
                                              <p:val>
                                                <p:strVal val="0-#ppt_w/2"/>
                                              </p:val>
                                            </p:tav>
                                            <p:tav tm="100000">
                                              <p:val>
                                                <p:strVal val="#ppt_x"/>
                                              </p:val>
                                            </p:tav>
                                          </p:tavLst>
                                        </p:anim>
                                        <p:anim calcmode="lin" valueType="num" p14:bounceEnd="68000">
                                          <p:cBhvr additive="base">
                                            <p:cTn id="24" dur="1500" fill="hold"/>
                                            <p:tgtEl>
                                              <p:spTgt spid="23"/>
                                            </p:tgtEl>
                                            <p:attrNameLst>
                                              <p:attrName>ppt_y</p:attrName>
                                            </p:attrNameLst>
                                          </p:cBhvr>
                                          <p:tavLst>
                                            <p:tav tm="0">
                                              <p:val>
                                                <p:strVal val="#ppt_y"/>
                                              </p:val>
                                            </p:tav>
                                            <p:tav tm="100000">
                                              <p:val>
                                                <p:strVal val="#ppt_y"/>
                                              </p:val>
                                            </p:tav>
                                          </p:tavLst>
                                        </p:anim>
                                      </p:childTnLst>
                                    </p:cTn>
                                  </p:par>
                                  <p:par>
                                    <p:cTn id="25" presetID="53" presetClass="entr" presetSubtype="16" fill="hold" grpId="0" nodeType="withEffect">
                                      <p:stCondLst>
                                        <p:cond delay="200"/>
                                      </p:stCondLst>
                                      <p:childTnLst>
                                        <p:set>
                                          <p:cBhvr>
                                            <p:cTn id="26" dur="1" fill="hold">
                                              <p:stCondLst>
                                                <p:cond delay="0"/>
                                              </p:stCondLst>
                                            </p:cTn>
                                            <p:tgtEl>
                                              <p:spTgt spid="21"/>
                                            </p:tgtEl>
                                            <p:attrNameLst>
                                              <p:attrName>style.visibility</p:attrName>
                                            </p:attrNameLst>
                                          </p:cBhvr>
                                          <p:to>
                                            <p:strVal val="visible"/>
                                          </p:to>
                                        </p:set>
                                        <p:anim calcmode="lin" valueType="num">
                                          <p:cBhvr>
                                            <p:cTn id="27" dur="1000" fill="hold"/>
                                            <p:tgtEl>
                                              <p:spTgt spid="21"/>
                                            </p:tgtEl>
                                            <p:attrNameLst>
                                              <p:attrName>ppt_w</p:attrName>
                                            </p:attrNameLst>
                                          </p:cBhvr>
                                          <p:tavLst>
                                            <p:tav tm="0">
                                              <p:val>
                                                <p:fltVal val="0"/>
                                              </p:val>
                                            </p:tav>
                                            <p:tav tm="100000">
                                              <p:val>
                                                <p:strVal val="#ppt_w"/>
                                              </p:val>
                                            </p:tav>
                                          </p:tavLst>
                                        </p:anim>
                                        <p:anim calcmode="lin" valueType="num">
                                          <p:cBhvr>
                                            <p:cTn id="28" dur="1000" fill="hold"/>
                                            <p:tgtEl>
                                              <p:spTgt spid="21"/>
                                            </p:tgtEl>
                                            <p:attrNameLst>
                                              <p:attrName>ppt_h</p:attrName>
                                            </p:attrNameLst>
                                          </p:cBhvr>
                                          <p:tavLst>
                                            <p:tav tm="0">
                                              <p:val>
                                                <p:fltVal val="0"/>
                                              </p:val>
                                            </p:tav>
                                            <p:tav tm="100000">
                                              <p:val>
                                                <p:strVal val="#ppt_h"/>
                                              </p:val>
                                            </p:tav>
                                          </p:tavLst>
                                        </p:anim>
                                        <p:animEffect transition="in" filter="fade">
                                          <p:cBhvr>
                                            <p:cTn id="2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7" grpId="0"/>
          <p:bldP spid="23" grpId="0" animBg="1"/>
          <p:bldP spid="21"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1500" fill="hold"/>
                                            <p:tgtEl>
                                              <p:spTgt spid="50"/>
                                            </p:tgtEl>
                                            <p:attrNameLst>
                                              <p:attrName>ppt_x</p:attrName>
                                            </p:attrNameLst>
                                          </p:cBhvr>
                                          <p:tavLst>
                                            <p:tav tm="0">
                                              <p:val>
                                                <p:strVal val="#ppt_x"/>
                                              </p:val>
                                            </p:tav>
                                            <p:tav tm="100000">
                                              <p:val>
                                                <p:strVal val="#ppt_x"/>
                                              </p:val>
                                            </p:tav>
                                          </p:tavLst>
                                        </p:anim>
                                        <p:anim calcmode="lin" valueType="num">
                                          <p:cBhvr additive="base">
                                            <p:cTn id="8" dur="1500" fill="hold"/>
                                            <p:tgtEl>
                                              <p:spTgt spid="50"/>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14" presetClass="entr" presetSubtype="1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randombar(horizontal)">
                                          <p:cBhvr>
                                            <p:cTn id="12" dur="500"/>
                                            <p:tgtEl>
                                              <p:spTgt spid="49"/>
                                            </p:tgtEl>
                                          </p:cBhvr>
                                        </p:animEffect>
                                      </p:childTnLst>
                                    </p:cTn>
                                  </p:par>
                                </p:childTnLst>
                              </p:cTn>
                            </p:par>
                            <p:par>
                              <p:cTn id="13" fill="hold">
                                <p:stCondLst>
                                  <p:cond delay="2000"/>
                                </p:stCondLst>
                                <p:childTnLst>
                                  <p:par>
                                    <p:cTn id="14" presetID="37" presetClass="entr" presetSubtype="0"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1000"/>
                                            <p:tgtEl>
                                              <p:spTgt spid="37"/>
                                            </p:tgtEl>
                                          </p:cBhvr>
                                        </p:animEffect>
                                        <p:anim calcmode="lin" valueType="num">
                                          <p:cBhvr>
                                            <p:cTn id="17" dur="1000" fill="hold"/>
                                            <p:tgtEl>
                                              <p:spTgt spid="37"/>
                                            </p:tgtEl>
                                            <p:attrNameLst>
                                              <p:attrName>ppt_x</p:attrName>
                                            </p:attrNameLst>
                                          </p:cBhvr>
                                          <p:tavLst>
                                            <p:tav tm="0">
                                              <p:val>
                                                <p:strVal val="#ppt_x"/>
                                              </p:val>
                                            </p:tav>
                                            <p:tav tm="100000">
                                              <p:val>
                                                <p:strVal val="#ppt_x"/>
                                              </p:val>
                                            </p:tav>
                                          </p:tavLst>
                                        </p:anim>
                                        <p:anim calcmode="lin" valueType="num">
                                          <p:cBhvr>
                                            <p:cTn id="18" dur="900" decel="100000" fill="hold"/>
                                            <p:tgtEl>
                                              <p:spTgt spid="37"/>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par>
                              <p:cTn id="20" fill="hold">
                                <p:stCondLst>
                                  <p:cond delay="3000"/>
                                </p:stCondLst>
                                <p:childTnLst>
                                  <p:par>
                                    <p:cTn id="21" presetID="2" presetClass="entr" presetSubtype="8"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500" fill="hold"/>
                                            <p:tgtEl>
                                              <p:spTgt spid="23"/>
                                            </p:tgtEl>
                                            <p:attrNameLst>
                                              <p:attrName>ppt_x</p:attrName>
                                            </p:attrNameLst>
                                          </p:cBhvr>
                                          <p:tavLst>
                                            <p:tav tm="0">
                                              <p:val>
                                                <p:strVal val="0-#ppt_w/2"/>
                                              </p:val>
                                            </p:tav>
                                            <p:tav tm="100000">
                                              <p:val>
                                                <p:strVal val="#ppt_x"/>
                                              </p:val>
                                            </p:tav>
                                          </p:tavLst>
                                        </p:anim>
                                        <p:anim calcmode="lin" valueType="num">
                                          <p:cBhvr additive="base">
                                            <p:cTn id="24" dur="1500" fill="hold"/>
                                            <p:tgtEl>
                                              <p:spTgt spid="23"/>
                                            </p:tgtEl>
                                            <p:attrNameLst>
                                              <p:attrName>ppt_y</p:attrName>
                                            </p:attrNameLst>
                                          </p:cBhvr>
                                          <p:tavLst>
                                            <p:tav tm="0">
                                              <p:val>
                                                <p:strVal val="#ppt_y"/>
                                              </p:val>
                                            </p:tav>
                                            <p:tav tm="100000">
                                              <p:val>
                                                <p:strVal val="#ppt_y"/>
                                              </p:val>
                                            </p:tav>
                                          </p:tavLst>
                                        </p:anim>
                                      </p:childTnLst>
                                    </p:cTn>
                                  </p:par>
                                  <p:par>
                                    <p:cTn id="25" presetID="53" presetClass="entr" presetSubtype="16" fill="hold" grpId="0" nodeType="withEffect">
                                      <p:stCondLst>
                                        <p:cond delay="200"/>
                                      </p:stCondLst>
                                      <p:childTnLst>
                                        <p:set>
                                          <p:cBhvr>
                                            <p:cTn id="26" dur="1" fill="hold">
                                              <p:stCondLst>
                                                <p:cond delay="0"/>
                                              </p:stCondLst>
                                            </p:cTn>
                                            <p:tgtEl>
                                              <p:spTgt spid="21"/>
                                            </p:tgtEl>
                                            <p:attrNameLst>
                                              <p:attrName>style.visibility</p:attrName>
                                            </p:attrNameLst>
                                          </p:cBhvr>
                                          <p:to>
                                            <p:strVal val="visible"/>
                                          </p:to>
                                        </p:set>
                                        <p:anim calcmode="lin" valueType="num">
                                          <p:cBhvr>
                                            <p:cTn id="27" dur="1000" fill="hold"/>
                                            <p:tgtEl>
                                              <p:spTgt spid="21"/>
                                            </p:tgtEl>
                                            <p:attrNameLst>
                                              <p:attrName>ppt_w</p:attrName>
                                            </p:attrNameLst>
                                          </p:cBhvr>
                                          <p:tavLst>
                                            <p:tav tm="0">
                                              <p:val>
                                                <p:fltVal val="0"/>
                                              </p:val>
                                            </p:tav>
                                            <p:tav tm="100000">
                                              <p:val>
                                                <p:strVal val="#ppt_w"/>
                                              </p:val>
                                            </p:tav>
                                          </p:tavLst>
                                        </p:anim>
                                        <p:anim calcmode="lin" valueType="num">
                                          <p:cBhvr>
                                            <p:cTn id="28" dur="1000" fill="hold"/>
                                            <p:tgtEl>
                                              <p:spTgt spid="21"/>
                                            </p:tgtEl>
                                            <p:attrNameLst>
                                              <p:attrName>ppt_h</p:attrName>
                                            </p:attrNameLst>
                                          </p:cBhvr>
                                          <p:tavLst>
                                            <p:tav tm="0">
                                              <p:val>
                                                <p:fltVal val="0"/>
                                              </p:val>
                                            </p:tav>
                                            <p:tav tm="100000">
                                              <p:val>
                                                <p:strVal val="#ppt_h"/>
                                              </p:val>
                                            </p:tav>
                                          </p:tavLst>
                                        </p:anim>
                                        <p:animEffect transition="in" filter="fade">
                                          <p:cBhvr>
                                            <p:cTn id="2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7" grpId="0"/>
          <p:bldP spid="23" grpId="0" animBg="1"/>
          <p:bldP spid="21" grpId="0" animBg="1"/>
        </p:bldLst>
      </p:timing>
    </mc:Fallback>
  </mc:AlternateContent>
</p:sld>
</file>

<file path=ppt/tags/tag1.xml><?xml version="1.0" encoding="utf-8"?>
<p:tagLst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2.xml><?xml version="1.0" encoding="utf-8"?>
<p:tagLst xmlns:p="http://schemas.openxmlformats.org/presentationml/2006/main">
  <p:tag name="MH" val="20151126093208"/>
  <p:tag name="MH_LIBRARY" val="GRAPHIC"/>
  <p:tag name="MH_TYPE" val="Other"/>
  <p:tag name="MH_ORDER" val="3"/>
</p:tagLst>
</file>

<file path=ppt/tags/tag3.xml><?xml version="1.0" encoding="utf-8"?>
<p:tagLst xmlns:p="http://schemas.openxmlformats.org/presentationml/2006/main">
  <p:tag name="MH" val="20151126093208"/>
  <p:tag name="MH_LIBRARY" val="GRAPHIC"/>
  <p:tag name="MH_TYPE" val="Other"/>
  <p:tag name="MH_ORDER" val="3"/>
</p:tagLst>
</file>

<file path=ppt/tags/tag4.xml><?xml version="1.0" encoding="utf-8"?>
<p:tagLst xmlns:p="http://schemas.openxmlformats.org/presentationml/2006/main">
  <p:tag name="MH" val="20151126093208"/>
  <p:tag name="MH_LIBRARY" val="GRAPHIC"/>
  <p:tag name="MH_TYPE" val="Other"/>
  <p:tag name="MH_ORDER" val="3"/>
</p:tagLst>
</file>

<file path=ppt/tags/tag5.xml><?xml version="1.0" encoding="utf-8"?>
<p:tagLst xmlns:p="http://schemas.openxmlformats.org/presentationml/2006/main">
  <p:tag name="MH" val="20151126093208"/>
  <p:tag name="MH_LIBRARY" val="GRAPHIC"/>
  <p:tag name="MH_TYPE" val="Other"/>
  <p:tag name="MH_ORDER" val="3"/>
</p:tagLst>
</file>

<file path=ppt/tags/tag6.xml><?xml version="1.0" encoding="utf-8"?>
<p:tagLst xmlns:p="http://schemas.openxmlformats.org/presentationml/2006/main">
  <p:tag name="MH" val="20151126093208"/>
  <p:tag name="MH_LIBRARY" val="GRAPHIC"/>
  <p:tag name="MH_TYPE" val="Other"/>
  <p:tag name="MH_ORDER" val="3"/>
</p:tagLst>
</file>

<file path=ppt/tags/tag7.xml><?xml version="1.0" encoding="utf-8"?>
<p:tagLst xmlns:p="http://schemas.openxmlformats.org/presentationml/2006/main">
  <p:tag name="MH" val="20151126093208"/>
  <p:tag name="MH_LIBRARY" val="GRAPHIC"/>
  <p:tag name="MH_TYPE" val="Other"/>
  <p:tag name="MH_ORDER" val="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C4A88"/>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flat" cmpd="sng">
          <a:solidFill>
            <a:srgbClr val="000000"/>
          </a:solidFill>
          <a:prstDash val="sysDash"/>
          <a:miter/>
          <a:headEnd type="none" w="med" len="med"/>
          <a:tailEnd type="none" w="med" len="med"/>
        </a:ln>
      </a:spPr>
      <a:bodyPr/>
      <a:lst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6364</Words>
  <Application>WPS 演示</Application>
  <PresentationFormat>宽屏</PresentationFormat>
  <Paragraphs>810</Paragraphs>
  <Slides>57</Slides>
  <Notes>91</Notes>
  <HiddenSlides>0</HiddenSlides>
  <MMClips>0</MMClips>
  <ScaleCrop>false</ScaleCrop>
  <HeadingPairs>
    <vt:vector size="8" baseType="variant">
      <vt:variant>
        <vt:lpstr>已用的字体</vt:lpstr>
      </vt:variant>
      <vt:variant>
        <vt:i4>17</vt:i4>
      </vt:variant>
      <vt:variant>
        <vt:lpstr>主题</vt:lpstr>
      </vt:variant>
      <vt:variant>
        <vt:i4>1</vt:i4>
      </vt:variant>
      <vt:variant>
        <vt:lpstr>嵌入 OLE 服务器</vt:lpstr>
      </vt:variant>
      <vt:variant>
        <vt:i4>7</vt:i4>
      </vt:variant>
      <vt:variant>
        <vt:lpstr>幻灯片标题</vt:lpstr>
      </vt:variant>
      <vt:variant>
        <vt:i4>57</vt:i4>
      </vt:variant>
    </vt:vector>
  </HeadingPairs>
  <TitlesOfParts>
    <vt:vector size="82" baseType="lpstr">
      <vt:lpstr>Arial</vt:lpstr>
      <vt:lpstr>宋体</vt:lpstr>
      <vt:lpstr>Wingdings</vt:lpstr>
      <vt:lpstr>微软雅黑</vt:lpstr>
      <vt:lpstr>Tw Cen MT</vt:lpstr>
      <vt:lpstr>Abraham Lincoln</vt:lpstr>
      <vt:lpstr>DIN-BoldItalic</vt:lpstr>
      <vt:lpstr>Symbol</vt:lpstr>
      <vt:lpstr>等线</vt:lpstr>
      <vt:lpstr>Segoe Print</vt:lpstr>
      <vt:lpstr>Arial Unicode MS</vt:lpstr>
      <vt:lpstr>等线 Light</vt:lpstr>
      <vt:lpstr>Perpetua</vt:lpstr>
      <vt:lpstr>微软雅黑 Light</vt:lpstr>
      <vt:lpstr>黑体</vt:lpstr>
      <vt:lpstr>Gill Sans</vt:lpstr>
      <vt:lpstr>Lato Light</vt:lpstr>
      <vt:lpstr>Office 主题​​</vt:lpstr>
      <vt:lpstr>Package</vt:lpstr>
      <vt:lpstr>Office12.Excel.Template</vt:lpstr>
      <vt:lpstr>Package</vt:lpstr>
      <vt:lpstr>Package</vt:lpstr>
      <vt:lpstr>Word.Document.8</vt:lpstr>
      <vt:lpstr>Word.Document.8</vt:lpstr>
      <vt:lpstr>Package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八大特殊作业</dc:title>
  <dc:creator>玺猫PPT</dc:creator>
  <cp:lastModifiedBy>Administrator</cp:lastModifiedBy>
  <cp:revision>60</cp:revision>
  <dcterms:created xsi:type="dcterms:W3CDTF">2018-02-08T07:38:00Z</dcterms:created>
  <dcterms:modified xsi:type="dcterms:W3CDTF">2018-05-28T00:52:54Z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RubyTemplateID">
    <vt:lpwstr>2</vt:lpwstr>
  </property>
  <property fmtid="{D5CDD505-2E9C-101B-9397-08002B2CF9AE}" pid="3" name="KSOProductBuildVer">
    <vt:lpwstr>2052-10.1.0.7346</vt:lpwstr>
  </property>
</Properties>
</file>