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4" r:id="rId3"/>
    <p:sldMasterId id="2147483675" r:id="rId4"/>
    <p:sldMasterId id="2147483686" r:id="rId5"/>
    <p:sldMasterId id="2147483697" r:id="rId6"/>
  </p:sldMasterIdLst>
  <p:notesMasterIdLst>
    <p:notesMasterId r:id="rId88"/>
  </p:notesMasterIdLst>
  <p:sldIdLst>
    <p:sldId id="256" r:id="rId7"/>
    <p:sldId id="257" r:id="rId8"/>
    <p:sldId id="259" r:id="rId9"/>
    <p:sldId id="258" r:id="rId10"/>
    <p:sldId id="330" r:id="rId11"/>
    <p:sldId id="333" r:id="rId12"/>
    <p:sldId id="334" r:id="rId13"/>
    <p:sldId id="331" r:id="rId14"/>
    <p:sldId id="337" r:id="rId15"/>
    <p:sldId id="336" r:id="rId16"/>
    <p:sldId id="335" r:id="rId17"/>
    <p:sldId id="338" r:id="rId18"/>
    <p:sldId id="339" r:id="rId19"/>
    <p:sldId id="341" r:id="rId20"/>
    <p:sldId id="340" r:id="rId21"/>
    <p:sldId id="342" r:id="rId22"/>
    <p:sldId id="332" r:id="rId23"/>
    <p:sldId id="345" r:id="rId24"/>
    <p:sldId id="344" r:id="rId25"/>
    <p:sldId id="347" r:id="rId26"/>
    <p:sldId id="346" r:id="rId27"/>
    <p:sldId id="385" r:id="rId28"/>
    <p:sldId id="387" r:id="rId29"/>
    <p:sldId id="386" r:id="rId30"/>
    <p:sldId id="384" r:id="rId31"/>
    <p:sldId id="391" r:id="rId32"/>
    <p:sldId id="388" r:id="rId33"/>
    <p:sldId id="393" r:id="rId34"/>
    <p:sldId id="392" r:id="rId35"/>
    <p:sldId id="395" r:id="rId36"/>
    <p:sldId id="394" r:id="rId37"/>
    <p:sldId id="397" r:id="rId38"/>
    <p:sldId id="399" r:id="rId39"/>
    <p:sldId id="398" r:id="rId40"/>
    <p:sldId id="400" r:id="rId41"/>
    <p:sldId id="396" r:id="rId42"/>
    <p:sldId id="403" r:id="rId43"/>
    <p:sldId id="402" r:id="rId44"/>
    <p:sldId id="405" r:id="rId45"/>
    <p:sldId id="404" r:id="rId46"/>
    <p:sldId id="407" r:id="rId47"/>
    <p:sldId id="406" r:id="rId48"/>
    <p:sldId id="409" r:id="rId49"/>
    <p:sldId id="408" r:id="rId50"/>
    <p:sldId id="412" r:id="rId51"/>
    <p:sldId id="411" r:id="rId52"/>
    <p:sldId id="413" r:id="rId53"/>
    <p:sldId id="410" r:id="rId54"/>
    <p:sldId id="415" r:id="rId55"/>
    <p:sldId id="416" r:id="rId56"/>
    <p:sldId id="414" r:id="rId57"/>
    <p:sldId id="418" r:id="rId58"/>
    <p:sldId id="417" r:id="rId59"/>
    <p:sldId id="420" r:id="rId60"/>
    <p:sldId id="457" r:id="rId61"/>
    <p:sldId id="419" r:id="rId62"/>
    <p:sldId id="459" r:id="rId63"/>
    <p:sldId id="458" r:id="rId64"/>
    <p:sldId id="461" r:id="rId65"/>
    <p:sldId id="460" r:id="rId66"/>
    <p:sldId id="463" r:id="rId67"/>
    <p:sldId id="462" r:id="rId68"/>
    <p:sldId id="466" r:id="rId69"/>
    <p:sldId id="465" r:id="rId70"/>
    <p:sldId id="464" r:id="rId71"/>
    <p:sldId id="468" r:id="rId72"/>
    <p:sldId id="467" r:id="rId73"/>
    <p:sldId id="505" r:id="rId74"/>
    <p:sldId id="401" r:id="rId75"/>
    <p:sldId id="508" r:id="rId76"/>
    <p:sldId id="509" r:id="rId77"/>
    <p:sldId id="507" r:id="rId78"/>
    <p:sldId id="511" r:id="rId79"/>
    <p:sldId id="510" r:id="rId80"/>
    <p:sldId id="513" r:id="rId81"/>
    <p:sldId id="512" r:id="rId82"/>
    <p:sldId id="515" r:id="rId83"/>
    <p:sldId id="514" r:id="rId84"/>
    <p:sldId id="517" r:id="rId85"/>
    <p:sldId id="516" r:id="rId86"/>
    <p:sldId id="304" r:id="rId8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1">
          <p15:clr>
            <a:srgbClr val="A4A3A4"/>
          </p15:clr>
        </p15:guide>
        <p15:guide id="2" pos="2938">
          <p15:clr>
            <a:srgbClr val="A4A3A4"/>
          </p15:clr>
        </p15:guide>
        <p15:guide id="3" pos="248">
          <p15:clr>
            <a:srgbClr val="A4A3A4"/>
          </p15:clr>
        </p15:guide>
        <p15:guide id="4" pos="54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0BD"/>
    <a:srgbClr val="F79646"/>
    <a:srgbClr val="F8BF46"/>
    <a:srgbClr val="00AEE7"/>
    <a:srgbClr val="0092D7"/>
    <a:srgbClr val="0093D8"/>
    <a:srgbClr val="F4AE3E"/>
    <a:srgbClr val="0094D8"/>
    <a:srgbClr val="F08F2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721"/>
        <p:guide pos="2938"/>
        <p:guide pos="248"/>
        <p:guide pos="5423"/>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E5A16-F3F7-488E-A9D1-B0481380904B}" type="datetimeFigureOut">
              <a:rPr lang="zh-CN" altLang="en-US" smtClean="0"/>
              <a:t>2018/12/5 Wednesday</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B1B68-8936-46D2-BA72-4C2B34D4FAB6}" type="slidenum">
              <a:rPr lang="zh-CN" altLang="en-US" smtClean="0"/>
              <a:t>‹#›</a:t>
            </a:fld>
            <a:endParaRPr lang="zh-CN" altLang="en-US"/>
          </a:p>
        </p:txBody>
      </p:sp>
    </p:spTree>
    <p:extLst>
      <p:ext uri="{BB962C8B-B14F-4D97-AF65-F5344CB8AC3E}">
        <p14:creationId xmlns:p14="http://schemas.microsoft.com/office/powerpoint/2010/main" val="103270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7983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12</a:t>
            </a:fld>
            <a:endParaRPr lang="zh-CN" altLang="en-US"/>
          </a:p>
        </p:txBody>
      </p:sp>
    </p:spTree>
    <p:extLst>
      <p:ext uri="{BB962C8B-B14F-4D97-AF65-F5344CB8AC3E}">
        <p14:creationId xmlns:p14="http://schemas.microsoft.com/office/powerpoint/2010/main" val="131316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13</a:t>
            </a:fld>
            <a:endParaRPr lang="zh-CN" altLang="en-US"/>
          </a:p>
        </p:txBody>
      </p:sp>
    </p:spTree>
    <p:extLst>
      <p:ext uri="{BB962C8B-B14F-4D97-AF65-F5344CB8AC3E}">
        <p14:creationId xmlns:p14="http://schemas.microsoft.com/office/powerpoint/2010/main" val="19261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14</a:t>
            </a:fld>
            <a:endParaRPr lang="zh-CN" altLang="en-US"/>
          </a:p>
        </p:txBody>
      </p:sp>
    </p:spTree>
    <p:extLst>
      <p:ext uri="{BB962C8B-B14F-4D97-AF65-F5344CB8AC3E}">
        <p14:creationId xmlns:p14="http://schemas.microsoft.com/office/powerpoint/2010/main" val="30216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15</a:t>
            </a:fld>
            <a:endParaRPr lang="zh-CN" altLang="en-US"/>
          </a:p>
        </p:txBody>
      </p:sp>
    </p:spTree>
    <p:extLst>
      <p:ext uri="{BB962C8B-B14F-4D97-AF65-F5344CB8AC3E}">
        <p14:creationId xmlns:p14="http://schemas.microsoft.com/office/powerpoint/2010/main" val="140895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16</a:t>
            </a:fld>
            <a:endParaRPr lang="zh-CN" altLang="en-US"/>
          </a:p>
        </p:txBody>
      </p:sp>
    </p:spTree>
    <p:extLst>
      <p:ext uri="{BB962C8B-B14F-4D97-AF65-F5344CB8AC3E}">
        <p14:creationId xmlns:p14="http://schemas.microsoft.com/office/powerpoint/2010/main" val="68556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17</a:t>
            </a:fld>
            <a:endParaRPr lang="zh-CN" altLang="en-US"/>
          </a:p>
        </p:txBody>
      </p:sp>
    </p:spTree>
    <p:extLst>
      <p:ext uri="{BB962C8B-B14F-4D97-AF65-F5344CB8AC3E}">
        <p14:creationId xmlns:p14="http://schemas.microsoft.com/office/powerpoint/2010/main" val="147977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18</a:t>
            </a:fld>
            <a:endParaRPr lang="zh-CN" altLang="en-US"/>
          </a:p>
        </p:txBody>
      </p:sp>
    </p:spTree>
    <p:extLst>
      <p:ext uri="{BB962C8B-B14F-4D97-AF65-F5344CB8AC3E}">
        <p14:creationId xmlns:p14="http://schemas.microsoft.com/office/powerpoint/2010/main" val="386612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19</a:t>
            </a:fld>
            <a:endParaRPr lang="zh-CN" altLang="en-US"/>
          </a:p>
        </p:txBody>
      </p:sp>
    </p:spTree>
    <p:extLst>
      <p:ext uri="{BB962C8B-B14F-4D97-AF65-F5344CB8AC3E}">
        <p14:creationId xmlns:p14="http://schemas.microsoft.com/office/powerpoint/2010/main" val="118755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20</a:t>
            </a:fld>
            <a:endParaRPr lang="zh-CN" altLang="en-US"/>
          </a:p>
        </p:txBody>
      </p:sp>
    </p:spTree>
    <p:extLst>
      <p:ext uri="{BB962C8B-B14F-4D97-AF65-F5344CB8AC3E}">
        <p14:creationId xmlns:p14="http://schemas.microsoft.com/office/powerpoint/2010/main" val="122075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21</a:t>
            </a:fld>
            <a:endParaRPr lang="zh-CN" altLang="en-US"/>
          </a:p>
        </p:txBody>
      </p:sp>
    </p:spTree>
    <p:extLst>
      <p:ext uri="{BB962C8B-B14F-4D97-AF65-F5344CB8AC3E}">
        <p14:creationId xmlns:p14="http://schemas.microsoft.com/office/powerpoint/2010/main" val="43812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192277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22</a:t>
            </a:fld>
            <a:endParaRPr lang="zh-CN" altLang="en-US"/>
          </a:p>
        </p:txBody>
      </p:sp>
    </p:spTree>
    <p:extLst>
      <p:ext uri="{BB962C8B-B14F-4D97-AF65-F5344CB8AC3E}">
        <p14:creationId xmlns:p14="http://schemas.microsoft.com/office/powerpoint/2010/main" val="1511478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23</a:t>
            </a:fld>
            <a:endParaRPr lang="zh-CN" altLang="en-US"/>
          </a:p>
        </p:txBody>
      </p:sp>
    </p:spTree>
    <p:extLst>
      <p:ext uri="{BB962C8B-B14F-4D97-AF65-F5344CB8AC3E}">
        <p14:creationId xmlns:p14="http://schemas.microsoft.com/office/powerpoint/2010/main" val="1174936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24</a:t>
            </a:fld>
            <a:endParaRPr lang="zh-CN" altLang="en-US"/>
          </a:p>
        </p:txBody>
      </p:sp>
    </p:spTree>
    <p:extLst>
      <p:ext uri="{BB962C8B-B14F-4D97-AF65-F5344CB8AC3E}">
        <p14:creationId xmlns:p14="http://schemas.microsoft.com/office/powerpoint/2010/main" val="206978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25</a:t>
            </a:fld>
            <a:endParaRPr lang="zh-CN" altLang="en-US"/>
          </a:p>
        </p:txBody>
      </p:sp>
    </p:spTree>
    <p:extLst>
      <p:ext uri="{BB962C8B-B14F-4D97-AF65-F5344CB8AC3E}">
        <p14:creationId xmlns:p14="http://schemas.microsoft.com/office/powerpoint/2010/main" val="3087871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27</a:t>
            </a:fld>
            <a:endParaRPr lang="zh-CN" altLang="en-US"/>
          </a:p>
        </p:txBody>
      </p:sp>
    </p:spTree>
    <p:extLst>
      <p:ext uri="{BB962C8B-B14F-4D97-AF65-F5344CB8AC3E}">
        <p14:creationId xmlns:p14="http://schemas.microsoft.com/office/powerpoint/2010/main" val="198907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28</a:t>
            </a:fld>
            <a:endParaRPr lang="zh-CN" altLang="en-US"/>
          </a:p>
        </p:txBody>
      </p:sp>
    </p:spTree>
    <p:extLst>
      <p:ext uri="{BB962C8B-B14F-4D97-AF65-F5344CB8AC3E}">
        <p14:creationId xmlns:p14="http://schemas.microsoft.com/office/powerpoint/2010/main" val="195882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29</a:t>
            </a:fld>
            <a:endParaRPr lang="zh-CN" altLang="en-US"/>
          </a:p>
        </p:txBody>
      </p:sp>
    </p:spTree>
    <p:extLst>
      <p:ext uri="{BB962C8B-B14F-4D97-AF65-F5344CB8AC3E}">
        <p14:creationId xmlns:p14="http://schemas.microsoft.com/office/powerpoint/2010/main" val="4059940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30</a:t>
            </a:fld>
            <a:endParaRPr lang="zh-CN" altLang="en-US"/>
          </a:p>
        </p:txBody>
      </p:sp>
    </p:spTree>
    <p:extLst>
      <p:ext uri="{BB962C8B-B14F-4D97-AF65-F5344CB8AC3E}">
        <p14:creationId xmlns:p14="http://schemas.microsoft.com/office/powerpoint/2010/main" val="300086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31</a:t>
            </a:fld>
            <a:endParaRPr lang="zh-CN" altLang="en-US"/>
          </a:p>
        </p:txBody>
      </p:sp>
    </p:spTree>
    <p:extLst>
      <p:ext uri="{BB962C8B-B14F-4D97-AF65-F5344CB8AC3E}">
        <p14:creationId xmlns:p14="http://schemas.microsoft.com/office/powerpoint/2010/main" val="12884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32</a:t>
            </a:fld>
            <a:endParaRPr lang="zh-CN" altLang="en-US"/>
          </a:p>
        </p:txBody>
      </p:sp>
    </p:spTree>
    <p:extLst>
      <p:ext uri="{BB962C8B-B14F-4D97-AF65-F5344CB8AC3E}">
        <p14:creationId xmlns:p14="http://schemas.microsoft.com/office/powerpoint/2010/main" val="153815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B1B68-8936-46D2-BA72-4C2B34D4FAB6}" type="slidenum">
              <a:rPr lang="zh-CN" altLang="en-US" smtClean="0"/>
              <a:t>3</a:t>
            </a:fld>
            <a:endParaRPr lang="zh-CN" altLang="en-US"/>
          </a:p>
        </p:txBody>
      </p:sp>
    </p:spTree>
    <p:extLst>
      <p:ext uri="{BB962C8B-B14F-4D97-AF65-F5344CB8AC3E}">
        <p14:creationId xmlns:p14="http://schemas.microsoft.com/office/powerpoint/2010/main" val="3784896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33</a:t>
            </a:fld>
            <a:endParaRPr lang="zh-CN" altLang="en-US"/>
          </a:p>
        </p:txBody>
      </p:sp>
    </p:spTree>
    <p:extLst>
      <p:ext uri="{BB962C8B-B14F-4D97-AF65-F5344CB8AC3E}">
        <p14:creationId xmlns:p14="http://schemas.microsoft.com/office/powerpoint/2010/main" val="3130780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34</a:t>
            </a:fld>
            <a:endParaRPr lang="zh-CN" altLang="en-US"/>
          </a:p>
        </p:txBody>
      </p:sp>
    </p:spTree>
    <p:extLst>
      <p:ext uri="{BB962C8B-B14F-4D97-AF65-F5344CB8AC3E}">
        <p14:creationId xmlns:p14="http://schemas.microsoft.com/office/powerpoint/2010/main" val="3834971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35</a:t>
            </a:fld>
            <a:endParaRPr lang="zh-CN" altLang="en-US"/>
          </a:p>
        </p:txBody>
      </p:sp>
    </p:spTree>
    <p:extLst>
      <p:ext uri="{BB962C8B-B14F-4D97-AF65-F5344CB8AC3E}">
        <p14:creationId xmlns:p14="http://schemas.microsoft.com/office/powerpoint/2010/main" val="3474996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36</a:t>
            </a:fld>
            <a:endParaRPr lang="zh-CN" altLang="en-US"/>
          </a:p>
        </p:txBody>
      </p:sp>
    </p:spTree>
    <p:extLst>
      <p:ext uri="{BB962C8B-B14F-4D97-AF65-F5344CB8AC3E}">
        <p14:creationId xmlns:p14="http://schemas.microsoft.com/office/powerpoint/2010/main" val="1143109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37</a:t>
            </a:fld>
            <a:endParaRPr lang="zh-CN" altLang="en-US"/>
          </a:p>
        </p:txBody>
      </p:sp>
    </p:spTree>
    <p:extLst>
      <p:ext uri="{BB962C8B-B14F-4D97-AF65-F5344CB8AC3E}">
        <p14:creationId xmlns:p14="http://schemas.microsoft.com/office/powerpoint/2010/main" val="1462934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38</a:t>
            </a:fld>
            <a:endParaRPr lang="zh-CN" altLang="en-US"/>
          </a:p>
        </p:txBody>
      </p:sp>
    </p:spTree>
    <p:extLst>
      <p:ext uri="{BB962C8B-B14F-4D97-AF65-F5344CB8AC3E}">
        <p14:creationId xmlns:p14="http://schemas.microsoft.com/office/powerpoint/2010/main" val="1793918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39</a:t>
            </a:fld>
            <a:endParaRPr lang="zh-CN" altLang="en-US"/>
          </a:p>
        </p:txBody>
      </p:sp>
    </p:spTree>
    <p:extLst>
      <p:ext uri="{BB962C8B-B14F-4D97-AF65-F5344CB8AC3E}">
        <p14:creationId xmlns:p14="http://schemas.microsoft.com/office/powerpoint/2010/main" val="3805783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40</a:t>
            </a:fld>
            <a:endParaRPr lang="zh-CN" altLang="en-US"/>
          </a:p>
        </p:txBody>
      </p:sp>
    </p:spTree>
    <p:extLst>
      <p:ext uri="{BB962C8B-B14F-4D97-AF65-F5344CB8AC3E}">
        <p14:creationId xmlns:p14="http://schemas.microsoft.com/office/powerpoint/2010/main" val="2621368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41</a:t>
            </a:fld>
            <a:endParaRPr lang="zh-CN" altLang="en-US"/>
          </a:p>
        </p:txBody>
      </p:sp>
    </p:spTree>
    <p:extLst>
      <p:ext uri="{BB962C8B-B14F-4D97-AF65-F5344CB8AC3E}">
        <p14:creationId xmlns:p14="http://schemas.microsoft.com/office/powerpoint/2010/main" val="3854413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42</a:t>
            </a:fld>
            <a:endParaRPr lang="zh-CN" altLang="en-US"/>
          </a:p>
        </p:txBody>
      </p:sp>
    </p:spTree>
    <p:extLst>
      <p:ext uri="{BB962C8B-B14F-4D97-AF65-F5344CB8AC3E}">
        <p14:creationId xmlns:p14="http://schemas.microsoft.com/office/powerpoint/2010/main" val="113196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a:t>
            </a:fld>
            <a:endParaRPr lang="zh-CN" altLang="en-US"/>
          </a:p>
        </p:txBody>
      </p:sp>
    </p:spTree>
    <p:extLst>
      <p:ext uri="{BB962C8B-B14F-4D97-AF65-F5344CB8AC3E}">
        <p14:creationId xmlns:p14="http://schemas.microsoft.com/office/powerpoint/2010/main" val="3710857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43</a:t>
            </a:fld>
            <a:endParaRPr lang="zh-CN" altLang="en-US"/>
          </a:p>
        </p:txBody>
      </p:sp>
    </p:spTree>
    <p:extLst>
      <p:ext uri="{BB962C8B-B14F-4D97-AF65-F5344CB8AC3E}">
        <p14:creationId xmlns:p14="http://schemas.microsoft.com/office/powerpoint/2010/main" val="1171278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44</a:t>
            </a:fld>
            <a:endParaRPr lang="zh-CN" altLang="en-US"/>
          </a:p>
        </p:txBody>
      </p:sp>
    </p:spTree>
    <p:extLst>
      <p:ext uri="{BB962C8B-B14F-4D97-AF65-F5344CB8AC3E}">
        <p14:creationId xmlns:p14="http://schemas.microsoft.com/office/powerpoint/2010/main" val="1483425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45</a:t>
            </a:fld>
            <a:endParaRPr lang="zh-CN" altLang="en-US"/>
          </a:p>
        </p:txBody>
      </p:sp>
    </p:spTree>
    <p:extLst>
      <p:ext uri="{BB962C8B-B14F-4D97-AF65-F5344CB8AC3E}">
        <p14:creationId xmlns:p14="http://schemas.microsoft.com/office/powerpoint/2010/main" val="3913857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46</a:t>
            </a:fld>
            <a:endParaRPr lang="zh-CN" altLang="en-US"/>
          </a:p>
        </p:txBody>
      </p:sp>
    </p:spTree>
    <p:extLst>
      <p:ext uri="{BB962C8B-B14F-4D97-AF65-F5344CB8AC3E}">
        <p14:creationId xmlns:p14="http://schemas.microsoft.com/office/powerpoint/2010/main" val="1247646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48</a:t>
            </a:fld>
            <a:endParaRPr lang="zh-CN" altLang="en-US"/>
          </a:p>
        </p:txBody>
      </p:sp>
    </p:spTree>
    <p:extLst>
      <p:ext uri="{BB962C8B-B14F-4D97-AF65-F5344CB8AC3E}">
        <p14:creationId xmlns:p14="http://schemas.microsoft.com/office/powerpoint/2010/main" val="4254154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49</a:t>
            </a:fld>
            <a:endParaRPr lang="zh-CN" altLang="en-US"/>
          </a:p>
        </p:txBody>
      </p:sp>
    </p:spTree>
    <p:extLst>
      <p:ext uri="{BB962C8B-B14F-4D97-AF65-F5344CB8AC3E}">
        <p14:creationId xmlns:p14="http://schemas.microsoft.com/office/powerpoint/2010/main" val="1277079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50</a:t>
            </a:fld>
            <a:endParaRPr lang="zh-CN" altLang="en-US"/>
          </a:p>
        </p:txBody>
      </p:sp>
    </p:spTree>
    <p:extLst>
      <p:ext uri="{BB962C8B-B14F-4D97-AF65-F5344CB8AC3E}">
        <p14:creationId xmlns:p14="http://schemas.microsoft.com/office/powerpoint/2010/main" val="1757910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51</a:t>
            </a:fld>
            <a:endParaRPr lang="zh-CN" altLang="en-US"/>
          </a:p>
        </p:txBody>
      </p:sp>
    </p:spTree>
    <p:extLst>
      <p:ext uri="{BB962C8B-B14F-4D97-AF65-F5344CB8AC3E}">
        <p14:creationId xmlns:p14="http://schemas.microsoft.com/office/powerpoint/2010/main" val="1739674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52</a:t>
            </a:fld>
            <a:endParaRPr lang="zh-CN" altLang="en-US"/>
          </a:p>
        </p:txBody>
      </p:sp>
    </p:spTree>
    <p:extLst>
      <p:ext uri="{BB962C8B-B14F-4D97-AF65-F5344CB8AC3E}">
        <p14:creationId xmlns:p14="http://schemas.microsoft.com/office/powerpoint/2010/main" val="57166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53</a:t>
            </a:fld>
            <a:endParaRPr lang="zh-CN" altLang="en-US"/>
          </a:p>
        </p:txBody>
      </p:sp>
    </p:spTree>
    <p:extLst>
      <p:ext uri="{BB962C8B-B14F-4D97-AF65-F5344CB8AC3E}">
        <p14:creationId xmlns:p14="http://schemas.microsoft.com/office/powerpoint/2010/main" val="380037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a:t>
            </a:fld>
            <a:endParaRPr lang="zh-CN" altLang="en-US"/>
          </a:p>
        </p:txBody>
      </p:sp>
    </p:spTree>
    <p:extLst>
      <p:ext uri="{BB962C8B-B14F-4D97-AF65-F5344CB8AC3E}">
        <p14:creationId xmlns:p14="http://schemas.microsoft.com/office/powerpoint/2010/main" val="2634511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54</a:t>
            </a:fld>
            <a:endParaRPr lang="zh-CN" altLang="en-US"/>
          </a:p>
        </p:txBody>
      </p:sp>
    </p:spTree>
    <p:extLst>
      <p:ext uri="{BB962C8B-B14F-4D97-AF65-F5344CB8AC3E}">
        <p14:creationId xmlns:p14="http://schemas.microsoft.com/office/powerpoint/2010/main" val="4021028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55</a:t>
            </a:fld>
            <a:endParaRPr lang="zh-CN" altLang="en-US"/>
          </a:p>
        </p:txBody>
      </p:sp>
    </p:spTree>
    <p:extLst>
      <p:ext uri="{BB962C8B-B14F-4D97-AF65-F5344CB8AC3E}">
        <p14:creationId xmlns:p14="http://schemas.microsoft.com/office/powerpoint/2010/main" val="1092613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56</a:t>
            </a:fld>
            <a:endParaRPr lang="zh-CN" altLang="en-US"/>
          </a:p>
        </p:txBody>
      </p:sp>
    </p:spTree>
    <p:extLst>
      <p:ext uri="{BB962C8B-B14F-4D97-AF65-F5344CB8AC3E}">
        <p14:creationId xmlns:p14="http://schemas.microsoft.com/office/powerpoint/2010/main" val="19917836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57</a:t>
            </a:fld>
            <a:endParaRPr lang="zh-CN" altLang="en-US"/>
          </a:p>
        </p:txBody>
      </p:sp>
    </p:spTree>
    <p:extLst>
      <p:ext uri="{BB962C8B-B14F-4D97-AF65-F5344CB8AC3E}">
        <p14:creationId xmlns:p14="http://schemas.microsoft.com/office/powerpoint/2010/main" val="3811297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58</a:t>
            </a:fld>
            <a:endParaRPr lang="zh-CN" altLang="en-US"/>
          </a:p>
        </p:txBody>
      </p:sp>
    </p:spTree>
    <p:extLst>
      <p:ext uri="{BB962C8B-B14F-4D97-AF65-F5344CB8AC3E}">
        <p14:creationId xmlns:p14="http://schemas.microsoft.com/office/powerpoint/2010/main" val="2044270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59</a:t>
            </a:fld>
            <a:endParaRPr lang="zh-CN" altLang="en-US"/>
          </a:p>
        </p:txBody>
      </p:sp>
    </p:spTree>
    <p:extLst>
      <p:ext uri="{BB962C8B-B14F-4D97-AF65-F5344CB8AC3E}">
        <p14:creationId xmlns:p14="http://schemas.microsoft.com/office/powerpoint/2010/main" val="1019186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60</a:t>
            </a:fld>
            <a:endParaRPr lang="zh-CN" altLang="en-US"/>
          </a:p>
        </p:txBody>
      </p:sp>
    </p:spTree>
    <p:extLst>
      <p:ext uri="{BB962C8B-B14F-4D97-AF65-F5344CB8AC3E}">
        <p14:creationId xmlns:p14="http://schemas.microsoft.com/office/powerpoint/2010/main" val="3074065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61</a:t>
            </a:fld>
            <a:endParaRPr lang="zh-CN" altLang="en-US"/>
          </a:p>
        </p:txBody>
      </p:sp>
    </p:spTree>
    <p:extLst>
      <p:ext uri="{BB962C8B-B14F-4D97-AF65-F5344CB8AC3E}">
        <p14:creationId xmlns:p14="http://schemas.microsoft.com/office/powerpoint/2010/main" val="35452333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62</a:t>
            </a:fld>
            <a:endParaRPr lang="zh-CN" altLang="en-US"/>
          </a:p>
        </p:txBody>
      </p:sp>
    </p:spTree>
    <p:extLst>
      <p:ext uri="{BB962C8B-B14F-4D97-AF65-F5344CB8AC3E}">
        <p14:creationId xmlns:p14="http://schemas.microsoft.com/office/powerpoint/2010/main" val="3542534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64</a:t>
            </a:fld>
            <a:endParaRPr lang="zh-CN" altLang="en-US"/>
          </a:p>
        </p:txBody>
      </p:sp>
    </p:spTree>
    <p:extLst>
      <p:ext uri="{BB962C8B-B14F-4D97-AF65-F5344CB8AC3E}">
        <p14:creationId xmlns:p14="http://schemas.microsoft.com/office/powerpoint/2010/main" val="181012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a:t>
            </a:fld>
            <a:endParaRPr lang="zh-CN" altLang="en-US"/>
          </a:p>
        </p:txBody>
      </p:sp>
    </p:spTree>
    <p:extLst>
      <p:ext uri="{BB962C8B-B14F-4D97-AF65-F5344CB8AC3E}">
        <p14:creationId xmlns:p14="http://schemas.microsoft.com/office/powerpoint/2010/main" val="1321670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65</a:t>
            </a:fld>
            <a:endParaRPr lang="zh-CN" altLang="en-US"/>
          </a:p>
        </p:txBody>
      </p:sp>
    </p:spTree>
    <p:extLst>
      <p:ext uri="{BB962C8B-B14F-4D97-AF65-F5344CB8AC3E}">
        <p14:creationId xmlns:p14="http://schemas.microsoft.com/office/powerpoint/2010/main" val="2835520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66</a:t>
            </a:fld>
            <a:endParaRPr lang="zh-CN" altLang="en-US"/>
          </a:p>
        </p:txBody>
      </p:sp>
    </p:spTree>
    <p:extLst>
      <p:ext uri="{BB962C8B-B14F-4D97-AF65-F5344CB8AC3E}">
        <p14:creationId xmlns:p14="http://schemas.microsoft.com/office/powerpoint/2010/main" val="2605697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67</a:t>
            </a:fld>
            <a:endParaRPr lang="zh-CN" altLang="en-US"/>
          </a:p>
        </p:txBody>
      </p:sp>
    </p:spTree>
    <p:extLst>
      <p:ext uri="{BB962C8B-B14F-4D97-AF65-F5344CB8AC3E}">
        <p14:creationId xmlns:p14="http://schemas.microsoft.com/office/powerpoint/2010/main" val="14893479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68</a:t>
            </a:fld>
            <a:endParaRPr lang="zh-CN" altLang="en-US"/>
          </a:p>
        </p:txBody>
      </p:sp>
    </p:spTree>
    <p:extLst>
      <p:ext uri="{BB962C8B-B14F-4D97-AF65-F5344CB8AC3E}">
        <p14:creationId xmlns:p14="http://schemas.microsoft.com/office/powerpoint/2010/main" val="2967942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69</a:t>
            </a:fld>
            <a:endParaRPr lang="zh-CN" altLang="en-US"/>
          </a:p>
        </p:txBody>
      </p:sp>
    </p:spTree>
    <p:extLst>
      <p:ext uri="{BB962C8B-B14F-4D97-AF65-F5344CB8AC3E}">
        <p14:creationId xmlns:p14="http://schemas.microsoft.com/office/powerpoint/2010/main" val="1361261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70</a:t>
            </a:fld>
            <a:endParaRPr lang="zh-CN" altLang="en-US"/>
          </a:p>
        </p:txBody>
      </p:sp>
    </p:spTree>
    <p:extLst>
      <p:ext uri="{BB962C8B-B14F-4D97-AF65-F5344CB8AC3E}">
        <p14:creationId xmlns:p14="http://schemas.microsoft.com/office/powerpoint/2010/main" val="23531196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71</a:t>
            </a:fld>
            <a:endParaRPr lang="zh-CN" altLang="en-US"/>
          </a:p>
        </p:txBody>
      </p:sp>
    </p:spTree>
    <p:extLst>
      <p:ext uri="{BB962C8B-B14F-4D97-AF65-F5344CB8AC3E}">
        <p14:creationId xmlns:p14="http://schemas.microsoft.com/office/powerpoint/2010/main" val="1495798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72</a:t>
            </a:fld>
            <a:endParaRPr lang="zh-CN" altLang="en-US"/>
          </a:p>
        </p:txBody>
      </p:sp>
    </p:spTree>
    <p:extLst>
      <p:ext uri="{BB962C8B-B14F-4D97-AF65-F5344CB8AC3E}">
        <p14:creationId xmlns:p14="http://schemas.microsoft.com/office/powerpoint/2010/main" val="127967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73</a:t>
            </a:fld>
            <a:endParaRPr lang="zh-CN" altLang="en-US"/>
          </a:p>
        </p:txBody>
      </p:sp>
    </p:spTree>
    <p:extLst>
      <p:ext uri="{BB962C8B-B14F-4D97-AF65-F5344CB8AC3E}">
        <p14:creationId xmlns:p14="http://schemas.microsoft.com/office/powerpoint/2010/main" val="11021471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74</a:t>
            </a:fld>
            <a:endParaRPr lang="zh-CN" altLang="en-US"/>
          </a:p>
        </p:txBody>
      </p:sp>
    </p:spTree>
    <p:extLst>
      <p:ext uri="{BB962C8B-B14F-4D97-AF65-F5344CB8AC3E}">
        <p14:creationId xmlns:p14="http://schemas.microsoft.com/office/powerpoint/2010/main" val="230195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8</a:t>
            </a:fld>
            <a:endParaRPr lang="zh-CN" altLang="en-US"/>
          </a:p>
        </p:txBody>
      </p:sp>
    </p:spTree>
    <p:extLst>
      <p:ext uri="{BB962C8B-B14F-4D97-AF65-F5344CB8AC3E}">
        <p14:creationId xmlns:p14="http://schemas.microsoft.com/office/powerpoint/2010/main" val="42082982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75</a:t>
            </a:fld>
            <a:endParaRPr lang="zh-CN" altLang="en-US"/>
          </a:p>
        </p:txBody>
      </p:sp>
    </p:spTree>
    <p:extLst>
      <p:ext uri="{BB962C8B-B14F-4D97-AF65-F5344CB8AC3E}">
        <p14:creationId xmlns:p14="http://schemas.microsoft.com/office/powerpoint/2010/main" val="40512197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76</a:t>
            </a:fld>
            <a:endParaRPr lang="zh-CN" altLang="en-US"/>
          </a:p>
        </p:txBody>
      </p:sp>
    </p:spTree>
    <p:extLst>
      <p:ext uri="{BB962C8B-B14F-4D97-AF65-F5344CB8AC3E}">
        <p14:creationId xmlns:p14="http://schemas.microsoft.com/office/powerpoint/2010/main" val="42861648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77</a:t>
            </a:fld>
            <a:endParaRPr lang="zh-CN" altLang="en-US"/>
          </a:p>
        </p:txBody>
      </p:sp>
    </p:spTree>
    <p:extLst>
      <p:ext uri="{BB962C8B-B14F-4D97-AF65-F5344CB8AC3E}">
        <p14:creationId xmlns:p14="http://schemas.microsoft.com/office/powerpoint/2010/main" val="2015915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78</a:t>
            </a:fld>
            <a:endParaRPr lang="zh-CN" altLang="en-US"/>
          </a:p>
        </p:txBody>
      </p:sp>
    </p:spTree>
    <p:extLst>
      <p:ext uri="{BB962C8B-B14F-4D97-AF65-F5344CB8AC3E}">
        <p14:creationId xmlns:p14="http://schemas.microsoft.com/office/powerpoint/2010/main" val="42304780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79</a:t>
            </a:fld>
            <a:endParaRPr lang="zh-CN" altLang="en-US"/>
          </a:p>
        </p:txBody>
      </p:sp>
    </p:spTree>
    <p:extLst>
      <p:ext uri="{BB962C8B-B14F-4D97-AF65-F5344CB8AC3E}">
        <p14:creationId xmlns:p14="http://schemas.microsoft.com/office/powerpoint/2010/main" val="3357114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80</a:t>
            </a:fld>
            <a:endParaRPr lang="zh-CN" altLang="en-US"/>
          </a:p>
        </p:txBody>
      </p:sp>
    </p:spTree>
    <p:extLst>
      <p:ext uri="{BB962C8B-B14F-4D97-AF65-F5344CB8AC3E}">
        <p14:creationId xmlns:p14="http://schemas.microsoft.com/office/powerpoint/2010/main" val="324557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10</a:t>
            </a:fld>
            <a:endParaRPr lang="zh-CN" altLang="en-US"/>
          </a:p>
        </p:txBody>
      </p:sp>
    </p:spTree>
    <p:extLst>
      <p:ext uri="{BB962C8B-B14F-4D97-AF65-F5344CB8AC3E}">
        <p14:creationId xmlns:p14="http://schemas.microsoft.com/office/powerpoint/2010/main" val="382760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34B733-859B-42B4-9850-743E92DF454E}" type="slidenum">
              <a:rPr lang="zh-CN" altLang="en-US" smtClean="0"/>
              <a:t>11</a:t>
            </a:fld>
            <a:endParaRPr lang="zh-CN" altLang="en-US"/>
          </a:p>
        </p:txBody>
      </p:sp>
    </p:spTree>
    <p:extLst>
      <p:ext uri="{BB962C8B-B14F-4D97-AF65-F5344CB8AC3E}">
        <p14:creationId xmlns:p14="http://schemas.microsoft.com/office/powerpoint/2010/main" val="757745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106"/>
          <a:stretch>
            <a:fillRect/>
          </a:stretch>
        </p:blipFill>
        <p:spPr bwMode="auto">
          <a:xfrm>
            <a:off x="0" y="0"/>
            <a:ext cx="9144000" cy="514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1" y="555651"/>
            <a:ext cx="9143999" cy="439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250545" cy="514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2018/12/5 Wednesday</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3028950" y="4767851"/>
            <a:ext cx="3086100" cy="2738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6457950" y="4767851"/>
            <a:ext cx="2057400" cy="2738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436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t>2018/12/5 Wednesday</a:t>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80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4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3250545" cy="514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8106"/>
          <a:stretch>
            <a:fillRect/>
          </a:stretch>
        </p:blipFill>
        <p:spPr bwMode="auto">
          <a:xfrm>
            <a:off x="0" y="0"/>
            <a:ext cx="9144000" cy="514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1" y="555651"/>
            <a:ext cx="9143999" cy="439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8106"/>
          <a:stretch>
            <a:fillRect/>
          </a:stretch>
        </p:blipFill>
        <p:spPr bwMode="auto">
          <a:xfrm>
            <a:off x="0" y="582"/>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8106"/>
          <a:stretch>
            <a:fillRect/>
          </a:stretch>
        </p:blipFill>
        <p:spPr bwMode="auto">
          <a:xfrm>
            <a:off x="0" y="0"/>
            <a:ext cx="9144000" cy="514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userDrawn="1"/>
        </p:nvSpPr>
        <p:spPr>
          <a:xfrm>
            <a:off x="1" y="555651"/>
            <a:ext cx="9143999" cy="439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423390"/>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notesSlide" Target="../notesSlides/notesSlide4.xml"/><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6.xml"/><Relationship Id="rId7" Type="http://schemas.openxmlformats.org/officeDocument/2006/relationships/image" Target="../media/image7.wmf"/><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8.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8.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rmlicensing.com/ENG/characters%20images/Heathcliff/heathanimation.gif"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7.wmf"/><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8.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63444" y="1810956"/>
            <a:ext cx="5416868" cy="830997"/>
          </a:xfrm>
          <a:prstGeom prst="rect">
            <a:avLst/>
          </a:prstGeom>
          <a:noFill/>
        </p:spPr>
        <p:txBody>
          <a:bodyPr wrap="none" rtlCol="0">
            <a:spAutoFit/>
          </a:bodyPr>
          <a:lstStyle/>
          <a:p>
            <a:pPr algn="l"/>
            <a:r>
              <a:rPr lang="zh-CN" altLang="en-US" sz="4800" b="1" spc="300" dirty="0">
                <a:solidFill>
                  <a:schemeClr val="tx2">
                    <a:lumMod val="50000"/>
                  </a:schemeClr>
                </a:solidFill>
                <a:latin typeface="微软雅黑" panose="020B0503020204020204" pitchFamily="34" charset="-122"/>
                <a:ea typeface="微软雅黑" panose="020B0503020204020204" pitchFamily="34" charset="-122"/>
              </a:rPr>
              <a:t>作业</a:t>
            </a:r>
            <a:r>
              <a:rPr sz="4800" b="1" spc="300" dirty="0" err="1">
                <a:solidFill>
                  <a:schemeClr val="tx2">
                    <a:lumMod val="50000"/>
                  </a:schemeClr>
                </a:solidFill>
                <a:latin typeface="微软雅黑" panose="020B0503020204020204" pitchFamily="34" charset="-122"/>
                <a:ea typeface="微软雅黑" panose="020B0503020204020204" pitchFamily="34" charset="-122"/>
              </a:rPr>
              <a:t>现场危险管理</a:t>
            </a:r>
            <a:endParaRPr sz="4800" b="1" spc="3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277360" y="2806700"/>
            <a:ext cx="2468880" cy="368300"/>
          </a:xfrm>
          <a:prstGeom prst="rect">
            <a:avLst/>
          </a:prstGeom>
          <a:noFill/>
        </p:spPr>
        <p:txBody>
          <a:bodyPr wrap="none" rtlCol="0" anchor="t">
            <a:spAutoFit/>
          </a:bodyPr>
          <a:lstStyle/>
          <a:p>
            <a:r>
              <a:rPr lang="zh-CN" altLang="en-US"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现场主管人员培训课程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 name="文本框 1"/>
          <p:cNvSpPr txBox="1"/>
          <p:nvPr/>
        </p:nvSpPr>
        <p:spPr>
          <a:xfrm>
            <a:off x="546735" y="873125"/>
            <a:ext cx="1325880" cy="368300"/>
          </a:xfrm>
          <a:prstGeom prst="rect">
            <a:avLst/>
          </a:prstGeom>
          <a:noFill/>
        </p:spPr>
        <p:txBody>
          <a:bodyPr wrap="none" rtlCol="0" anchor="t">
            <a:spAutoFit/>
          </a:bodyPr>
          <a:lstStyle/>
          <a:p>
            <a:r>
              <a:rPr lang="zh-CN" altLang="en-US" b="1" noProof="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危险的定义</a:t>
            </a:r>
          </a:p>
        </p:txBody>
      </p:sp>
      <p:sp>
        <p:nvSpPr>
          <p:cNvPr id="3" name="文本框 2"/>
          <p:cNvSpPr txBox="1"/>
          <p:nvPr/>
        </p:nvSpPr>
        <p:spPr>
          <a:xfrm>
            <a:off x="833120" y="1319530"/>
            <a:ext cx="7411720" cy="1198880"/>
          </a:xfrm>
          <a:prstGeom prst="rect">
            <a:avLst/>
          </a:prstGeom>
          <a:noFill/>
        </p:spPr>
        <p:txBody>
          <a:bodyPr wrap="square" rtlCol="0">
            <a:spAutoFit/>
          </a:bodyPr>
          <a:lstStyle/>
          <a:p>
            <a:pPr indent="457200" fontAlgn="auto">
              <a:lnSpc>
                <a:spcPct val="200000"/>
              </a:lnSpc>
              <a:extLst>
                <a:ext uri="{35155182-B16C-46BC-9424-99874614C6A1}">
                  <wpsdc:indentchars xmlns="" xmlns:wpsdc="http://www.wps.cn/officeDocument/2017/drawingmlCustomData" val="200" checksum="59296752"/>
                </a:ext>
              </a:extLst>
            </a:pPr>
            <a:r>
              <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危险是指可能导致伤害或疾病、财产损失、对产品或环境造成破坏、降低生产能力或产生不利情况/负债等情况的根源或状态。</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336675" y="727710"/>
            <a:ext cx="848995" cy="368300"/>
          </a:xfrm>
          <a:prstGeom prst="rect">
            <a:avLst/>
          </a:prstGeom>
          <a:noFill/>
        </p:spPr>
        <p:txBody>
          <a:bodyPr wrap="none" rtlCol="0" anchor="t">
            <a:spAutoFit/>
          </a:bodyPr>
          <a:lstStyle/>
          <a:p>
            <a:pPr marR="0" defTabSz="914400">
              <a:buClrTx/>
              <a:buSzTx/>
              <a:buFontTx/>
              <a:buNone/>
              <a:defRPr/>
            </a:pPr>
            <a:r>
              <a:rPr lang="zh-CN" altLang="en-US" b="1" noProof="0">
                <a:solidFill>
                  <a:schemeClr val="tx1">
                    <a:lumMod val="65000"/>
                    <a:lumOff val="35000"/>
                  </a:schemeClr>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练习 1</a:t>
            </a:r>
          </a:p>
        </p:txBody>
      </p:sp>
      <p:sp>
        <p:nvSpPr>
          <p:cNvPr id="17" name="Freeform 156"/>
          <p:cNvSpPr>
            <a:spLocks noEditPoints="1"/>
          </p:cNvSpPr>
          <p:nvPr/>
        </p:nvSpPr>
        <p:spPr bwMode="auto">
          <a:xfrm>
            <a:off x="817245" y="720725"/>
            <a:ext cx="539115" cy="590550"/>
          </a:xfrm>
          <a:custGeom>
            <a:avLst/>
            <a:gdLst>
              <a:gd name="T0" fmla="*/ 36 w 178"/>
              <a:gd name="T1" fmla="*/ 127 h 208"/>
              <a:gd name="T2" fmla="*/ 67 w 178"/>
              <a:gd name="T3" fmla="*/ 111 h 208"/>
              <a:gd name="T4" fmla="*/ 85 w 178"/>
              <a:gd name="T5" fmla="*/ 139 h 208"/>
              <a:gd name="T6" fmla="*/ 111 w 178"/>
              <a:gd name="T7" fmla="*/ 66 h 208"/>
              <a:gd name="T8" fmla="*/ 142 w 178"/>
              <a:gd name="T9" fmla="*/ 82 h 208"/>
              <a:gd name="T10" fmla="*/ 104 w 178"/>
              <a:gd name="T11" fmla="*/ 170 h 208"/>
              <a:gd name="T12" fmla="*/ 76 w 178"/>
              <a:gd name="T13" fmla="*/ 170 h 208"/>
              <a:gd name="T14" fmla="*/ 36 w 178"/>
              <a:gd name="T15" fmla="*/ 127 h 208"/>
              <a:gd name="T16" fmla="*/ 36 w 178"/>
              <a:gd name="T17" fmla="*/ 127 h 208"/>
              <a:gd name="T18" fmla="*/ 10 w 178"/>
              <a:gd name="T19" fmla="*/ 19 h 208"/>
              <a:gd name="T20" fmla="*/ 0 w 178"/>
              <a:gd name="T21" fmla="*/ 19 h 208"/>
              <a:gd name="T22" fmla="*/ 0 w 178"/>
              <a:gd name="T23" fmla="*/ 28 h 208"/>
              <a:gd name="T24" fmla="*/ 0 w 178"/>
              <a:gd name="T25" fmla="*/ 198 h 208"/>
              <a:gd name="T26" fmla="*/ 0 w 178"/>
              <a:gd name="T27" fmla="*/ 208 h 208"/>
              <a:gd name="T28" fmla="*/ 10 w 178"/>
              <a:gd name="T29" fmla="*/ 208 h 208"/>
              <a:gd name="T30" fmla="*/ 166 w 178"/>
              <a:gd name="T31" fmla="*/ 208 h 208"/>
              <a:gd name="T32" fmla="*/ 178 w 178"/>
              <a:gd name="T33" fmla="*/ 208 h 208"/>
              <a:gd name="T34" fmla="*/ 178 w 178"/>
              <a:gd name="T35" fmla="*/ 198 h 208"/>
              <a:gd name="T36" fmla="*/ 178 w 178"/>
              <a:gd name="T37" fmla="*/ 28 h 208"/>
              <a:gd name="T38" fmla="*/ 178 w 178"/>
              <a:gd name="T39" fmla="*/ 19 h 208"/>
              <a:gd name="T40" fmla="*/ 166 w 178"/>
              <a:gd name="T41" fmla="*/ 19 h 208"/>
              <a:gd name="T42" fmla="*/ 135 w 178"/>
              <a:gd name="T43" fmla="*/ 19 h 208"/>
              <a:gd name="T44" fmla="*/ 135 w 178"/>
              <a:gd name="T45" fmla="*/ 9 h 208"/>
              <a:gd name="T46" fmla="*/ 116 w 178"/>
              <a:gd name="T47" fmla="*/ 9 h 208"/>
              <a:gd name="T48" fmla="*/ 116 w 178"/>
              <a:gd name="T49" fmla="*/ 0 h 208"/>
              <a:gd name="T50" fmla="*/ 62 w 178"/>
              <a:gd name="T51" fmla="*/ 0 h 208"/>
              <a:gd name="T52" fmla="*/ 62 w 178"/>
              <a:gd name="T53" fmla="*/ 9 h 208"/>
              <a:gd name="T54" fmla="*/ 41 w 178"/>
              <a:gd name="T55" fmla="*/ 9 h 208"/>
              <a:gd name="T56" fmla="*/ 41 w 178"/>
              <a:gd name="T57" fmla="*/ 19 h 208"/>
              <a:gd name="T58" fmla="*/ 10 w 178"/>
              <a:gd name="T59" fmla="*/ 19 h 208"/>
              <a:gd name="T60" fmla="*/ 10 w 178"/>
              <a:gd name="T61" fmla="*/ 19 h 208"/>
              <a:gd name="T62" fmla="*/ 135 w 178"/>
              <a:gd name="T63" fmla="*/ 37 h 208"/>
              <a:gd name="T64" fmla="*/ 135 w 178"/>
              <a:gd name="T65" fmla="*/ 52 h 208"/>
              <a:gd name="T66" fmla="*/ 41 w 178"/>
              <a:gd name="T67" fmla="*/ 52 h 208"/>
              <a:gd name="T68" fmla="*/ 41 w 178"/>
              <a:gd name="T69" fmla="*/ 37 h 208"/>
              <a:gd name="T70" fmla="*/ 19 w 178"/>
              <a:gd name="T71" fmla="*/ 37 h 208"/>
              <a:gd name="T72" fmla="*/ 19 w 178"/>
              <a:gd name="T73" fmla="*/ 189 h 208"/>
              <a:gd name="T74" fmla="*/ 156 w 178"/>
              <a:gd name="T75" fmla="*/ 189 h 208"/>
              <a:gd name="T76" fmla="*/ 156 w 178"/>
              <a:gd name="T77" fmla="*/ 37 h 208"/>
              <a:gd name="T78" fmla="*/ 135 w 178"/>
              <a:gd name="T79" fmla="*/ 37 h 208"/>
              <a:gd name="T80" fmla="*/ 135 w 178"/>
              <a:gd name="T81" fmla="*/ 37 h 208"/>
              <a:gd name="T82" fmla="*/ 43 w 178"/>
              <a:gd name="T83" fmla="*/ 127 h 208"/>
              <a:gd name="T84" fmla="*/ 78 w 178"/>
              <a:gd name="T85" fmla="*/ 165 h 208"/>
              <a:gd name="T86" fmla="*/ 81 w 178"/>
              <a:gd name="T87" fmla="*/ 165 h 208"/>
              <a:gd name="T88" fmla="*/ 50 w 178"/>
              <a:gd name="T89" fmla="*/ 125 h 208"/>
              <a:gd name="T90" fmla="*/ 43 w 178"/>
              <a:gd name="T91" fmla="*/ 127 h 208"/>
              <a:gd name="T92" fmla="*/ 43 w 178"/>
              <a:gd name="T93" fmla="*/ 127 h 208"/>
              <a:gd name="T94" fmla="*/ 90 w 178"/>
              <a:gd name="T95" fmla="*/ 146 h 208"/>
              <a:gd name="T96" fmla="*/ 95 w 178"/>
              <a:gd name="T97" fmla="*/ 148 h 208"/>
              <a:gd name="T98" fmla="*/ 114 w 178"/>
              <a:gd name="T99" fmla="*/ 75 h 208"/>
              <a:gd name="T100" fmla="*/ 90 w 178"/>
              <a:gd name="T101"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208">
                <a:moveTo>
                  <a:pt x="36" y="127"/>
                </a:moveTo>
                <a:lnTo>
                  <a:pt x="67" y="111"/>
                </a:lnTo>
                <a:lnTo>
                  <a:pt x="85" y="139"/>
                </a:lnTo>
                <a:lnTo>
                  <a:pt x="111" y="66"/>
                </a:lnTo>
                <a:lnTo>
                  <a:pt x="142" y="82"/>
                </a:lnTo>
                <a:lnTo>
                  <a:pt x="104" y="170"/>
                </a:lnTo>
                <a:lnTo>
                  <a:pt x="76" y="170"/>
                </a:lnTo>
                <a:lnTo>
                  <a:pt x="36" y="127"/>
                </a:lnTo>
                <a:lnTo>
                  <a:pt x="36" y="127"/>
                </a:lnTo>
                <a:close/>
                <a:moveTo>
                  <a:pt x="10" y="19"/>
                </a:moveTo>
                <a:lnTo>
                  <a:pt x="0" y="19"/>
                </a:lnTo>
                <a:lnTo>
                  <a:pt x="0" y="28"/>
                </a:lnTo>
                <a:lnTo>
                  <a:pt x="0" y="198"/>
                </a:lnTo>
                <a:lnTo>
                  <a:pt x="0" y="208"/>
                </a:lnTo>
                <a:lnTo>
                  <a:pt x="10" y="208"/>
                </a:lnTo>
                <a:lnTo>
                  <a:pt x="166" y="208"/>
                </a:lnTo>
                <a:lnTo>
                  <a:pt x="178" y="208"/>
                </a:lnTo>
                <a:lnTo>
                  <a:pt x="178" y="198"/>
                </a:lnTo>
                <a:lnTo>
                  <a:pt x="178" y="28"/>
                </a:lnTo>
                <a:lnTo>
                  <a:pt x="178" y="19"/>
                </a:lnTo>
                <a:lnTo>
                  <a:pt x="166" y="19"/>
                </a:lnTo>
                <a:lnTo>
                  <a:pt x="135" y="19"/>
                </a:lnTo>
                <a:lnTo>
                  <a:pt x="135" y="9"/>
                </a:lnTo>
                <a:lnTo>
                  <a:pt x="116" y="9"/>
                </a:lnTo>
                <a:lnTo>
                  <a:pt x="116" y="0"/>
                </a:lnTo>
                <a:lnTo>
                  <a:pt x="62" y="0"/>
                </a:lnTo>
                <a:lnTo>
                  <a:pt x="62" y="9"/>
                </a:lnTo>
                <a:lnTo>
                  <a:pt x="41" y="9"/>
                </a:lnTo>
                <a:lnTo>
                  <a:pt x="41" y="19"/>
                </a:lnTo>
                <a:lnTo>
                  <a:pt x="10" y="19"/>
                </a:lnTo>
                <a:lnTo>
                  <a:pt x="10" y="19"/>
                </a:lnTo>
                <a:close/>
                <a:moveTo>
                  <a:pt x="135" y="37"/>
                </a:moveTo>
                <a:lnTo>
                  <a:pt x="135" y="52"/>
                </a:lnTo>
                <a:lnTo>
                  <a:pt x="41" y="52"/>
                </a:lnTo>
                <a:lnTo>
                  <a:pt x="41" y="37"/>
                </a:lnTo>
                <a:lnTo>
                  <a:pt x="19" y="37"/>
                </a:lnTo>
                <a:lnTo>
                  <a:pt x="19" y="189"/>
                </a:lnTo>
                <a:lnTo>
                  <a:pt x="156" y="189"/>
                </a:lnTo>
                <a:lnTo>
                  <a:pt x="156" y="37"/>
                </a:lnTo>
                <a:lnTo>
                  <a:pt x="135" y="37"/>
                </a:lnTo>
                <a:lnTo>
                  <a:pt x="135" y="37"/>
                </a:lnTo>
                <a:close/>
                <a:moveTo>
                  <a:pt x="43" y="127"/>
                </a:moveTo>
                <a:lnTo>
                  <a:pt x="78" y="165"/>
                </a:lnTo>
                <a:lnTo>
                  <a:pt x="81" y="165"/>
                </a:lnTo>
                <a:lnTo>
                  <a:pt x="50" y="125"/>
                </a:lnTo>
                <a:lnTo>
                  <a:pt x="43" y="127"/>
                </a:lnTo>
                <a:lnTo>
                  <a:pt x="43" y="127"/>
                </a:lnTo>
                <a:close/>
                <a:moveTo>
                  <a:pt x="90" y="146"/>
                </a:moveTo>
                <a:lnTo>
                  <a:pt x="95" y="148"/>
                </a:lnTo>
                <a:lnTo>
                  <a:pt x="114" y="75"/>
                </a:lnTo>
                <a:lnTo>
                  <a:pt x="90" y="146"/>
                </a:lnTo>
                <a:close/>
              </a:path>
            </a:pathLst>
          </a:custGeom>
          <a:solidFill>
            <a:srgbClr val="0093D8"/>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590040" y="1161415"/>
            <a:ext cx="3774440" cy="337185"/>
          </a:xfrm>
          <a:prstGeom prst="rect">
            <a:avLst/>
          </a:prstGeom>
          <a:noFill/>
        </p:spPr>
        <p:txBody>
          <a:bodyPr wrap="square" rtlCol="0">
            <a:spAutoFit/>
          </a:bodyPr>
          <a:lstStyle/>
          <a:p>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●找出下面两幅照片中的常见危险</a:t>
            </a:r>
          </a:p>
        </p:txBody>
      </p:sp>
      <p:grpSp>
        <p:nvGrpSpPr>
          <p:cNvPr id="6" name="组合 5"/>
          <p:cNvGrpSpPr/>
          <p:nvPr/>
        </p:nvGrpSpPr>
        <p:grpSpPr>
          <a:xfrm>
            <a:off x="1880870" y="1755775"/>
            <a:ext cx="5147310" cy="3030220"/>
            <a:chOff x="2872" y="2495"/>
            <a:chExt cx="8106" cy="4772"/>
          </a:xfrm>
        </p:grpSpPr>
        <p:graphicFrame>
          <p:nvGraphicFramePr>
            <p:cNvPr id="3074" name="Object 14"/>
            <p:cNvGraphicFramePr/>
            <p:nvPr/>
          </p:nvGraphicFramePr>
          <p:xfrm>
            <a:off x="2872" y="2495"/>
            <a:ext cx="4102" cy="4773"/>
          </p:xfrm>
          <a:graphic>
            <a:graphicData uri="http://schemas.openxmlformats.org/presentationml/2006/ole">
              <mc:AlternateContent xmlns:mc="http://schemas.openxmlformats.org/markup-compatibility/2006">
                <mc:Choice xmlns:v="urn:schemas-microsoft-com:vml" Requires="v">
                  <p:oleObj spid="_x0000_s5125" r:id="rId4" imgW="5972175" imgH="4476750" progId="MSPhotoEd.3">
                    <p:embed/>
                  </p:oleObj>
                </mc:Choice>
                <mc:Fallback>
                  <p:oleObj r:id="rId4" imgW="5972175" imgH="4476750" progId="MSPhotoEd.3">
                    <p:embed/>
                    <p:pic>
                      <p:nvPicPr>
                        <p:cNvPr id="0" name="图片 1"/>
                        <p:cNvPicPr/>
                        <p:nvPr/>
                      </p:nvPicPr>
                      <p:blipFill>
                        <a:blip r:embed="rId5"/>
                        <a:stretch>
                          <a:fillRect/>
                        </a:stretch>
                      </p:blipFill>
                      <p:spPr>
                        <a:xfrm>
                          <a:off x="2872" y="2495"/>
                          <a:ext cx="4102" cy="4773"/>
                        </a:xfrm>
                        <a:prstGeom prst="rect">
                          <a:avLst/>
                        </a:prstGeom>
                        <a:noFill/>
                        <a:ln w="38100">
                          <a:noFill/>
                          <a:miter/>
                        </a:ln>
                      </p:spPr>
                    </p:pic>
                  </p:oleObj>
                </mc:Fallback>
              </mc:AlternateContent>
            </a:graphicData>
          </a:graphic>
        </p:graphicFrame>
        <p:pic>
          <p:nvPicPr>
            <p:cNvPr id="5" name="图片 4"/>
            <p:cNvPicPr>
              <a:picLocks noChangeAspect="1"/>
            </p:cNvPicPr>
            <p:nvPr/>
          </p:nvPicPr>
          <p:blipFill>
            <a:blip r:embed="rId6"/>
            <a:stretch>
              <a:fillRect/>
            </a:stretch>
          </p:blipFill>
          <p:spPr>
            <a:xfrm>
              <a:off x="6974" y="2495"/>
              <a:ext cx="4005" cy="4773"/>
            </a:xfrm>
            <a:prstGeom prst="rect">
              <a:avLst/>
            </a:prstGeom>
          </p:spPr>
        </p:pic>
      </p:grpSp>
      <p:sp>
        <p:nvSpPr>
          <p:cNvPr id="8" name="矩形 7"/>
          <p:cNvSpPr/>
          <p:nvPr/>
        </p:nvSpPr>
        <p:spPr>
          <a:xfrm>
            <a:off x="1619885" y="1635760"/>
            <a:ext cx="5688330" cy="3240405"/>
          </a:xfrm>
          <a:prstGeom prst="rect">
            <a:avLst/>
          </a:prstGeom>
          <a:noFill/>
          <a:ln w="15875">
            <a:solidFill>
              <a:schemeClr val="bg1">
                <a:lumMod val="5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2727960" y="749300"/>
            <a:ext cx="3375025" cy="368300"/>
          </a:xfrm>
          <a:prstGeom prst="rect">
            <a:avLst/>
          </a:prstGeom>
          <a:noFill/>
        </p:spPr>
        <p:txBody>
          <a:bodyPr wrap="none" rtlCol="0" anchor="t">
            <a:spAutoFit/>
          </a:bodyPr>
          <a:lstStyle/>
          <a:p>
            <a:pPr marR="0" defTabSz="914400">
              <a:buClrTx/>
              <a:buSzTx/>
              <a:buFontTx/>
              <a:buNone/>
              <a:defRPr/>
            </a:pPr>
            <a:r>
              <a:rPr lang="zh-CN" altLang="en-US"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常见危险的主要类型</a:t>
            </a:r>
            <a:r>
              <a:rPr lang="en-US" altLang="zh-CN"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举例说明</a:t>
            </a:r>
            <a:r>
              <a:rPr lang="en-US" altLang="zh-CN"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aphicFrame>
        <p:nvGraphicFramePr>
          <p:cNvPr id="1562706" name="Group 82"/>
          <p:cNvGraphicFramePr>
            <a:graphicFrameLocks noGrp="1"/>
          </p:cNvGraphicFramePr>
          <p:nvPr/>
        </p:nvGraphicFramePr>
        <p:xfrm>
          <a:off x="1402715" y="1248410"/>
          <a:ext cx="6217285" cy="3475990"/>
        </p:xfrm>
        <a:graphic>
          <a:graphicData uri="http://schemas.openxmlformats.org/drawingml/2006/table">
            <a:tbl>
              <a:tblPr/>
              <a:tblGrid>
                <a:gridCol w="775970">
                  <a:extLst>
                    <a:ext uri="{9D8B030D-6E8A-4147-A177-3AD203B41FA5}">
                      <a16:colId xmlns:a16="http://schemas.microsoft.com/office/drawing/2014/main" val="20000"/>
                    </a:ext>
                  </a:extLst>
                </a:gridCol>
                <a:gridCol w="1724025">
                  <a:extLst>
                    <a:ext uri="{9D8B030D-6E8A-4147-A177-3AD203B41FA5}">
                      <a16:colId xmlns:a16="http://schemas.microsoft.com/office/drawing/2014/main" val="20001"/>
                    </a:ext>
                  </a:extLst>
                </a:gridCol>
                <a:gridCol w="1370965">
                  <a:extLst>
                    <a:ext uri="{9D8B030D-6E8A-4147-A177-3AD203B41FA5}">
                      <a16:colId xmlns:a16="http://schemas.microsoft.com/office/drawing/2014/main" val="20002"/>
                    </a:ext>
                  </a:extLst>
                </a:gridCol>
                <a:gridCol w="1263650">
                  <a:extLst>
                    <a:ext uri="{9D8B030D-6E8A-4147-A177-3AD203B41FA5}">
                      <a16:colId xmlns:a16="http://schemas.microsoft.com/office/drawing/2014/main" val="20003"/>
                    </a:ext>
                  </a:extLst>
                </a:gridCol>
                <a:gridCol w="1082675">
                  <a:extLst>
                    <a:ext uri="{9D8B030D-6E8A-4147-A177-3AD203B41FA5}">
                      <a16:colId xmlns:a16="http://schemas.microsoft.com/office/drawing/2014/main" val="20004"/>
                    </a:ext>
                  </a:extLst>
                </a:gridCol>
              </a:tblGrid>
              <a:tr h="41465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化学的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自然</a:t>
                      </a:r>
                      <a:r>
                        <a:rPr kumimoji="0" lang="en-US" altLang="zh-CN"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物理的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生物的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工效学的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心理的</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1335">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溶剂</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有毒物质</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石棉</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砷</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水银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噪声过大</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过度的振动</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离子辐射</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无保护罩的设备</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光滑的地面</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凸出物</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极热/冷的表面</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照明不良</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暴露的电源/电线</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手指损伤</a:t>
                      </a: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军团菌</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血传病原体，例如</a:t>
                      </a: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HIV</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昆虫</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设计不佳的工作台</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较差的工作场地布局</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过度的人工操作</a:t>
                      </a: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设计不佳的工具</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包含过量重复动作的任务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由于工作压力引起的情绪低落和焦虑</a:t>
                      </a:r>
                      <a:r>
                        <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20000"/>
                        </a:spcBef>
                        <a:spcAft>
                          <a:spcPct val="0"/>
                        </a:spcAft>
                        <a:buClrTx/>
                        <a:buSzTx/>
                        <a:buFontTx/>
                        <a:buChar char="•"/>
                      </a:pP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组织内部的压  力以及沟通不良</a:t>
                      </a:r>
                      <a:r>
                        <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不适当的目标</a:t>
                      </a:r>
                    </a:p>
                    <a:p>
                      <a:pPr marL="0" marR="0" lvl="0" indent="0" algn="l" defTabSz="914400" rtl="0" eaLnBrk="0" fontAlgn="base" latinLnBrk="0" hangingPunct="0">
                        <a:lnSpc>
                          <a:spcPct val="100000"/>
                        </a:lnSpc>
                        <a:spcBef>
                          <a:spcPct val="20000"/>
                        </a:spcBef>
                        <a:spcAft>
                          <a:spcPct val="0"/>
                        </a:spcAft>
                        <a:buClrTx/>
                        <a:buSzTx/>
                        <a:buFontTx/>
                        <a:buChar char="•"/>
                      </a:pP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Char char="•"/>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文化冲击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3943985" y="1084580"/>
            <a:ext cx="1554480" cy="368300"/>
          </a:xfrm>
          <a:prstGeom prst="rect">
            <a:avLst/>
          </a:prstGeom>
          <a:noFill/>
        </p:spPr>
        <p:txBody>
          <a:bodyPr wrap="none" rtlCol="0" anchor="t">
            <a:spAutoFit/>
          </a:bodyPr>
          <a:lstStyle/>
          <a:p>
            <a:r>
              <a:rPr lang="zh-CN" altLang="en-US" noProof="0">
                <a:effectLst/>
                <a:latin typeface="微软雅黑" panose="020B0503020204020204" pitchFamily="34" charset="-122"/>
                <a:ea typeface="微软雅黑" panose="020B0503020204020204" pitchFamily="34" charset="-122"/>
                <a:cs typeface="Times New Roman" panose="02020603050405020304" pitchFamily="18" charset="0"/>
                <a:sym typeface="+mn-ea"/>
              </a:rPr>
              <a:t>常见</a:t>
            </a:r>
            <a:r>
              <a:rPr lang="zh-CN" altLang="en-US" noProof="0">
                <a:effectLst>
                  <a:outerShdw blurRad="38100" dist="38100" dir="2700000" algn="tl">
                    <a:srgbClr val="FFFFFF"/>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健康危险</a:t>
            </a:r>
          </a:p>
        </p:txBody>
      </p:sp>
      <p:graphicFrame>
        <p:nvGraphicFramePr>
          <p:cNvPr id="1561738" name="Group 138"/>
          <p:cNvGraphicFramePr>
            <a:graphicFrameLocks noGrp="1"/>
          </p:cNvGraphicFramePr>
          <p:nvPr/>
        </p:nvGraphicFramePr>
        <p:xfrm>
          <a:off x="1624965" y="1717040"/>
          <a:ext cx="6022975" cy="2606802"/>
        </p:xfrm>
        <a:graphic>
          <a:graphicData uri="http://schemas.openxmlformats.org/drawingml/2006/table">
            <a:tbl>
              <a:tblPr/>
              <a:tblGrid>
                <a:gridCol w="1557655">
                  <a:extLst>
                    <a:ext uri="{9D8B030D-6E8A-4147-A177-3AD203B41FA5}">
                      <a16:colId xmlns:a16="http://schemas.microsoft.com/office/drawing/2014/main" val="20000"/>
                    </a:ext>
                  </a:extLst>
                </a:gridCol>
                <a:gridCol w="1536065">
                  <a:extLst>
                    <a:ext uri="{9D8B030D-6E8A-4147-A177-3AD203B41FA5}">
                      <a16:colId xmlns:a16="http://schemas.microsoft.com/office/drawing/2014/main" val="20001"/>
                    </a:ext>
                  </a:extLst>
                </a:gridCol>
                <a:gridCol w="1415415">
                  <a:extLst>
                    <a:ext uri="{9D8B030D-6E8A-4147-A177-3AD203B41FA5}">
                      <a16:colId xmlns:a16="http://schemas.microsoft.com/office/drawing/2014/main" val="20002"/>
                    </a:ext>
                  </a:extLst>
                </a:gridCol>
                <a:gridCol w="1513840">
                  <a:extLst>
                    <a:ext uri="{9D8B030D-6E8A-4147-A177-3AD203B41FA5}">
                      <a16:colId xmlns:a16="http://schemas.microsoft.com/office/drawing/2014/main" val="20003"/>
                    </a:ext>
                  </a:extLst>
                </a:gridCol>
              </a:tblGrid>
              <a:tr h="326390">
                <a:tc>
                  <a:txBody>
                    <a:bodyPr/>
                    <a:lstStyle/>
                    <a:p>
                      <a:pPr marL="0" marR="0" lvl="0" indent="0" algn="ctr" defTabSz="914400" rtl="0" eaLnBrk="0" fontAlgn="base" hangingPunct="0">
                        <a:lnSpc>
                          <a:spcPct val="100000"/>
                        </a:lnSpc>
                        <a:spcBef>
                          <a:spcPts val="0"/>
                        </a:spcBef>
                        <a:spcAft>
                          <a:spcPct val="0"/>
                        </a:spcAft>
                        <a:buClrTx/>
                        <a:buSzTx/>
                        <a:buFontTx/>
                        <a:buNone/>
                      </a:pPr>
                      <a:endPar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hangingPunct="0">
                        <a:lnSpc>
                          <a:spcPct val="100000"/>
                        </a:lnSpc>
                        <a:spcBef>
                          <a:spcPts val="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化学的</a:t>
                      </a:r>
                    </a:p>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hangingPunct="0">
                        <a:lnSpc>
                          <a:spcPct val="100000"/>
                        </a:lnSpc>
                        <a:spcBef>
                          <a:spcPts val="0"/>
                        </a:spcBef>
                        <a:spcAft>
                          <a:spcPct val="0"/>
                        </a:spcAft>
                        <a:buClrTx/>
                        <a:buSzTx/>
                        <a:buFontTx/>
                        <a:buNone/>
                      </a:pPr>
                      <a:endPar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hangingPunct="0">
                        <a:lnSpc>
                          <a:spcPct val="100000"/>
                        </a:lnSpc>
                        <a:spcBef>
                          <a:spcPts val="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自然</a:t>
                      </a:r>
                      <a:r>
                        <a:rPr kumimoji="0" lang="en-US" altLang="zh-CN"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物理的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hangingPunct="0">
                        <a:lnSpc>
                          <a:spcPct val="100000"/>
                        </a:lnSpc>
                        <a:spcBef>
                          <a:spcPts val="0"/>
                        </a:spcBef>
                        <a:spcAft>
                          <a:spcPct val="0"/>
                        </a:spcAft>
                        <a:buClrTx/>
                        <a:buSzTx/>
                        <a:buFontTx/>
                        <a:buNone/>
                      </a:pPr>
                      <a:endPar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hangingPunct="0">
                        <a:lnSpc>
                          <a:spcPct val="100000"/>
                        </a:lnSpc>
                        <a:spcBef>
                          <a:spcPts val="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生物的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hangingPunct="0">
                        <a:lnSpc>
                          <a:spcPct val="100000"/>
                        </a:lnSpc>
                        <a:spcBef>
                          <a:spcPts val="0"/>
                        </a:spcBef>
                        <a:spcAft>
                          <a:spcPct val="0"/>
                        </a:spcAft>
                        <a:buClrTx/>
                        <a:buSzTx/>
                        <a:buFontTx/>
                        <a:buNone/>
                      </a:pPr>
                      <a:endPar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hangingPunct="0">
                        <a:lnSpc>
                          <a:spcPct val="100000"/>
                        </a:lnSpc>
                        <a:spcBef>
                          <a:spcPts val="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工效学的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3261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清洗剂</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原油</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H2S</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溶剂涂料</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汞蒸气</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电焊烟尘</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噪声</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离子辐射</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过热(过冷)</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晕船</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紫外线辐射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食物中毒</a:t>
                      </a:r>
                      <a:endPar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有毒植物</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毒蛇咬伤</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血传病原体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PC </a:t>
                      </a: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工作站</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重复动作</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手工操作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191260" y="1112520"/>
            <a:ext cx="6054725" cy="2183765"/>
          </a:xfrm>
          <a:prstGeom prst="rect">
            <a:avLst/>
          </a:prstGeom>
          <a:noFill/>
        </p:spPr>
        <p:txBody>
          <a:bodyPr wrap="square" rtlCol="0" anchor="t">
            <a:spAutoFit/>
          </a:bodyPr>
          <a:lstStyle/>
          <a:p>
            <a:pPr marR="0" defTabSz="914400" fontAlgn="auto">
              <a:lnSpc>
                <a:spcPct val="200000"/>
              </a:lnSpc>
              <a:buClrTx/>
              <a:buSzTx/>
              <a:buFontTx/>
              <a:buNone/>
              <a:defRPr/>
            </a:pPr>
            <a:r>
              <a:rPr lang="zh-CN" altLang="en-US" sz="28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现在你知道什么是危险了</a:t>
            </a:r>
            <a:r>
              <a:rPr lang="en-US" altLang="zh-CN" sz="28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fontAlgn="auto">
              <a:lnSpc>
                <a:spcPct val="200000"/>
              </a:lnSpc>
              <a:buClrTx/>
              <a:buSzTx/>
              <a:buFontTx/>
              <a:buNone/>
              <a:defRPr/>
            </a:pPr>
            <a:endParaRPr lang="en-US" altLang="zh-CN" sz="20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fontAlgn="auto">
              <a:lnSpc>
                <a:spcPct val="200000"/>
              </a:lnSpc>
              <a:buClrTx/>
              <a:buSzTx/>
              <a:buFontTx/>
              <a:buNone/>
              <a:defRPr/>
            </a:pPr>
            <a:r>
              <a:rPr lang="en-US" altLang="zh-CN" sz="20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接下来我们来谈一谈蝴蝶结理论中看到的威胁和屏障。</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625090" name="Freeform 2"/>
          <p:cNvSpPr/>
          <p:nvPr/>
        </p:nvSpPr>
        <p:spPr bwMode="auto">
          <a:xfrm>
            <a:off x="1391285" y="3963670"/>
            <a:ext cx="4612005" cy="835660"/>
          </a:xfrm>
          <a:custGeom>
            <a:avLst/>
            <a:gdLst/>
            <a:ahLst/>
            <a:cxnLst>
              <a:cxn ang="0">
                <a:pos x="176" y="40"/>
              </a:cxn>
              <a:cxn ang="0">
                <a:pos x="304" y="16"/>
              </a:cxn>
              <a:cxn ang="0">
                <a:pos x="936" y="24"/>
              </a:cxn>
              <a:cxn ang="0">
                <a:pos x="1136" y="16"/>
              </a:cxn>
              <a:cxn ang="0">
                <a:pos x="1192" y="48"/>
              </a:cxn>
              <a:cxn ang="0">
                <a:pos x="1328" y="88"/>
              </a:cxn>
              <a:cxn ang="0">
                <a:pos x="1856" y="192"/>
              </a:cxn>
              <a:cxn ang="0">
                <a:pos x="2360" y="200"/>
              </a:cxn>
              <a:cxn ang="0">
                <a:pos x="2704" y="248"/>
              </a:cxn>
              <a:cxn ang="0">
                <a:pos x="2920" y="320"/>
              </a:cxn>
              <a:cxn ang="0">
                <a:pos x="3040" y="376"/>
              </a:cxn>
              <a:cxn ang="0">
                <a:pos x="3104" y="392"/>
              </a:cxn>
              <a:cxn ang="0">
                <a:pos x="3152" y="408"/>
              </a:cxn>
              <a:cxn ang="0">
                <a:pos x="3144" y="512"/>
              </a:cxn>
              <a:cxn ang="0">
                <a:pos x="3096" y="528"/>
              </a:cxn>
              <a:cxn ang="0">
                <a:pos x="2952" y="576"/>
              </a:cxn>
              <a:cxn ang="0">
                <a:pos x="2752" y="640"/>
              </a:cxn>
              <a:cxn ang="0">
                <a:pos x="2576" y="680"/>
              </a:cxn>
              <a:cxn ang="0">
                <a:pos x="2128" y="696"/>
              </a:cxn>
              <a:cxn ang="0">
                <a:pos x="2032" y="736"/>
              </a:cxn>
              <a:cxn ang="0">
                <a:pos x="1968" y="752"/>
              </a:cxn>
              <a:cxn ang="0">
                <a:pos x="1752" y="720"/>
              </a:cxn>
              <a:cxn ang="0">
                <a:pos x="1616" y="752"/>
              </a:cxn>
              <a:cxn ang="0">
                <a:pos x="1592" y="768"/>
              </a:cxn>
              <a:cxn ang="0">
                <a:pos x="1488" y="776"/>
              </a:cxn>
              <a:cxn ang="0">
                <a:pos x="1360" y="800"/>
              </a:cxn>
              <a:cxn ang="0">
                <a:pos x="1248" y="792"/>
              </a:cxn>
              <a:cxn ang="0">
                <a:pos x="1200" y="776"/>
              </a:cxn>
              <a:cxn ang="0">
                <a:pos x="1176" y="768"/>
              </a:cxn>
              <a:cxn ang="0">
                <a:pos x="792" y="800"/>
              </a:cxn>
              <a:cxn ang="0">
                <a:pos x="416" y="768"/>
              </a:cxn>
              <a:cxn ang="0">
                <a:pos x="208" y="768"/>
              </a:cxn>
              <a:cxn ang="0">
                <a:pos x="200" y="744"/>
              </a:cxn>
              <a:cxn ang="0">
                <a:pos x="184" y="680"/>
              </a:cxn>
              <a:cxn ang="0">
                <a:pos x="168" y="328"/>
              </a:cxn>
              <a:cxn ang="0">
                <a:pos x="104" y="232"/>
              </a:cxn>
              <a:cxn ang="0">
                <a:pos x="56" y="200"/>
              </a:cxn>
              <a:cxn ang="0">
                <a:pos x="32" y="184"/>
              </a:cxn>
              <a:cxn ang="0">
                <a:pos x="48" y="96"/>
              </a:cxn>
              <a:cxn ang="0">
                <a:pos x="176" y="56"/>
              </a:cxn>
              <a:cxn ang="0">
                <a:pos x="200" y="48"/>
              </a:cxn>
              <a:cxn ang="0">
                <a:pos x="176" y="40"/>
              </a:cxn>
            </a:cxnLst>
            <a:rect l="0" t="0" r="r" b="b"/>
            <a:pathLst>
              <a:path w="3180" h="800">
                <a:moveTo>
                  <a:pt x="176" y="40"/>
                </a:moveTo>
                <a:cubicBezTo>
                  <a:pt x="261" y="19"/>
                  <a:pt x="218" y="27"/>
                  <a:pt x="304" y="16"/>
                </a:cubicBezTo>
                <a:cubicBezTo>
                  <a:pt x="520" y="23"/>
                  <a:pt x="720" y="31"/>
                  <a:pt x="936" y="24"/>
                </a:cubicBezTo>
                <a:cubicBezTo>
                  <a:pt x="1018" y="10"/>
                  <a:pt x="1039" y="10"/>
                  <a:pt x="1136" y="16"/>
                </a:cubicBezTo>
                <a:cubicBezTo>
                  <a:pt x="1209" y="40"/>
                  <a:pt x="1095" y="0"/>
                  <a:pt x="1192" y="48"/>
                </a:cubicBezTo>
                <a:cubicBezTo>
                  <a:pt x="1234" y="69"/>
                  <a:pt x="1284" y="73"/>
                  <a:pt x="1328" y="88"/>
                </a:cubicBezTo>
                <a:cubicBezTo>
                  <a:pt x="1502" y="146"/>
                  <a:pt x="1671" y="187"/>
                  <a:pt x="1856" y="192"/>
                </a:cubicBezTo>
                <a:cubicBezTo>
                  <a:pt x="2024" y="196"/>
                  <a:pt x="2192" y="197"/>
                  <a:pt x="2360" y="200"/>
                </a:cubicBezTo>
                <a:cubicBezTo>
                  <a:pt x="2474" y="210"/>
                  <a:pt x="2592" y="220"/>
                  <a:pt x="2704" y="248"/>
                </a:cubicBezTo>
                <a:cubicBezTo>
                  <a:pt x="2778" y="266"/>
                  <a:pt x="2846" y="301"/>
                  <a:pt x="2920" y="320"/>
                </a:cubicBezTo>
                <a:cubicBezTo>
                  <a:pt x="2963" y="331"/>
                  <a:pt x="2997" y="364"/>
                  <a:pt x="3040" y="376"/>
                </a:cubicBezTo>
                <a:cubicBezTo>
                  <a:pt x="3061" y="382"/>
                  <a:pt x="3083" y="387"/>
                  <a:pt x="3104" y="392"/>
                </a:cubicBezTo>
                <a:cubicBezTo>
                  <a:pt x="3120" y="396"/>
                  <a:pt x="3152" y="408"/>
                  <a:pt x="3152" y="408"/>
                </a:cubicBezTo>
                <a:cubicBezTo>
                  <a:pt x="3171" y="436"/>
                  <a:pt x="3180" y="490"/>
                  <a:pt x="3144" y="512"/>
                </a:cubicBezTo>
                <a:cubicBezTo>
                  <a:pt x="3130" y="521"/>
                  <a:pt x="3110" y="519"/>
                  <a:pt x="3096" y="528"/>
                </a:cubicBezTo>
                <a:cubicBezTo>
                  <a:pt x="3051" y="558"/>
                  <a:pt x="3003" y="563"/>
                  <a:pt x="2952" y="576"/>
                </a:cubicBezTo>
                <a:cubicBezTo>
                  <a:pt x="2894" y="615"/>
                  <a:pt x="2819" y="627"/>
                  <a:pt x="2752" y="640"/>
                </a:cubicBezTo>
                <a:cubicBezTo>
                  <a:pt x="2690" y="652"/>
                  <a:pt x="2639" y="672"/>
                  <a:pt x="2576" y="680"/>
                </a:cubicBezTo>
                <a:cubicBezTo>
                  <a:pt x="2426" y="671"/>
                  <a:pt x="2277" y="677"/>
                  <a:pt x="2128" y="696"/>
                </a:cubicBezTo>
                <a:cubicBezTo>
                  <a:pt x="2093" y="708"/>
                  <a:pt x="2069" y="727"/>
                  <a:pt x="2032" y="736"/>
                </a:cubicBezTo>
                <a:cubicBezTo>
                  <a:pt x="2011" y="741"/>
                  <a:pt x="1968" y="752"/>
                  <a:pt x="1968" y="752"/>
                </a:cubicBezTo>
                <a:cubicBezTo>
                  <a:pt x="1863" y="741"/>
                  <a:pt x="1836" y="737"/>
                  <a:pt x="1752" y="720"/>
                </a:cubicBezTo>
                <a:cubicBezTo>
                  <a:pt x="1715" y="725"/>
                  <a:pt x="1649" y="730"/>
                  <a:pt x="1616" y="752"/>
                </a:cubicBezTo>
                <a:cubicBezTo>
                  <a:pt x="1608" y="757"/>
                  <a:pt x="1601" y="766"/>
                  <a:pt x="1592" y="768"/>
                </a:cubicBezTo>
                <a:cubicBezTo>
                  <a:pt x="1558" y="774"/>
                  <a:pt x="1523" y="773"/>
                  <a:pt x="1488" y="776"/>
                </a:cubicBezTo>
                <a:cubicBezTo>
                  <a:pt x="1445" y="787"/>
                  <a:pt x="1402" y="786"/>
                  <a:pt x="1360" y="800"/>
                </a:cubicBezTo>
                <a:cubicBezTo>
                  <a:pt x="1323" y="797"/>
                  <a:pt x="1285" y="798"/>
                  <a:pt x="1248" y="792"/>
                </a:cubicBezTo>
                <a:cubicBezTo>
                  <a:pt x="1231" y="789"/>
                  <a:pt x="1216" y="781"/>
                  <a:pt x="1200" y="776"/>
                </a:cubicBezTo>
                <a:cubicBezTo>
                  <a:pt x="1192" y="773"/>
                  <a:pt x="1176" y="768"/>
                  <a:pt x="1176" y="768"/>
                </a:cubicBezTo>
                <a:cubicBezTo>
                  <a:pt x="1047" y="778"/>
                  <a:pt x="919" y="775"/>
                  <a:pt x="792" y="800"/>
                </a:cubicBezTo>
                <a:cubicBezTo>
                  <a:pt x="618" y="778"/>
                  <a:pt x="674" y="776"/>
                  <a:pt x="416" y="768"/>
                </a:cubicBezTo>
                <a:cubicBezTo>
                  <a:pt x="372" y="771"/>
                  <a:pt x="258" y="785"/>
                  <a:pt x="208" y="768"/>
                </a:cubicBezTo>
                <a:cubicBezTo>
                  <a:pt x="200" y="765"/>
                  <a:pt x="202" y="752"/>
                  <a:pt x="200" y="744"/>
                </a:cubicBezTo>
                <a:cubicBezTo>
                  <a:pt x="194" y="723"/>
                  <a:pt x="184" y="680"/>
                  <a:pt x="184" y="680"/>
                </a:cubicBezTo>
                <a:cubicBezTo>
                  <a:pt x="191" y="582"/>
                  <a:pt x="222" y="409"/>
                  <a:pt x="168" y="328"/>
                </a:cubicBezTo>
                <a:cubicBezTo>
                  <a:pt x="147" y="296"/>
                  <a:pt x="125" y="264"/>
                  <a:pt x="104" y="232"/>
                </a:cubicBezTo>
                <a:cubicBezTo>
                  <a:pt x="93" y="216"/>
                  <a:pt x="72" y="211"/>
                  <a:pt x="56" y="200"/>
                </a:cubicBezTo>
                <a:cubicBezTo>
                  <a:pt x="48" y="195"/>
                  <a:pt x="32" y="184"/>
                  <a:pt x="32" y="184"/>
                </a:cubicBezTo>
                <a:cubicBezTo>
                  <a:pt x="15" y="134"/>
                  <a:pt x="0" y="128"/>
                  <a:pt x="48" y="96"/>
                </a:cubicBezTo>
                <a:cubicBezTo>
                  <a:pt x="77" y="53"/>
                  <a:pt x="126" y="62"/>
                  <a:pt x="176" y="56"/>
                </a:cubicBezTo>
                <a:cubicBezTo>
                  <a:pt x="184" y="53"/>
                  <a:pt x="200" y="56"/>
                  <a:pt x="200" y="48"/>
                </a:cubicBezTo>
                <a:cubicBezTo>
                  <a:pt x="200" y="40"/>
                  <a:pt x="176" y="40"/>
                  <a:pt x="176" y="40"/>
                </a:cubicBezTo>
                <a:close/>
              </a:path>
            </a:pathLst>
          </a:custGeom>
          <a:solidFill>
            <a:srgbClr val="0092D7"/>
          </a:solidFill>
          <a:ln w="9525">
            <a:noFill/>
            <a:round/>
          </a:ln>
          <a:effectLst>
            <a:prstShdw prst="shdw17" dist="17961" dir="2700000">
              <a:schemeClr val="accent1">
                <a:gamma/>
                <a:shade val="60000"/>
                <a:invGamma/>
              </a:schemeClr>
            </a:prstShdw>
          </a:effectLst>
        </p:spPr>
        <p:txBody>
          <a:bodyPr/>
          <a:lstStyle/>
          <a:p>
            <a:endParaRPr lang="zh-CN" altLang="en-US" sz="1200" dirty="0">
              <a:effectLst/>
              <a:latin typeface="微软雅黑" panose="020B0503020204020204" pitchFamily="34" charset="-122"/>
              <a:ea typeface="微软雅黑" panose="020B0503020204020204" pitchFamily="34" charset="-122"/>
            </a:endParaRPr>
          </a:p>
        </p:txBody>
      </p:sp>
      <p:sp>
        <p:nvSpPr>
          <p:cNvPr id="1625091" name="Freeform 3"/>
          <p:cNvSpPr/>
          <p:nvPr/>
        </p:nvSpPr>
        <p:spPr bwMode="auto">
          <a:xfrm>
            <a:off x="1901825" y="975995"/>
            <a:ext cx="4118610" cy="915035"/>
          </a:xfrm>
          <a:custGeom>
            <a:avLst/>
            <a:gdLst/>
            <a:ahLst/>
            <a:cxnLst>
              <a:cxn ang="0">
                <a:pos x="88" y="100"/>
              </a:cxn>
              <a:cxn ang="0">
                <a:pos x="104" y="76"/>
              </a:cxn>
              <a:cxn ang="0">
                <a:pos x="224" y="44"/>
              </a:cxn>
              <a:cxn ang="0">
                <a:pos x="288" y="28"/>
              </a:cxn>
              <a:cxn ang="0">
                <a:pos x="568" y="92"/>
              </a:cxn>
              <a:cxn ang="0">
                <a:pos x="856" y="44"/>
              </a:cxn>
              <a:cxn ang="0">
                <a:pos x="1128" y="20"/>
              </a:cxn>
              <a:cxn ang="0">
                <a:pos x="1264" y="36"/>
              </a:cxn>
              <a:cxn ang="0">
                <a:pos x="1328" y="52"/>
              </a:cxn>
              <a:cxn ang="0">
                <a:pos x="1736" y="28"/>
              </a:cxn>
              <a:cxn ang="0">
                <a:pos x="2184" y="28"/>
              </a:cxn>
              <a:cxn ang="0">
                <a:pos x="2232" y="92"/>
              </a:cxn>
              <a:cxn ang="0">
                <a:pos x="2592" y="180"/>
              </a:cxn>
              <a:cxn ang="0">
                <a:pos x="2616" y="188"/>
              </a:cxn>
              <a:cxn ang="0">
                <a:pos x="2648" y="260"/>
              </a:cxn>
              <a:cxn ang="0">
                <a:pos x="2464" y="356"/>
              </a:cxn>
              <a:cxn ang="0">
                <a:pos x="2368" y="404"/>
              </a:cxn>
              <a:cxn ang="0">
                <a:pos x="2288" y="420"/>
              </a:cxn>
              <a:cxn ang="0">
                <a:pos x="1816" y="420"/>
              </a:cxn>
              <a:cxn ang="0">
                <a:pos x="1696" y="460"/>
              </a:cxn>
              <a:cxn ang="0">
                <a:pos x="1448" y="468"/>
              </a:cxn>
              <a:cxn ang="0">
                <a:pos x="1360" y="492"/>
              </a:cxn>
              <a:cxn ang="0">
                <a:pos x="1296" y="572"/>
              </a:cxn>
              <a:cxn ang="0">
                <a:pos x="1000" y="516"/>
              </a:cxn>
              <a:cxn ang="0">
                <a:pos x="936" y="500"/>
              </a:cxn>
              <a:cxn ang="0">
                <a:pos x="824" y="484"/>
              </a:cxn>
              <a:cxn ang="0">
                <a:pos x="272" y="444"/>
              </a:cxn>
              <a:cxn ang="0">
                <a:pos x="248" y="428"/>
              </a:cxn>
              <a:cxn ang="0">
                <a:pos x="224" y="420"/>
              </a:cxn>
              <a:cxn ang="0">
                <a:pos x="184" y="364"/>
              </a:cxn>
              <a:cxn ang="0">
                <a:pos x="160" y="348"/>
              </a:cxn>
              <a:cxn ang="0">
                <a:pos x="112" y="332"/>
              </a:cxn>
              <a:cxn ang="0">
                <a:pos x="88" y="324"/>
              </a:cxn>
              <a:cxn ang="0">
                <a:pos x="48" y="252"/>
              </a:cxn>
              <a:cxn ang="0">
                <a:pos x="0" y="156"/>
              </a:cxn>
              <a:cxn ang="0">
                <a:pos x="24" y="140"/>
              </a:cxn>
              <a:cxn ang="0">
                <a:pos x="72" y="124"/>
              </a:cxn>
              <a:cxn ang="0">
                <a:pos x="88" y="100"/>
              </a:cxn>
            </a:cxnLst>
            <a:rect l="0" t="0" r="r" b="b"/>
            <a:pathLst>
              <a:path w="2648" h="572">
                <a:moveTo>
                  <a:pt x="88" y="100"/>
                </a:moveTo>
                <a:cubicBezTo>
                  <a:pt x="93" y="92"/>
                  <a:pt x="96" y="81"/>
                  <a:pt x="104" y="76"/>
                </a:cubicBezTo>
                <a:cubicBezTo>
                  <a:pt x="127" y="61"/>
                  <a:pt x="196" y="52"/>
                  <a:pt x="224" y="44"/>
                </a:cubicBezTo>
                <a:cubicBezTo>
                  <a:pt x="245" y="38"/>
                  <a:pt x="288" y="28"/>
                  <a:pt x="288" y="28"/>
                </a:cubicBezTo>
                <a:cubicBezTo>
                  <a:pt x="384" y="52"/>
                  <a:pt x="468" y="83"/>
                  <a:pt x="568" y="92"/>
                </a:cubicBezTo>
                <a:cubicBezTo>
                  <a:pt x="668" y="84"/>
                  <a:pt x="758" y="58"/>
                  <a:pt x="856" y="44"/>
                </a:cubicBezTo>
                <a:cubicBezTo>
                  <a:pt x="996" y="24"/>
                  <a:pt x="981" y="28"/>
                  <a:pt x="1128" y="20"/>
                </a:cubicBezTo>
                <a:cubicBezTo>
                  <a:pt x="1202" y="26"/>
                  <a:pt x="1207" y="23"/>
                  <a:pt x="1264" y="36"/>
                </a:cubicBezTo>
                <a:cubicBezTo>
                  <a:pt x="1285" y="41"/>
                  <a:pt x="1328" y="52"/>
                  <a:pt x="1328" y="52"/>
                </a:cubicBezTo>
                <a:cubicBezTo>
                  <a:pt x="1465" y="45"/>
                  <a:pt x="1599" y="35"/>
                  <a:pt x="1736" y="28"/>
                </a:cubicBezTo>
                <a:cubicBezTo>
                  <a:pt x="1904" y="0"/>
                  <a:pt x="1865" y="3"/>
                  <a:pt x="2184" y="28"/>
                </a:cubicBezTo>
                <a:cubicBezTo>
                  <a:pt x="2196" y="29"/>
                  <a:pt x="2203" y="82"/>
                  <a:pt x="2232" y="92"/>
                </a:cubicBezTo>
                <a:cubicBezTo>
                  <a:pt x="2351" y="132"/>
                  <a:pt x="2467" y="162"/>
                  <a:pt x="2592" y="180"/>
                </a:cubicBezTo>
                <a:cubicBezTo>
                  <a:pt x="2600" y="183"/>
                  <a:pt x="2611" y="181"/>
                  <a:pt x="2616" y="188"/>
                </a:cubicBezTo>
                <a:cubicBezTo>
                  <a:pt x="2631" y="209"/>
                  <a:pt x="2633" y="238"/>
                  <a:pt x="2648" y="260"/>
                </a:cubicBezTo>
                <a:cubicBezTo>
                  <a:pt x="2625" y="354"/>
                  <a:pt x="2548" y="348"/>
                  <a:pt x="2464" y="356"/>
                </a:cubicBezTo>
                <a:cubicBezTo>
                  <a:pt x="2429" y="368"/>
                  <a:pt x="2401" y="390"/>
                  <a:pt x="2368" y="404"/>
                </a:cubicBezTo>
                <a:cubicBezTo>
                  <a:pt x="2353" y="411"/>
                  <a:pt x="2299" y="418"/>
                  <a:pt x="2288" y="420"/>
                </a:cubicBezTo>
                <a:cubicBezTo>
                  <a:pt x="2093" y="409"/>
                  <a:pt x="2059" y="403"/>
                  <a:pt x="1816" y="420"/>
                </a:cubicBezTo>
                <a:cubicBezTo>
                  <a:pt x="1781" y="422"/>
                  <a:pt x="1738" y="458"/>
                  <a:pt x="1696" y="460"/>
                </a:cubicBezTo>
                <a:cubicBezTo>
                  <a:pt x="1613" y="464"/>
                  <a:pt x="1531" y="465"/>
                  <a:pt x="1448" y="468"/>
                </a:cubicBezTo>
                <a:cubicBezTo>
                  <a:pt x="1419" y="478"/>
                  <a:pt x="1360" y="492"/>
                  <a:pt x="1360" y="492"/>
                </a:cubicBezTo>
                <a:cubicBezTo>
                  <a:pt x="1327" y="542"/>
                  <a:pt x="1355" y="557"/>
                  <a:pt x="1296" y="572"/>
                </a:cubicBezTo>
                <a:cubicBezTo>
                  <a:pt x="1165" y="564"/>
                  <a:pt x="1114" y="554"/>
                  <a:pt x="1000" y="516"/>
                </a:cubicBezTo>
                <a:cubicBezTo>
                  <a:pt x="979" y="509"/>
                  <a:pt x="958" y="504"/>
                  <a:pt x="936" y="500"/>
                </a:cubicBezTo>
                <a:cubicBezTo>
                  <a:pt x="899" y="493"/>
                  <a:pt x="824" y="484"/>
                  <a:pt x="824" y="484"/>
                </a:cubicBezTo>
                <a:cubicBezTo>
                  <a:pt x="656" y="428"/>
                  <a:pt x="427" y="447"/>
                  <a:pt x="272" y="444"/>
                </a:cubicBezTo>
                <a:cubicBezTo>
                  <a:pt x="264" y="439"/>
                  <a:pt x="257" y="432"/>
                  <a:pt x="248" y="428"/>
                </a:cubicBezTo>
                <a:cubicBezTo>
                  <a:pt x="240" y="424"/>
                  <a:pt x="229" y="427"/>
                  <a:pt x="224" y="420"/>
                </a:cubicBezTo>
                <a:cubicBezTo>
                  <a:pt x="157" y="327"/>
                  <a:pt x="248" y="396"/>
                  <a:pt x="184" y="364"/>
                </a:cubicBezTo>
                <a:cubicBezTo>
                  <a:pt x="175" y="360"/>
                  <a:pt x="169" y="352"/>
                  <a:pt x="160" y="348"/>
                </a:cubicBezTo>
                <a:cubicBezTo>
                  <a:pt x="145" y="341"/>
                  <a:pt x="128" y="337"/>
                  <a:pt x="112" y="332"/>
                </a:cubicBezTo>
                <a:cubicBezTo>
                  <a:pt x="104" y="329"/>
                  <a:pt x="88" y="324"/>
                  <a:pt x="88" y="324"/>
                </a:cubicBezTo>
                <a:cubicBezTo>
                  <a:pt x="78" y="293"/>
                  <a:pt x="60" y="288"/>
                  <a:pt x="48" y="252"/>
                </a:cubicBezTo>
                <a:cubicBezTo>
                  <a:pt x="37" y="219"/>
                  <a:pt x="19" y="185"/>
                  <a:pt x="0" y="156"/>
                </a:cubicBezTo>
                <a:cubicBezTo>
                  <a:pt x="8" y="151"/>
                  <a:pt x="15" y="144"/>
                  <a:pt x="24" y="140"/>
                </a:cubicBezTo>
                <a:cubicBezTo>
                  <a:pt x="39" y="133"/>
                  <a:pt x="72" y="124"/>
                  <a:pt x="72" y="124"/>
                </a:cubicBezTo>
                <a:cubicBezTo>
                  <a:pt x="77" y="116"/>
                  <a:pt x="88" y="100"/>
                  <a:pt x="88" y="100"/>
                </a:cubicBezTo>
                <a:close/>
              </a:path>
            </a:pathLst>
          </a:custGeom>
          <a:solidFill>
            <a:srgbClr val="0092D7"/>
          </a:solidFill>
          <a:ln w="9525">
            <a:noFill/>
            <a:round/>
          </a:ln>
          <a:effectLst>
            <a:prstShdw prst="shdw17" dist="17961" dir="2700000">
              <a:schemeClr val="accent1">
                <a:gamma/>
                <a:shade val="60000"/>
                <a:invGamma/>
              </a:schemeClr>
            </a:prstShdw>
          </a:effectLst>
        </p:spPr>
        <p:txBody>
          <a:bodyPr/>
          <a:lstStyle/>
          <a:p>
            <a:endParaRPr lang="zh-CN" altLang="en-US" sz="1200" dirty="0">
              <a:effectLst/>
              <a:latin typeface="微软雅黑" panose="020B0503020204020204" pitchFamily="34" charset="-122"/>
              <a:ea typeface="微软雅黑" panose="020B0503020204020204" pitchFamily="34" charset="-122"/>
            </a:endParaRPr>
          </a:p>
        </p:txBody>
      </p:sp>
      <p:grpSp>
        <p:nvGrpSpPr>
          <p:cNvPr id="25606" name="Group 7"/>
          <p:cNvGrpSpPr/>
          <p:nvPr/>
        </p:nvGrpSpPr>
        <p:grpSpPr>
          <a:xfrm>
            <a:off x="4036695" y="2373630"/>
            <a:ext cx="1021080" cy="725170"/>
            <a:chOff x="2512" y="1886"/>
            <a:chExt cx="716" cy="659"/>
          </a:xfrm>
          <a:solidFill>
            <a:srgbClr val="F08F29"/>
          </a:solidFill>
        </p:grpSpPr>
        <p:sp>
          <p:nvSpPr>
            <p:cNvPr id="1625096" name="Oval 8"/>
            <p:cNvSpPr>
              <a:spLocks noChangeArrowheads="1"/>
            </p:cNvSpPr>
            <p:nvPr/>
          </p:nvSpPr>
          <p:spPr bwMode="auto">
            <a:xfrm>
              <a:off x="2512" y="1886"/>
              <a:ext cx="716" cy="659"/>
            </a:xfrm>
            <a:prstGeom prst="ellipse">
              <a:avLst/>
            </a:prstGeom>
            <a:grpFill/>
            <a:ln w="12700">
              <a:no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097" name="Rectangle 9"/>
            <p:cNvSpPr>
              <a:spLocks noChangeArrowheads="1"/>
            </p:cNvSpPr>
            <p:nvPr/>
          </p:nvSpPr>
          <p:spPr bwMode="auto">
            <a:xfrm>
              <a:off x="2665" y="2015"/>
              <a:ext cx="412" cy="231"/>
            </a:xfrm>
            <a:prstGeom prst="rect">
              <a:avLst/>
            </a:prstGeom>
            <a:grpFill/>
            <a:ln w="254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098" name="Rectangle 10"/>
            <p:cNvSpPr>
              <a:spLocks noChangeArrowheads="1"/>
            </p:cNvSpPr>
            <p:nvPr/>
          </p:nvSpPr>
          <p:spPr bwMode="auto">
            <a:xfrm>
              <a:off x="2573" y="2187"/>
              <a:ext cx="596" cy="231"/>
            </a:xfrm>
            <a:prstGeom prst="rect">
              <a:avLst/>
            </a:prstGeom>
            <a:grpFill/>
            <a:ln w="254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25099" name="Rectangle 11"/>
          <p:cNvSpPr>
            <a:spLocks noChangeArrowheads="1"/>
          </p:cNvSpPr>
          <p:nvPr/>
        </p:nvSpPr>
        <p:spPr bwMode="auto">
          <a:xfrm>
            <a:off x="750570" y="1637030"/>
            <a:ext cx="459740" cy="2197100"/>
          </a:xfrm>
          <a:prstGeom prst="roundRect">
            <a:avLst/>
          </a:prstGeom>
          <a:solidFill>
            <a:srgbClr val="FF0000"/>
          </a:solidFill>
          <a:ln w="12700">
            <a:noFill/>
            <a:miter lim="800000"/>
          </a:ln>
          <a:effectLst/>
        </p:spPr>
        <p:txBody>
          <a:bodyPr lIns="90488" tIns="44450" rIns="90488" bIns="44450"/>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2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2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危</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险</a:t>
            </a:r>
          </a:p>
        </p:txBody>
      </p:sp>
      <p:sp>
        <p:nvSpPr>
          <p:cNvPr id="1625100" name="Rectangle 12" descr="Light upward diagonal"/>
          <p:cNvSpPr>
            <a:spLocks noChangeArrowheads="1"/>
          </p:cNvSpPr>
          <p:nvPr/>
        </p:nvSpPr>
        <p:spPr bwMode="auto">
          <a:xfrm>
            <a:off x="7887335" y="1637030"/>
            <a:ext cx="433705" cy="2300605"/>
          </a:xfrm>
          <a:prstGeom prst="roundRect">
            <a:avLst/>
          </a:prstGeom>
          <a:pattFill prst="ltUpDiag">
            <a:fgClr>
              <a:srgbClr val="000000"/>
            </a:fgClr>
            <a:bgClr>
              <a:srgbClr val="FC0128"/>
            </a:bgClr>
          </a:pattFill>
          <a:ln w="12700">
            <a:noFill/>
            <a:miter lim="800000"/>
          </a:ln>
          <a:effectLst/>
        </p:spPr>
        <p:txBody>
          <a:bodyPr lIns="90488" tIns="44450" rIns="90488" bIns="44450"/>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2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后</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b="1" i="0" u="none" strike="noStrike" kern="1200" cap="none" spc="0" normalizeH="0" baseline="0" noProof="0">
                <a:ln>
                  <a:noFill/>
                </a:ln>
                <a:solidFill>
                  <a:schemeClr val="bg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rPr>
              <a:t>果</a:t>
            </a:r>
          </a:p>
        </p:txBody>
      </p:sp>
      <p:sp>
        <p:nvSpPr>
          <p:cNvPr id="1625101" name="Line 13"/>
          <p:cNvSpPr>
            <a:spLocks noChangeShapeType="1"/>
          </p:cNvSpPr>
          <p:nvPr/>
        </p:nvSpPr>
        <p:spPr bwMode="auto">
          <a:xfrm flipV="1">
            <a:off x="1230630" y="2743835"/>
            <a:ext cx="2739390" cy="3175"/>
          </a:xfrm>
          <a:prstGeom prst="line">
            <a:avLst/>
          </a:prstGeom>
          <a:noFill/>
          <a:ln w="63500">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02" name="Line 14"/>
          <p:cNvSpPr>
            <a:spLocks noChangeShapeType="1"/>
          </p:cNvSpPr>
          <p:nvPr/>
        </p:nvSpPr>
        <p:spPr bwMode="auto">
          <a:xfrm>
            <a:off x="1230630" y="1798955"/>
            <a:ext cx="2778760" cy="746760"/>
          </a:xfrm>
          <a:prstGeom prst="line">
            <a:avLst/>
          </a:prstGeom>
          <a:noFill/>
          <a:ln w="63500">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03" name="Rectangle 15"/>
          <p:cNvSpPr>
            <a:spLocks noChangeArrowheads="1"/>
          </p:cNvSpPr>
          <p:nvPr/>
        </p:nvSpPr>
        <p:spPr bwMode="auto">
          <a:xfrm>
            <a:off x="2425700" y="1943735"/>
            <a:ext cx="207645" cy="461645"/>
          </a:xfrm>
          <a:prstGeom prst="rect">
            <a:avLst/>
          </a:prstGeom>
          <a:solidFill>
            <a:srgbClr val="CECECE"/>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04" name="Rectangle 16"/>
          <p:cNvSpPr>
            <a:spLocks noChangeArrowheads="1"/>
          </p:cNvSpPr>
          <p:nvPr/>
        </p:nvSpPr>
        <p:spPr bwMode="auto">
          <a:xfrm>
            <a:off x="2702560" y="2487930"/>
            <a:ext cx="207645" cy="461645"/>
          </a:xfrm>
          <a:prstGeom prst="rect">
            <a:avLst/>
          </a:prstGeom>
          <a:solidFill>
            <a:srgbClr val="CECECE"/>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05" name="Rectangle 17"/>
          <p:cNvSpPr>
            <a:spLocks noChangeArrowheads="1"/>
          </p:cNvSpPr>
          <p:nvPr/>
        </p:nvSpPr>
        <p:spPr bwMode="auto">
          <a:xfrm>
            <a:off x="5370830" y="2505710"/>
            <a:ext cx="205740" cy="461645"/>
          </a:xfrm>
          <a:prstGeom prst="rect">
            <a:avLst/>
          </a:prstGeom>
          <a:solidFill>
            <a:schemeClr val="accent3">
              <a:lumMod val="60000"/>
              <a:lumOff val="40000"/>
            </a:schemeClr>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06" name="Rectangle 18"/>
          <p:cNvSpPr>
            <a:spLocks noChangeArrowheads="1"/>
          </p:cNvSpPr>
          <p:nvPr/>
        </p:nvSpPr>
        <p:spPr bwMode="auto">
          <a:xfrm>
            <a:off x="6184265" y="2084705"/>
            <a:ext cx="207645" cy="461645"/>
          </a:xfrm>
          <a:prstGeom prst="rect">
            <a:avLst/>
          </a:prstGeom>
          <a:solidFill>
            <a:schemeClr val="accent3">
              <a:lumMod val="60000"/>
              <a:lumOff val="40000"/>
            </a:schemeClr>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07" name="Rectangle 19"/>
          <p:cNvSpPr>
            <a:spLocks noChangeArrowheads="1"/>
          </p:cNvSpPr>
          <p:nvPr/>
        </p:nvSpPr>
        <p:spPr bwMode="auto">
          <a:xfrm>
            <a:off x="7208520" y="1664335"/>
            <a:ext cx="207645" cy="461645"/>
          </a:xfrm>
          <a:prstGeom prst="rect">
            <a:avLst/>
          </a:prstGeom>
          <a:solidFill>
            <a:schemeClr val="accent3">
              <a:lumMod val="60000"/>
              <a:lumOff val="40000"/>
            </a:schemeClr>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08" name="Rectangle 20"/>
          <p:cNvSpPr>
            <a:spLocks noChangeArrowheads="1"/>
          </p:cNvSpPr>
          <p:nvPr/>
        </p:nvSpPr>
        <p:spPr bwMode="auto">
          <a:xfrm>
            <a:off x="6184265" y="2925445"/>
            <a:ext cx="207645" cy="462915"/>
          </a:xfrm>
          <a:prstGeom prst="rect">
            <a:avLst/>
          </a:prstGeom>
          <a:solidFill>
            <a:schemeClr val="accent3">
              <a:lumMod val="60000"/>
              <a:lumOff val="40000"/>
            </a:schemeClr>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09" name="Rectangle 21"/>
          <p:cNvSpPr>
            <a:spLocks noChangeArrowheads="1"/>
          </p:cNvSpPr>
          <p:nvPr/>
        </p:nvSpPr>
        <p:spPr bwMode="auto">
          <a:xfrm>
            <a:off x="7071995" y="3346450"/>
            <a:ext cx="207645" cy="461645"/>
          </a:xfrm>
          <a:prstGeom prst="rect">
            <a:avLst/>
          </a:prstGeom>
          <a:solidFill>
            <a:schemeClr val="accent3">
              <a:lumMod val="60000"/>
              <a:lumOff val="40000"/>
            </a:schemeClr>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10" name="Line 22"/>
          <p:cNvSpPr>
            <a:spLocks noChangeShapeType="1"/>
          </p:cNvSpPr>
          <p:nvPr/>
        </p:nvSpPr>
        <p:spPr bwMode="auto">
          <a:xfrm>
            <a:off x="5078095" y="2737485"/>
            <a:ext cx="28575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1" name="Line 23"/>
          <p:cNvSpPr>
            <a:spLocks noChangeShapeType="1"/>
          </p:cNvSpPr>
          <p:nvPr/>
        </p:nvSpPr>
        <p:spPr bwMode="auto">
          <a:xfrm>
            <a:off x="5596890" y="2527300"/>
            <a:ext cx="58166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2" name="Line 24"/>
          <p:cNvSpPr>
            <a:spLocks noChangeShapeType="1"/>
          </p:cNvSpPr>
          <p:nvPr/>
        </p:nvSpPr>
        <p:spPr bwMode="auto">
          <a:xfrm>
            <a:off x="6410960" y="2527300"/>
            <a:ext cx="146939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3" name="Line 25"/>
          <p:cNvSpPr>
            <a:spLocks noChangeShapeType="1"/>
          </p:cNvSpPr>
          <p:nvPr/>
        </p:nvSpPr>
        <p:spPr bwMode="auto">
          <a:xfrm>
            <a:off x="6422390" y="2093595"/>
            <a:ext cx="79883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4" name="Line 26"/>
          <p:cNvSpPr>
            <a:spLocks noChangeShapeType="1"/>
          </p:cNvSpPr>
          <p:nvPr/>
        </p:nvSpPr>
        <p:spPr bwMode="auto">
          <a:xfrm>
            <a:off x="7447915" y="1671955"/>
            <a:ext cx="456565"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5" name="Line 27"/>
          <p:cNvSpPr>
            <a:spLocks noChangeShapeType="1"/>
          </p:cNvSpPr>
          <p:nvPr/>
        </p:nvSpPr>
        <p:spPr bwMode="auto">
          <a:xfrm>
            <a:off x="7447915" y="2093595"/>
            <a:ext cx="456565"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6" name="Line 28"/>
          <p:cNvSpPr>
            <a:spLocks noChangeShapeType="1"/>
          </p:cNvSpPr>
          <p:nvPr/>
        </p:nvSpPr>
        <p:spPr bwMode="auto">
          <a:xfrm>
            <a:off x="5596890" y="2948305"/>
            <a:ext cx="58166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7" name="Line 29"/>
          <p:cNvSpPr>
            <a:spLocks noChangeShapeType="1"/>
          </p:cNvSpPr>
          <p:nvPr/>
        </p:nvSpPr>
        <p:spPr bwMode="auto">
          <a:xfrm>
            <a:off x="6410960" y="2948305"/>
            <a:ext cx="146939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8" name="Line 30"/>
          <p:cNvSpPr>
            <a:spLocks noChangeShapeType="1"/>
          </p:cNvSpPr>
          <p:nvPr/>
        </p:nvSpPr>
        <p:spPr bwMode="auto">
          <a:xfrm>
            <a:off x="6410960" y="3368040"/>
            <a:ext cx="65532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19" name="Line 31"/>
          <p:cNvSpPr>
            <a:spLocks noChangeShapeType="1"/>
          </p:cNvSpPr>
          <p:nvPr/>
        </p:nvSpPr>
        <p:spPr bwMode="auto">
          <a:xfrm>
            <a:off x="7298055" y="3368040"/>
            <a:ext cx="58166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20" name="Line 32"/>
          <p:cNvSpPr>
            <a:spLocks noChangeShapeType="1"/>
          </p:cNvSpPr>
          <p:nvPr/>
        </p:nvSpPr>
        <p:spPr bwMode="auto">
          <a:xfrm>
            <a:off x="7298055" y="3788410"/>
            <a:ext cx="581660" cy="0"/>
          </a:xfrm>
          <a:prstGeom prst="line">
            <a:avLst/>
          </a:prstGeom>
          <a:noFill/>
          <a:ln w="63500">
            <a:solidFill>
              <a:schemeClr val="bg1">
                <a:lumMod val="50000"/>
              </a:scheme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21" name="Rectangle 33"/>
          <p:cNvSpPr>
            <a:spLocks noChangeArrowheads="1"/>
          </p:cNvSpPr>
          <p:nvPr/>
        </p:nvSpPr>
        <p:spPr bwMode="auto">
          <a:xfrm>
            <a:off x="3211195" y="2062480"/>
            <a:ext cx="208915" cy="461645"/>
          </a:xfrm>
          <a:prstGeom prst="rect">
            <a:avLst/>
          </a:prstGeom>
          <a:solidFill>
            <a:srgbClr val="CECECE"/>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22" name="Rectangle 34"/>
          <p:cNvSpPr>
            <a:spLocks noChangeArrowheads="1"/>
          </p:cNvSpPr>
          <p:nvPr/>
        </p:nvSpPr>
        <p:spPr bwMode="auto">
          <a:xfrm>
            <a:off x="3084195" y="3424555"/>
            <a:ext cx="2908935" cy="519430"/>
          </a:xfrm>
          <a:prstGeom prst="rect">
            <a:avLst/>
          </a:prstGeom>
          <a:solidFill>
            <a:schemeClr val="bg1"/>
          </a:solidFill>
          <a:ln w="25400">
            <a:noFill/>
            <a:miter lim="800000"/>
          </a:ln>
          <a:effectLst/>
        </p:spPr>
        <p:txBody>
          <a:bodyPr wrap="square" lIns="90488" tIns="44450" rIns="90488" bIns="44450">
            <a:spAutoFit/>
          </a:bodyPr>
          <a:lstStyle/>
          <a:p>
            <a:pPr algn="ctr" eaLnBrk="0" hangingPunct="0"/>
            <a:r>
              <a:rPr lang="zh-CN" altLang="en-GB" sz="1400" b="1" dirty="0">
                <a:solidFill>
                  <a:schemeClr val="tx1">
                    <a:lumMod val="65000"/>
                    <a:lumOff val="35000"/>
                  </a:schemeClr>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释放危险</a:t>
            </a:r>
          </a:p>
          <a:p>
            <a:pPr algn="ctr" eaLnBrk="0" hangingPunct="0"/>
            <a:r>
              <a:rPr lang="en-GB" altLang="zh-CN" sz="1400" b="1" dirty="0">
                <a:solidFill>
                  <a:schemeClr val="tx1">
                    <a:lumMod val="65000"/>
                    <a:lumOff val="35000"/>
                  </a:schemeClr>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400" b="1" dirty="0">
                <a:solidFill>
                  <a:schemeClr val="tx1">
                    <a:lumMod val="65000"/>
                    <a:lumOff val="35000"/>
                  </a:schemeClr>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可能引起伤害或损失的不良事件</a:t>
            </a:r>
            <a:r>
              <a:rPr lang="en-GB" altLang="zh-CN" sz="1400" b="1" dirty="0">
                <a:solidFill>
                  <a:schemeClr val="tx1">
                    <a:lumMod val="65000"/>
                    <a:lumOff val="35000"/>
                  </a:schemeClr>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625123" name="Line 35"/>
          <p:cNvSpPr>
            <a:spLocks noChangeShapeType="1"/>
          </p:cNvSpPr>
          <p:nvPr/>
        </p:nvSpPr>
        <p:spPr bwMode="auto">
          <a:xfrm flipV="1">
            <a:off x="4551680" y="3098800"/>
            <a:ext cx="0" cy="314325"/>
          </a:xfrm>
          <a:prstGeom prst="line">
            <a:avLst/>
          </a:prstGeom>
          <a:noFill/>
          <a:ln w="25400">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24" name="Line 36"/>
          <p:cNvSpPr>
            <a:spLocks noChangeShapeType="1"/>
          </p:cNvSpPr>
          <p:nvPr/>
        </p:nvSpPr>
        <p:spPr bwMode="auto">
          <a:xfrm flipV="1">
            <a:off x="1221740" y="2982595"/>
            <a:ext cx="2781300" cy="704215"/>
          </a:xfrm>
          <a:prstGeom prst="line">
            <a:avLst/>
          </a:prstGeom>
          <a:noFill/>
          <a:ln w="63500">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25" name="Rectangle 37"/>
          <p:cNvSpPr>
            <a:spLocks noChangeArrowheads="1"/>
          </p:cNvSpPr>
          <p:nvPr/>
        </p:nvSpPr>
        <p:spPr bwMode="auto">
          <a:xfrm>
            <a:off x="2437130" y="3145790"/>
            <a:ext cx="208915" cy="461645"/>
          </a:xfrm>
          <a:prstGeom prst="rect">
            <a:avLst/>
          </a:prstGeom>
          <a:solidFill>
            <a:srgbClr val="CECECE"/>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5126" name="Rectangle 38"/>
          <p:cNvSpPr>
            <a:spLocks noChangeArrowheads="1"/>
          </p:cNvSpPr>
          <p:nvPr/>
        </p:nvSpPr>
        <p:spPr bwMode="auto">
          <a:xfrm>
            <a:off x="2963545" y="3009265"/>
            <a:ext cx="208915" cy="461645"/>
          </a:xfrm>
          <a:prstGeom prst="rect">
            <a:avLst/>
          </a:prstGeom>
          <a:solidFill>
            <a:srgbClr val="CECECE"/>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5635" name="Rectangle 39"/>
          <p:cNvSpPr/>
          <p:nvPr/>
        </p:nvSpPr>
        <p:spPr>
          <a:xfrm>
            <a:off x="1685925" y="3980815"/>
            <a:ext cx="632460" cy="273050"/>
          </a:xfrm>
          <a:prstGeom prst="rect">
            <a:avLst/>
          </a:prstGeom>
          <a:noFill/>
          <a:ln w="25400">
            <a:noFill/>
          </a:ln>
        </p:spPr>
        <p:txBody>
          <a:bodyPr wrap="square" lIns="90488" tIns="44450" rIns="90488" bIns="44450">
            <a:spAutoFit/>
          </a:bodyPr>
          <a:lstStyle/>
          <a:p>
            <a:pPr eaLnBrk="0" hangingPunct="0"/>
            <a:r>
              <a:rPr lang="zh-CN" altLang="en-GB" sz="1200" b="1" dirty="0">
                <a:solidFill>
                  <a:schemeClr val="bg1"/>
                </a:solidFill>
                <a:latin typeface="微软雅黑" panose="020B0503020204020204" pitchFamily="34" charset="-122"/>
                <a:ea typeface="微软雅黑" panose="020B0503020204020204" pitchFamily="34" charset="-122"/>
              </a:rPr>
              <a:t>屏障</a:t>
            </a:r>
          </a:p>
        </p:txBody>
      </p:sp>
      <p:sp>
        <p:nvSpPr>
          <p:cNvPr id="1625128" name="Text Box 40"/>
          <p:cNvSpPr txBox="1">
            <a:spLocks noChangeArrowheads="1"/>
          </p:cNvSpPr>
          <p:nvPr/>
        </p:nvSpPr>
        <p:spPr bwMode="auto">
          <a:xfrm>
            <a:off x="4072890" y="2505710"/>
            <a:ext cx="967105"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algn="ctr" defTabSz="914400">
              <a:buClrTx/>
              <a:buSzTx/>
              <a:buFontTx/>
              <a:buNone/>
              <a:defRPr/>
            </a:pPr>
            <a:r>
              <a:rPr kumimoji="0" lang="zh-CN" altLang="en-US" b="1" kern="1200" cap="none" spc="0" normalizeH="0" baseline="0" noProof="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顶事件</a:t>
            </a:r>
          </a:p>
        </p:txBody>
      </p:sp>
      <p:sp>
        <p:nvSpPr>
          <p:cNvPr id="1625129" name="Text Box 41"/>
          <p:cNvSpPr txBox="1">
            <a:spLocks noChangeArrowheads="1"/>
          </p:cNvSpPr>
          <p:nvPr/>
        </p:nvSpPr>
        <p:spPr bwMode="auto">
          <a:xfrm>
            <a:off x="1179830" y="2494280"/>
            <a:ext cx="80899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威   胁</a:t>
            </a:r>
          </a:p>
        </p:txBody>
      </p:sp>
      <p:sp>
        <p:nvSpPr>
          <p:cNvPr id="1625130" name="Text Box 42"/>
          <p:cNvSpPr txBox="1">
            <a:spLocks noChangeArrowheads="1"/>
          </p:cNvSpPr>
          <p:nvPr/>
        </p:nvSpPr>
        <p:spPr bwMode="auto">
          <a:xfrm rot="1317517">
            <a:off x="1289685" y="1619885"/>
            <a:ext cx="80899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威   胁</a:t>
            </a:r>
          </a:p>
        </p:txBody>
      </p:sp>
      <p:sp>
        <p:nvSpPr>
          <p:cNvPr id="1625131" name="Text Box 43"/>
          <p:cNvSpPr txBox="1">
            <a:spLocks noChangeArrowheads="1"/>
          </p:cNvSpPr>
          <p:nvPr/>
        </p:nvSpPr>
        <p:spPr bwMode="auto">
          <a:xfrm rot="20392526">
            <a:off x="1228090" y="3604260"/>
            <a:ext cx="80899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威   胁</a:t>
            </a:r>
          </a:p>
        </p:txBody>
      </p:sp>
      <p:sp>
        <p:nvSpPr>
          <p:cNvPr id="1625132" name="Text Box 44"/>
          <p:cNvSpPr txBox="1">
            <a:spLocks noChangeArrowheads="1"/>
          </p:cNvSpPr>
          <p:nvPr/>
        </p:nvSpPr>
        <p:spPr bwMode="auto">
          <a:xfrm>
            <a:off x="3636645" y="516890"/>
            <a:ext cx="3035300"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b="1" kern="1200" cap="none" spc="0" normalizeH="0" baseline="0" noProof="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回到基础</a:t>
            </a:r>
            <a:r>
              <a:rPr kumimoji="0" lang="en-US" altLang="zh-CN" b="1"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蝴蝶结理论</a:t>
            </a:r>
          </a:p>
        </p:txBody>
      </p:sp>
      <p:sp>
        <p:nvSpPr>
          <p:cNvPr id="1625133" name="Line 45"/>
          <p:cNvSpPr>
            <a:spLocks noChangeShapeType="1"/>
          </p:cNvSpPr>
          <p:nvPr/>
        </p:nvSpPr>
        <p:spPr bwMode="auto">
          <a:xfrm flipV="1">
            <a:off x="2876550" y="3562350"/>
            <a:ext cx="139065" cy="417830"/>
          </a:xfrm>
          <a:prstGeom prst="line">
            <a:avLst/>
          </a:prstGeom>
          <a:noFill/>
          <a:ln w="9525">
            <a:solidFill>
              <a:schemeClr val="bg1">
                <a:lumMod val="50000"/>
              </a:schemeClr>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35" name="Rectangle 47"/>
          <p:cNvSpPr>
            <a:spLocks noChangeArrowheads="1"/>
          </p:cNvSpPr>
          <p:nvPr/>
        </p:nvSpPr>
        <p:spPr bwMode="auto">
          <a:xfrm>
            <a:off x="2132965" y="1089025"/>
            <a:ext cx="3839210" cy="460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威胁</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是一种可能的起因，具有释放危险、引起事故的潜能</a:t>
            </a:r>
          </a:p>
        </p:txBody>
      </p:sp>
      <p:sp>
        <p:nvSpPr>
          <p:cNvPr id="1625136" name="Line 48"/>
          <p:cNvSpPr>
            <a:spLocks noChangeShapeType="1"/>
          </p:cNvSpPr>
          <p:nvPr/>
        </p:nvSpPr>
        <p:spPr bwMode="auto">
          <a:xfrm flipH="1">
            <a:off x="1751330" y="1435100"/>
            <a:ext cx="405765" cy="200660"/>
          </a:xfrm>
          <a:prstGeom prst="line">
            <a:avLst/>
          </a:prstGeom>
          <a:noFill/>
          <a:ln w="9525">
            <a:solidFill>
              <a:schemeClr val="bg1">
                <a:lumMod val="50000"/>
              </a:schemeClr>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5137" name="Rectangle 49"/>
          <p:cNvSpPr>
            <a:spLocks noChangeArrowheads="1"/>
          </p:cNvSpPr>
          <p:nvPr/>
        </p:nvSpPr>
        <p:spPr bwMode="auto">
          <a:xfrm>
            <a:off x="1697990" y="4271010"/>
            <a:ext cx="3347085" cy="4972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是一种方法, 可以降低危险被释放的可能性，</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12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减轻危险被释放后带来的不良后果。。。</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614045" y="663575"/>
            <a:ext cx="1097280" cy="368300"/>
          </a:xfrm>
          <a:prstGeom prst="rect">
            <a:avLst/>
          </a:prstGeom>
          <a:noFill/>
        </p:spPr>
        <p:txBody>
          <a:bodyPr wrap="none" rtlCol="0" anchor="t">
            <a:spAutoFit/>
          </a:bodyPr>
          <a:lstStyle/>
          <a:p>
            <a:r>
              <a:rPr lang="zh-CN" altLang="en-US" noProof="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回到基础</a:t>
            </a:r>
          </a:p>
        </p:txBody>
      </p:sp>
      <p:graphicFrame>
        <p:nvGraphicFramePr>
          <p:cNvPr id="1396907" name="Group 171"/>
          <p:cNvGraphicFramePr>
            <a:graphicFrameLocks noGrp="1"/>
          </p:cNvGraphicFramePr>
          <p:nvPr/>
        </p:nvGraphicFramePr>
        <p:xfrm>
          <a:off x="850900" y="1231265"/>
          <a:ext cx="7314565" cy="3382137"/>
        </p:xfrm>
        <a:graphic>
          <a:graphicData uri="http://schemas.openxmlformats.org/drawingml/2006/table">
            <a:tbl>
              <a:tblPr/>
              <a:tblGrid>
                <a:gridCol w="3395345">
                  <a:extLst>
                    <a:ext uri="{9D8B030D-6E8A-4147-A177-3AD203B41FA5}">
                      <a16:colId xmlns:a16="http://schemas.microsoft.com/office/drawing/2014/main" val="20000"/>
                    </a:ext>
                  </a:extLst>
                </a:gridCol>
                <a:gridCol w="1251585">
                  <a:extLst>
                    <a:ext uri="{9D8B030D-6E8A-4147-A177-3AD203B41FA5}">
                      <a16:colId xmlns:a16="http://schemas.microsoft.com/office/drawing/2014/main" val="20001"/>
                    </a:ext>
                  </a:extLst>
                </a:gridCol>
                <a:gridCol w="516255">
                  <a:extLst>
                    <a:ext uri="{9D8B030D-6E8A-4147-A177-3AD203B41FA5}">
                      <a16:colId xmlns:a16="http://schemas.microsoft.com/office/drawing/2014/main" val="20002"/>
                    </a:ext>
                  </a:extLst>
                </a:gridCol>
                <a:gridCol w="2151380">
                  <a:extLst>
                    <a:ext uri="{9D8B030D-6E8A-4147-A177-3AD203B41FA5}">
                      <a16:colId xmlns:a16="http://schemas.microsoft.com/office/drawing/2014/main" val="20003"/>
                    </a:ext>
                  </a:extLst>
                </a:gridCol>
              </a:tblGrid>
              <a:tr h="274320">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4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危险、威胁、屏障的实例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93395">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老虎 </a:t>
                      </a:r>
                      <a:r>
                        <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实例1)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碳氢化合物 </a:t>
                      </a:r>
                      <a:r>
                        <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实例</a:t>
                      </a:r>
                      <a:r>
                        <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265">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危险</a:t>
                      </a: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–(能源)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活着的老虎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具有一定气压的气体</a:t>
                      </a:r>
                      <a:endPar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52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威胁</a:t>
                      </a: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 (能量是怎样被释放的</a:t>
                      </a:r>
                      <a:r>
                        <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是一种可能的起因，具有释放危险、引起事故的潜能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损害 /兽笼故障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腐蚀</a:t>
                      </a:r>
                    </a:p>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屏障</a:t>
                      </a: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 (如何对被释放的能量进行控制</a:t>
                      </a:r>
                      <a:r>
                        <a:rPr kumimoji="0" lang="en-US" altLang="zh-CN"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是一种方法, 可以降低危险被释放的可能性，</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减轻危险被释放后带来的不良后果。。。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兽笼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检查</a:t>
                      </a:r>
                    </a:p>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395">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顶事件</a:t>
                      </a: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 (能量被释放)</a:t>
                      </a: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危险被“释放”.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老虎被释放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200" b="1" i="0" u="none" strike="noStrike" cap="none" normalizeH="0" baseline="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气体释放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877570" y="1349375"/>
            <a:ext cx="1011555" cy="873760"/>
          </a:xfrm>
          <a:prstGeom prst="rect">
            <a:avLst/>
          </a:prstGeom>
        </p:spPr>
      </p:pic>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395748" name="Text Box 36"/>
          <p:cNvSpPr txBox="1">
            <a:spLocks noChangeArrowheads="1"/>
          </p:cNvSpPr>
          <p:nvPr/>
        </p:nvSpPr>
        <p:spPr bwMode="auto">
          <a:xfrm>
            <a:off x="588645" y="675640"/>
            <a:ext cx="3627755"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kern="1200" cap="none" spc="0" normalizeH="0" baseline="0" noProof="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回到基础</a:t>
            </a:r>
            <a:r>
              <a:rPr kumimoji="0" lang="zh-CN" altLang="en-US" b="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实例1: 兽笼中的老虎</a:t>
            </a:r>
          </a:p>
        </p:txBody>
      </p:sp>
      <p:grpSp>
        <p:nvGrpSpPr>
          <p:cNvPr id="6" name="组合 5"/>
          <p:cNvGrpSpPr/>
          <p:nvPr/>
        </p:nvGrpSpPr>
        <p:grpSpPr>
          <a:xfrm>
            <a:off x="835660" y="1323340"/>
            <a:ext cx="1169670" cy="858520"/>
            <a:chOff x="1907" y="2142"/>
            <a:chExt cx="1842" cy="1352"/>
          </a:xfrm>
        </p:grpSpPr>
        <p:sp>
          <p:nvSpPr>
            <p:cNvPr id="1395753" name="AutoShape 41"/>
            <p:cNvSpPr>
              <a:spLocks noChangeArrowheads="1"/>
            </p:cNvSpPr>
            <p:nvPr/>
          </p:nvSpPr>
          <p:spPr bwMode="auto">
            <a:xfrm>
              <a:off x="1907" y="2142"/>
              <a:ext cx="1842" cy="1353"/>
            </a:xfrm>
            <a:prstGeom prst="bevel">
              <a:avLst>
                <a:gd name="adj" fmla="val 4167"/>
              </a:avLst>
            </a:prstGeom>
            <a:noFill/>
            <a:ln w="76200">
              <a:solidFill>
                <a:srgbClr val="000000"/>
              </a:solid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395754" name="Line 42"/>
            <p:cNvSpPr>
              <a:spLocks noChangeShapeType="1"/>
            </p:cNvSpPr>
            <p:nvPr/>
          </p:nvSpPr>
          <p:spPr bwMode="auto">
            <a:xfrm flipV="1">
              <a:off x="2548"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55" name="Line 43"/>
            <p:cNvSpPr>
              <a:spLocks noChangeShapeType="1"/>
            </p:cNvSpPr>
            <p:nvPr/>
          </p:nvSpPr>
          <p:spPr bwMode="auto">
            <a:xfrm flipV="1">
              <a:off x="3469"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56" name="Line 44"/>
            <p:cNvSpPr>
              <a:spLocks noChangeShapeType="1"/>
            </p:cNvSpPr>
            <p:nvPr/>
          </p:nvSpPr>
          <p:spPr bwMode="auto">
            <a:xfrm flipV="1">
              <a:off x="3229"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57" name="Line 45"/>
            <p:cNvSpPr>
              <a:spLocks noChangeShapeType="1"/>
            </p:cNvSpPr>
            <p:nvPr/>
          </p:nvSpPr>
          <p:spPr bwMode="auto">
            <a:xfrm flipV="1">
              <a:off x="2748"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58" name="Line 46"/>
            <p:cNvSpPr>
              <a:spLocks noChangeShapeType="1"/>
            </p:cNvSpPr>
            <p:nvPr/>
          </p:nvSpPr>
          <p:spPr bwMode="auto">
            <a:xfrm flipV="1">
              <a:off x="2988"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59" name="Line 47"/>
            <p:cNvSpPr>
              <a:spLocks noChangeShapeType="1"/>
            </p:cNvSpPr>
            <p:nvPr/>
          </p:nvSpPr>
          <p:spPr bwMode="auto">
            <a:xfrm flipV="1">
              <a:off x="2107"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60" name="Line 48"/>
            <p:cNvSpPr>
              <a:spLocks noChangeShapeType="1"/>
            </p:cNvSpPr>
            <p:nvPr/>
          </p:nvSpPr>
          <p:spPr bwMode="auto">
            <a:xfrm flipV="1">
              <a:off x="2308" y="2183"/>
              <a:ext cx="0" cy="1271"/>
            </a:xfrm>
            <a:prstGeom prst="line">
              <a:avLst/>
            </a:prstGeom>
            <a:noFill/>
            <a:ln w="76200">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7664" name="AutoShape 50"/>
          <p:cNvSpPr/>
          <p:nvPr/>
        </p:nvSpPr>
        <p:spPr>
          <a:xfrm rot="16200000">
            <a:off x="3933190" y="1096010"/>
            <a:ext cx="2508250" cy="5006340"/>
          </a:xfrm>
          <a:prstGeom prst="flowChartCollate">
            <a:avLst/>
          </a:prstGeom>
          <a:solidFill>
            <a:srgbClr val="FFFFFF"/>
          </a:solidFill>
          <a:ln w="9525" cap="flat" cmpd="sng">
            <a:solidFill>
              <a:srgbClr val="000000"/>
            </a:solidFill>
            <a:prstDash val="solid"/>
            <a:miter/>
            <a:headEnd type="none" w="med" len="med"/>
            <a:tailEnd type="none" w="med" len="med"/>
          </a:ln>
        </p:spPr>
        <p:txBody>
          <a:bodyPr vert="eaVert"/>
          <a:lstStyle/>
          <a:p>
            <a:pPr eaLnBrk="0" hangingPunct="0"/>
            <a:endParaRPr lang="zh-CN" altLang="en-US" sz="1400" b="0" dirty="0">
              <a:solidFill>
                <a:schemeClr val="tx1"/>
              </a:solidFill>
              <a:latin typeface="微软雅黑" panose="020B0503020204020204" pitchFamily="34" charset="-122"/>
              <a:ea typeface="微软雅黑" panose="020B0503020204020204" pitchFamily="34" charset="-122"/>
            </a:endParaRPr>
          </a:p>
        </p:txBody>
      </p:sp>
      <p:grpSp>
        <p:nvGrpSpPr>
          <p:cNvPr id="27665" name="Group 72"/>
          <p:cNvGrpSpPr/>
          <p:nvPr/>
        </p:nvGrpSpPr>
        <p:grpSpPr>
          <a:xfrm>
            <a:off x="2748915" y="2588260"/>
            <a:ext cx="852805" cy="2009775"/>
            <a:chOff x="1212" y="1808"/>
            <a:chExt cx="651" cy="1689"/>
          </a:xfrm>
        </p:grpSpPr>
        <p:sp>
          <p:nvSpPr>
            <p:cNvPr id="1395765" name="Line 53"/>
            <p:cNvSpPr>
              <a:spLocks noChangeShapeType="1"/>
            </p:cNvSpPr>
            <p:nvPr/>
          </p:nvSpPr>
          <p:spPr bwMode="auto">
            <a:xfrm>
              <a:off x="1531" y="1808"/>
              <a:ext cx="0" cy="1689"/>
            </a:xfrm>
            <a:prstGeom prst="line">
              <a:avLst/>
            </a:prstGeom>
            <a:noFill/>
            <a:ln w="9525">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69" name="Line 57"/>
            <p:cNvSpPr>
              <a:spLocks noChangeShapeType="1"/>
            </p:cNvSpPr>
            <p:nvPr/>
          </p:nvSpPr>
          <p:spPr bwMode="auto">
            <a:xfrm>
              <a:off x="1863" y="2012"/>
              <a:ext cx="0" cy="1292"/>
            </a:xfrm>
            <a:prstGeom prst="line">
              <a:avLst/>
            </a:prstGeom>
            <a:noFill/>
            <a:ln w="9525">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7679" name="WordArt 59"/>
            <p:cNvSpPr>
              <a:spLocks noTextEdit="1"/>
            </p:cNvSpPr>
            <p:nvPr/>
          </p:nvSpPr>
          <p:spPr>
            <a:xfrm rot="5400000">
              <a:off x="557" y="2463"/>
              <a:ext cx="1565" cy="255"/>
            </a:xfrm>
            <a:prstGeom prst="rect">
              <a:avLst/>
            </a:prstGeom>
          </p:spPr>
          <p:txBody>
            <a:bodyPr vert="wordArtVert" wrap="none" fromWordArt="1">
              <a:prstTxWarp prst="textPlain">
                <a:avLst>
                  <a:gd name="adj" fmla="val 50000"/>
                </a:avLst>
              </a:prstTxWarp>
              <a:normAutofit/>
            </a:bodyPr>
            <a:lstStyle/>
            <a:p>
              <a:pPr algn="ctr"/>
              <a:r>
                <a:rPr lang="zh-CN" altLang="en-US" sz="1400" b="1">
                  <a:ln w="9525" cap="flat" cmpd="sng">
                    <a:solidFill>
                      <a:srgbClr val="000000"/>
                    </a:solidFill>
                    <a:prstDash val="solid"/>
                    <a:headEnd type="none" w="med" len="med"/>
                    <a:tailEnd type="none" w="med" len="med"/>
                  </a:ln>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HAZARD</a:t>
              </a:r>
            </a:p>
          </p:txBody>
        </p:sp>
        <p:sp>
          <p:nvSpPr>
            <p:cNvPr id="27680" name="WordArt 60"/>
            <p:cNvSpPr>
              <a:spLocks noTextEdit="1"/>
            </p:cNvSpPr>
            <p:nvPr/>
          </p:nvSpPr>
          <p:spPr>
            <a:xfrm rot="5400000">
              <a:off x="1133" y="2610"/>
              <a:ext cx="1088" cy="164"/>
            </a:xfrm>
            <a:prstGeom prst="rect">
              <a:avLst/>
            </a:prstGeom>
          </p:spPr>
          <p:txBody>
            <a:bodyPr vert="wordArtVert" wrap="none" fromWordArt="1">
              <a:prstTxWarp prst="textPlain">
                <a:avLst>
                  <a:gd name="adj" fmla="val 50000"/>
                </a:avLst>
              </a:prstTxWarp>
              <a:normAutofit/>
            </a:bodyPr>
            <a:lstStyle/>
            <a:p>
              <a:pPr algn="ctr"/>
              <a:r>
                <a:rPr lang="zh-CN" altLang="en-US" sz="1400" b="1">
                  <a:ln w="9525" cap="flat" cmpd="sng">
                    <a:solidFill>
                      <a:srgbClr val="000000"/>
                    </a:solidFill>
                    <a:prstDash val="solid"/>
                    <a:headEnd type="none" w="med" len="med"/>
                    <a:tailEnd type="none" w="med" len="med"/>
                  </a:ln>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Threats</a:t>
              </a:r>
            </a:p>
          </p:txBody>
        </p:sp>
      </p:grpSp>
      <p:sp>
        <p:nvSpPr>
          <p:cNvPr id="27666" name="WordArt 61"/>
          <p:cNvSpPr>
            <a:spLocks noTextEdit="1"/>
          </p:cNvSpPr>
          <p:nvPr/>
        </p:nvSpPr>
        <p:spPr>
          <a:xfrm rot="5400000">
            <a:off x="6372225" y="3491230"/>
            <a:ext cx="2184400" cy="215900"/>
          </a:xfrm>
          <a:prstGeom prst="rect">
            <a:avLst/>
          </a:prstGeom>
        </p:spPr>
        <p:txBody>
          <a:bodyPr vert="wordArtVert" wrap="none" fromWordArt="1">
            <a:prstTxWarp prst="textPlain">
              <a:avLst>
                <a:gd name="adj" fmla="val 50000"/>
              </a:avLst>
            </a:prstTxWarp>
            <a:normAutofit/>
          </a:bodyPr>
          <a:lstStyle/>
          <a:p>
            <a:pPr algn="ctr"/>
            <a:r>
              <a:rPr lang="zh-CN" altLang="en-US" sz="1400" b="1">
                <a:ln w="9525" cap="flat" cmpd="sng">
                  <a:solidFill>
                    <a:srgbClr val="000000"/>
                  </a:solidFill>
                  <a:prstDash val="solid"/>
                  <a:headEnd type="none" w="med" len="med"/>
                  <a:tailEnd type="none" w="med" len="med"/>
                </a:ln>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CONSEQUENCE</a:t>
            </a:r>
          </a:p>
        </p:txBody>
      </p:sp>
      <p:grpSp>
        <p:nvGrpSpPr>
          <p:cNvPr id="27667" name="Group 71"/>
          <p:cNvGrpSpPr/>
          <p:nvPr/>
        </p:nvGrpSpPr>
        <p:grpSpPr>
          <a:xfrm>
            <a:off x="3834765" y="2740660"/>
            <a:ext cx="3106420" cy="1699260"/>
            <a:chOff x="2041" y="1944"/>
            <a:chExt cx="2372" cy="1428"/>
          </a:xfrm>
        </p:grpSpPr>
        <p:sp>
          <p:nvSpPr>
            <p:cNvPr id="1395763" name="Oval 51"/>
            <p:cNvSpPr>
              <a:spLocks noChangeArrowheads="1"/>
            </p:cNvSpPr>
            <p:nvPr/>
          </p:nvSpPr>
          <p:spPr bwMode="auto">
            <a:xfrm>
              <a:off x="2678" y="2253"/>
              <a:ext cx="765" cy="892"/>
            </a:xfrm>
            <a:prstGeom prst="ellipse">
              <a:avLst/>
            </a:prstGeom>
            <a:solidFill>
              <a:srgbClr val="FFC000"/>
            </a:solidFill>
            <a:ln w="9525">
              <a:noFill/>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395764" name="Line 52"/>
            <p:cNvSpPr>
              <a:spLocks noChangeShapeType="1"/>
            </p:cNvSpPr>
            <p:nvPr/>
          </p:nvSpPr>
          <p:spPr bwMode="auto">
            <a:xfrm>
              <a:off x="2373" y="2284"/>
              <a:ext cx="0" cy="748"/>
            </a:xfrm>
            <a:prstGeom prst="line">
              <a:avLst/>
            </a:prstGeom>
            <a:noFill/>
            <a:ln w="9525">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66" name="Line 54"/>
            <p:cNvSpPr>
              <a:spLocks noChangeShapeType="1"/>
            </p:cNvSpPr>
            <p:nvPr/>
          </p:nvSpPr>
          <p:spPr bwMode="auto">
            <a:xfrm flipH="1">
              <a:off x="3839" y="2216"/>
              <a:ext cx="0" cy="811"/>
            </a:xfrm>
            <a:prstGeom prst="line">
              <a:avLst/>
            </a:prstGeom>
            <a:noFill/>
            <a:ln w="9525">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7672" name="WordArt 56"/>
            <p:cNvSpPr>
              <a:spLocks noTextEdit="1"/>
            </p:cNvSpPr>
            <p:nvPr/>
          </p:nvSpPr>
          <p:spPr>
            <a:xfrm>
              <a:off x="2678" y="2157"/>
              <a:ext cx="796" cy="215"/>
            </a:xfrm>
            <a:prstGeom prst="rect">
              <a:avLst/>
            </a:prstGeom>
          </p:spPr>
          <p:txBody>
            <a:bodyPr wrap="none" fromWordArt="1">
              <a:prstTxWarp prst="textArchUp">
                <a:avLst>
                  <a:gd name="adj" fmla="val 10800014"/>
                </a:avLst>
              </a:prstTxWarp>
              <a:normAutofit fontScale="85000" lnSpcReduction="20000"/>
            </a:bodyPr>
            <a:lstStyle/>
            <a:p>
              <a:pPr algn="ctr"/>
              <a:r>
                <a:rPr lang="zh-CN" altLang="en-US" sz="1400" b="1">
                  <a:ln w="9525" cap="flat" cmpd="sng">
                    <a:solidFill>
                      <a:srgbClr val="000000"/>
                    </a:solidFill>
                    <a:prstDash val="solid"/>
                    <a:headEnd type="none" w="med" len="med"/>
                    <a:tailEnd type="none" w="med" len="med"/>
                  </a:ln>
                  <a:solidFill>
                    <a:srgbClr val="000000"/>
                  </a:solidFill>
                  <a:latin typeface="微软雅黑" panose="020B0503020204020204" pitchFamily="34" charset="-122"/>
                  <a:ea typeface="微软雅黑" panose="020B0503020204020204" pitchFamily="34" charset="-122"/>
                </a:rPr>
                <a:t>Top Event</a:t>
              </a:r>
            </a:p>
          </p:txBody>
        </p:sp>
        <p:sp>
          <p:nvSpPr>
            <p:cNvPr id="27673" name="WordArt 58"/>
            <p:cNvSpPr>
              <a:spLocks noTextEdit="1"/>
            </p:cNvSpPr>
            <p:nvPr/>
          </p:nvSpPr>
          <p:spPr>
            <a:xfrm rot="5400000">
              <a:off x="1681" y="2576"/>
              <a:ext cx="884" cy="164"/>
            </a:xfrm>
            <a:prstGeom prst="rect">
              <a:avLst/>
            </a:prstGeom>
          </p:spPr>
          <p:txBody>
            <a:bodyPr vert="wordArtVert" wrap="none" fromWordArt="1">
              <a:prstTxWarp prst="textPlain">
                <a:avLst>
                  <a:gd name="adj" fmla="val 50000"/>
                </a:avLst>
              </a:prstTxWarp>
              <a:normAutofit fontScale="97500"/>
            </a:bodyPr>
            <a:lstStyle/>
            <a:p>
              <a:pPr algn="ctr"/>
              <a:r>
                <a:rPr lang="zh-CN" altLang="en-US" sz="1400" b="1">
                  <a:ln w="9525" cap="flat" cmpd="sng">
                    <a:solidFill>
                      <a:srgbClr val="000000"/>
                    </a:solidFill>
                    <a:prstDash val="solid"/>
                    <a:headEnd type="none" w="med" len="med"/>
                    <a:tailEnd type="none" w="med" len="med"/>
                  </a:ln>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Barriers</a:t>
              </a:r>
            </a:p>
          </p:txBody>
        </p:sp>
        <p:sp>
          <p:nvSpPr>
            <p:cNvPr id="27674" name="WordArt 62"/>
            <p:cNvSpPr>
              <a:spLocks noTextEdit="1"/>
            </p:cNvSpPr>
            <p:nvPr/>
          </p:nvSpPr>
          <p:spPr>
            <a:xfrm rot="5400000">
              <a:off x="3734" y="2507"/>
              <a:ext cx="884" cy="165"/>
            </a:xfrm>
            <a:prstGeom prst="rect">
              <a:avLst/>
            </a:prstGeom>
          </p:spPr>
          <p:txBody>
            <a:bodyPr vert="wordArtVert" wrap="none" fromWordArt="1">
              <a:prstTxWarp prst="textPlain">
                <a:avLst>
                  <a:gd name="adj" fmla="val 50000"/>
                </a:avLst>
              </a:prstTxWarp>
              <a:normAutofit fontScale="97500"/>
            </a:bodyPr>
            <a:lstStyle/>
            <a:p>
              <a:pPr algn="ctr"/>
              <a:r>
                <a:rPr lang="zh-CN" altLang="en-US" sz="1400" b="1">
                  <a:ln w="9525" cap="flat" cmpd="sng">
                    <a:solidFill>
                      <a:srgbClr val="000000"/>
                    </a:solidFill>
                    <a:prstDash val="solid"/>
                    <a:headEnd type="none" w="med" len="med"/>
                    <a:tailEnd type="none" w="med" len="med"/>
                  </a:ln>
                  <a:solidFill>
                    <a:srgbClr val="333333"/>
                  </a:solidFill>
                  <a:latin typeface="Times New Roman" panose="02020603050405020304" pitchFamily="18" charset="0"/>
                  <a:ea typeface="微软雅黑" panose="020B0503020204020204" pitchFamily="34" charset="-122"/>
                  <a:cs typeface="Times New Roman" panose="02020603050405020304" pitchFamily="18" charset="0"/>
                </a:rPr>
                <a:t>Barriers</a:t>
              </a:r>
            </a:p>
          </p:txBody>
        </p:sp>
        <p:sp>
          <p:nvSpPr>
            <p:cNvPr id="1395775" name="Line 63"/>
            <p:cNvSpPr>
              <a:spLocks noChangeShapeType="1"/>
            </p:cNvSpPr>
            <p:nvPr/>
          </p:nvSpPr>
          <p:spPr bwMode="auto">
            <a:xfrm>
              <a:off x="2629" y="2420"/>
              <a:ext cx="0" cy="476"/>
            </a:xfrm>
            <a:prstGeom prst="line">
              <a:avLst/>
            </a:prstGeom>
            <a:noFill/>
            <a:ln w="9525">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95776" name="Line 64"/>
            <p:cNvSpPr>
              <a:spLocks noChangeShapeType="1"/>
            </p:cNvSpPr>
            <p:nvPr/>
          </p:nvSpPr>
          <p:spPr bwMode="auto">
            <a:xfrm>
              <a:off x="4413" y="1944"/>
              <a:ext cx="0" cy="1428"/>
            </a:xfrm>
            <a:prstGeom prst="line">
              <a:avLst/>
            </a:prstGeom>
            <a:noFill/>
            <a:ln w="9525">
              <a:solidFill>
                <a:srgbClr val="000000"/>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7668" name="Text Box 68"/>
          <p:cNvSpPr txBox="1"/>
          <p:nvPr/>
        </p:nvSpPr>
        <p:spPr>
          <a:xfrm>
            <a:off x="4499610" y="2435860"/>
            <a:ext cx="1101090" cy="306705"/>
          </a:xfrm>
          <a:prstGeom prst="rect">
            <a:avLst/>
          </a:prstGeom>
          <a:noFill/>
          <a:ln w="25400">
            <a:noFill/>
          </a:ln>
        </p:spPr>
        <p:txBody>
          <a:bodyPr wrap="square">
            <a:spAutoFit/>
          </a:bodyPr>
          <a:lstStyle/>
          <a:p>
            <a:r>
              <a:rPr lang="zh-CN" altLang="en-US" sz="1400" dirty="0">
                <a:solidFill>
                  <a:schemeClr val="tx1"/>
                </a:solidFill>
                <a:latin typeface="微软雅黑" panose="020B0503020204020204" pitchFamily="34" charset="-122"/>
                <a:ea typeface="微软雅黑" panose="020B0503020204020204" pitchFamily="34" charset="-122"/>
              </a:rPr>
              <a:t>老虎被释放</a:t>
            </a:r>
          </a:p>
        </p:txBody>
      </p:sp>
      <p:sp>
        <p:nvSpPr>
          <p:cNvPr id="27657" name="Text Box 69"/>
          <p:cNvSpPr txBox="1"/>
          <p:nvPr/>
        </p:nvSpPr>
        <p:spPr>
          <a:xfrm>
            <a:off x="5648325" y="1750060"/>
            <a:ext cx="2443480" cy="306705"/>
          </a:xfrm>
          <a:prstGeom prst="rect">
            <a:avLst/>
          </a:prstGeom>
          <a:noFill/>
          <a:ln w="25400">
            <a:noFill/>
          </a:ln>
        </p:spPr>
        <p:txBody>
          <a:bodyPr wrap="square">
            <a:spAutoFit/>
          </a:bodyPr>
          <a:lstStyle/>
          <a:p>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后果 = </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对人,动物等的)伤害</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8" name="Text Box 70"/>
          <p:cNvSpPr txBox="1"/>
          <p:nvPr/>
        </p:nvSpPr>
        <p:spPr>
          <a:xfrm>
            <a:off x="732155" y="2249170"/>
            <a:ext cx="1621790" cy="521970"/>
          </a:xfrm>
          <a:prstGeom prst="rect">
            <a:avLst/>
          </a:prstGeom>
          <a:noFill/>
          <a:ln w="25400">
            <a:noFill/>
          </a:ln>
        </p:spPr>
        <p:txBody>
          <a:bodyPr wrap="square">
            <a:spAutoFit/>
          </a:bodyPr>
          <a:lstStyle/>
          <a:p>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危险 = 老虎</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屏障 = 兽笼</a:t>
            </a: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95786" name="Text Box 74"/>
          <p:cNvSpPr txBox="1">
            <a:spLocks noChangeArrowheads="1"/>
          </p:cNvSpPr>
          <p:nvPr/>
        </p:nvSpPr>
        <p:spPr bwMode="auto">
          <a:xfrm>
            <a:off x="732155" y="2679700"/>
            <a:ext cx="1885950"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威胁 = 兽笼的完整性</a:t>
            </a:r>
          </a:p>
        </p:txBody>
      </p:sp>
      <p:pic>
        <p:nvPicPr>
          <p:cNvPr id="3" name="图片 2"/>
          <p:cNvPicPr>
            <a:picLocks noChangeAspect="1"/>
          </p:cNvPicPr>
          <p:nvPr/>
        </p:nvPicPr>
        <p:blipFill>
          <a:blip r:embed="rId3"/>
          <a:stretch>
            <a:fillRect/>
          </a:stretch>
        </p:blipFill>
        <p:spPr>
          <a:xfrm>
            <a:off x="3903980" y="890905"/>
            <a:ext cx="1744345" cy="1506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61" name="Line 1057"/>
          <p:cNvSpPr>
            <a:spLocks noChangeShapeType="1"/>
          </p:cNvSpPr>
          <p:nvPr/>
        </p:nvSpPr>
        <p:spPr bwMode="auto">
          <a:xfrm>
            <a:off x="6509385" y="2908300"/>
            <a:ext cx="408940"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56" name="Line 1052"/>
          <p:cNvSpPr>
            <a:spLocks noChangeShapeType="1"/>
          </p:cNvSpPr>
          <p:nvPr/>
        </p:nvSpPr>
        <p:spPr bwMode="auto">
          <a:xfrm>
            <a:off x="6509385" y="2423160"/>
            <a:ext cx="408940"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200198" name="Text Box 1094"/>
          <p:cNvSpPr txBox="1">
            <a:spLocks noChangeArrowheads="1"/>
          </p:cNvSpPr>
          <p:nvPr/>
        </p:nvSpPr>
        <p:spPr bwMode="auto">
          <a:xfrm>
            <a:off x="921385" y="818515"/>
            <a:ext cx="5295265"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kern="1200" cap="none" spc="0" normalizeH="0" baseline="0" noProof="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回到起点</a:t>
            </a:r>
            <a:r>
              <a:rPr kumimoji="0" lang="en-US" altLang="zh-CN" b="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 </a:t>
            </a:r>
            <a:r>
              <a:rPr kumimoji="0" lang="zh-CN" altLang="en-US" b="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实例2: 具有一定气压的碳氢化合物</a:t>
            </a:r>
          </a:p>
        </p:txBody>
      </p:sp>
      <p:sp>
        <p:nvSpPr>
          <p:cNvPr id="1200144" name="Rectangle 1040" descr="Light upward diagonal"/>
          <p:cNvSpPr>
            <a:spLocks noChangeArrowheads="1"/>
          </p:cNvSpPr>
          <p:nvPr/>
        </p:nvSpPr>
        <p:spPr bwMode="auto">
          <a:xfrm>
            <a:off x="8076565" y="1663065"/>
            <a:ext cx="328295" cy="2163445"/>
          </a:xfrm>
          <a:prstGeom prst="roundRect">
            <a:avLst/>
          </a:prstGeom>
          <a:solidFill>
            <a:srgbClr val="FFC000"/>
          </a:solidFill>
          <a:ln w="12700">
            <a:noFill/>
            <a:miter lim="800000"/>
          </a:ln>
          <a:effectLst/>
        </p:spPr>
        <p:txBody>
          <a:bodyPr lIns="90488" tIns="44450" rIns="90488" bIns="44450"/>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4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400" b="1" i="0" u="none" strike="noStrike" kern="1200" cap="none" spc="0" normalizeH="0" baseline="0" noProof="0">
              <a:ln>
                <a:noFill/>
              </a:ln>
              <a:solidFill>
                <a:schemeClr val="tx1">
                  <a:lumMod val="75000"/>
                  <a:lumOff val="25000"/>
                </a:schemeClr>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sz="14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后</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4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4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GB" sz="14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GB" sz="14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果</a:t>
            </a:r>
          </a:p>
        </p:txBody>
      </p:sp>
      <p:sp>
        <p:nvSpPr>
          <p:cNvPr id="1200152" name="Rectangle 1048"/>
          <p:cNvSpPr>
            <a:spLocks noChangeArrowheads="1"/>
          </p:cNvSpPr>
          <p:nvPr/>
        </p:nvSpPr>
        <p:spPr bwMode="auto">
          <a:xfrm>
            <a:off x="7562850" y="1688465"/>
            <a:ext cx="156845" cy="434340"/>
          </a:xfrm>
          <a:prstGeom prst="rect">
            <a:avLst/>
          </a:prstGeom>
          <a:solidFill>
            <a:schemeClr val="accent3">
              <a:lumMod val="60000"/>
              <a:lumOff val="40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59" name="Line 1055"/>
          <p:cNvSpPr>
            <a:spLocks noChangeShapeType="1"/>
          </p:cNvSpPr>
          <p:nvPr/>
        </p:nvSpPr>
        <p:spPr bwMode="auto">
          <a:xfrm>
            <a:off x="7743825" y="1695450"/>
            <a:ext cx="346075"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51" name="Rectangle 1047"/>
          <p:cNvSpPr>
            <a:spLocks noChangeArrowheads="1"/>
          </p:cNvSpPr>
          <p:nvPr/>
        </p:nvSpPr>
        <p:spPr bwMode="auto">
          <a:xfrm>
            <a:off x="6787515" y="2083435"/>
            <a:ext cx="156845" cy="434340"/>
          </a:xfrm>
          <a:prstGeom prst="rect">
            <a:avLst/>
          </a:prstGeom>
          <a:solidFill>
            <a:schemeClr val="accent3">
              <a:lumMod val="60000"/>
              <a:lumOff val="40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53" name="Rectangle 1049"/>
          <p:cNvSpPr>
            <a:spLocks noChangeArrowheads="1"/>
          </p:cNvSpPr>
          <p:nvPr/>
        </p:nvSpPr>
        <p:spPr bwMode="auto">
          <a:xfrm>
            <a:off x="6787515" y="2874645"/>
            <a:ext cx="156845" cy="434975"/>
          </a:xfrm>
          <a:prstGeom prst="rect">
            <a:avLst/>
          </a:prstGeom>
          <a:solidFill>
            <a:schemeClr val="accent3">
              <a:lumMod val="60000"/>
              <a:lumOff val="40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54" name="Rectangle 1050"/>
          <p:cNvSpPr>
            <a:spLocks noChangeArrowheads="1"/>
          </p:cNvSpPr>
          <p:nvPr/>
        </p:nvSpPr>
        <p:spPr bwMode="auto">
          <a:xfrm>
            <a:off x="7459345" y="3270250"/>
            <a:ext cx="156845" cy="434340"/>
          </a:xfrm>
          <a:prstGeom prst="rect">
            <a:avLst/>
          </a:prstGeom>
          <a:solidFill>
            <a:schemeClr val="accent3">
              <a:lumMod val="60000"/>
              <a:lumOff val="40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57" name="Line 1053"/>
          <p:cNvSpPr>
            <a:spLocks noChangeShapeType="1"/>
          </p:cNvSpPr>
          <p:nvPr/>
        </p:nvSpPr>
        <p:spPr bwMode="auto">
          <a:xfrm>
            <a:off x="6958965" y="2499995"/>
            <a:ext cx="1112520"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58" name="Line 1054"/>
          <p:cNvSpPr>
            <a:spLocks noChangeShapeType="1"/>
          </p:cNvSpPr>
          <p:nvPr/>
        </p:nvSpPr>
        <p:spPr bwMode="auto">
          <a:xfrm>
            <a:off x="6967855" y="2092325"/>
            <a:ext cx="605155"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60" name="Line 1056"/>
          <p:cNvSpPr>
            <a:spLocks noChangeShapeType="1"/>
          </p:cNvSpPr>
          <p:nvPr/>
        </p:nvSpPr>
        <p:spPr bwMode="auto">
          <a:xfrm>
            <a:off x="7743825" y="2092325"/>
            <a:ext cx="346075"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62" name="Line 1058"/>
          <p:cNvSpPr>
            <a:spLocks noChangeShapeType="1"/>
          </p:cNvSpPr>
          <p:nvPr/>
        </p:nvSpPr>
        <p:spPr bwMode="auto">
          <a:xfrm>
            <a:off x="6958965" y="2896235"/>
            <a:ext cx="1112520"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63" name="Line 1059"/>
          <p:cNvSpPr>
            <a:spLocks noChangeShapeType="1"/>
          </p:cNvSpPr>
          <p:nvPr/>
        </p:nvSpPr>
        <p:spPr bwMode="auto">
          <a:xfrm>
            <a:off x="6958965" y="3291205"/>
            <a:ext cx="496570"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64" name="Line 1060"/>
          <p:cNvSpPr>
            <a:spLocks noChangeShapeType="1"/>
          </p:cNvSpPr>
          <p:nvPr/>
        </p:nvSpPr>
        <p:spPr bwMode="auto">
          <a:xfrm>
            <a:off x="7630795" y="3291205"/>
            <a:ext cx="440055"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65" name="Line 1061"/>
          <p:cNvSpPr>
            <a:spLocks noChangeShapeType="1"/>
          </p:cNvSpPr>
          <p:nvPr/>
        </p:nvSpPr>
        <p:spPr bwMode="auto">
          <a:xfrm>
            <a:off x="7630795" y="3686175"/>
            <a:ext cx="440055"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28713" name="Group 1035"/>
          <p:cNvGrpSpPr/>
          <p:nvPr/>
        </p:nvGrpSpPr>
        <p:grpSpPr>
          <a:xfrm>
            <a:off x="5411470" y="2245995"/>
            <a:ext cx="718185" cy="835025"/>
            <a:chOff x="2512" y="1886"/>
            <a:chExt cx="716" cy="659"/>
          </a:xfrm>
        </p:grpSpPr>
        <p:sp>
          <p:nvSpPr>
            <p:cNvPr id="1200140" name="Oval 1036"/>
            <p:cNvSpPr>
              <a:spLocks noChangeArrowheads="1"/>
            </p:cNvSpPr>
            <p:nvPr/>
          </p:nvSpPr>
          <p:spPr bwMode="auto">
            <a:xfrm>
              <a:off x="2512" y="1886"/>
              <a:ext cx="716" cy="659"/>
            </a:xfrm>
            <a:prstGeom prst="ellipse">
              <a:avLst/>
            </a:prstGeom>
            <a:solidFill>
              <a:srgbClr val="FC0128"/>
            </a:solidFill>
            <a:ln w="12700">
              <a:no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41" name="Rectangle 1037"/>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42" name="Rectangle 1038"/>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200150" name="Rectangle 1046"/>
          <p:cNvSpPr>
            <a:spLocks noChangeArrowheads="1"/>
          </p:cNvSpPr>
          <p:nvPr/>
        </p:nvSpPr>
        <p:spPr bwMode="auto">
          <a:xfrm>
            <a:off x="6350000" y="2397760"/>
            <a:ext cx="144780" cy="532130"/>
          </a:xfrm>
          <a:prstGeom prst="rect">
            <a:avLst/>
          </a:prstGeom>
          <a:solidFill>
            <a:schemeClr val="accent3">
              <a:lumMod val="60000"/>
              <a:lumOff val="40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55" name="Line 1051"/>
          <p:cNvSpPr>
            <a:spLocks noChangeShapeType="1"/>
          </p:cNvSpPr>
          <p:nvPr/>
        </p:nvSpPr>
        <p:spPr bwMode="auto">
          <a:xfrm>
            <a:off x="6144260" y="2665095"/>
            <a:ext cx="201295" cy="0"/>
          </a:xfrm>
          <a:prstGeom prst="line">
            <a:avLst/>
          </a:prstGeom>
          <a:noFill/>
          <a:ln w="63500">
            <a:solidFill>
              <a:srgbClr val="0093D8"/>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70" name="Line 1066"/>
          <p:cNvSpPr>
            <a:spLocks noChangeShapeType="1"/>
          </p:cNvSpPr>
          <p:nvPr/>
        </p:nvSpPr>
        <p:spPr bwMode="auto">
          <a:xfrm flipV="1">
            <a:off x="5773420" y="3081020"/>
            <a:ext cx="0" cy="362585"/>
          </a:xfrm>
          <a:prstGeom prst="line">
            <a:avLst/>
          </a:prstGeom>
          <a:noFill/>
          <a:ln w="25400">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92" name="Text Box 1088"/>
          <p:cNvSpPr txBox="1">
            <a:spLocks noChangeArrowheads="1"/>
          </p:cNvSpPr>
          <p:nvPr/>
        </p:nvSpPr>
        <p:spPr bwMode="auto">
          <a:xfrm>
            <a:off x="5481955" y="2250440"/>
            <a:ext cx="561975" cy="82994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algn="ctr" defTabSz="914400">
              <a:buClrTx/>
              <a:buSzTx/>
              <a:buFontTx/>
              <a:buNone/>
              <a:defRPr/>
            </a:pPr>
            <a:r>
              <a:rPr kumimoji="0" lang="zh-CN" altLang="en-US" sz="1600" b="1" kern="1200" cap="none" spc="0" normalizeH="0" baseline="0" noProof="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顶</a:t>
            </a:r>
          </a:p>
          <a:p>
            <a:pPr marR="0" algn="ctr" defTabSz="914400">
              <a:buClrTx/>
              <a:buSzTx/>
              <a:buFontTx/>
              <a:buNone/>
              <a:defRPr/>
            </a:pPr>
            <a:r>
              <a:rPr kumimoji="0" lang="zh-CN" altLang="en-US" sz="1600" b="1" kern="1200" cap="none" spc="0" normalizeH="0" baseline="0" noProof="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事件</a:t>
            </a:r>
          </a:p>
        </p:txBody>
      </p:sp>
      <p:sp>
        <p:nvSpPr>
          <p:cNvPr id="1200145" name="Line 1041"/>
          <p:cNvSpPr>
            <a:spLocks noChangeShapeType="1"/>
          </p:cNvSpPr>
          <p:nvPr/>
        </p:nvSpPr>
        <p:spPr bwMode="auto">
          <a:xfrm flipV="1">
            <a:off x="3253105" y="2734945"/>
            <a:ext cx="2188210" cy="3175"/>
          </a:xfrm>
          <a:prstGeom prst="line">
            <a:avLst/>
          </a:prstGeom>
          <a:noFill/>
          <a:ln w="63500">
            <a:solidFill>
              <a:srgbClr val="0093D8"/>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48" name="Rectangle 1044"/>
          <p:cNvSpPr>
            <a:spLocks noChangeArrowheads="1"/>
          </p:cNvSpPr>
          <p:nvPr/>
        </p:nvSpPr>
        <p:spPr bwMode="auto">
          <a:xfrm>
            <a:off x="4346575" y="2533650"/>
            <a:ext cx="133985" cy="434340"/>
          </a:xfrm>
          <a:prstGeom prst="rect">
            <a:avLst/>
          </a:prstGeom>
          <a:solidFill>
            <a:schemeClr val="bg1">
              <a:lumMod val="65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72" name="Line 1068"/>
          <p:cNvSpPr>
            <a:spLocks noChangeShapeType="1"/>
          </p:cNvSpPr>
          <p:nvPr/>
        </p:nvSpPr>
        <p:spPr bwMode="auto">
          <a:xfrm rot="1439020" flipV="1">
            <a:off x="2305050" y="2435225"/>
            <a:ext cx="2983865" cy="1385570"/>
          </a:xfrm>
          <a:prstGeom prst="line">
            <a:avLst/>
          </a:prstGeom>
          <a:noFill/>
          <a:ln w="63500">
            <a:solidFill>
              <a:srgbClr val="0093D8"/>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74" name="Rectangle 1070"/>
          <p:cNvSpPr>
            <a:spLocks noChangeArrowheads="1"/>
          </p:cNvSpPr>
          <p:nvPr/>
        </p:nvSpPr>
        <p:spPr bwMode="auto">
          <a:xfrm>
            <a:off x="3989705" y="2984500"/>
            <a:ext cx="133985" cy="434340"/>
          </a:xfrm>
          <a:prstGeom prst="rect">
            <a:avLst/>
          </a:prstGeom>
          <a:solidFill>
            <a:schemeClr val="bg1">
              <a:lumMod val="65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193" name="Text Box 1089"/>
          <p:cNvSpPr txBox="1">
            <a:spLocks noChangeArrowheads="1"/>
          </p:cNvSpPr>
          <p:nvPr/>
        </p:nvSpPr>
        <p:spPr bwMode="auto">
          <a:xfrm>
            <a:off x="3231515" y="2492375"/>
            <a:ext cx="975995"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威     胁</a:t>
            </a:r>
          </a:p>
        </p:txBody>
      </p:sp>
      <p:sp>
        <p:nvSpPr>
          <p:cNvPr id="1200195" name="Text Box 1091"/>
          <p:cNvSpPr txBox="1">
            <a:spLocks noChangeArrowheads="1"/>
          </p:cNvSpPr>
          <p:nvPr/>
        </p:nvSpPr>
        <p:spPr bwMode="auto">
          <a:xfrm rot="469922">
            <a:off x="2734310" y="1974850"/>
            <a:ext cx="821690"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威     胁</a:t>
            </a:r>
          </a:p>
        </p:txBody>
      </p:sp>
      <p:sp>
        <p:nvSpPr>
          <p:cNvPr id="1200196" name="Text Box 1092"/>
          <p:cNvSpPr txBox="1">
            <a:spLocks noChangeArrowheads="1"/>
          </p:cNvSpPr>
          <p:nvPr/>
        </p:nvSpPr>
        <p:spPr bwMode="auto">
          <a:xfrm rot="21137853">
            <a:off x="2740660" y="3180080"/>
            <a:ext cx="821690"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威     胁</a:t>
            </a:r>
          </a:p>
        </p:txBody>
      </p:sp>
      <p:grpSp>
        <p:nvGrpSpPr>
          <p:cNvPr id="28686" name="Group 1109"/>
          <p:cNvGrpSpPr/>
          <p:nvPr/>
        </p:nvGrpSpPr>
        <p:grpSpPr>
          <a:xfrm>
            <a:off x="781050" y="1992630"/>
            <a:ext cx="2501900" cy="1529080"/>
            <a:chOff x="2704" y="2093"/>
            <a:chExt cx="2739" cy="1995"/>
          </a:xfrm>
        </p:grpSpPr>
        <p:sp>
          <p:nvSpPr>
            <p:cNvPr id="1200214" name="Freeform 1110"/>
            <p:cNvSpPr/>
            <p:nvPr/>
          </p:nvSpPr>
          <p:spPr bwMode="auto">
            <a:xfrm>
              <a:off x="3519" y="3689"/>
              <a:ext cx="306" cy="83"/>
            </a:xfrm>
            <a:custGeom>
              <a:avLst/>
              <a:gdLst/>
              <a:ahLst/>
              <a:cxnLst>
                <a:cxn ang="0">
                  <a:pos x="0" y="102"/>
                </a:cxn>
                <a:cxn ang="0">
                  <a:pos x="18" y="96"/>
                </a:cxn>
                <a:cxn ang="0">
                  <a:pos x="36" y="90"/>
                </a:cxn>
                <a:cxn ang="0">
                  <a:pos x="60" y="78"/>
                </a:cxn>
                <a:cxn ang="0">
                  <a:pos x="84" y="72"/>
                </a:cxn>
                <a:cxn ang="0">
                  <a:pos x="108" y="60"/>
                </a:cxn>
                <a:cxn ang="0">
                  <a:pos x="132" y="48"/>
                </a:cxn>
                <a:cxn ang="0">
                  <a:pos x="150" y="42"/>
                </a:cxn>
                <a:cxn ang="0">
                  <a:pos x="174" y="30"/>
                </a:cxn>
                <a:cxn ang="0">
                  <a:pos x="192" y="24"/>
                </a:cxn>
                <a:cxn ang="0">
                  <a:pos x="216" y="18"/>
                </a:cxn>
                <a:cxn ang="0">
                  <a:pos x="234" y="18"/>
                </a:cxn>
                <a:cxn ang="0">
                  <a:pos x="258" y="12"/>
                </a:cxn>
                <a:cxn ang="0">
                  <a:pos x="276" y="6"/>
                </a:cxn>
                <a:cxn ang="0">
                  <a:pos x="300" y="6"/>
                </a:cxn>
                <a:cxn ang="0">
                  <a:pos x="318" y="6"/>
                </a:cxn>
                <a:cxn ang="0">
                  <a:pos x="342" y="6"/>
                </a:cxn>
                <a:cxn ang="0">
                  <a:pos x="360" y="6"/>
                </a:cxn>
                <a:cxn ang="0">
                  <a:pos x="378" y="6"/>
                </a:cxn>
                <a:cxn ang="0">
                  <a:pos x="396" y="6"/>
                </a:cxn>
                <a:cxn ang="0">
                  <a:pos x="414" y="6"/>
                </a:cxn>
                <a:cxn ang="0">
                  <a:pos x="432" y="6"/>
                </a:cxn>
                <a:cxn ang="0">
                  <a:pos x="432" y="0"/>
                </a:cxn>
              </a:cxnLst>
              <a:rect l="0" t="0" r="r" b="b"/>
              <a:pathLst>
                <a:path w="433" h="103">
                  <a:moveTo>
                    <a:pt x="0" y="102"/>
                  </a:moveTo>
                  <a:lnTo>
                    <a:pt x="18" y="96"/>
                  </a:lnTo>
                  <a:lnTo>
                    <a:pt x="36" y="90"/>
                  </a:lnTo>
                  <a:lnTo>
                    <a:pt x="60" y="78"/>
                  </a:lnTo>
                  <a:lnTo>
                    <a:pt x="84" y="72"/>
                  </a:lnTo>
                  <a:lnTo>
                    <a:pt x="108" y="60"/>
                  </a:lnTo>
                  <a:lnTo>
                    <a:pt x="132" y="48"/>
                  </a:lnTo>
                  <a:lnTo>
                    <a:pt x="150" y="42"/>
                  </a:lnTo>
                  <a:lnTo>
                    <a:pt x="174" y="30"/>
                  </a:lnTo>
                  <a:lnTo>
                    <a:pt x="192" y="24"/>
                  </a:lnTo>
                  <a:lnTo>
                    <a:pt x="216" y="18"/>
                  </a:lnTo>
                  <a:lnTo>
                    <a:pt x="234" y="18"/>
                  </a:lnTo>
                  <a:lnTo>
                    <a:pt x="258" y="12"/>
                  </a:lnTo>
                  <a:lnTo>
                    <a:pt x="276" y="6"/>
                  </a:lnTo>
                  <a:lnTo>
                    <a:pt x="300" y="6"/>
                  </a:lnTo>
                  <a:lnTo>
                    <a:pt x="318" y="6"/>
                  </a:lnTo>
                  <a:lnTo>
                    <a:pt x="342" y="6"/>
                  </a:lnTo>
                  <a:lnTo>
                    <a:pt x="360" y="6"/>
                  </a:lnTo>
                  <a:lnTo>
                    <a:pt x="378" y="6"/>
                  </a:lnTo>
                  <a:lnTo>
                    <a:pt x="396" y="6"/>
                  </a:lnTo>
                  <a:lnTo>
                    <a:pt x="414" y="6"/>
                  </a:lnTo>
                  <a:lnTo>
                    <a:pt x="432" y="6"/>
                  </a:lnTo>
                  <a:lnTo>
                    <a:pt x="432" y="0"/>
                  </a:lnTo>
                </a:path>
              </a:pathLst>
            </a:custGeom>
            <a:noFill/>
            <a:ln w="101600" cap="rnd" cmpd="sng">
              <a:solidFill>
                <a:schemeClr val="tx1"/>
              </a:solidFill>
              <a:prstDash val="solid"/>
              <a:round/>
              <a:headEnd type="none" w="sm" len="sm"/>
              <a:tailEnd type="none" w="sm" len="sm"/>
            </a:ln>
            <a:effectLst/>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15" name="Freeform 1111"/>
            <p:cNvSpPr/>
            <p:nvPr/>
          </p:nvSpPr>
          <p:spPr bwMode="auto">
            <a:xfrm>
              <a:off x="3502" y="3516"/>
              <a:ext cx="200" cy="222"/>
            </a:xfrm>
            <a:custGeom>
              <a:avLst/>
              <a:gdLst/>
              <a:ahLst/>
              <a:cxnLst>
                <a:cxn ang="0">
                  <a:pos x="282" y="0"/>
                </a:cxn>
                <a:cxn ang="0">
                  <a:pos x="264" y="0"/>
                </a:cxn>
                <a:cxn ang="0">
                  <a:pos x="243" y="0"/>
                </a:cxn>
                <a:cxn ang="0">
                  <a:pos x="228" y="0"/>
                </a:cxn>
                <a:cxn ang="0">
                  <a:pos x="207" y="0"/>
                </a:cxn>
                <a:cxn ang="0">
                  <a:pos x="192" y="0"/>
                </a:cxn>
                <a:cxn ang="0">
                  <a:pos x="168" y="3"/>
                </a:cxn>
                <a:cxn ang="0">
                  <a:pos x="144" y="15"/>
                </a:cxn>
                <a:cxn ang="0">
                  <a:pos x="126" y="21"/>
                </a:cxn>
                <a:cxn ang="0">
                  <a:pos x="108" y="33"/>
                </a:cxn>
                <a:cxn ang="0">
                  <a:pos x="96" y="51"/>
                </a:cxn>
                <a:cxn ang="0">
                  <a:pos x="84" y="75"/>
                </a:cxn>
                <a:cxn ang="0">
                  <a:pos x="72" y="99"/>
                </a:cxn>
                <a:cxn ang="0">
                  <a:pos x="60" y="123"/>
                </a:cxn>
                <a:cxn ang="0">
                  <a:pos x="48" y="141"/>
                </a:cxn>
                <a:cxn ang="0">
                  <a:pos x="42" y="159"/>
                </a:cxn>
                <a:cxn ang="0">
                  <a:pos x="30" y="177"/>
                </a:cxn>
                <a:cxn ang="0">
                  <a:pos x="24" y="195"/>
                </a:cxn>
                <a:cxn ang="0">
                  <a:pos x="12" y="213"/>
                </a:cxn>
                <a:cxn ang="0">
                  <a:pos x="0" y="231"/>
                </a:cxn>
                <a:cxn ang="0">
                  <a:pos x="0" y="249"/>
                </a:cxn>
                <a:cxn ang="0">
                  <a:pos x="0" y="267"/>
                </a:cxn>
                <a:cxn ang="0">
                  <a:pos x="18" y="273"/>
                </a:cxn>
                <a:cxn ang="0">
                  <a:pos x="36" y="261"/>
                </a:cxn>
                <a:cxn ang="0">
                  <a:pos x="54" y="255"/>
                </a:cxn>
                <a:cxn ang="0">
                  <a:pos x="72" y="243"/>
                </a:cxn>
                <a:cxn ang="0">
                  <a:pos x="90" y="231"/>
                </a:cxn>
                <a:cxn ang="0">
                  <a:pos x="72" y="231"/>
                </a:cxn>
                <a:cxn ang="0">
                  <a:pos x="66" y="249"/>
                </a:cxn>
                <a:cxn ang="0">
                  <a:pos x="84" y="249"/>
                </a:cxn>
                <a:cxn ang="0">
                  <a:pos x="102" y="243"/>
                </a:cxn>
                <a:cxn ang="0">
                  <a:pos x="120" y="237"/>
                </a:cxn>
                <a:cxn ang="0">
                  <a:pos x="138" y="231"/>
                </a:cxn>
                <a:cxn ang="0">
                  <a:pos x="156" y="225"/>
                </a:cxn>
                <a:cxn ang="0">
                  <a:pos x="174" y="207"/>
                </a:cxn>
                <a:cxn ang="0">
                  <a:pos x="180" y="189"/>
                </a:cxn>
                <a:cxn ang="0">
                  <a:pos x="192" y="171"/>
                </a:cxn>
                <a:cxn ang="0">
                  <a:pos x="204" y="153"/>
                </a:cxn>
                <a:cxn ang="0">
                  <a:pos x="216" y="135"/>
                </a:cxn>
                <a:cxn ang="0">
                  <a:pos x="228" y="117"/>
                </a:cxn>
                <a:cxn ang="0">
                  <a:pos x="240" y="99"/>
                </a:cxn>
                <a:cxn ang="0">
                  <a:pos x="252" y="81"/>
                </a:cxn>
                <a:cxn ang="0">
                  <a:pos x="264" y="63"/>
                </a:cxn>
                <a:cxn ang="0">
                  <a:pos x="270" y="45"/>
                </a:cxn>
                <a:cxn ang="0">
                  <a:pos x="270" y="27"/>
                </a:cxn>
                <a:cxn ang="0">
                  <a:pos x="258" y="9"/>
                </a:cxn>
                <a:cxn ang="0">
                  <a:pos x="282" y="0"/>
                </a:cxn>
              </a:cxnLst>
              <a:rect l="0" t="0" r="r" b="b"/>
              <a:pathLst>
                <a:path w="283" h="274">
                  <a:moveTo>
                    <a:pt x="282" y="0"/>
                  </a:moveTo>
                  <a:lnTo>
                    <a:pt x="264" y="0"/>
                  </a:lnTo>
                  <a:lnTo>
                    <a:pt x="243" y="0"/>
                  </a:lnTo>
                  <a:lnTo>
                    <a:pt x="228" y="0"/>
                  </a:lnTo>
                  <a:lnTo>
                    <a:pt x="207" y="0"/>
                  </a:lnTo>
                  <a:lnTo>
                    <a:pt x="192" y="0"/>
                  </a:lnTo>
                  <a:lnTo>
                    <a:pt x="168" y="3"/>
                  </a:lnTo>
                  <a:lnTo>
                    <a:pt x="144" y="15"/>
                  </a:lnTo>
                  <a:lnTo>
                    <a:pt x="126" y="21"/>
                  </a:lnTo>
                  <a:lnTo>
                    <a:pt x="108" y="33"/>
                  </a:lnTo>
                  <a:lnTo>
                    <a:pt x="96" y="51"/>
                  </a:lnTo>
                  <a:lnTo>
                    <a:pt x="84" y="75"/>
                  </a:lnTo>
                  <a:lnTo>
                    <a:pt x="72" y="99"/>
                  </a:lnTo>
                  <a:lnTo>
                    <a:pt x="60" y="123"/>
                  </a:lnTo>
                  <a:lnTo>
                    <a:pt x="48" y="141"/>
                  </a:lnTo>
                  <a:lnTo>
                    <a:pt x="42" y="159"/>
                  </a:lnTo>
                  <a:lnTo>
                    <a:pt x="30" y="177"/>
                  </a:lnTo>
                  <a:lnTo>
                    <a:pt x="24" y="195"/>
                  </a:lnTo>
                  <a:lnTo>
                    <a:pt x="12" y="213"/>
                  </a:lnTo>
                  <a:lnTo>
                    <a:pt x="0" y="231"/>
                  </a:lnTo>
                  <a:lnTo>
                    <a:pt x="0" y="249"/>
                  </a:lnTo>
                  <a:lnTo>
                    <a:pt x="0" y="267"/>
                  </a:lnTo>
                  <a:lnTo>
                    <a:pt x="18" y="273"/>
                  </a:lnTo>
                  <a:lnTo>
                    <a:pt x="36" y="261"/>
                  </a:lnTo>
                  <a:lnTo>
                    <a:pt x="54" y="255"/>
                  </a:lnTo>
                  <a:lnTo>
                    <a:pt x="72" y="243"/>
                  </a:lnTo>
                  <a:lnTo>
                    <a:pt x="90" y="231"/>
                  </a:lnTo>
                  <a:lnTo>
                    <a:pt x="72" y="231"/>
                  </a:lnTo>
                  <a:lnTo>
                    <a:pt x="66" y="249"/>
                  </a:lnTo>
                  <a:lnTo>
                    <a:pt x="84" y="249"/>
                  </a:lnTo>
                  <a:lnTo>
                    <a:pt x="102" y="243"/>
                  </a:lnTo>
                  <a:lnTo>
                    <a:pt x="120" y="237"/>
                  </a:lnTo>
                  <a:lnTo>
                    <a:pt x="138" y="231"/>
                  </a:lnTo>
                  <a:lnTo>
                    <a:pt x="156" y="225"/>
                  </a:lnTo>
                  <a:lnTo>
                    <a:pt x="174" y="207"/>
                  </a:lnTo>
                  <a:lnTo>
                    <a:pt x="180" y="189"/>
                  </a:lnTo>
                  <a:lnTo>
                    <a:pt x="192" y="171"/>
                  </a:lnTo>
                  <a:lnTo>
                    <a:pt x="204" y="153"/>
                  </a:lnTo>
                  <a:lnTo>
                    <a:pt x="216" y="135"/>
                  </a:lnTo>
                  <a:lnTo>
                    <a:pt x="228" y="117"/>
                  </a:lnTo>
                  <a:lnTo>
                    <a:pt x="240" y="99"/>
                  </a:lnTo>
                  <a:lnTo>
                    <a:pt x="252" y="81"/>
                  </a:lnTo>
                  <a:lnTo>
                    <a:pt x="264" y="63"/>
                  </a:lnTo>
                  <a:lnTo>
                    <a:pt x="270" y="45"/>
                  </a:lnTo>
                  <a:lnTo>
                    <a:pt x="270" y="27"/>
                  </a:lnTo>
                  <a:lnTo>
                    <a:pt x="258" y="9"/>
                  </a:lnTo>
                  <a:lnTo>
                    <a:pt x="282" y="0"/>
                  </a:lnTo>
                </a:path>
              </a:pathLst>
            </a:custGeom>
            <a:solidFill>
              <a:schemeClr val="bg1"/>
            </a:solidFill>
            <a:ln w="12700" cap="rnd" cmpd="sng">
              <a:solidFill>
                <a:schemeClr val="bg1"/>
              </a:solidFill>
              <a:prstDash val="solid"/>
              <a:round/>
              <a:headEnd type="none" w="sm" len="sm"/>
              <a:tailEnd type="none" w="sm" len="sm"/>
            </a:ln>
            <a:effectLst/>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16" name="Oval 1112"/>
            <p:cNvSpPr>
              <a:spLocks noChangeArrowheads="1"/>
            </p:cNvSpPr>
            <p:nvPr/>
          </p:nvSpPr>
          <p:spPr bwMode="auto">
            <a:xfrm>
              <a:off x="5007" y="2850"/>
              <a:ext cx="436" cy="487"/>
            </a:xfrm>
            <a:prstGeom prst="ellipse">
              <a:avLst/>
            </a:prstGeom>
            <a:solidFill>
              <a:srgbClr val="919191"/>
            </a:solidFill>
            <a:ln w="25400">
              <a:solidFill>
                <a:srgbClr val="000000"/>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17" name="AutoShape 1113"/>
            <p:cNvSpPr>
              <a:spLocks noChangeArrowheads="1"/>
            </p:cNvSpPr>
            <p:nvPr/>
          </p:nvSpPr>
          <p:spPr bwMode="auto">
            <a:xfrm rot="5400000" flipV="1">
              <a:off x="3464" y="2261"/>
              <a:ext cx="1976" cy="1659"/>
            </a:xfrm>
            <a:custGeom>
              <a:avLst/>
              <a:gdLst>
                <a:gd name="G0" fmla="+- 8193 0 0"/>
                <a:gd name="G1" fmla="+- 21600 0 8193"/>
                <a:gd name="G2" fmla="*/ 8193 1 2"/>
                <a:gd name="G3" fmla="+- 21600 0 G2"/>
                <a:gd name="G4" fmla="+/ 8193 21600 2"/>
                <a:gd name="G5" fmla="+/ G1 0 2"/>
                <a:gd name="G6" fmla="*/ 21600 21600 8193"/>
                <a:gd name="G7" fmla="*/ G6 1 2"/>
                <a:gd name="G8" fmla="+- 21600 0 G7"/>
                <a:gd name="G9" fmla="*/ 21600 1 2"/>
                <a:gd name="G10" fmla="+- 8193 0 G9"/>
                <a:gd name="G11" fmla="?: G10 G8 0"/>
                <a:gd name="G12" fmla="?: G10 G7 21600"/>
                <a:gd name="T0" fmla="*/ 17503 w 21600"/>
                <a:gd name="T1" fmla="*/ 10800 h 21600"/>
                <a:gd name="T2" fmla="*/ 10800 w 21600"/>
                <a:gd name="T3" fmla="*/ 21600 h 21600"/>
                <a:gd name="T4" fmla="*/ 4097 w 21600"/>
                <a:gd name="T5" fmla="*/ 10800 h 21600"/>
                <a:gd name="T6" fmla="*/ 10800 w 21600"/>
                <a:gd name="T7" fmla="*/ 0 h 21600"/>
                <a:gd name="T8" fmla="*/ 5897 w 21600"/>
                <a:gd name="T9" fmla="*/ 5897 h 21600"/>
                <a:gd name="T10" fmla="*/ 15703 w 21600"/>
                <a:gd name="T11" fmla="*/ 15703 h 21600"/>
              </a:gdLst>
              <a:ahLst/>
              <a:cxnLst>
                <a:cxn ang="0">
                  <a:pos x="T0" y="T1"/>
                </a:cxn>
                <a:cxn ang="0">
                  <a:pos x="T2" y="T3"/>
                </a:cxn>
                <a:cxn ang="0">
                  <a:pos x="T4" y="T5"/>
                </a:cxn>
                <a:cxn ang="0">
                  <a:pos x="T6" y="T7"/>
                </a:cxn>
              </a:cxnLst>
              <a:rect l="T8" t="T9" r="T10" b="T11"/>
              <a:pathLst>
                <a:path w="21600" h="21600">
                  <a:moveTo>
                    <a:pt x="0" y="0"/>
                  </a:moveTo>
                  <a:lnTo>
                    <a:pt x="8193" y="21600"/>
                  </a:lnTo>
                  <a:lnTo>
                    <a:pt x="13407" y="21600"/>
                  </a:lnTo>
                  <a:lnTo>
                    <a:pt x="21600" y="0"/>
                  </a:lnTo>
                  <a:close/>
                </a:path>
              </a:pathLst>
            </a:custGeom>
            <a:solidFill>
              <a:srgbClr val="919191"/>
            </a:solidFill>
            <a:ln w="254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18" name="Oval 1114"/>
            <p:cNvSpPr>
              <a:spLocks noChangeArrowheads="1"/>
            </p:cNvSpPr>
            <p:nvPr/>
          </p:nvSpPr>
          <p:spPr bwMode="auto">
            <a:xfrm>
              <a:off x="2704" y="2093"/>
              <a:ext cx="1956" cy="1995"/>
            </a:xfrm>
            <a:prstGeom prst="ellipse">
              <a:avLst/>
            </a:prstGeom>
            <a:solidFill>
              <a:srgbClr val="DADADA"/>
            </a:solidFill>
            <a:ln w="25400">
              <a:solidFill>
                <a:srgbClr val="000000"/>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19" name="Oval 1115"/>
            <p:cNvSpPr>
              <a:spLocks noChangeArrowheads="1"/>
            </p:cNvSpPr>
            <p:nvPr/>
          </p:nvSpPr>
          <p:spPr bwMode="auto">
            <a:xfrm>
              <a:off x="2791" y="2189"/>
              <a:ext cx="1642" cy="1794"/>
            </a:xfrm>
            <a:prstGeom prst="ellipse">
              <a:avLst/>
            </a:prstGeom>
            <a:solidFill>
              <a:srgbClr val="676767"/>
            </a:solidFill>
            <a:ln w="25400">
              <a:solidFill>
                <a:schemeClr val="bg2"/>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20" name="Oval 1116"/>
            <p:cNvSpPr>
              <a:spLocks noChangeArrowheads="1"/>
            </p:cNvSpPr>
            <p:nvPr/>
          </p:nvSpPr>
          <p:spPr bwMode="auto">
            <a:xfrm>
              <a:off x="2763" y="2239"/>
              <a:ext cx="1755" cy="1694"/>
            </a:xfrm>
            <a:prstGeom prst="ellipse">
              <a:avLst/>
            </a:prstGeom>
            <a:solidFill>
              <a:srgbClr val="F6BF69"/>
            </a:solidFill>
            <a:ln w="25400">
              <a:solidFill>
                <a:schemeClr val="bg2"/>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21" name="AutoShape 1117"/>
            <p:cNvSpPr>
              <a:spLocks noChangeArrowheads="1"/>
            </p:cNvSpPr>
            <p:nvPr/>
          </p:nvSpPr>
          <p:spPr bwMode="auto">
            <a:xfrm rot="5400000" flipV="1">
              <a:off x="5049" y="3071"/>
              <a:ext cx="466" cy="39"/>
            </a:xfrm>
            <a:custGeom>
              <a:avLst/>
              <a:gdLst>
                <a:gd name="G0" fmla="+- 923 0 0"/>
                <a:gd name="G1" fmla="+- 21600 0 923"/>
                <a:gd name="G2" fmla="*/ 923 1 2"/>
                <a:gd name="G3" fmla="+- 21600 0 G2"/>
                <a:gd name="G4" fmla="+/ 923 21600 2"/>
                <a:gd name="G5" fmla="+/ G1 0 2"/>
                <a:gd name="G6" fmla="*/ 21600 21600 923"/>
                <a:gd name="G7" fmla="*/ G6 1 2"/>
                <a:gd name="G8" fmla="+- 21600 0 G7"/>
                <a:gd name="G9" fmla="*/ 21600 1 2"/>
                <a:gd name="G10" fmla="+- 923 0 G9"/>
                <a:gd name="G11" fmla="?: G10 G8 0"/>
                <a:gd name="G12" fmla="?: G10 G7 21600"/>
                <a:gd name="T0" fmla="*/ 21138 w 21600"/>
                <a:gd name="T1" fmla="*/ 10800 h 21600"/>
                <a:gd name="T2" fmla="*/ 10800 w 21600"/>
                <a:gd name="T3" fmla="*/ 21600 h 21600"/>
                <a:gd name="T4" fmla="*/ 462 w 21600"/>
                <a:gd name="T5" fmla="*/ 10800 h 21600"/>
                <a:gd name="T6" fmla="*/ 10800 w 21600"/>
                <a:gd name="T7" fmla="*/ 0 h 21600"/>
                <a:gd name="T8" fmla="*/ 2262 w 21600"/>
                <a:gd name="T9" fmla="*/ 2262 h 21600"/>
                <a:gd name="T10" fmla="*/ 19338 w 21600"/>
                <a:gd name="T11" fmla="*/ 19338 h 21600"/>
              </a:gdLst>
              <a:ahLst/>
              <a:cxnLst>
                <a:cxn ang="0">
                  <a:pos x="T0" y="T1"/>
                </a:cxn>
                <a:cxn ang="0">
                  <a:pos x="T2" y="T3"/>
                </a:cxn>
                <a:cxn ang="0">
                  <a:pos x="T4" y="T5"/>
                </a:cxn>
                <a:cxn ang="0">
                  <a:pos x="T6" y="T7"/>
                </a:cxn>
              </a:cxnLst>
              <a:rect l="T8" t="T9" r="T10" b="T11"/>
              <a:pathLst>
                <a:path w="21600" h="21600">
                  <a:moveTo>
                    <a:pt x="0" y="0"/>
                  </a:moveTo>
                  <a:lnTo>
                    <a:pt x="923" y="21600"/>
                  </a:lnTo>
                  <a:lnTo>
                    <a:pt x="20677" y="21600"/>
                  </a:lnTo>
                  <a:lnTo>
                    <a:pt x="21600" y="0"/>
                  </a:lnTo>
                  <a:close/>
                </a:path>
              </a:pathLst>
            </a:custGeom>
            <a:solidFill>
              <a:srgbClr val="919191"/>
            </a:solidFill>
            <a:ln w="25400">
              <a:solidFill>
                <a:srgbClr val="919191"/>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200222" name="Line 1118"/>
            <p:cNvSpPr>
              <a:spLocks noChangeShapeType="1"/>
            </p:cNvSpPr>
            <p:nvPr/>
          </p:nvSpPr>
          <p:spPr bwMode="auto">
            <a:xfrm flipV="1">
              <a:off x="4334" y="3590"/>
              <a:ext cx="325" cy="131"/>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3" name="Line 1119"/>
            <p:cNvSpPr>
              <a:spLocks noChangeShapeType="1"/>
            </p:cNvSpPr>
            <p:nvPr/>
          </p:nvSpPr>
          <p:spPr bwMode="auto">
            <a:xfrm flipV="1">
              <a:off x="4368" y="3587"/>
              <a:ext cx="229" cy="93"/>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4" name="Line 1120"/>
            <p:cNvSpPr>
              <a:spLocks noChangeShapeType="1"/>
            </p:cNvSpPr>
            <p:nvPr/>
          </p:nvSpPr>
          <p:spPr bwMode="auto">
            <a:xfrm flipV="1">
              <a:off x="4405" y="3587"/>
              <a:ext cx="68" cy="2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5" name="Line 1121"/>
            <p:cNvSpPr>
              <a:spLocks noChangeShapeType="1"/>
            </p:cNvSpPr>
            <p:nvPr/>
          </p:nvSpPr>
          <p:spPr bwMode="auto">
            <a:xfrm>
              <a:off x="4934" y="2714"/>
              <a:ext cx="405" cy="177"/>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6" name="Line 1122"/>
            <p:cNvSpPr>
              <a:spLocks noChangeShapeType="1"/>
            </p:cNvSpPr>
            <p:nvPr/>
          </p:nvSpPr>
          <p:spPr bwMode="auto">
            <a:xfrm>
              <a:off x="5060" y="2813"/>
              <a:ext cx="325" cy="122"/>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7" name="Line 1123"/>
            <p:cNvSpPr>
              <a:spLocks noChangeShapeType="1"/>
            </p:cNvSpPr>
            <p:nvPr/>
          </p:nvSpPr>
          <p:spPr bwMode="auto">
            <a:xfrm>
              <a:off x="4995" y="2762"/>
              <a:ext cx="373" cy="152"/>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8" name="Line 1124"/>
            <p:cNvSpPr>
              <a:spLocks noChangeShapeType="1"/>
            </p:cNvSpPr>
            <p:nvPr/>
          </p:nvSpPr>
          <p:spPr bwMode="auto">
            <a:xfrm>
              <a:off x="5126" y="2878"/>
              <a:ext cx="277" cy="89"/>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29" name="Line 1125"/>
            <p:cNvSpPr>
              <a:spLocks noChangeShapeType="1"/>
            </p:cNvSpPr>
            <p:nvPr/>
          </p:nvSpPr>
          <p:spPr bwMode="auto">
            <a:xfrm flipV="1">
              <a:off x="4318" y="3602"/>
              <a:ext cx="352" cy="14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30" name="Line 1126"/>
            <p:cNvSpPr>
              <a:spLocks noChangeShapeType="1"/>
            </p:cNvSpPr>
            <p:nvPr/>
          </p:nvSpPr>
          <p:spPr bwMode="auto">
            <a:xfrm flipV="1">
              <a:off x="4393" y="3596"/>
              <a:ext cx="124" cy="44"/>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28709" name="Group 1127"/>
            <p:cNvGrpSpPr/>
            <p:nvPr/>
          </p:nvGrpSpPr>
          <p:grpSpPr>
            <a:xfrm>
              <a:off x="2970" y="2513"/>
              <a:ext cx="1313" cy="1092"/>
              <a:chOff x="2970" y="2513"/>
              <a:chExt cx="1313" cy="1092"/>
            </a:xfrm>
          </p:grpSpPr>
          <p:sp>
            <p:nvSpPr>
              <p:cNvPr id="1200232" name="Rectangle 1128"/>
              <p:cNvSpPr>
                <a:spLocks noChangeArrowheads="1"/>
              </p:cNvSpPr>
              <p:nvPr/>
            </p:nvSpPr>
            <p:spPr bwMode="auto">
              <a:xfrm>
                <a:off x="2970" y="2513"/>
                <a:ext cx="1313" cy="1053"/>
              </a:xfrm>
              <a:prstGeom prst="roundRect">
                <a:avLst/>
              </a:prstGeom>
              <a:solidFill>
                <a:srgbClr val="FE0101"/>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8711" name="Rectangle 1129"/>
              <p:cNvSpPr/>
              <p:nvPr/>
            </p:nvSpPr>
            <p:spPr>
              <a:xfrm>
                <a:off x="3035" y="2616"/>
                <a:ext cx="1161" cy="701"/>
              </a:xfrm>
              <a:prstGeom prst="rect">
                <a:avLst/>
              </a:prstGeom>
              <a:solidFill>
                <a:schemeClr val="bg1"/>
              </a:solidFill>
              <a:ln w="12700" cap="flat" cmpd="sng">
                <a:noFill/>
                <a:prstDash val="solid"/>
                <a:miter/>
                <a:headEnd type="none" w="med" len="med"/>
                <a:tailEnd type="none" w="med" len="med"/>
              </a:ln>
            </p:spPr>
            <p:txBody>
              <a:bodyPr wrap="none" lIns="128588" tIns="65088" rIns="128588" bIns="65088" anchor="ctr"/>
              <a:lstStyle/>
              <a:p>
                <a:pPr algn="ctr" defTabSz="1279525" eaLnBrk="0" hangingPunct="0"/>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压力条件下</a:t>
                </a:r>
              </a:p>
              <a:p>
                <a:pPr algn="ctr" defTabSz="1279525" eaLnBrk="0" hangingPunct="0"/>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的油气</a:t>
                </a:r>
              </a:p>
            </p:txBody>
          </p:sp>
          <p:sp>
            <p:nvSpPr>
              <p:cNvPr id="28712" name="Rectangle 1130"/>
              <p:cNvSpPr/>
              <p:nvPr/>
            </p:nvSpPr>
            <p:spPr>
              <a:xfrm>
                <a:off x="3338" y="3283"/>
                <a:ext cx="484" cy="322"/>
              </a:xfrm>
              <a:prstGeom prst="rect">
                <a:avLst/>
              </a:prstGeom>
              <a:noFill/>
              <a:ln w="9525">
                <a:noFill/>
              </a:ln>
            </p:spPr>
            <p:txBody>
              <a:bodyPr wrap="square" lIns="33338" tIns="15875" rIns="33338" bIns="15875">
                <a:spAutoFit/>
              </a:bodyPr>
              <a:lstStyle/>
              <a:p>
                <a:pPr defTabSz="320675" eaLnBrk="0" hangingPunct="0"/>
                <a:r>
                  <a:rPr lang="zh-CN" altLang="en-US" sz="1400" b="1" dirty="0">
                    <a:solidFill>
                      <a:schemeClr val="bg1"/>
                    </a:solidFill>
                    <a:latin typeface="微软雅黑" panose="020B0503020204020204" pitchFamily="34" charset="-122"/>
                    <a:ea typeface="微软雅黑" panose="020B0503020204020204" pitchFamily="34" charset="-122"/>
                  </a:rPr>
                  <a:t>危险</a:t>
                </a:r>
              </a:p>
            </p:txBody>
          </p:sp>
        </p:grpSp>
      </p:grpSp>
      <p:sp>
        <p:nvSpPr>
          <p:cNvPr id="1200236" name="Line 1132"/>
          <p:cNvSpPr>
            <a:spLocks noChangeShapeType="1"/>
          </p:cNvSpPr>
          <p:nvPr/>
        </p:nvSpPr>
        <p:spPr bwMode="auto">
          <a:xfrm>
            <a:off x="2223135" y="2145665"/>
            <a:ext cx="3230245" cy="369570"/>
          </a:xfrm>
          <a:prstGeom prst="line">
            <a:avLst/>
          </a:prstGeom>
          <a:noFill/>
          <a:ln w="28575">
            <a:solidFill>
              <a:srgbClr val="0093D8"/>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37" name="Line 1133"/>
          <p:cNvSpPr>
            <a:spLocks noChangeShapeType="1"/>
          </p:cNvSpPr>
          <p:nvPr/>
        </p:nvSpPr>
        <p:spPr bwMode="auto">
          <a:xfrm flipH="1" flipV="1">
            <a:off x="4103370" y="3426460"/>
            <a:ext cx="906780" cy="691515"/>
          </a:xfrm>
          <a:prstGeom prst="line">
            <a:avLst/>
          </a:prstGeom>
          <a:noFill/>
          <a:ln w="28575">
            <a:solidFill>
              <a:srgbClr val="0093D8"/>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238" name="Line 1134"/>
          <p:cNvSpPr>
            <a:spLocks noChangeShapeType="1"/>
          </p:cNvSpPr>
          <p:nvPr/>
        </p:nvSpPr>
        <p:spPr bwMode="auto">
          <a:xfrm flipH="1" flipV="1">
            <a:off x="4401820" y="2939415"/>
            <a:ext cx="648970" cy="1186815"/>
          </a:xfrm>
          <a:prstGeom prst="line">
            <a:avLst/>
          </a:prstGeom>
          <a:noFill/>
          <a:ln w="19050">
            <a:solidFill>
              <a:srgbClr val="0093D8"/>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00166" name="Rectangle 1062"/>
          <p:cNvSpPr>
            <a:spLocks noChangeArrowheads="1"/>
          </p:cNvSpPr>
          <p:nvPr/>
        </p:nvSpPr>
        <p:spPr bwMode="auto">
          <a:xfrm>
            <a:off x="3954145" y="2102485"/>
            <a:ext cx="133985" cy="434340"/>
          </a:xfrm>
          <a:prstGeom prst="rect">
            <a:avLst/>
          </a:prstGeom>
          <a:solidFill>
            <a:schemeClr val="bg1">
              <a:lumMod val="65000"/>
            </a:schemeClr>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8677" name="Rectangle 1074"/>
          <p:cNvSpPr/>
          <p:nvPr/>
        </p:nvSpPr>
        <p:spPr>
          <a:xfrm>
            <a:off x="4806950" y="4144645"/>
            <a:ext cx="694055" cy="304165"/>
          </a:xfrm>
          <a:prstGeom prst="rect">
            <a:avLst/>
          </a:prstGeom>
          <a:noFill/>
          <a:ln w="25400">
            <a:noFill/>
          </a:ln>
        </p:spPr>
        <p:txBody>
          <a:bodyPr wrap="none" lIns="90488" tIns="44450" rIns="90488" bIns="44450">
            <a:spAutoFit/>
          </a:bodyPr>
          <a:lstStyle/>
          <a:p>
            <a:pPr eaLnBrk="0" hangingPunct="0"/>
            <a:r>
              <a:rPr lang="zh-CN" altLang="en-GB"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屏   障</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9702" name="Rectangle 33"/>
          <p:cNvSpPr/>
          <p:nvPr/>
        </p:nvSpPr>
        <p:spPr>
          <a:xfrm>
            <a:off x="821055" y="698500"/>
            <a:ext cx="4491990" cy="368300"/>
          </a:xfrm>
          <a:prstGeom prst="rect">
            <a:avLst/>
          </a:prstGeom>
          <a:noFill/>
          <a:ln w="9525">
            <a:noFill/>
          </a:ln>
        </p:spPr>
        <p:txBody>
          <a:bodyPr wrap="square" lIns="92075" tIns="46038" rIns="92075" bIns="46038">
            <a:spAutoFit/>
          </a:bodyPr>
          <a:lstStyle/>
          <a:p>
            <a:pPr eaLnBrk="0" hangingPunct="0"/>
            <a:r>
              <a:rPr lang="zh-CN" altLang="en-GB"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威胁</a:t>
            </a:r>
            <a:r>
              <a:rPr lang="zh-CN" altLang="en-GB"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可能释放危险、引发顶事件的原因</a:t>
            </a:r>
          </a:p>
        </p:txBody>
      </p:sp>
      <p:sp>
        <p:nvSpPr>
          <p:cNvPr id="1623075" name="Freeform 35"/>
          <p:cNvSpPr/>
          <p:nvPr/>
        </p:nvSpPr>
        <p:spPr bwMode="auto">
          <a:xfrm>
            <a:off x="4612640" y="3585210"/>
            <a:ext cx="299720" cy="269875"/>
          </a:xfrm>
          <a:custGeom>
            <a:avLst/>
            <a:gdLst/>
            <a:ahLst/>
            <a:cxnLst>
              <a:cxn ang="0">
                <a:pos x="282" y="0"/>
              </a:cxn>
              <a:cxn ang="0">
                <a:pos x="264" y="0"/>
              </a:cxn>
              <a:cxn ang="0">
                <a:pos x="243" y="0"/>
              </a:cxn>
              <a:cxn ang="0">
                <a:pos x="228" y="0"/>
              </a:cxn>
              <a:cxn ang="0">
                <a:pos x="207" y="0"/>
              </a:cxn>
              <a:cxn ang="0">
                <a:pos x="192" y="0"/>
              </a:cxn>
              <a:cxn ang="0">
                <a:pos x="168" y="3"/>
              </a:cxn>
              <a:cxn ang="0">
                <a:pos x="144" y="15"/>
              </a:cxn>
              <a:cxn ang="0">
                <a:pos x="126" y="21"/>
              </a:cxn>
              <a:cxn ang="0">
                <a:pos x="108" y="33"/>
              </a:cxn>
              <a:cxn ang="0">
                <a:pos x="96" y="51"/>
              </a:cxn>
              <a:cxn ang="0">
                <a:pos x="84" y="75"/>
              </a:cxn>
              <a:cxn ang="0">
                <a:pos x="72" y="99"/>
              </a:cxn>
              <a:cxn ang="0">
                <a:pos x="60" y="123"/>
              </a:cxn>
              <a:cxn ang="0">
                <a:pos x="48" y="141"/>
              </a:cxn>
              <a:cxn ang="0">
                <a:pos x="42" y="159"/>
              </a:cxn>
              <a:cxn ang="0">
                <a:pos x="30" y="177"/>
              </a:cxn>
              <a:cxn ang="0">
                <a:pos x="24" y="195"/>
              </a:cxn>
              <a:cxn ang="0">
                <a:pos x="12" y="213"/>
              </a:cxn>
              <a:cxn ang="0">
                <a:pos x="0" y="231"/>
              </a:cxn>
              <a:cxn ang="0">
                <a:pos x="0" y="249"/>
              </a:cxn>
              <a:cxn ang="0">
                <a:pos x="0" y="267"/>
              </a:cxn>
              <a:cxn ang="0">
                <a:pos x="18" y="273"/>
              </a:cxn>
              <a:cxn ang="0">
                <a:pos x="36" y="261"/>
              </a:cxn>
              <a:cxn ang="0">
                <a:pos x="54" y="255"/>
              </a:cxn>
              <a:cxn ang="0">
                <a:pos x="72" y="243"/>
              </a:cxn>
              <a:cxn ang="0">
                <a:pos x="90" y="231"/>
              </a:cxn>
              <a:cxn ang="0">
                <a:pos x="72" y="231"/>
              </a:cxn>
              <a:cxn ang="0">
                <a:pos x="66" y="249"/>
              </a:cxn>
              <a:cxn ang="0">
                <a:pos x="84" y="249"/>
              </a:cxn>
              <a:cxn ang="0">
                <a:pos x="102" y="243"/>
              </a:cxn>
              <a:cxn ang="0">
                <a:pos x="120" y="237"/>
              </a:cxn>
              <a:cxn ang="0">
                <a:pos x="138" y="231"/>
              </a:cxn>
              <a:cxn ang="0">
                <a:pos x="156" y="225"/>
              </a:cxn>
              <a:cxn ang="0">
                <a:pos x="174" y="207"/>
              </a:cxn>
              <a:cxn ang="0">
                <a:pos x="180" y="189"/>
              </a:cxn>
              <a:cxn ang="0">
                <a:pos x="192" y="171"/>
              </a:cxn>
              <a:cxn ang="0">
                <a:pos x="204" y="153"/>
              </a:cxn>
              <a:cxn ang="0">
                <a:pos x="216" y="135"/>
              </a:cxn>
              <a:cxn ang="0">
                <a:pos x="228" y="117"/>
              </a:cxn>
              <a:cxn ang="0">
                <a:pos x="240" y="99"/>
              </a:cxn>
              <a:cxn ang="0">
                <a:pos x="252" y="81"/>
              </a:cxn>
              <a:cxn ang="0">
                <a:pos x="264" y="63"/>
              </a:cxn>
              <a:cxn ang="0">
                <a:pos x="270" y="45"/>
              </a:cxn>
              <a:cxn ang="0">
                <a:pos x="270" y="27"/>
              </a:cxn>
              <a:cxn ang="0">
                <a:pos x="258" y="9"/>
              </a:cxn>
              <a:cxn ang="0">
                <a:pos x="282" y="0"/>
              </a:cxn>
            </a:cxnLst>
            <a:rect l="0" t="0" r="r" b="b"/>
            <a:pathLst>
              <a:path w="283" h="274">
                <a:moveTo>
                  <a:pt x="282" y="0"/>
                </a:moveTo>
                <a:lnTo>
                  <a:pt x="264" y="0"/>
                </a:lnTo>
                <a:lnTo>
                  <a:pt x="243" y="0"/>
                </a:lnTo>
                <a:lnTo>
                  <a:pt x="228" y="0"/>
                </a:lnTo>
                <a:lnTo>
                  <a:pt x="207" y="0"/>
                </a:lnTo>
                <a:lnTo>
                  <a:pt x="192" y="0"/>
                </a:lnTo>
                <a:lnTo>
                  <a:pt x="168" y="3"/>
                </a:lnTo>
                <a:lnTo>
                  <a:pt x="144" y="15"/>
                </a:lnTo>
                <a:lnTo>
                  <a:pt x="126" y="21"/>
                </a:lnTo>
                <a:lnTo>
                  <a:pt x="108" y="33"/>
                </a:lnTo>
                <a:lnTo>
                  <a:pt x="96" y="51"/>
                </a:lnTo>
                <a:lnTo>
                  <a:pt x="84" y="75"/>
                </a:lnTo>
                <a:lnTo>
                  <a:pt x="72" y="99"/>
                </a:lnTo>
                <a:lnTo>
                  <a:pt x="60" y="123"/>
                </a:lnTo>
                <a:lnTo>
                  <a:pt x="48" y="141"/>
                </a:lnTo>
                <a:lnTo>
                  <a:pt x="42" y="159"/>
                </a:lnTo>
                <a:lnTo>
                  <a:pt x="30" y="177"/>
                </a:lnTo>
                <a:lnTo>
                  <a:pt x="24" y="195"/>
                </a:lnTo>
                <a:lnTo>
                  <a:pt x="12" y="213"/>
                </a:lnTo>
                <a:lnTo>
                  <a:pt x="0" y="231"/>
                </a:lnTo>
                <a:lnTo>
                  <a:pt x="0" y="249"/>
                </a:lnTo>
                <a:lnTo>
                  <a:pt x="0" y="267"/>
                </a:lnTo>
                <a:lnTo>
                  <a:pt x="18" y="273"/>
                </a:lnTo>
                <a:lnTo>
                  <a:pt x="36" y="261"/>
                </a:lnTo>
                <a:lnTo>
                  <a:pt x="54" y="255"/>
                </a:lnTo>
                <a:lnTo>
                  <a:pt x="72" y="243"/>
                </a:lnTo>
                <a:lnTo>
                  <a:pt x="90" y="231"/>
                </a:lnTo>
                <a:lnTo>
                  <a:pt x="72" y="231"/>
                </a:lnTo>
                <a:lnTo>
                  <a:pt x="66" y="249"/>
                </a:lnTo>
                <a:lnTo>
                  <a:pt x="84" y="249"/>
                </a:lnTo>
                <a:lnTo>
                  <a:pt x="102" y="243"/>
                </a:lnTo>
                <a:lnTo>
                  <a:pt x="120" y="237"/>
                </a:lnTo>
                <a:lnTo>
                  <a:pt x="138" y="231"/>
                </a:lnTo>
                <a:lnTo>
                  <a:pt x="156" y="225"/>
                </a:lnTo>
                <a:lnTo>
                  <a:pt x="174" y="207"/>
                </a:lnTo>
                <a:lnTo>
                  <a:pt x="180" y="189"/>
                </a:lnTo>
                <a:lnTo>
                  <a:pt x="192" y="171"/>
                </a:lnTo>
                <a:lnTo>
                  <a:pt x="204" y="153"/>
                </a:lnTo>
                <a:lnTo>
                  <a:pt x="216" y="135"/>
                </a:lnTo>
                <a:lnTo>
                  <a:pt x="228" y="117"/>
                </a:lnTo>
                <a:lnTo>
                  <a:pt x="240" y="99"/>
                </a:lnTo>
                <a:lnTo>
                  <a:pt x="252" y="81"/>
                </a:lnTo>
                <a:lnTo>
                  <a:pt x="264" y="63"/>
                </a:lnTo>
                <a:lnTo>
                  <a:pt x="270" y="45"/>
                </a:lnTo>
                <a:lnTo>
                  <a:pt x="270" y="27"/>
                </a:lnTo>
                <a:lnTo>
                  <a:pt x="258" y="9"/>
                </a:lnTo>
                <a:lnTo>
                  <a:pt x="282" y="0"/>
                </a:lnTo>
              </a:path>
            </a:pathLst>
          </a:custGeom>
          <a:solidFill>
            <a:schemeClr val="bg1"/>
          </a:solidFill>
          <a:ln w="12700" cap="rnd" cmpd="sng">
            <a:solidFill>
              <a:schemeClr val="bg1"/>
            </a:solidFill>
            <a:prstDash val="solid"/>
            <a:round/>
            <a:headEnd type="none" w="sm" len="sm"/>
            <a:tailEnd type="none" w="sm" len="sm"/>
          </a:ln>
          <a:effectLst/>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9704" name="Rectangle 41"/>
          <p:cNvSpPr/>
          <p:nvPr/>
        </p:nvSpPr>
        <p:spPr>
          <a:xfrm>
            <a:off x="3527425" y="1842135"/>
            <a:ext cx="516255" cy="468630"/>
          </a:xfrm>
          <a:prstGeom prst="rect">
            <a:avLst/>
          </a:prstGeom>
          <a:noFill/>
          <a:ln w="9525">
            <a:noFill/>
          </a:ln>
        </p:spPr>
        <p:txBody>
          <a:bodyPr wrap="square" lIns="34925" tIns="19050" rIns="34925" bIns="19050">
            <a:spAutoFit/>
          </a:bodyPr>
          <a:lstStyle/>
          <a:p>
            <a:pPr defTabSz="342900" eaLnBrk="0" hangingPunct="0"/>
            <a:r>
              <a:rPr lang="en-US" altLang="zh-CN" sz="1400" dirty="0">
                <a:solidFill>
                  <a:schemeClr val="tx1"/>
                </a:solidFill>
                <a:latin typeface="微软雅黑" panose="020B0503020204020204" pitchFamily="34" charset="-122"/>
                <a:ea typeface="微软雅黑" panose="020B0503020204020204" pitchFamily="34" charset="-122"/>
              </a:rPr>
              <a:t>THREAT</a:t>
            </a:r>
          </a:p>
        </p:txBody>
      </p:sp>
      <p:sp>
        <p:nvSpPr>
          <p:cNvPr id="1623082" name="Rectangle 42" descr="Wide downward diagonal"/>
          <p:cNvSpPr>
            <a:spLocks noChangeArrowheads="1"/>
          </p:cNvSpPr>
          <p:nvPr/>
        </p:nvSpPr>
        <p:spPr bwMode="auto">
          <a:xfrm>
            <a:off x="3142615" y="1446530"/>
            <a:ext cx="1454150" cy="683260"/>
          </a:xfrm>
          <a:prstGeom prst="roundRect">
            <a:avLst/>
          </a:prstGeom>
          <a:pattFill prst="wdDnDiag">
            <a:fgClr>
              <a:schemeClr val="tx1"/>
            </a:fgClr>
            <a:bgClr>
              <a:srgbClr val="FAFD00"/>
            </a:bgClr>
          </a:patt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083" name="Rectangle 43"/>
          <p:cNvSpPr>
            <a:spLocks noChangeArrowheads="1"/>
          </p:cNvSpPr>
          <p:nvPr/>
        </p:nvSpPr>
        <p:spPr bwMode="auto">
          <a:xfrm>
            <a:off x="3142615" y="1965960"/>
            <a:ext cx="1450975" cy="139700"/>
          </a:xfrm>
          <a:prstGeom prst="rect">
            <a:avLst/>
          </a:prstGeom>
          <a:solidFill>
            <a:srgbClr val="FAFD00"/>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9707" name="Rectangle 44"/>
          <p:cNvSpPr/>
          <p:nvPr/>
        </p:nvSpPr>
        <p:spPr>
          <a:xfrm>
            <a:off x="3252470" y="1591945"/>
            <a:ext cx="1193165" cy="253365"/>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400" dirty="0">
                <a:solidFill>
                  <a:schemeClr val="tx1"/>
                </a:solidFill>
                <a:latin typeface="微软雅黑" panose="020B0503020204020204" pitchFamily="34" charset="-122"/>
                <a:ea typeface="微软雅黑" panose="020B0503020204020204" pitchFamily="34" charset="-122"/>
              </a:rPr>
              <a:t>内部的腐蚀</a:t>
            </a:r>
          </a:p>
        </p:txBody>
      </p:sp>
      <p:sp>
        <p:nvSpPr>
          <p:cNvPr id="29708" name="Rectangle 45"/>
          <p:cNvSpPr/>
          <p:nvPr/>
        </p:nvSpPr>
        <p:spPr>
          <a:xfrm>
            <a:off x="3922395" y="2473325"/>
            <a:ext cx="516255" cy="468630"/>
          </a:xfrm>
          <a:prstGeom prst="rect">
            <a:avLst/>
          </a:prstGeom>
          <a:noFill/>
          <a:ln w="9525">
            <a:noFill/>
          </a:ln>
        </p:spPr>
        <p:txBody>
          <a:bodyPr wrap="square" lIns="34925" tIns="19050" rIns="34925" bIns="19050">
            <a:spAutoFit/>
          </a:bodyPr>
          <a:lstStyle/>
          <a:p>
            <a:pPr defTabSz="342900" eaLnBrk="0" hangingPunct="0"/>
            <a:r>
              <a:rPr lang="en-US" altLang="zh-CN" sz="1400" dirty="0">
                <a:solidFill>
                  <a:schemeClr val="tx1"/>
                </a:solidFill>
                <a:latin typeface="微软雅黑" panose="020B0503020204020204" pitchFamily="34" charset="-122"/>
                <a:ea typeface="微软雅黑" panose="020B0503020204020204" pitchFamily="34" charset="-122"/>
              </a:rPr>
              <a:t>THREAT</a:t>
            </a:r>
          </a:p>
        </p:txBody>
      </p:sp>
      <p:sp>
        <p:nvSpPr>
          <p:cNvPr id="1623086" name="Rectangle 46" descr="Wide downward diagonal"/>
          <p:cNvSpPr>
            <a:spLocks noChangeArrowheads="1"/>
          </p:cNvSpPr>
          <p:nvPr/>
        </p:nvSpPr>
        <p:spPr bwMode="auto">
          <a:xfrm>
            <a:off x="3418205" y="2244090"/>
            <a:ext cx="1453515" cy="681355"/>
          </a:xfrm>
          <a:prstGeom prst="roundRect">
            <a:avLst/>
          </a:prstGeom>
          <a:pattFill prst="wdDnDiag">
            <a:fgClr>
              <a:schemeClr val="tx1"/>
            </a:fgClr>
            <a:bgClr>
              <a:srgbClr val="FAFD00"/>
            </a:bgClr>
          </a:patt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087" name="Rectangle 47"/>
          <p:cNvSpPr>
            <a:spLocks noChangeArrowheads="1"/>
          </p:cNvSpPr>
          <p:nvPr/>
        </p:nvSpPr>
        <p:spPr bwMode="auto">
          <a:xfrm>
            <a:off x="3418205" y="2763520"/>
            <a:ext cx="1450975" cy="139700"/>
          </a:xfrm>
          <a:prstGeom prst="rect">
            <a:avLst/>
          </a:prstGeom>
          <a:solidFill>
            <a:srgbClr val="FAFD00"/>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9711" name="Rectangle 48"/>
          <p:cNvSpPr/>
          <p:nvPr/>
        </p:nvSpPr>
        <p:spPr>
          <a:xfrm>
            <a:off x="4370705" y="3234690"/>
            <a:ext cx="516255" cy="468630"/>
          </a:xfrm>
          <a:prstGeom prst="rect">
            <a:avLst/>
          </a:prstGeom>
          <a:noFill/>
          <a:ln w="9525">
            <a:noFill/>
          </a:ln>
        </p:spPr>
        <p:txBody>
          <a:bodyPr wrap="square" lIns="34925" tIns="19050" rIns="34925" bIns="19050">
            <a:spAutoFit/>
          </a:bodyPr>
          <a:lstStyle/>
          <a:p>
            <a:pPr defTabSz="342900" eaLnBrk="0" hangingPunct="0"/>
            <a:r>
              <a:rPr lang="en-US" altLang="zh-CN" sz="1400" dirty="0">
                <a:solidFill>
                  <a:schemeClr val="tx1"/>
                </a:solidFill>
                <a:latin typeface="微软雅黑" panose="020B0503020204020204" pitchFamily="34" charset="-122"/>
                <a:ea typeface="微软雅黑" panose="020B0503020204020204" pitchFamily="34" charset="-122"/>
              </a:rPr>
              <a:t>THREAT</a:t>
            </a:r>
          </a:p>
        </p:txBody>
      </p:sp>
      <p:sp>
        <p:nvSpPr>
          <p:cNvPr id="29712" name="Rectangle 49"/>
          <p:cNvSpPr/>
          <p:nvPr/>
        </p:nvSpPr>
        <p:spPr>
          <a:xfrm>
            <a:off x="3582670" y="2374265"/>
            <a:ext cx="1193165" cy="253365"/>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400" dirty="0">
                <a:solidFill>
                  <a:schemeClr val="tx1"/>
                </a:solidFill>
                <a:latin typeface="微软雅黑" panose="020B0503020204020204" pitchFamily="34" charset="-122"/>
                <a:ea typeface="微软雅黑" panose="020B0503020204020204" pitchFamily="34" charset="-122"/>
              </a:rPr>
              <a:t>外部的影响</a:t>
            </a:r>
          </a:p>
        </p:txBody>
      </p:sp>
      <p:sp>
        <p:nvSpPr>
          <p:cNvPr id="1623090" name="Rectangle 50" descr="Wide downward diagonal"/>
          <p:cNvSpPr>
            <a:spLocks noChangeArrowheads="1"/>
          </p:cNvSpPr>
          <p:nvPr/>
        </p:nvSpPr>
        <p:spPr bwMode="auto">
          <a:xfrm>
            <a:off x="3778250" y="3004185"/>
            <a:ext cx="1454150" cy="683260"/>
          </a:xfrm>
          <a:prstGeom prst="roundRect">
            <a:avLst/>
          </a:prstGeom>
          <a:pattFill prst="wdDnDiag">
            <a:fgClr>
              <a:schemeClr val="tx1"/>
            </a:fgClr>
            <a:bgClr>
              <a:srgbClr val="FAFD00"/>
            </a:bgClr>
          </a:patt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091" name="Rectangle 51"/>
          <p:cNvSpPr>
            <a:spLocks noChangeArrowheads="1"/>
          </p:cNvSpPr>
          <p:nvPr/>
        </p:nvSpPr>
        <p:spPr bwMode="auto">
          <a:xfrm>
            <a:off x="3778250" y="3571240"/>
            <a:ext cx="1452245" cy="139700"/>
          </a:xfrm>
          <a:prstGeom prst="rect">
            <a:avLst/>
          </a:prstGeom>
          <a:solidFill>
            <a:srgbClr val="FAFD00"/>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9715" name="Rectangle 52"/>
          <p:cNvSpPr/>
          <p:nvPr/>
        </p:nvSpPr>
        <p:spPr>
          <a:xfrm>
            <a:off x="4709160" y="3838575"/>
            <a:ext cx="516255" cy="468630"/>
          </a:xfrm>
          <a:prstGeom prst="rect">
            <a:avLst/>
          </a:prstGeom>
          <a:noFill/>
          <a:ln w="9525">
            <a:noFill/>
          </a:ln>
        </p:spPr>
        <p:txBody>
          <a:bodyPr wrap="square" lIns="34925" tIns="19050" rIns="34925" bIns="19050">
            <a:spAutoFit/>
          </a:bodyPr>
          <a:lstStyle/>
          <a:p>
            <a:pPr defTabSz="342900" eaLnBrk="0" hangingPunct="0"/>
            <a:r>
              <a:rPr lang="en-US" altLang="zh-CN" sz="1400" dirty="0">
                <a:solidFill>
                  <a:schemeClr val="tx1"/>
                </a:solidFill>
                <a:latin typeface="微软雅黑" panose="020B0503020204020204" pitchFamily="34" charset="-122"/>
                <a:ea typeface="微软雅黑" panose="020B0503020204020204" pitchFamily="34" charset="-122"/>
              </a:rPr>
              <a:t>THREAT</a:t>
            </a:r>
          </a:p>
        </p:txBody>
      </p:sp>
      <p:sp>
        <p:nvSpPr>
          <p:cNvPr id="29716" name="Rectangle 53"/>
          <p:cNvSpPr/>
          <p:nvPr/>
        </p:nvSpPr>
        <p:spPr>
          <a:xfrm>
            <a:off x="3943985" y="3183890"/>
            <a:ext cx="1191895" cy="253365"/>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400" dirty="0">
                <a:solidFill>
                  <a:schemeClr val="tx1"/>
                </a:solidFill>
                <a:latin typeface="微软雅黑" panose="020B0503020204020204" pitchFamily="34" charset="-122"/>
                <a:ea typeface="微软雅黑" panose="020B0503020204020204" pitchFamily="34" charset="-122"/>
              </a:rPr>
              <a:t>高温</a:t>
            </a:r>
          </a:p>
        </p:txBody>
      </p:sp>
      <p:grpSp>
        <p:nvGrpSpPr>
          <p:cNvPr id="29717" name="Group 54"/>
          <p:cNvGrpSpPr/>
          <p:nvPr/>
        </p:nvGrpSpPr>
        <p:grpSpPr>
          <a:xfrm>
            <a:off x="4077335" y="3807460"/>
            <a:ext cx="1453515" cy="794991"/>
            <a:chOff x="1752" y="3208"/>
            <a:chExt cx="1374" cy="809"/>
          </a:xfrm>
        </p:grpSpPr>
        <p:sp>
          <p:nvSpPr>
            <p:cNvPr id="1623095" name="Rectangle 55" descr="Wide downward diagonal"/>
            <p:cNvSpPr>
              <a:spLocks noChangeArrowheads="1"/>
            </p:cNvSpPr>
            <p:nvPr/>
          </p:nvSpPr>
          <p:spPr bwMode="auto">
            <a:xfrm>
              <a:off x="1752" y="3208"/>
              <a:ext cx="1374" cy="694"/>
            </a:xfrm>
            <a:prstGeom prst="roundRect">
              <a:avLst/>
            </a:prstGeom>
            <a:pattFill prst="wdDnDiag">
              <a:fgClr>
                <a:schemeClr val="tx1"/>
              </a:fgClr>
              <a:bgClr>
                <a:srgbClr val="FAFD00"/>
              </a:bgClr>
            </a:patt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096" name="Rectangle 56"/>
            <p:cNvSpPr>
              <a:spLocks noChangeArrowheads="1"/>
            </p:cNvSpPr>
            <p:nvPr/>
          </p:nvSpPr>
          <p:spPr bwMode="auto">
            <a:xfrm>
              <a:off x="1752" y="3756"/>
              <a:ext cx="1372" cy="142"/>
            </a:xfrm>
            <a:prstGeom prst="roundRect">
              <a:avLst/>
            </a:prstGeom>
            <a:solidFill>
              <a:srgbClr val="FAFD00"/>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9757" name="Rectangle 57"/>
            <p:cNvSpPr/>
            <p:nvPr/>
          </p:nvSpPr>
          <p:spPr>
            <a:xfrm>
              <a:off x="2247" y="3754"/>
              <a:ext cx="50" cy="263"/>
            </a:xfrm>
            <a:prstGeom prst="roundRect">
              <a:avLst/>
            </a:prstGeom>
            <a:noFill/>
            <a:ln w="9525">
              <a:noFill/>
            </a:ln>
          </p:spPr>
          <p:txBody>
            <a:bodyPr wrap="square" lIns="34925" tIns="19050" rIns="34925" bIns="19050">
              <a:spAutoFit/>
            </a:bodyPr>
            <a:lstStyle/>
            <a:p>
              <a:pPr defTabSz="342900" eaLnBrk="0" hangingPunct="0"/>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9758" name="Rectangle 58"/>
            <p:cNvSpPr/>
            <p:nvPr/>
          </p:nvSpPr>
          <p:spPr>
            <a:xfrm>
              <a:off x="1860" y="3348"/>
              <a:ext cx="1128" cy="283"/>
            </a:xfrm>
            <a:prstGeom prst="round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400" dirty="0">
                  <a:solidFill>
                    <a:schemeClr val="tx1"/>
                  </a:solidFill>
                  <a:latin typeface="微软雅黑" panose="020B0503020204020204" pitchFamily="34" charset="-122"/>
                  <a:ea typeface="微软雅黑" panose="020B0503020204020204" pitchFamily="34" charset="-122"/>
                </a:rPr>
                <a:t>过高的压力</a:t>
              </a:r>
            </a:p>
          </p:txBody>
        </p:sp>
      </p:grpSp>
      <p:sp>
        <p:nvSpPr>
          <p:cNvPr id="1623105" name="Freeform 65"/>
          <p:cNvSpPr/>
          <p:nvPr/>
        </p:nvSpPr>
        <p:spPr bwMode="auto">
          <a:xfrm>
            <a:off x="6979920" y="2077085"/>
            <a:ext cx="1337310" cy="1011555"/>
          </a:xfrm>
          <a:custGeom>
            <a:avLst/>
            <a:gdLst/>
            <a:ahLst/>
            <a:cxnLst>
              <a:cxn ang="0">
                <a:pos x="1052" y="215"/>
              </a:cxn>
              <a:cxn ang="0">
                <a:pos x="1011" y="164"/>
              </a:cxn>
              <a:cxn ang="0">
                <a:pos x="953" y="135"/>
              </a:cxn>
              <a:cxn ang="0">
                <a:pos x="872" y="119"/>
              </a:cxn>
              <a:cxn ang="0">
                <a:pos x="782" y="136"/>
              </a:cxn>
              <a:cxn ang="0">
                <a:pos x="731" y="103"/>
              </a:cxn>
              <a:cxn ang="0">
                <a:pos x="672" y="38"/>
              </a:cxn>
              <a:cxn ang="0">
                <a:pos x="575" y="1"/>
              </a:cxn>
              <a:cxn ang="0">
                <a:pos x="475" y="8"/>
              </a:cxn>
              <a:cxn ang="0">
                <a:pos x="381" y="58"/>
              </a:cxn>
              <a:cxn ang="0">
                <a:pos x="334" y="121"/>
              </a:cxn>
              <a:cxn ang="0">
                <a:pos x="292" y="147"/>
              </a:cxn>
              <a:cxn ang="0">
                <a:pos x="212" y="164"/>
              </a:cxn>
              <a:cxn ang="0">
                <a:pos x="159" y="226"/>
              </a:cxn>
              <a:cxn ang="0">
                <a:pos x="151" y="296"/>
              </a:cxn>
              <a:cxn ang="0">
                <a:pos x="104" y="300"/>
              </a:cxn>
              <a:cxn ang="0">
                <a:pos x="56" y="329"/>
              </a:cxn>
              <a:cxn ang="0">
                <a:pos x="30" y="361"/>
              </a:cxn>
              <a:cxn ang="0">
                <a:pos x="9" y="411"/>
              </a:cxn>
              <a:cxn ang="0">
                <a:pos x="11" y="454"/>
              </a:cxn>
              <a:cxn ang="0">
                <a:pos x="9" y="511"/>
              </a:cxn>
              <a:cxn ang="0">
                <a:pos x="1" y="565"/>
              </a:cxn>
              <a:cxn ang="0">
                <a:pos x="12" y="621"/>
              </a:cxn>
              <a:cxn ang="0">
                <a:pos x="7" y="681"/>
              </a:cxn>
              <a:cxn ang="0">
                <a:pos x="0" y="733"/>
              </a:cxn>
              <a:cxn ang="0">
                <a:pos x="15" y="802"/>
              </a:cxn>
              <a:cxn ang="0">
                <a:pos x="52" y="850"/>
              </a:cxn>
              <a:cxn ang="0">
                <a:pos x="130" y="882"/>
              </a:cxn>
              <a:cxn ang="0">
                <a:pos x="190" y="863"/>
              </a:cxn>
              <a:cxn ang="0">
                <a:pos x="224" y="907"/>
              </a:cxn>
              <a:cxn ang="0">
                <a:pos x="267" y="936"/>
              </a:cxn>
              <a:cxn ang="0">
                <a:pos x="330" y="956"/>
              </a:cxn>
              <a:cxn ang="0">
                <a:pos x="402" y="943"/>
              </a:cxn>
              <a:cxn ang="0">
                <a:pos x="453" y="957"/>
              </a:cxn>
              <a:cxn ang="0">
                <a:pos x="493" y="993"/>
              </a:cxn>
              <a:cxn ang="0">
                <a:pos x="550" y="1013"/>
              </a:cxn>
              <a:cxn ang="0">
                <a:pos x="603" y="1007"/>
              </a:cxn>
              <a:cxn ang="0">
                <a:pos x="655" y="972"/>
              </a:cxn>
              <a:cxn ang="0">
                <a:pos x="691" y="1007"/>
              </a:cxn>
              <a:cxn ang="0">
                <a:pos x="746" y="1028"/>
              </a:cxn>
              <a:cxn ang="0">
                <a:pos x="815" y="1015"/>
              </a:cxn>
              <a:cxn ang="0">
                <a:pos x="864" y="971"/>
              </a:cxn>
              <a:cxn ang="0">
                <a:pos x="906" y="953"/>
              </a:cxn>
              <a:cxn ang="0">
                <a:pos x="972" y="957"/>
              </a:cxn>
              <a:cxn ang="0">
                <a:pos x="1027" y="927"/>
              </a:cxn>
              <a:cxn ang="0">
                <a:pos x="1063" y="879"/>
              </a:cxn>
              <a:cxn ang="0">
                <a:pos x="1084" y="857"/>
              </a:cxn>
              <a:cxn ang="0">
                <a:pos x="1146" y="850"/>
              </a:cxn>
              <a:cxn ang="0">
                <a:pos x="1201" y="804"/>
              </a:cxn>
              <a:cxn ang="0">
                <a:pos x="1231" y="733"/>
              </a:cxn>
              <a:cxn ang="0">
                <a:pos x="1233" y="653"/>
              </a:cxn>
              <a:cxn ang="0">
                <a:pos x="1246" y="577"/>
              </a:cxn>
              <a:cxn ang="0">
                <a:pos x="1263" y="501"/>
              </a:cxn>
              <a:cxn ang="0">
                <a:pos x="1256" y="418"/>
              </a:cxn>
              <a:cxn ang="0">
                <a:pos x="1216" y="351"/>
              </a:cxn>
              <a:cxn ang="0">
                <a:pos x="1158" y="300"/>
              </a:cxn>
              <a:cxn ang="0">
                <a:pos x="1081" y="274"/>
              </a:cxn>
              <a:cxn ang="0">
                <a:pos x="1062" y="243"/>
              </a:cxn>
            </a:cxnLst>
            <a:rect l="0" t="0" r="r" b="b"/>
            <a:pathLst>
              <a:path w="1264" h="1029">
                <a:moveTo>
                  <a:pt x="1062" y="243"/>
                </a:moveTo>
                <a:lnTo>
                  <a:pt x="1052" y="215"/>
                </a:lnTo>
                <a:lnTo>
                  <a:pt x="1036" y="186"/>
                </a:lnTo>
                <a:lnTo>
                  <a:pt x="1011" y="164"/>
                </a:lnTo>
                <a:lnTo>
                  <a:pt x="979" y="144"/>
                </a:lnTo>
                <a:lnTo>
                  <a:pt x="953" y="135"/>
                </a:lnTo>
                <a:lnTo>
                  <a:pt x="921" y="124"/>
                </a:lnTo>
                <a:lnTo>
                  <a:pt x="872" y="119"/>
                </a:lnTo>
                <a:lnTo>
                  <a:pt x="826" y="124"/>
                </a:lnTo>
                <a:lnTo>
                  <a:pt x="782" y="136"/>
                </a:lnTo>
                <a:lnTo>
                  <a:pt x="750" y="150"/>
                </a:lnTo>
                <a:lnTo>
                  <a:pt x="731" y="103"/>
                </a:lnTo>
                <a:lnTo>
                  <a:pt x="706" y="67"/>
                </a:lnTo>
                <a:lnTo>
                  <a:pt x="672" y="38"/>
                </a:lnTo>
                <a:lnTo>
                  <a:pt x="628" y="17"/>
                </a:lnTo>
                <a:lnTo>
                  <a:pt x="575" y="1"/>
                </a:lnTo>
                <a:lnTo>
                  <a:pt x="522" y="0"/>
                </a:lnTo>
                <a:lnTo>
                  <a:pt x="475" y="8"/>
                </a:lnTo>
                <a:lnTo>
                  <a:pt x="421" y="26"/>
                </a:lnTo>
                <a:lnTo>
                  <a:pt x="381" y="58"/>
                </a:lnTo>
                <a:lnTo>
                  <a:pt x="352" y="90"/>
                </a:lnTo>
                <a:lnTo>
                  <a:pt x="334" y="121"/>
                </a:lnTo>
                <a:lnTo>
                  <a:pt x="330" y="160"/>
                </a:lnTo>
                <a:lnTo>
                  <a:pt x="292" y="147"/>
                </a:lnTo>
                <a:lnTo>
                  <a:pt x="249" y="151"/>
                </a:lnTo>
                <a:lnTo>
                  <a:pt x="212" y="164"/>
                </a:lnTo>
                <a:lnTo>
                  <a:pt x="181" y="190"/>
                </a:lnTo>
                <a:lnTo>
                  <a:pt x="159" y="226"/>
                </a:lnTo>
                <a:lnTo>
                  <a:pt x="150" y="267"/>
                </a:lnTo>
                <a:lnTo>
                  <a:pt x="151" y="296"/>
                </a:lnTo>
                <a:lnTo>
                  <a:pt x="130" y="293"/>
                </a:lnTo>
                <a:lnTo>
                  <a:pt x="104" y="300"/>
                </a:lnTo>
                <a:lnTo>
                  <a:pt x="77" y="314"/>
                </a:lnTo>
                <a:lnTo>
                  <a:pt x="56" y="329"/>
                </a:lnTo>
                <a:lnTo>
                  <a:pt x="42" y="343"/>
                </a:lnTo>
                <a:lnTo>
                  <a:pt x="30" y="361"/>
                </a:lnTo>
                <a:lnTo>
                  <a:pt x="16" y="383"/>
                </a:lnTo>
                <a:lnTo>
                  <a:pt x="9" y="411"/>
                </a:lnTo>
                <a:lnTo>
                  <a:pt x="7" y="432"/>
                </a:lnTo>
                <a:lnTo>
                  <a:pt x="11" y="454"/>
                </a:lnTo>
                <a:lnTo>
                  <a:pt x="20" y="482"/>
                </a:lnTo>
                <a:lnTo>
                  <a:pt x="9" y="511"/>
                </a:lnTo>
                <a:lnTo>
                  <a:pt x="4" y="536"/>
                </a:lnTo>
                <a:lnTo>
                  <a:pt x="1" y="565"/>
                </a:lnTo>
                <a:lnTo>
                  <a:pt x="7" y="600"/>
                </a:lnTo>
                <a:lnTo>
                  <a:pt x="12" y="621"/>
                </a:lnTo>
                <a:lnTo>
                  <a:pt x="26" y="646"/>
                </a:lnTo>
                <a:lnTo>
                  <a:pt x="7" y="681"/>
                </a:lnTo>
                <a:lnTo>
                  <a:pt x="1" y="703"/>
                </a:lnTo>
                <a:lnTo>
                  <a:pt x="0" y="733"/>
                </a:lnTo>
                <a:lnTo>
                  <a:pt x="4" y="765"/>
                </a:lnTo>
                <a:lnTo>
                  <a:pt x="15" y="802"/>
                </a:lnTo>
                <a:lnTo>
                  <a:pt x="30" y="827"/>
                </a:lnTo>
                <a:lnTo>
                  <a:pt x="52" y="850"/>
                </a:lnTo>
                <a:lnTo>
                  <a:pt x="90" y="874"/>
                </a:lnTo>
                <a:lnTo>
                  <a:pt x="130" y="882"/>
                </a:lnTo>
                <a:lnTo>
                  <a:pt x="166" y="875"/>
                </a:lnTo>
                <a:lnTo>
                  <a:pt x="190" y="863"/>
                </a:lnTo>
                <a:lnTo>
                  <a:pt x="206" y="888"/>
                </a:lnTo>
                <a:lnTo>
                  <a:pt x="224" y="907"/>
                </a:lnTo>
                <a:lnTo>
                  <a:pt x="239" y="920"/>
                </a:lnTo>
                <a:lnTo>
                  <a:pt x="267" y="936"/>
                </a:lnTo>
                <a:lnTo>
                  <a:pt x="292" y="947"/>
                </a:lnTo>
                <a:lnTo>
                  <a:pt x="330" y="956"/>
                </a:lnTo>
                <a:lnTo>
                  <a:pt x="366" y="954"/>
                </a:lnTo>
                <a:lnTo>
                  <a:pt x="402" y="943"/>
                </a:lnTo>
                <a:lnTo>
                  <a:pt x="435" y="924"/>
                </a:lnTo>
                <a:lnTo>
                  <a:pt x="453" y="957"/>
                </a:lnTo>
                <a:lnTo>
                  <a:pt x="471" y="977"/>
                </a:lnTo>
                <a:lnTo>
                  <a:pt x="493" y="993"/>
                </a:lnTo>
                <a:lnTo>
                  <a:pt x="520" y="1007"/>
                </a:lnTo>
                <a:lnTo>
                  <a:pt x="550" y="1013"/>
                </a:lnTo>
                <a:lnTo>
                  <a:pt x="577" y="1013"/>
                </a:lnTo>
                <a:lnTo>
                  <a:pt x="603" y="1007"/>
                </a:lnTo>
                <a:lnTo>
                  <a:pt x="636" y="989"/>
                </a:lnTo>
                <a:lnTo>
                  <a:pt x="655" y="972"/>
                </a:lnTo>
                <a:lnTo>
                  <a:pt x="672" y="993"/>
                </a:lnTo>
                <a:lnTo>
                  <a:pt x="691" y="1007"/>
                </a:lnTo>
                <a:lnTo>
                  <a:pt x="713" y="1018"/>
                </a:lnTo>
                <a:lnTo>
                  <a:pt x="746" y="1028"/>
                </a:lnTo>
                <a:lnTo>
                  <a:pt x="780" y="1025"/>
                </a:lnTo>
                <a:lnTo>
                  <a:pt x="815" y="1015"/>
                </a:lnTo>
                <a:lnTo>
                  <a:pt x="840" y="999"/>
                </a:lnTo>
                <a:lnTo>
                  <a:pt x="864" y="971"/>
                </a:lnTo>
                <a:lnTo>
                  <a:pt x="879" y="943"/>
                </a:lnTo>
                <a:lnTo>
                  <a:pt x="906" y="953"/>
                </a:lnTo>
                <a:lnTo>
                  <a:pt x="936" y="960"/>
                </a:lnTo>
                <a:lnTo>
                  <a:pt x="972" y="957"/>
                </a:lnTo>
                <a:lnTo>
                  <a:pt x="1003" y="945"/>
                </a:lnTo>
                <a:lnTo>
                  <a:pt x="1027" y="927"/>
                </a:lnTo>
                <a:lnTo>
                  <a:pt x="1047" y="907"/>
                </a:lnTo>
                <a:lnTo>
                  <a:pt x="1063" y="879"/>
                </a:lnTo>
                <a:lnTo>
                  <a:pt x="1067" y="850"/>
                </a:lnTo>
                <a:lnTo>
                  <a:pt x="1084" y="857"/>
                </a:lnTo>
                <a:lnTo>
                  <a:pt x="1113" y="859"/>
                </a:lnTo>
                <a:lnTo>
                  <a:pt x="1146" y="850"/>
                </a:lnTo>
                <a:lnTo>
                  <a:pt x="1178" y="831"/>
                </a:lnTo>
                <a:lnTo>
                  <a:pt x="1201" y="804"/>
                </a:lnTo>
                <a:lnTo>
                  <a:pt x="1219" y="770"/>
                </a:lnTo>
                <a:lnTo>
                  <a:pt x="1231" y="733"/>
                </a:lnTo>
                <a:lnTo>
                  <a:pt x="1234" y="686"/>
                </a:lnTo>
                <a:lnTo>
                  <a:pt x="1233" y="653"/>
                </a:lnTo>
                <a:lnTo>
                  <a:pt x="1223" y="604"/>
                </a:lnTo>
                <a:lnTo>
                  <a:pt x="1246" y="577"/>
                </a:lnTo>
                <a:lnTo>
                  <a:pt x="1257" y="540"/>
                </a:lnTo>
                <a:lnTo>
                  <a:pt x="1263" y="501"/>
                </a:lnTo>
                <a:lnTo>
                  <a:pt x="1263" y="461"/>
                </a:lnTo>
                <a:lnTo>
                  <a:pt x="1256" y="418"/>
                </a:lnTo>
                <a:lnTo>
                  <a:pt x="1241" y="386"/>
                </a:lnTo>
                <a:lnTo>
                  <a:pt x="1216" y="351"/>
                </a:lnTo>
                <a:lnTo>
                  <a:pt x="1189" y="325"/>
                </a:lnTo>
                <a:lnTo>
                  <a:pt x="1158" y="300"/>
                </a:lnTo>
                <a:lnTo>
                  <a:pt x="1118" y="283"/>
                </a:lnTo>
                <a:lnTo>
                  <a:pt x="1081" y="274"/>
                </a:lnTo>
                <a:lnTo>
                  <a:pt x="1063" y="270"/>
                </a:lnTo>
                <a:lnTo>
                  <a:pt x="1062" y="243"/>
                </a:lnTo>
              </a:path>
            </a:pathLst>
          </a:custGeom>
          <a:solidFill>
            <a:srgbClr val="FF3300"/>
          </a:solidFill>
          <a:ln w="12700" cap="rnd" cmpd="sng">
            <a:noFill/>
            <a:prstDash val="solid"/>
            <a:round/>
            <a:headEnd type="none" w="sm" len="sm"/>
            <a:tailEnd type="none" w="sm" len="sm"/>
          </a:ln>
          <a:effectLst/>
        </p:spPr>
        <p:txBody>
          <a:bodyPr/>
          <a:lstStyle/>
          <a:p>
            <a:endParaRPr lang="zh-CN" altLang="en-US" sz="1400" b="1" dirty="0">
              <a:effectLst/>
              <a:latin typeface="微软雅黑" panose="020B0503020204020204" pitchFamily="34" charset="-122"/>
              <a:ea typeface="微软雅黑" panose="020B0503020204020204" pitchFamily="34" charset="-122"/>
            </a:endParaRPr>
          </a:p>
        </p:txBody>
      </p:sp>
      <p:sp>
        <p:nvSpPr>
          <p:cNvPr id="29719" name="Rectangle 66"/>
          <p:cNvSpPr/>
          <p:nvPr/>
        </p:nvSpPr>
        <p:spPr>
          <a:xfrm>
            <a:off x="7056755" y="2228215"/>
            <a:ext cx="1168400" cy="737235"/>
          </a:xfrm>
          <a:prstGeom prst="rect">
            <a:avLst/>
          </a:prstGeom>
          <a:noFill/>
          <a:ln w="9525">
            <a:noFill/>
          </a:ln>
        </p:spPr>
        <p:txBody>
          <a:bodyPr wrap="square" lIns="92075" tIns="46038" rIns="92075" bIns="46038">
            <a:spAutoFit/>
          </a:bodyPr>
          <a:lstStyle/>
          <a:p>
            <a:pPr algn="ctr" eaLnBrk="0" hangingPunct="0"/>
            <a:r>
              <a:rPr lang="zh-CN" altLang="en-US" sz="1400" b="1" dirty="0">
                <a:solidFill>
                  <a:schemeClr val="bg1"/>
                </a:solidFill>
                <a:latin typeface="微软雅黑" panose="020B0503020204020204" pitchFamily="34" charset="-122"/>
                <a:ea typeface="微软雅黑" panose="020B0503020204020204" pitchFamily="34" charset="-122"/>
              </a:rPr>
              <a:t>密闭措施失效</a:t>
            </a:r>
          </a:p>
          <a:p>
            <a:pPr algn="ctr" eaLnBrk="0" hangingPunct="0"/>
            <a:r>
              <a:rPr lang="zh-CN" altLang="en-US" sz="1400" b="1" dirty="0">
                <a:solidFill>
                  <a:schemeClr val="bg1"/>
                </a:solidFill>
                <a:latin typeface="微软雅黑" panose="020B0503020204020204" pitchFamily="34" charset="-122"/>
                <a:ea typeface="微软雅黑" panose="020B0503020204020204" pitchFamily="34" charset="-122"/>
              </a:rPr>
              <a:t>气体释放</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9720" name="Group 67"/>
          <p:cNvGrpSpPr/>
          <p:nvPr/>
        </p:nvGrpSpPr>
        <p:grpSpPr>
          <a:xfrm>
            <a:off x="1146175" y="2379345"/>
            <a:ext cx="2463800" cy="1722120"/>
            <a:chOff x="2704" y="2093"/>
            <a:chExt cx="2739" cy="1995"/>
          </a:xfrm>
        </p:grpSpPr>
        <p:sp>
          <p:nvSpPr>
            <p:cNvPr id="1623108" name="Freeform 68"/>
            <p:cNvSpPr/>
            <p:nvPr/>
          </p:nvSpPr>
          <p:spPr bwMode="auto">
            <a:xfrm>
              <a:off x="3519" y="3689"/>
              <a:ext cx="306" cy="83"/>
            </a:xfrm>
            <a:custGeom>
              <a:avLst/>
              <a:gdLst/>
              <a:ahLst/>
              <a:cxnLst>
                <a:cxn ang="0">
                  <a:pos x="0" y="102"/>
                </a:cxn>
                <a:cxn ang="0">
                  <a:pos x="18" y="96"/>
                </a:cxn>
                <a:cxn ang="0">
                  <a:pos x="36" y="90"/>
                </a:cxn>
                <a:cxn ang="0">
                  <a:pos x="60" y="78"/>
                </a:cxn>
                <a:cxn ang="0">
                  <a:pos x="84" y="72"/>
                </a:cxn>
                <a:cxn ang="0">
                  <a:pos x="108" y="60"/>
                </a:cxn>
                <a:cxn ang="0">
                  <a:pos x="132" y="48"/>
                </a:cxn>
                <a:cxn ang="0">
                  <a:pos x="150" y="42"/>
                </a:cxn>
                <a:cxn ang="0">
                  <a:pos x="174" y="30"/>
                </a:cxn>
                <a:cxn ang="0">
                  <a:pos x="192" y="24"/>
                </a:cxn>
                <a:cxn ang="0">
                  <a:pos x="216" y="18"/>
                </a:cxn>
                <a:cxn ang="0">
                  <a:pos x="234" y="18"/>
                </a:cxn>
                <a:cxn ang="0">
                  <a:pos x="258" y="12"/>
                </a:cxn>
                <a:cxn ang="0">
                  <a:pos x="276" y="6"/>
                </a:cxn>
                <a:cxn ang="0">
                  <a:pos x="300" y="6"/>
                </a:cxn>
                <a:cxn ang="0">
                  <a:pos x="318" y="6"/>
                </a:cxn>
                <a:cxn ang="0">
                  <a:pos x="342" y="6"/>
                </a:cxn>
                <a:cxn ang="0">
                  <a:pos x="360" y="6"/>
                </a:cxn>
                <a:cxn ang="0">
                  <a:pos x="378" y="6"/>
                </a:cxn>
                <a:cxn ang="0">
                  <a:pos x="396" y="6"/>
                </a:cxn>
                <a:cxn ang="0">
                  <a:pos x="414" y="6"/>
                </a:cxn>
                <a:cxn ang="0">
                  <a:pos x="432" y="6"/>
                </a:cxn>
                <a:cxn ang="0">
                  <a:pos x="432" y="0"/>
                </a:cxn>
              </a:cxnLst>
              <a:rect l="0" t="0" r="r" b="b"/>
              <a:pathLst>
                <a:path w="433" h="103">
                  <a:moveTo>
                    <a:pt x="0" y="102"/>
                  </a:moveTo>
                  <a:lnTo>
                    <a:pt x="18" y="96"/>
                  </a:lnTo>
                  <a:lnTo>
                    <a:pt x="36" y="90"/>
                  </a:lnTo>
                  <a:lnTo>
                    <a:pt x="60" y="78"/>
                  </a:lnTo>
                  <a:lnTo>
                    <a:pt x="84" y="72"/>
                  </a:lnTo>
                  <a:lnTo>
                    <a:pt x="108" y="60"/>
                  </a:lnTo>
                  <a:lnTo>
                    <a:pt x="132" y="48"/>
                  </a:lnTo>
                  <a:lnTo>
                    <a:pt x="150" y="42"/>
                  </a:lnTo>
                  <a:lnTo>
                    <a:pt x="174" y="30"/>
                  </a:lnTo>
                  <a:lnTo>
                    <a:pt x="192" y="24"/>
                  </a:lnTo>
                  <a:lnTo>
                    <a:pt x="216" y="18"/>
                  </a:lnTo>
                  <a:lnTo>
                    <a:pt x="234" y="18"/>
                  </a:lnTo>
                  <a:lnTo>
                    <a:pt x="258" y="12"/>
                  </a:lnTo>
                  <a:lnTo>
                    <a:pt x="276" y="6"/>
                  </a:lnTo>
                  <a:lnTo>
                    <a:pt x="300" y="6"/>
                  </a:lnTo>
                  <a:lnTo>
                    <a:pt x="318" y="6"/>
                  </a:lnTo>
                  <a:lnTo>
                    <a:pt x="342" y="6"/>
                  </a:lnTo>
                  <a:lnTo>
                    <a:pt x="360" y="6"/>
                  </a:lnTo>
                  <a:lnTo>
                    <a:pt x="378" y="6"/>
                  </a:lnTo>
                  <a:lnTo>
                    <a:pt x="396" y="6"/>
                  </a:lnTo>
                  <a:lnTo>
                    <a:pt x="414" y="6"/>
                  </a:lnTo>
                  <a:lnTo>
                    <a:pt x="432" y="6"/>
                  </a:lnTo>
                  <a:lnTo>
                    <a:pt x="432" y="0"/>
                  </a:lnTo>
                </a:path>
              </a:pathLst>
            </a:custGeom>
            <a:noFill/>
            <a:ln w="101600" cap="rnd" cmpd="sng">
              <a:solidFill>
                <a:schemeClr val="tx1"/>
              </a:solidFill>
              <a:prstDash val="solid"/>
              <a:round/>
              <a:headEnd type="none" w="sm" len="sm"/>
              <a:tailEnd type="none" w="sm" len="sm"/>
            </a:ln>
            <a:effectLst/>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09" name="Freeform 69"/>
            <p:cNvSpPr/>
            <p:nvPr/>
          </p:nvSpPr>
          <p:spPr bwMode="auto">
            <a:xfrm>
              <a:off x="3502" y="3516"/>
              <a:ext cx="200" cy="222"/>
            </a:xfrm>
            <a:custGeom>
              <a:avLst/>
              <a:gdLst/>
              <a:ahLst/>
              <a:cxnLst>
                <a:cxn ang="0">
                  <a:pos x="282" y="0"/>
                </a:cxn>
                <a:cxn ang="0">
                  <a:pos x="264" y="0"/>
                </a:cxn>
                <a:cxn ang="0">
                  <a:pos x="243" y="0"/>
                </a:cxn>
                <a:cxn ang="0">
                  <a:pos x="228" y="0"/>
                </a:cxn>
                <a:cxn ang="0">
                  <a:pos x="207" y="0"/>
                </a:cxn>
                <a:cxn ang="0">
                  <a:pos x="192" y="0"/>
                </a:cxn>
                <a:cxn ang="0">
                  <a:pos x="168" y="3"/>
                </a:cxn>
                <a:cxn ang="0">
                  <a:pos x="144" y="15"/>
                </a:cxn>
                <a:cxn ang="0">
                  <a:pos x="126" y="21"/>
                </a:cxn>
                <a:cxn ang="0">
                  <a:pos x="108" y="33"/>
                </a:cxn>
                <a:cxn ang="0">
                  <a:pos x="96" y="51"/>
                </a:cxn>
                <a:cxn ang="0">
                  <a:pos x="84" y="75"/>
                </a:cxn>
                <a:cxn ang="0">
                  <a:pos x="72" y="99"/>
                </a:cxn>
                <a:cxn ang="0">
                  <a:pos x="60" y="123"/>
                </a:cxn>
                <a:cxn ang="0">
                  <a:pos x="48" y="141"/>
                </a:cxn>
                <a:cxn ang="0">
                  <a:pos x="42" y="159"/>
                </a:cxn>
                <a:cxn ang="0">
                  <a:pos x="30" y="177"/>
                </a:cxn>
                <a:cxn ang="0">
                  <a:pos x="24" y="195"/>
                </a:cxn>
                <a:cxn ang="0">
                  <a:pos x="12" y="213"/>
                </a:cxn>
                <a:cxn ang="0">
                  <a:pos x="0" y="231"/>
                </a:cxn>
                <a:cxn ang="0">
                  <a:pos x="0" y="249"/>
                </a:cxn>
                <a:cxn ang="0">
                  <a:pos x="0" y="267"/>
                </a:cxn>
                <a:cxn ang="0">
                  <a:pos x="18" y="273"/>
                </a:cxn>
                <a:cxn ang="0">
                  <a:pos x="36" y="261"/>
                </a:cxn>
                <a:cxn ang="0">
                  <a:pos x="54" y="255"/>
                </a:cxn>
                <a:cxn ang="0">
                  <a:pos x="72" y="243"/>
                </a:cxn>
                <a:cxn ang="0">
                  <a:pos x="90" y="231"/>
                </a:cxn>
                <a:cxn ang="0">
                  <a:pos x="72" y="231"/>
                </a:cxn>
                <a:cxn ang="0">
                  <a:pos x="66" y="249"/>
                </a:cxn>
                <a:cxn ang="0">
                  <a:pos x="84" y="249"/>
                </a:cxn>
                <a:cxn ang="0">
                  <a:pos x="102" y="243"/>
                </a:cxn>
                <a:cxn ang="0">
                  <a:pos x="120" y="237"/>
                </a:cxn>
                <a:cxn ang="0">
                  <a:pos x="138" y="231"/>
                </a:cxn>
                <a:cxn ang="0">
                  <a:pos x="156" y="225"/>
                </a:cxn>
                <a:cxn ang="0">
                  <a:pos x="174" y="207"/>
                </a:cxn>
                <a:cxn ang="0">
                  <a:pos x="180" y="189"/>
                </a:cxn>
                <a:cxn ang="0">
                  <a:pos x="192" y="171"/>
                </a:cxn>
                <a:cxn ang="0">
                  <a:pos x="204" y="153"/>
                </a:cxn>
                <a:cxn ang="0">
                  <a:pos x="216" y="135"/>
                </a:cxn>
                <a:cxn ang="0">
                  <a:pos x="228" y="117"/>
                </a:cxn>
                <a:cxn ang="0">
                  <a:pos x="240" y="99"/>
                </a:cxn>
                <a:cxn ang="0">
                  <a:pos x="252" y="81"/>
                </a:cxn>
                <a:cxn ang="0">
                  <a:pos x="264" y="63"/>
                </a:cxn>
                <a:cxn ang="0">
                  <a:pos x="270" y="45"/>
                </a:cxn>
                <a:cxn ang="0">
                  <a:pos x="270" y="27"/>
                </a:cxn>
                <a:cxn ang="0">
                  <a:pos x="258" y="9"/>
                </a:cxn>
                <a:cxn ang="0">
                  <a:pos x="282" y="0"/>
                </a:cxn>
              </a:cxnLst>
              <a:rect l="0" t="0" r="r" b="b"/>
              <a:pathLst>
                <a:path w="283" h="274">
                  <a:moveTo>
                    <a:pt x="282" y="0"/>
                  </a:moveTo>
                  <a:lnTo>
                    <a:pt x="264" y="0"/>
                  </a:lnTo>
                  <a:lnTo>
                    <a:pt x="243" y="0"/>
                  </a:lnTo>
                  <a:lnTo>
                    <a:pt x="228" y="0"/>
                  </a:lnTo>
                  <a:lnTo>
                    <a:pt x="207" y="0"/>
                  </a:lnTo>
                  <a:lnTo>
                    <a:pt x="192" y="0"/>
                  </a:lnTo>
                  <a:lnTo>
                    <a:pt x="168" y="3"/>
                  </a:lnTo>
                  <a:lnTo>
                    <a:pt x="144" y="15"/>
                  </a:lnTo>
                  <a:lnTo>
                    <a:pt x="126" y="21"/>
                  </a:lnTo>
                  <a:lnTo>
                    <a:pt x="108" y="33"/>
                  </a:lnTo>
                  <a:lnTo>
                    <a:pt x="96" y="51"/>
                  </a:lnTo>
                  <a:lnTo>
                    <a:pt x="84" y="75"/>
                  </a:lnTo>
                  <a:lnTo>
                    <a:pt x="72" y="99"/>
                  </a:lnTo>
                  <a:lnTo>
                    <a:pt x="60" y="123"/>
                  </a:lnTo>
                  <a:lnTo>
                    <a:pt x="48" y="141"/>
                  </a:lnTo>
                  <a:lnTo>
                    <a:pt x="42" y="159"/>
                  </a:lnTo>
                  <a:lnTo>
                    <a:pt x="30" y="177"/>
                  </a:lnTo>
                  <a:lnTo>
                    <a:pt x="24" y="195"/>
                  </a:lnTo>
                  <a:lnTo>
                    <a:pt x="12" y="213"/>
                  </a:lnTo>
                  <a:lnTo>
                    <a:pt x="0" y="231"/>
                  </a:lnTo>
                  <a:lnTo>
                    <a:pt x="0" y="249"/>
                  </a:lnTo>
                  <a:lnTo>
                    <a:pt x="0" y="267"/>
                  </a:lnTo>
                  <a:lnTo>
                    <a:pt x="18" y="273"/>
                  </a:lnTo>
                  <a:lnTo>
                    <a:pt x="36" y="261"/>
                  </a:lnTo>
                  <a:lnTo>
                    <a:pt x="54" y="255"/>
                  </a:lnTo>
                  <a:lnTo>
                    <a:pt x="72" y="243"/>
                  </a:lnTo>
                  <a:lnTo>
                    <a:pt x="90" y="231"/>
                  </a:lnTo>
                  <a:lnTo>
                    <a:pt x="72" y="231"/>
                  </a:lnTo>
                  <a:lnTo>
                    <a:pt x="66" y="249"/>
                  </a:lnTo>
                  <a:lnTo>
                    <a:pt x="84" y="249"/>
                  </a:lnTo>
                  <a:lnTo>
                    <a:pt x="102" y="243"/>
                  </a:lnTo>
                  <a:lnTo>
                    <a:pt x="120" y="237"/>
                  </a:lnTo>
                  <a:lnTo>
                    <a:pt x="138" y="231"/>
                  </a:lnTo>
                  <a:lnTo>
                    <a:pt x="156" y="225"/>
                  </a:lnTo>
                  <a:lnTo>
                    <a:pt x="174" y="207"/>
                  </a:lnTo>
                  <a:lnTo>
                    <a:pt x="180" y="189"/>
                  </a:lnTo>
                  <a:lnTo>
                    <a:pt x="192" y="171"/>
                  </a:lnTo>
                  <a:lnTo>
                    <a:pt x="204" y="153"/>
                  </a:lnTo>
                  <a:lnTo>
                    <a:pt x="216" y="135"/>
                  </a:lnTo>
                  <a:lnTo>
                    <a:pt x="228" y="117"/>
                  </a:lnTo>
                  <a:lnTo>
                    <a:pt x="240" y="99"/>
                  </a:lnTo>
                  <a:lnTo>
                    <a:pt x="252" y="81"/>
                  </a:lnTo>
                  <a:lnTo>
                    <a:pt x="264" y="63"/>
                  </a:lnTo>
                  <a:lnTo>
                    <a:pt x="270" y="45"/>
                  </a:lnTo>
                  <a:lnTo>
                    <a:pt x="270" y="27"/>
                  </a:lnTo>
                  <a:lnTo>
                    <a:pt x="258" y="9"/>
                  </a:lnTo>
                  <a:lnTo>
                    <a:pt x="282" y="0"/>
                  </a:lnTo>
                </a:path>
              </a:pathLst>
            </a:custGeom>
            <a:solidFill>
              <a:schemeClr val="bg1"/>
            </a:solidFill>
            <a:ln w="12700" cap="rnd" cmpd="sng">
              <a:solidFill>
                <a:schemeClr val="bg1"/>
              </a:solidFill>
              <a:prstDash val="solid"/>
              <a:round/>
              <a:headEnd type="none" w="sm" len="sm"/>
              <a:tailEnd type="none" w="sm" len="sm"/>
            </a:ln>
            <a:effectLst/>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0" name="Oval 70"/>
            <p:cNvSpPr>
              <a:spLocks noChangeArrowheads="1"/>
            </p:cNvSpPr>
            <p:nvPr/>
          </p:nvSpPr>
          <p:spPr bwMode="auto">
            <a:xfrm>
              <a:off x="5007" y="2850"/>
              <a:ext cx="436" cy="487"/>
            </a:xfrm>
            <a:prstGeom prst="ellipse">
              <a:avLst/>
            </a:prstGeom>
            <a:solidFill>
              <a:srgbClr val="919191"/>
            </a:solidFill>
            <a:ln w="25400">
              <a:solidFill>
                <a:srgbClr val="000000"/>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1" name="AutoShape 71"/>
            <p:cNvSpPr>
              <a:spLocks noChangeArrowheads="1"/>
            </p:cNvSpPr>
            <p:nvPr/>
          </p:nvSpPr>
          <p:spPr bwMode="auto">
            <a:xfrm rot="5400000" flipV="1">
              <a:off x="3464" y="2261"/>
              <a:ext cx="1976" cy="1659"/>
            </a:xfrm>
            <a:custGeom>
              <a:avLst/>
              <a:gdLst>
                <a:gd name="G0" fmla="+- 8193 0 0"/>
                <a:gd name="G1" fmla="+- 21600 0 8193"/>
                <a:gd name="G2" fmla="*/ 8193 1 2"/>
                <a:gd name="G3" fmla="+- 21600 0 G2"/>
                <a:gd name="G4" fmla="+/ 8193 21600 2"/>
                <a:gd name="G5" fmla="+/ G1 0 2"/>
                <a:gd name="G6" fmla="*/ 21600 21600 8193"/>
                <a:gd name="G7" fmla="*/ G6 1 2"/>
                <a:gd name="G8" fmla="+- 21600 0 G7"/>
                <a:gd name="G9" fmla="*/ 21600 1 2"/>
                <a:gd name="G10" fmla="+- 8193 0 G9"/>
                <a:gd name="G11" fmla="?: G10 G8 0"/>
                <a:gd name="G12" fmla="?: G10 G7 21600"/>
                <a:gd name="T0" fmla="*/ 17503 w 21600"/>
                <a:gd name="T1" fmla="*/ 10800 h 21600"/>
                <a:gd name="T2" fmla="*/ 10800 w 21600"/>
                <a:gd name="T3" fmla="*/ 21600 h 21600"/>
                <a:gd name="T4" fmla="*/ 4097 w 21600"/>
                <a:gd name="T5" fmla="*/ 10800 h 21600"/>
                <a:gd name="T6" fmla="*/ 10800 w 21600"/>
                <a:gd name="T7" fmla="*/ 0 h 21600"/>
                <a:gd name="T8" fmla="*/ 5897 w 21600"/>
                <a:gd name="T9" fmla="*/ 5897 h 21600"/>
                <a:gd name="T10" fmla="*/ 15703 w 21600"/>
                <a:gd name="T11" fmla="*/ 15703 h 21600"/>
              </a:gdLst>
              <a:ahLst/>
              <a:cxnLst>
                <a:cxn ang="0">
                  <a:pos x="T0" y="T1"/>
                </a:cxn>
                <a:cxn ang="0">
                  <a:pos x="T2" y="T3"/>
                </a:cxn>
                <a:cxn ang="0">
                  <a:pos x="T4" y="T5"/>
                </a:cxn>
                <a:cxn ang="0">
                  <a:pos x="T6" y="T7"/>
                </a:cxn>
              </a:cxnLst>
              <a:rect l="T8" t="T9" r="T10" b="T11"/>
              <a:pathLst>
                <a:path w="21600" h="21600">
                  <a:moveTo>
                    <a:pt x="0" y="0"/>
                  </a:moveTo>
                  <a:lnTo>
                    <a:pt x="8193" y="21600"/>
                  </a:lnTo>
                  <a:lnTo>
                    <a:pt x="13407" y="21600"/>
                  </a:lnTo>
                  <a:lnTo>
                    <a:pt x="21600" y="0"/>
                  </a:lnTo>
                  <a:close/>
                </a:path>
              </a:pathLst>
            </a:custGeom>
            <a:solidFill>
              <a:srgbClr val="919191"/>
            </a:solidFill>
            <a:ln w="254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2" name="Oval 72"/>
            <p:cNvSpPr>
              <a:spLocks noChangeArrowheads="1"/>
            </p:cNvSpPr>
            <p:nvPr/>
          </p:nvSpPr>
          <p:spPr bwMode="auto">
            <a:xfrm>
              <a:off x="2704" y="2093"/>
              <a:ext cx="1825" cy="1995"/>
            </a:xfrm>
            <a:prstGeom prst="ellipse">
              <a:avLst/>
            </a:prstGeom>
            <a:solidFill>
              <a:srgbClr val="DADADA"/>
            </a:solidFill>
            <a:ln w="25400">
              <a:solidFill>
                <a:srgbClr val="000000"/>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3" name="Oval 73"/>
            <p:cNvSpPr>
              <a:spLocks noChangeArrowheads="1"/>
            </p:cNvSpPr>
            <p:nvPr/>
          </p:nvSpPr>
          <p:spPr bwMode="auto">
            <a:xfrm>
              <a:off x="2791" y="2189"/>
              <a:ext cx="1642" cy="1794"/>
            </a:xfrm>
            <a:prstGeom prst="ellipse">
              <a:avLst/>
            </a:prstGeom>
            <a:solidFill>
              <a:srgbClr val="676767"/>
            </a:solidFill>
            <a:ln w="25400">
              <a:solidFill>
                <a:schemeClr val="bg2"/>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4" name="Oval 74"/>
            <p:cNvSpPr>
              <a:spLocks noChangeArrowheads="1"/>
            </p:cNvSpPr>
            <p:nvPr/>
          </p:nvSpPr>
          <p:spPr bwMode="auto">
            <a:xfrm>
              <a:off x="2842" y="2239"/>
              <a:ext cx="1550" cy="1694"/>
            </a:xfrm>
            <a:prstGeom prst="ellipse">
              <a:avLst/>
            </a:prstGeom>
            <a:solidFill>
              <a:srgbClr val="F6BF69"/>
            </a:solidFill>
            <a:ln w="25400">
              <a:solidFill>
                <a:schemeClr val="bg2"/>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5" name="AutoShape 75"/>
            <p:cNvSpPr>
              <a:spLocks noChangeArrowheads="1"/>
            </p:cNvSpPr>
            <p:nvPr/>
          </p:nvSpPr>
          <p:spPr bwMode="auto">
            <a:xfrm rot="5400000" flipV="1">
              <a:off x="5049" y="3071"/>
              <a:ext cx="466" cy="39"/>
            </a:xfrm>
            <a:custGeom>
              <a:avLst/>
              <a:gdLst>
                <a:gd name="G0" fmla="+- 923 0 0"/>
                <a:gd name="G1" fmla="+- 21600 0 923"/>
                <a:gd name="G2" fmla="*/ 923 1 2"/>
                <a:gd name="G3" fmla="+- 21600 0 G2"/>
                <a:gd name="G4" fmla="+/ 923 21600 2"/>
                <a:gd name="G5" fmla="+/ G1 0 2"/>
                <a:gd name="G6" fmla="*/ 21600 21600 923"/>
                <a:gd name="G7" fmla="*/ G6 1 2"/>
                <a:gd name="G8" fmla="+- 21600 0 G7"/>
                <a:gd name="G9" fmla="*/ 21600 1 2"/>
                <a:gd name="G10" fmla="+- 923 0 G9"/>
                <a:gd name="G11" fmla="?: G10 G8 0"/>
                <a:gd name="G12" fmla="?: G10 G7 21600"/>
                <a:gd name="T0" fmla="*/ 21138 w 21600"/>
                <a:gd name="T1" fmla="*/ 10800 h 21600"/>
                <a:gd name="T2" fmla="*/ 10800 w 21600"/>
                <a:gd name="T3" fmla="*/ 21600 h 21600"/>
                <a:gd name="T4" fmla="*/ 462 w 21600"/>
                <a:gd name="T5" fmla="*/ 10800 h 21600"/>
                <a:gd name="T6" fmla="*/ 10800 w 21600"/>
                <a:gd name="T7" fmla="*/ 0 h 21600"/>
                <a:gd name="T8" fmla="*/ 2262 w 21600"/>
                <a:gd name="T9" fmla="*/ 2262 h 21600"/>
                <a:gd name="T10" fmla="*/ 19338 w 21600"/>
                <a:gd name="T11" fmla="*/ 19338 h 21600"/>
              </a:gdLst>
              <a:ahLst/>
              <a:cxnLst>
                <a:cxn ang="0">
                  <a:pos x="T0" y="T1"/>
                </a:cxn>
                <a:cxn ang="0">
                  <a:pos x="T2" y="T3"/>
                </a:cxn>
                <a:cxn ang="0">
                  <a:pos x="T4" y="T5"/>
                </a:cxn>
                <a:cxn ang="0">
                  <a:pos x="T6" y="T7"/>
                </a:cxn>
              </a:cxnLst>
              <a:rect l="T8" t="T9" r="T10" b="T11"/>
              <a:pathLst>
                <a:path w="21600" h="21600">
                  <a:moveTo>
                    <a:pt x="0" y="0"/>
                  </a:moveTo>
                  <a:lnTo>
                    <a:pt x="923" y="21600"/>
                  </a:lnTo>
                  <a:lnTo>
                    <a:pt x="20677" y="21600"/>
                  </a:lnTo>
                  <a:lnTo>
                    <a:pt x="21600" y="0"/>
                  </a:lnTo>
                  <a:close/>
                </a:path>
              </a:pathLst>
            </a:custGeom>
            <a:solidFill>
              <a:srgbClr val="919191"/>
            </a:solidFill>
            <a:ln w="25400">
              <a:solidFill>
                <a:srgbClr val="919191"/>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3116" name="Line 76"/>
            <p:cNvSpPr>
              <a:spLocks noChangeShapeType="1"/>
            </p:cNvSpPr>
            <p:nvPr/>
          </p:nvSpPr>
          <p:spPr bwMode="auto">
            <a:xfrm flipV="1">
              <a:off x="4334" y="3590"/>
              <a:ext cx="325" cy="131"/>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17" name="Line 77"/>
            <p:cNvSpPr>
              <a:spLocks noChangeShapeType="1"/>
            </p:cNvSpPr>
            <p:nvPr/>
          </p:nvSpPr>
          <p:spPr bwMode="auto">
            <a:xfrm flipV="1">
              <a:off x="4368" y="3587"/>
              <a:ext cx="229" cy="93"/>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18" name="Line 78"/>
            <p:cNvSpPr>
              <a:spLocks noChangeShapeType="1"/>
            </p:cNvSpPr>
            <p:nvPr/>
          </p:nvSpPr>
          <p:spPr bwMode="auto">
            <a:xfrm flipV="1">
              <a:off x="4405" y="3587"/>
              <a:ext cx="68" cy="2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19" name="Line 79"/>
            <p:cNvSpPr>
              <a:spLocks noChangeShapeType="1"/>
            </p:cNvSpPr>
            <p:nvPr/>
          </p:nvSpPr>
          <p:spPr bwMode="auto">
            <a:xfrm>
              <a:off x="4934" y="2714"/>
              <a:ext cx="405" cy="177"/>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20" name="Line 80"/>
            <p:cNvSpPr>
              <a:spLocks noChangeShapeType="1"/>
            </p:cNvSpPr>
            <p:nvPr/>
          </p:nvSpPr>
          <p:spPr bwMode="auto">
            <a:xfrm>
              <a:off x="5060" y="2813"/>
              <a:ext cx="325" cy="122"/>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21" name="Line 81"/>
            <p:cNvSpPr>
              <a:spLocks noChangeShapeType="1"/>
            </p:cNvSpPr>
            <p:nvPr/>
          </p:nvSpPr>
          <p:spPr bwMode="auto">
            <a:xfrm>
              <a:off x="4995" y="2762"/>
              <a:ext cx="373" cy="152"/>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22" name="Line 82"/>
            <p:cNvSpPr>
              <a:spLocks noChangeShapeType="1"/>
            </p:cNvSpPr>
            <p:nvPr/>
          </p:nvSpPr>
          <p:spPr bwMode="auto">
            <a:xfrm>
              <a:off x="5126" y="2878"/>
              <a:ext cx="277" cy="89"/>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23" name="Line 83"/>
            <p:cNvSpPr>
              <a:spLocks noChangeShapeType="1"/>
            </p:cNvSpPr>
            <p:nvPr/>
          </p:nvSpPr>
          <p:spPr bwMode="auto">
            <a:xfrm flipV="1">
              <a:off x="4318" y="3602"/>
              <a:ext cx="352" cy="14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24" name="Line 84"/>
            <p:cNvSpPr>
              <a:spLocks noChangeShapeType="1"/>
            </p:cNvSpPr>
            <p:nvPr/>
          </p:nvSpPr>
          <p:spPr bwMode="auto">
            <a:xfrm flipV="1">
              <a:off x="4393" y="3596"/>
              <a:ext cx="124" cy="44"/>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29751" name="Group 85"/>
            <p:cNvGrpSpPr/>
            <p:nvPr/>
          </p:nvGrpSpPr>
          <p:grpSpPr>
            <a:xfrm>
              <a:off x="2970" y="2607"/>
              <a:ext cx="1313" cy="912"/>
              <a:chOff x="2970" y="2607"/>
              <a:chExt cx="1313" cy="912"/>
            </a:xfrm>
          </p:grpSpPr>
          <p:sp>
            <p:nvSpPr>
              <p:cNvPr id="1623126" name="Rectangle 86"/>
              <p:cNvSpPr>
                <a:spLocks noChangeArrowheads="1"/>
              </p:cNvSpPr>
              <p:nvPr/>
            </p:nvSpPr>
            <p:spPr bwMode="auto">
              <a:xfrm>
                <a:off x="2970" y="2607"/>
                <a:ext cx="1313" cy="884"/>
              </a:xfrm>
              <a:prstGeom prst="roundRect">
                <a:avLst/>
              </a:prstGeom>
              <a:solidFill>
                <a:srgbClr val="FE0101"/>
              </a:solidFill>
              <a:ln w="127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9753" name="Rectangle 87"/>
              <p:cNvSpPr/>
              <p:nvPr/>
            </p:nvSpPr>
            <p:spPr>
              <a:xfrm>
                <a:off x="3035" y="2725"/>
                <a:ext cx="1161" cy="490"/>
              </a:xfrm>
              <a:prstGeom prst="rect">
                <a:avLst/>
              </a:prstGeom>
              <a:solidFill>
                <a:schemeClr val="bg1"/>
              </a:solidFill>
              <a:ln w="12700" cap="flat" cmpd="sng">
                <a:noFill/>
                <a:prstDash val="solid"/>
                <a:miter/>
                <a:headEnd type="none" w="med" len="med"/>
                <a:tailEnd type="none" w="med" len="med"/>
              </a:ln>
            </p:spPr>
            <p:txBody>
              <a:bodyPr wrap="none" lIns="128588" tIns="65088" rIns="128588" bIns="65088" anchor="ctr"/>
              <a:lstStyle/>
              <a:p>
                <a:pPr algn="ctr" defTabSz="1279525" eaLnBrk="0" hangingPunct="0"/>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压力条件下</a:t>
                </a:r>
              </a:p>
              <a:p>
                <a:pPr algn="ctr" defTabSz="1279525" eaLnBrk="0" hangingPunct="0"/>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的油气</a:t>
                </a:r>
              </a:p>
            </p:txBody>
          </p:sp>
          <p:sp>
            <p:nvSpPr>
              <p:cNvPr id="29754" name="Rectangle 88"/>
              <p:cNvSpPr/>
              <p:nvPr/>
            </p:nvSpPr>
            <p:spPr>
              <a:xfrm>
                <a:off x="3342" y="3233"/>
                <a:ext cx="659" cy="286"/>
              </a:xfrm>
              <a:prstGeom prst="rect">
                <a:avLst/>
              </a:prstGeom>
              <a:noFill/>
              <a:ln w="9525">
                <a:noFill/>
              </a:ln>
            </p:spPr>
            <p:txBody>
              <a:bodyPr wrap="square" lIns="33338" tIns="15875" rIns="33338" bIns="15875">
                <a:spAutoFit/>
              </a:bodyPr>
              <a:lstStyle/>
              <a:p>
                <a:pPr defTabSz="320675" eaLnBrk="0" hangingPunct="0"/>
                <a:r>
                  <a:rPr lang="zh-CN" altLang="en-US" sz="1400" b="1" dirty="0">
                    <a:solidFill>
                      <a:schemeClr val="bg1"/>
                    </a:solidFill>
                    <a:latin typeface="微软雅黑" panose="020B0503020204020204" pitchFamily="34" charset="-122"/>
                    <a:ea typeface="微软雅黑" panose="020B0503020204020204" pitchFamily="34" charset="-122"/>
                  </a:rPr>
                  <a:t>危险</a:t>
                </a:r>
              </a:p>
            </p:txBody>
          </p:sp>
        </p:grpSp>
      </p:grpSp>
      <p:sp>
        <p:nvSpPr>
          <p:cNvPr id="1623129" name="Text Box 89"/>
          <p:cNvSpPr txBox="1">
            <a:spLocks noChangeArrowheads="1"/>
          </p:cNvSpPr>
          <p:nvPr/>
        </p:nvSpPr>
        <p:spPr bwMode="auto">
          <a:xfrm>
            <a:off x="4643120" y="1398270"/>
            <a:ext cx="1429385"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1</a:t>
            </a:r>
          </a:p>
        </p:txBody>
      </p:sp>
      <p:sp>
        <p:nvSpPr>
          <p:cNvPr id="1623130" name="Text Box 90"/>
          <p:cNvSpPr txBox="1">
            <a:spLocks noChangeArrowheads="1"/>
          </p:cNvSpPr>
          <p:nvPr/>
        </p:nvSpPr>
        <p:spPr bwMode="auto">
          <a:xfrm>
            <a:off x="4843780" y="2515235"/>
            <a:ext cx="1490980"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a:t>
            </a:r>
            <a:r>
              <a:rPr kumimoji="0" lang="en-US" altLang="zh-CN" sz="14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1623131" name="Text Box 91"/>
          <p:cNvSpPr txBox="1">
            <a:spLocks noChangeArrowheads="1"/>
          </p:cNvSpPr>
          <p:nvPr/>
        </p:nvSpPr>
        <p:spPr bwMode="auto">
          <a:xfrm>
            <a:off x="5211445" y="3333750"/>
            <a:ext cx="1470025"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3</a:t>
            </a:r>
          </a:p>
        </p:txBody>
      </p:sp>
      <p:sp>
        <p:nvSpPr>
          <p:cNvPr id="1623132" name="Text Box 92"/>
          <p:cNvSpPr txBox="1">
            <a:spLocks noChangeArrowheads="1"/>
          </p:cNvSpPr>
          <p:nvPr/>
        </p:nvSpPr>
        <p:spPr bwMode="auto">
          <a:xfrm>
            <a:off x="5558790" y="4044950"/>
            <a:ext cx="1572260" cy="30670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4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4</a:t>
            </a:r>
          </a:p>
        </p:txBody>
      </p:sp>
      <p:sp>
        <p:nvSpPr>
          <p:cNvPr id="1623133" name="Line 93"/>
          <p:cNvSpPr>
            <a:spLocks noChangeShapeType="1"/>
          </p:cNvSpPr>
          <p:nvPr/>
        </p:nvSpPr>
        <p:spPr bwMode="auto">
          <a:xfrm flipV="1">
            <a:off x="2471420" y="1886585"/>
            <a:ext cx="667385" cy="544195"/>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34" name="Line 94"/>
          <p:cNvSpPr>
            <a:spLocks noChangeShapeType="1"/>
          </p:cNvSpPr>
          <p:nvPr/>
        </p:nvSpPr>
        <p:spPr bwMode="auto">
          <a:xfrm flipV="1">
            <a:off x="2872105" y="2783840"/>
            <a:ext cx="543560" cy="219710"/>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35" name="Line 95"/>
          <p:cNvSpPr>
            <a:spLocks noChangeShapeType="1"/>
          </p:cNvSpPr>
          <p:nvPr/>
        </p:nvSpPr>
        <p:spPr bwMode="auto">
          <a:xfrm>
            <a:off x="2853055" y="3451860"/>
            <a:ext cx="963295" cy="0"/>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36" name="Line 96"/>
          <p:cNvSpPr>
            <a:spLocks noChangeShapeType="1"/>
          </p:cNvSpPr>
          <p:nvPr/>
        </p:nvSpPr>
        <p:spPr bwMode="auto">
          <a:xfrm>
            <a:off x="2357120" y="4091305"/>
            <a:ext cx="1697355" cy="9525"/>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49" name="Line 109"/>
          <p:cNvSpPr>
            <a:spLocks noChangeShapeType="1"/>
          </p:cNvSpPr>
          <p:nvPr/>
        </p:nvSpPr>
        <p:spPr bwMode="auto">
          <a:xfrm flipV="1">
            <a:off x="5227320" y="2907665"/>
            <a:ext cx="1812290" cy="448945"/>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50" name="Line 110"/>
          <p:cNvSpPr>
            <a:spLocks noChangeShapeType="1"/>
          </p:cNvSpPr>
          <p:nvPr/>
        </p:nvSpPr>
        <p:spPr bwMode="auto">
          <a:xfrm flipV="1">
            <a:off x="5542915" y="3021965"/>
            <a:ext cx="1783715" cy="1097915"/>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51" name="Line 111"/>
          <p:cNvSpPr>
            <a:spLocks noChangeShapeType="1"/>
          </p:cNvSpPr>
          <p:nvPr/>
        </p:nvSpPr>
        <p:spPr bwMode="auto">
          <a:xfrm>
            <a:off x="4598670" y="1790065"/>
            <a:ext cx="2622550" cy="486410"/>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3152" name="Line 112"/>
          <p:cNvSpPr>
            <a:spLocks noChangeShapeType="1"/>
          </p:cNvSpPr>
          <p:nvPr/>
        </p:nvSpPr>
        <p:spPr bwMode="auto">
          <a:xfrm>
            <a:off x="4874895" y="2487295"/>
            <a:ext cx="2117090" cy="0"/>
          </a:xfrm>
          <a:prstGeom prst="line">
            <a:avLst/>
          </a:prstGeom>
          <a:noFill/>
          <a:ln w="57150">
            <a:solidFill>
              <a:srgbClr val="0093D8"/>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8106"/>
          <a:stretch>
            <a:fillRect/>
          </a:stretch>
        </p:blipFill>
        <p:spPr bwMode="auto">
          <a:xfrm>
            <a:off x="0" y="582"/>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 y="556107"/>
            <a:ext cx="9143999" cy="439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8" y="988156"/>
            <a:ext cx="3072532" cy="3967195"/>
          </a:xfrm>
          <a:prstGeom prst="rect">
            <a:avLst/>
          </a:prstGeom>
        </p:spPr>
      </p:pic>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85000"/>
                    <a:lumOff val="15000"/>
                  </a:schemeClr>
                </a:solidFill>
                <a:latin typeface="微软雅黑" panose="020B0503020204020204" pitchFamily="34" charset="-122"/>
                <a:ea typeface="微软雅黑" panose="020B0503020204020204" pitchFamily="34" charset="-122"/>
              </a:rPr>
              <a:t>前线主管人员现场危险管理</a:t>
            </a:r>
          </a:p>
        </p:txBody>
      </p:sp>
      <p:grpSp>
        <p:nvGrpSpPr>
          <p:cNvPr id="8" name="组合 7"/>
          <p:cNvGrpSpPr>
            <a:grpSpLocks noChangeAspect="1"/>
          </p:cNvGrpSpPr>
          <p:nvPr/>
        </p:nvGrpSpPr>
        <p:grpSpPr>
          <a:xfrm>
            <a:off x="3947327" y="1120996"/>
            <a:ext cx="4394489" cy="3313510"/>
            <a:chOff x="2263776" y="1746647"/>
            <a:chExt cx="4833938" cy="2738438"/>
          </a:xfrm>
        </p:grpSpPr>
        <p:sp>
          <p:nvSpPr>
            <p:cNvPr id="9" name="MH_Other_1"/>
            <p:cNvSpPr/>
            <p:nvPr/>
          </p:nvSpPr>
          <p:spPr>
            <a:xfrm>
              <a:off x="2263776" y="1746647"/>
              <a:ext cx="4557713" cy="2046684"/>
            </a:xfrm>
            <a:prstGeom prst="roundRect">
              <a:avLst>
                <a:gd name="adj" fmla="val 3901"/>
              </a:avLst>
            </a:prstGeom>
            <a:solidFill>
              <a:srgbClr val="E94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MH_Other_2"/>
            <p:cNvSpPr/>
            <p:nvPr/>
          </p:nvSpPr>
          <p:spPr>
            <a:xfrm>
              <a:off x="2540001" y="1959769"/>
              <a:ext cx="4557713" cy="2525316"/>
            </a:xfrm>
            <a:custGeom>
              <a:avLst/>
              <a:gdLst>
                <a:gd name="connsiteX0" fmla="*/ 106446 w 4557485"/>
                <a:gd name="connsiteY0" fmla="*/ 0 h 3367314"/>
                <a:gd name="connsiteX1" fmla="*/ 4451039 w 4557485"/>
                <a:gd name="connsiteY1" fmla="*/ 0 h 3367314"/>
                <a:gd name="connsiteX2" fmla="*/ 4557485 w 4557485"/>
                <a:gd name="connsiteY2" fmla="*/ 106446 h 3367314"/>
                <a:gd name="connsiteX3" fmla="*/ 4557485 w 4557485"/>
                <a:gd name="connsiteY3" fmla="*/ 2622239 h 3367314"/>
                <a:gd name="connsiteX4" fmla="*/ 4451039 w 4557485"/>
                <a:gd name="connsiteY4" fmla="*/ 2728685 h 3367314"/>
                <a:gd name="connsiteX5" fmla="*/ 3773714 w 4557485"/>
                <a:gd name="connsiteY5" fmla="*/ 2728685 h 3367314"/>
                <a:gd name="connsiteX6" fmla="*/ 3773714 w 4557485"/>
                <a:gd name="connsiteY6" fmla="*/ 3367314 h 3367314"/>
                <a:gd name="connsiteX7" fmla="*/ 3135085 w 4557485"/>
                <a:gd name="connsiteY7" fmla="*/ 2728685 h 3367314"/>
                <a:gd name="connsiteX8" fmla="*/ 106446 w 4557485"/>
                <a:gd name="connsiteY8" fmla="*/ 2728685 h 3367314"/>
                <a:gd name="connsiteX9" fmla="*/ 0 w 4557485"/>
                <a:gd name="connsiteY9" fmla="*/ 2622239 h 3367314"/>
                <a:gd name="connsiteX10" fmla="*/ 0 w 4557485"/>
                <a:gd name="connsiteY10" fmla="*/ 106446 h 3367314"/>
                <a:gd name="connsiteX11" fmla="*/ 106446 w 4557485"/>
                <a:gd name="connsiteY11" fmla="*/ 0 h 33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485" h="3367314">
                  <a:moveTo>
                    <a:pt x="106446" y="0"/>
                  </a:moveTo>
                  <a:lnTo>
                    <a:pt x="4451039" y="0"/>
                  </a:lnTo>
                  <a:cubicBezTo>
                    <a:pt x="4509828" y="0"/>
                    <a:pt x="4557485" y="47657"/>
                    <a:pt x="4557485" y="106446"/>
                  </a:cubicBezTo>
                  <a:lnTo>
                    <a:pt x="4557485" y="2622239"/>
                  </a:lnTo>
                  <a:cubicBezTo>
                    <a:pt x="4557485" y="2681028"/>
                    <a:pt x="4509828" y="2728685"/>
                    <a:pt x="4451039" y="2728685"/>
                  </a:cubicBezTo>
                  <a:lnTo>
                    <a:pt x="3773714" y="2728685"/>
                  </a:lnTo>
                  <a:lnTo>
                    <a:pt x="3773714" y="3367314"/>
                  </a:lnTo>
                  <a:lnTo>
                    <a:pt x="3135085" y="2728685"/>
                  </a:lnTo>
                  <a:lnTo>
                    <a:pt x="106446" y="2728685"/>
                  </a:lnTo>
                  <a:cubicBezTo>
                    <a:pt x="47657" y="2728685"/>
                    <a:pt x="0" y="2681028"/>
                    <a:pt x="0" y="2622239"/>
                  </a:cubicBezTo>
                  <a:lnTo>
                    <a:pt x="0" y="106446"/>
                  </a:lnTo>
                  <a:cubicBezTo>
                    <a:pt x="0" y="47657"/>
                    <a:pt x="47657" y="0"/>
                    <a:pt x="106446" y="0"/>
                  </a:cubicBezTo>
                  <a:close/>
                </a:path>
              </a:pathLst>
            </a:custGeom>
            <a:solidFill>
              <a:srgbClr val="EC69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文本框 1"/>
          <p:cNvSpPr txBox="1"/>
          <p:nvPr/>
        </p:nvSpPr>
        <p:spPr>
          <a:xfrm>
            <a:off x="5497195" y="665480"/>
            <a:ext cx="1264920" cy="337185"/>
          </a:xfrm>
          <a:prstGeom prst="rect">
            <a:avLst/>
          </a:prstGeom>
          <a:noFill/>
        </p:spPr>
        <p:txBody>
          <a:bodyPr wrap="square" rtlCol="0">
            <a:spAutoFit/>
          </a:bodyPr>
          <a:lstStyle/>
          <a:p>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课程的目的</a:t>
            </a:r>
          </a:p>
        </p:txBody>
      </p:sp>
      <p:sp>
        <p:nvSpPr>
          <p:cNvPr id="3" name="文本框 2"/>
          <p:cNvSpPr txBox="1"/>
          <p:nvPr/>
        </p:nvSpPr>
        <p:spPr>
          <a:xfrm>
            <a:off x="4528820" y="1558290"/>
            <a:ext cx="3643630" cy="2122805"/>
          </a:xfrm>
          <a:prstGeom prst="rect">
            <a:avLst/>
          </a:prstGeom>
          <a:noFill/>
        </p:spPr>
        <p:txBody>
          <a:bodyPr wrap="square" rtlCol="0">
            <a:spAutoFit/>
          </a:bodyPr>
          <a:lstStyle/>
          <a:p>
            <a:pPr indent="0" fontAlgn="auto"/>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加强现场主管人员以下几个方面的能力：</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●熟悉/精通危险的识别  </a:t>
            </a: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提高工作现场危险管理的能力</a:t>
            </a:r>
          </a:p>
          <a:p>
            <a:pPr indent="0" fontAlgn="auto"/>
            <a:r>
              <a:rPr lang="zh-CN" altLang="en-US" sz="1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课程的最后，学员将能够：</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获得个人工作范围内各种风险的良好知识</a:t>
            </a: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展示应用相关的HEMP工具进行现场危险管理的技能，</a:t>
            </a: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特别是对潜在危险/风险进行识别、分析、确认的技能。</a:t>
            </a: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展示如何有效的开展工具箱会议</a:t>
            </a:r>
          </a:p>
          <a:p>
            <a:pPr indent="304800" fontAlgn="auto">
              <a:extLst>
                <a:ext uri="{35155182-B16C-46BC-9424-99874614C6A1}">
                  <wpsdc:indentchars xmlns="" xmlns:wpsdc="http://www.wps.cn/officeDocument/2017/drawingmlCustomData" val="200" checksum="1077528236"/>
                </a:ext>
              </a:extLst>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加强现场HSE管理的合规性和保障性</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0727" name="Rectangle 9"/>
          <p:cNvSpPr/>
          <p:nvPr/>
        </p:nvSpPr>
        <p:spPr>
          <a:xfrm>
            <a:off x="358775" y="693420"/>
            <a:ext cx="787400" cy="337185"/>
          </a:xfrm>
          <a:prstGeom prst="rect">
            <a:avLst/>
          </a:prstGeom>
          <a:noFill/>
          <a:ln w="9525">
            <a:noFill/>
          </a:ln>
        </p:spPr>
        <p:txBody>
          <a:bodyPr wrap="square" lIns="92075" tIns="46038" rIns="92075" bIns="46038">
            <a:spAutoFit/>
          </a:bodyPr>
          <a:lstStyle/>
          <a:p>
            <a:pPr eaLnBrk="0" hangingPunct="0"/>
            <a:r>
              <a:rPr lang="zh-CN" altLang="en-GB" sz="16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屏障</a:t>
            </a:r>
            <a:r>
              <a:rPr lang="zh-CN" altLang="en-GB"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626209" name="Rectangle 97"/>
          <p:cNvSpPr>
            <a:spLocks noChangeArrowheads="1"/>
          </p:cNvSpPr>
          <p:nvPr/>
        </p:nvSpPr>
        <p:spPr bwMode="auto">
          <a:xfrm>
            <a:off x="971550" y="704215"/>
            <a:ext cx="7691755" cy="33718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160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是一种方法, 可以降低危险被释放的可能性，减轻危险被释放后带来的不良后果</a:t>
            </a:r>
          </a:p>
        </p:txBody>
      </p:sp>
      <p:sp>
        <p:nvSpPr>
          <p:cNvPr id="1626207" name="Line 95"/>
          <p:cNvSpPr>
            <a:spLocks noChangeShapeType="1"/>
          </p:cNvSpPr>
          <p:nvPr/>
        </p:nvSpPr>
        <p:spPr bwMode="auto">
          <a:xfrm flipV="1">
            <a:off x="4821555" y="2501265"/>
            <a:ext cx="2923540" cy="1851660"/>
          </a:xfrm>
          <a:prstGeom prst="line">
            <a:avLst/>
          </a:prstGeom>
          <a:noFill/>
          <a:ln w="7620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30728" name="Group 72"/>
          <p:cNvGrpSpPr/>
          <p:nvPr/>
        </p:nvGrpSpPr>
        <p:grpSpPr>
          <a:xfrm>
            <a:off x="1341755" y="1297305"/>
            <a:ext cx="913130" cy="513080"/>
            <a:chOff x="1419" y="1248"/>
            <a:chExt cx="1220" cy="583"/>
          </a:xfrm>
        </p:grpSpPr>
        <p:sp>
          <p:nvSpPr>
            <p:cNvPr id="30805" name="Rectangle 16"/>
            <p:cNvSpPr/>
            <p:nvPr/>
          </p:nvSpPr>
          <p:spPr>
            <a:xfrm>
              <a:off x="1742" y="1578"/>
              <a:ext cx="863" cy="253"/>
            </a:xfrm>
            <a:prstGeom prst="rect">
              <a:avLst/>
            </a:prstGeom>
            <a:noFill/>
            <a:ln w="9525">
              <a:noFill/>
            </a:ln>
          </p:spPr>
          <p:txBody>
            <a:bodyPr wrap="square" lIns="34925" tIns="19050" rIns="34925" bIns="19050">
              <a:spAutoFit/>
            </a:bodyPr>
            <a:lstStyle/>
            <a:p>
              <a:pPr defTabSz="342900" eaLnBrk="0" hangingPunct="0"/>
              <a:r>
                <a:rPr lang="en-US" altLang="zh-CN" sz="1200" dirty="0">
                  <a:solidFill>
                    <a:schemeClr val="tx1"/>
                  </a:solidFill>
                  <a:latin typeface="微软雅黑" panose="020B0503020204020204" pitchFamily="34" charset="-122"/>
                  <a:ea typeface="微软雅黑" panose="020B0503020204020204" pitchFamily="34" charset="-122"/>
                </a:rPr>
                <a:t>THREAT</a:t>
              </a:r>
            </a:p>
          </p:txBody>
        </p:sp>
        <p:sp>
          <p:nvSpPr>
            <p:cNvPr id="1626129" name="Rectangle 17" descr="Wide downward diagonal"/>
            <p:cNvSpPr>
              <a:spLocks noChangeArrowheads="1"/>
            </p:cNvSpPr>
            <p:nvPr/>
          </p:nvSpPr>
          <p:spPr bwMode="auto">
            <a:xfrm>
              <a:off x="1419" y="1248"/>
              <a:ext cx="1220" cy="572"/>
            </a:xfrm>
            <a:prstGeom prst="rect">
              <a:avLst/>
            </a:prstGeom>
            <a:pattFill prst="wdDnDiag">
              <a:fgClr>
                <a:schemeClr val="tx1"/>
              </a:fgClr>
              <a:bgClr>
                <a:srgbClr val="FAFD00"/>
              </a:bgClr>
            </a:patt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30" name="Rectangle 18"/>
            <p:cNvSpPr>
              <a:spLocks noChangeArrowheads="1"/>
            </p:cNvSpPr>
            <p:nvPr/>
          </p:nvSpPr>
          <p:spPr bwMode="auto">
            <a:xfrm>
              <a:off x="1419" y="1683"/>
              <a:ext cx="1217" cy="117"/>
            </a:xfrm>
            <a:prstGeom prst="rect">
              <a:avLst/>
            </a:prstGeom>
            <a:solidFill>
              <a:srgbClr val="FAFD00"/>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808" name="Rectangle 19"/>
            <p:cNvSpPr/>
            <p:nvPr/>
          </p:nvSpPr>
          <p:spPr>
            <a:xfrm>
              <a:off x="1511" y="1329"/>
              <a:ext cx="1000" cy="253"/>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200" dirty="0">
                  <a:solidFill>
                    <a:schemeClr val="tx1"/>
                  </a:solidFill>
                  <a:latin typeface="微软雅黑" panose="020B0503020204020204" pitchFamily="34" charset="-122"/>
                  <a:ea typeface="微软雅黑" panose="020B0503020204020204" pitchFamily="34" charset="-122"/>
                </a:rPr>
                <a:t>内部腐蚀</a:t>
              </a:r>
            </a:p>
          </p:txBody>
        </p:sp>
      </p:grpSp>
      <p:grpSp>
        <p:nvGrpSpPr>
          <p:cNvPr id="30729" name="Group 73"/>
          <p:cNvGrpSpPr/>
          <p:nvPr/>
        </p:nvGrpSpPr>
        <p:grpSpPr>
          <a:xfrm>
            <a:off x="2366010" y="1939925"/>
            <a:ext cx="969645" cy="490220"/>
            <a:chOff x="1650" y="1916"/>
            <a:chExt cx="1270" cy="571"/>
          </a:xfrm>
        </p:grpSpPr>
        <p:sp>
          <p:nvSpPr>
            <p:cNvPr id="30801" name="Rectangle 20"/>
            <p:cNvSpPr/>
            <p:nvPr/>
          </p:nvSpPr>
          <p:spPr>
            <a:xfrm>
              <a:off x="2074" y="2108"/>
              <a:ext cx="846" cy="259"/>
            </a:xfrm>
            <a:prstGeom prst="rect">
              <a:avLst/>
            </a:prstGeom>
            <a:noFill/>
            <a:ln w="9525">
              <a:noFill/>
            </a:ln>
          </p:spPr>
          <p:txBody>
            <a:bodyPr wrap="square" lIns="34925" tIns="19050" rIns="34925" bIns="19050">
              <a:spAutoFit/>
            </a:bodyPr>
            <a:lstStyle/>
            <a:p>
              <a:pPr defTabSz="342900" eaLnBrk="0" hangingPunct="0"/>
              <a:r>
                <a:rPr lang="en-US" altLang="zh-CN" sz="1200" dirty="0">
                  <a:solidFill>
                    <a:schemeClr val="tx1"/>
                  </a:solidFill>
                  <a:latin typeface="微软雅黑" panose="020B0503020204020204" pitchFamily="34" charset="-122"/>
                  <a:ea typeface="微软雅黑" panose="020B0503020204020204" pitchFamily="34" charset="-122"/>
                </a:rPr>
                <a:t>THREAT</a:t>
              </a:r>
            </a:p>
          </p:txBody>
        </p:sp>
        <p:sp>
          <p:nvSpPr>
            <p:cNvPr id="1626133" name="Rectangle 21" descr="Wide downward diagonal"/>
            <p:cNvSpPr>
              <a:spLocks noChangeArrowheads="1"/>
            </p:cNvSpPr>
            <p:nvPr/>
          </p:nvSpPr>
          <p:spPr bwMode="auto">
            <a:xfrm>
              <a:off x="1650" y="1916"/>
              <a:ext cx="1219" cy="571"/>
            </a:xfrm>
            <a:prstGeom prst="rect">
              <a:avLst/>
            </a:prstGeom>
            <a:pattFill prst="wdDnDiag">
              <a:fgClr>
                <a:schemeClr val="tx1"/>
              </a:fgClr>
              <a:bgClr>
                <a:srgbClr val="FAFD00"/>
              </a:bgClr>
            </a:patt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34" name="Rectangle 22"/>
            <p:cNvSpPr>
              <a:spLocks noChangeArrowheads="1"/>
            </p:cNvSpPr>
            <p:nvPr/>
          </p:nvSpPr>
          <p:spPr bwMode="auto">
            <a:xfrm>
              <a:off x="1650" y="2351"/>
              <a:ext cx="1217" cy="117"/>
            </a:xfrm>
            <a:prstGeom prst="rect">
              <a:avLst/>
            </a:prstGeom>
            <a:solidFill>
              <a:srgbClr val="FAFD00"/>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804" name="Rectangle 24"/>
            <p:cNvSpPr/>
            <p:nvPr/>
          </p:nvSpPr>
          <p:spPr>
            <a:xfrm>
              <a:off x="1787" y="1995"/>
              <a:ext cx="1000" cy="259"/>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200" dirty="0">
                  <a:solidFill>
                    <a:schemeClr val="tx1"/>
                  </a:solidFill>
                  <a:latin typeface="微软雅黑" panose="020B0503020204020204" pitchFamily="34" charset="-122"/>
                  <a:ea typeface="微软雅黑" panose="020B0503020204020204" pitchFamily="34" charset="-122"/>
                </a:rPr>
                <a:t>外部影响</a:t>
              </a:r>
            </a:p>
          </p:txBody>
        </p:sp>
      </p:grpSp>
      <p:grpSp>
        <p:nvGrpSpPr>
          <p:cNvPr id="30730" name="Group 76"/>
          <p:cNvGrpSpPr/>
          <p:nvPr/>
        </p:nvGrpSpPr>
        <p:grpSpPr>
          <a:xfrm>
            <a:off x="3007360" y="2722880"/>
            <a:ext cx="1054735" cy="497840"/>
            <a:chOff x="1928" y="2353"/>
            <a:chExt cx="900" cy="424"/>
          </a:xfrm>
        </p:grpSpPr>
        <p:grpSp>
          <p:nvGrpSpPr>
            <p:cNvPr id="30796" name="Group 75"/>
            <p:cNvGrpSpPr/>
            <p:nvPr/>
          </p:nvGrpSpPr>
          <p:grpSpPr>
            <a:xfrm>
              <a:off x="1928" y="2353"/>
              <a:ext cx="900" cy="424"/>
              <a:chOff x="1928" y="2353"/>
              <a:chExt cx="900" cy="232"/>
            </a:xfrm>
          </p:grpSpPr>
          <p:sp>
            <p:nvSpPr>
              <p:cNvPr id="30798" name="Rectangle 23"/>
              <p:cNvSpPr/>
              <p:nvPr/>
            </p:nvSpPr>
            <p:spPr>
              <a:xfrm>
                <a:off x="2277" y="2428"/>
                <a:ext cx="551" cy="104"/>
              </a:xfrm>
              <a:prstGeom prst="rect">
                <a:avLst/>
              </a:prstGeom>
              <a:noFill/>
              <a:ln w="9525">
                <a:noFill/>
              </a:ln>
            </p:spPr>
            <p:txBody>
              <a:bodyPr wrap="square" lIns="34925" tIns="19050" rIns="34925" bIns="19050">
                <a:spAutoFit/>
              </a:bodyPr>
              <a:lstStyle/>
              <a:p>
                <a:pPr defTabSz="342900" eaLnBrk="0" hangingPunct="0"/>
                <a:r>
                  <a:rPr lang="en-US" altLang="zh-CN" sz="1200" dirty="0">
                    <a:solidFill>
                      <a:schemeClr val="tx1"/>
                    </a:solidFill>
                    <a:latin typeface="微软雅黑" panose="020B0503020204020204" pitchFamily="34" charset="-122"/>
                    <a:ea typeface="微软雅黑" panose="020B0503020204020204" pitchFamily="34" charset="-122"/>
                  </a:rPr>
                  <a:t>THREAT</a:t>
                </a:r>
              </a:p>
            </p:txBody>
          </p:sp>
          <p:sp>
            <p:nvSpPr>
              <p:cNvPr id="1626137" name="Rectangle 25" descr="Wide downward diagonal"/>
              <p:cNvSpPr>
                <a:spLocks noChangeArrowheads="1"/>
              </p:cNvSpPr>
              <p:nvPr/>
            </p:nvSpPr>
            <p:spPr bwMode="auto">
              <a:xfrm>
                <a:off x="1928" y="2353"/>
                <a:ext cx="859" cy="224"/>
              </a:xfrm>
              <a:prstGeom prst="rect">
                <a:avLst/>
              </a:prstGeom>
              <a:pattFill prst="wdDnDiag">
                <a:fgClr>
                  <a:schemeClr val="tx1"/>
                </a:fgClr>
                <a:bgClr>
                  <a:srgbClr val="FAFD00"/>
                </a:bgClr>
              </a:patt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38" name="Rectangle 26"/>
              <p:cNvSpPr>
                <a:spLocks noChangeArrowheads="1"/>
              </p:cNvSpPr>
              <p:nvPr/>
            </p:nvSpPr>
            <p:spPr bwMode="auto">
              <a:xfrm>
                <a:off x="1928" y="2539"/>
                <a:ext cx="858" cy="46"/>
              </a:xfrm>
              <a:prstGeom prst="rect">
                <a:avLst/>
              </a:prstGeom>
              <a:solidFill>
                <a:srgbClr val="FAFD00"/>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30797" name="Rectangle 28"/>
            <p:cNvSpPr/>
            <p:nvPr/>
          </p:nvSpPr>
          <p:spPr>
            <a:xfrm>
              <a:off x="2023" y="2384"/>
              <a:ext cx="707" cy="189"/>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200" dirty="0">
                  <a:solidFill>
                    <a:schemeClr val="tx1"/>
                  </a:solidFill>
                  <a:latin typeface="微软雅黑" panose="020B0503020204020204" pitchFamily="34" charset="-122"/>
                  <a:ea typeface="微软雅黑" panose="020B0503020204020204" pitchFamily="34" charset="-122"/>
                </a:rPr>
                <a:t>高温</a:t>
              </a:r>
            </a:p>
          </p:txBody>
        </p:sp>
      </p:grpSp>
      <p:grpSp>
        <p:nvGrpSpPr>
          <p:cNvPr id="30731" name="Group 29"/>
          <p:cNvGrpSpPr/>
          <p:nvPr/>
        </p:nvGrpSpPr>
        <p:grpSpPr>
          <a:xfrm>
            <a:off x="2522855" y="3790950"/>
            <a:ext cx="2295525" cy="947420"/>
            <a:chOff x="1752" y="3208"/>
            <a:chExt cx="1374" cy="694"/>
          </a:xfrm>
        </p:grpSpPr>
        <p:sp>
          <p:nvSpPr>
            <p:cNvPr id="1626142" name="Rectangle 30" descr="Wide downward diagonal"/>
            <p:cNvSpPr>
              <a:spLocks noChangeArrowheads="1"/>
            </p:cNvSpPr>
            <p:nvPr/>
          </p:nvSpPr>
          <p:spPr bwMode="auto">
            <a:xfrm>
              <a:off x="1752" y="3208"/>
              <a:ext cx="1374" cy="694"/>
            </a:xfrm>
            <a:prstGeom prst="rect">
              <a:avLst/>
            </a:prstGeom>
            <a:pattFill prst="wdDnDiag">
              <a:fgClr>
                <a:schemeClr val="tx1"/>
              </a:fgClr>
              <a:bgClr>
                <a:srgbClr val="FAFD00"/>
              </a:bgClr>
            </a:patt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43" name="Rectangle 31"/>
            <p:cNvSpPr>
              <a:spLocks noChangeArrowheads="1"/>
            </p:cNvSpPr>
            <p:nvPr/>
          </p:nvSpPr>
          <p:spPr bwMode="auto">
            <a:xfrm>
              <a:off x="1752" y="3756"/>
              <a:ext cx="1372" cy="142"/>
            </a:xfrm>
            <a:prstGeom prst="rect">
              <a:avLst/>
            </a:prstGeom>
            <a:solidFill>
              <a:srgbClr val="FAFD00"/>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94" name="Rectangle 32"/>
            <p:cNvSpPr/>
            <p:nvPr/>
          </p:nvSpPr>
          <p:spPr>
            <a:xfrm>
              <a:off x="2247" y="3754"/>
              <a:ext cx="39" cy="127"/>
            </a:xfrm>
            <a:prstGeom prst="rect">
              <a:avLst/>
            </a:prstGeom>
            <a:noFill/>
            <a:ln w="9525">
              <a:noFill/>
            </a:ln>
          </p:spPr>
          <p:txBody>
            <a:bodyPr wrap="square" lIns="34925" tIns="19050" rIns="34925" bIns="19050">
              <a:spAutoFit/>
            </a:bodyPr>
            <a:lstStyle/>
            <a:p>
              <a:pPr defTabSz="342900" eaLnBrk="0" hangingPunct="0"/>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0795" name="Rectangle 33"/>
            <p:cNvSpPr/>
            <p:nvPr/>
          </p:nvSpPr>
          <p:spPr>
            <a:xfrm>
              <a:off x="1860" y="3348"/>
              <a:ext cx="1128" cy="163"/>
            </a:xfrm>
            <a:prstGeom prst="rect">
              <a:avLst/>
            </a:prstGeom>
            <a:solidFill>
              <a:srgbClr val="FAFD00"/>
            </a:solidFill>
            <a:ln w="12700" cap="flat" cmpd="sng">
              <a:noFill/>
              <a:prstDash val="solid"/>
              <a:miter/>
              <a:headEnd type="none" w="med" len="med"/>
              <a:tailEnd type="none" w="med" len="med"/>
            </a:ln>
          </p:spPr>
          <p:txBody>
            <a:bodyPr lIns="34925" tIns="19050" rIns="34925" bIns="19050">
              <a:spAutoFit/>
            </a:bodyPr>
            <a:lstStyle/>
            <a:p>
              <a:pPr algn="ctr" defTabSz="342900" eaLnBrk="0" hangingPunct="0"/>
              <a:r>
                <a:rPr lang="zh-CN" altLang="en-US" sz="1200" dirty="0">
                  <a:solidFill>
                    <a:schemeClr val="tx1"/>
                  </a:solidFill>
                  <a:latin typeface="微软雅黑" panose="020B0503020204020204" pitchFamily="34" charset="-122"/>
                  <a:ea typeface="微软雅黑" panose="020B0503020204020204" pitchFamily="34" charset="-122"/>
                </a:rPr>
                <a:t>过高的压力</a:t>
              </a:r>
            </a:p>
          </p:txBody>
        </p:sp>
      </p:grpSp>
      <p:grpSp>
        <p:nvGrpSpPr>
          <p:cNvPr id="30732" name="Group 94"/>
          <p:cNvGrpSpPr/>
          <p:nvPr/>
        </p:nvGrpSpPr>
        <p:grpSpPr>
          <a:xfrm>
            <a:off x="7204710" y="1285875"/>
            <a:ext cx="1673860" cy="1226820"/>
            <a:chOff x="4638" y="1944"/>
            <a:chExt cx="1122" cy="848"/>
          </a:xfrm>
        </p:grpSpPr>
        <p:sp>
          <p:nvSpPr>
            <p:cNvPr id="1626152" name="Freeform 40"/>
            <p:cNvSpPr/>
            <p:nvPr/>
          </p:nvSpPr>
          <p:spPr bwMode="auto">
            <a:xfrm>
              <a:off x="4638" y="1944"/>
              <a:ext cx="1122" cy="848"/>
            </a:xfrm>
            <a:custGeom>
              <a:avLst/>
              <a:gdLst/>
              <a:ahLst/>
              <a:cxnLst>
                <a:cxn ang="0">
                  <a:pos x="1052" y="215"/>
                </a:cxn>
                <a:cxn ang="0">
                  <a:pos x="1011" y="164"/>
                </a:cxn>
                <a:cxn ang="0">
                  <a:pos x="953" y="135"/>
                </a:cxn>
                <a:cxn ang="0">
                  <a:pos x="872" y="119"/>
                </a:cxn>
                <a:cxn ang="0">
                  <a:pos x="782" y="136"/>
                </a:cxn>
                <a:cxn ang="0">
                  <a:pos x="731" y="103"/>
                </a:cxn>
                <a:cxn ang="0">
                  <a:pos x="672" y="38"/>
                </a:cxn>
                <a:cxn ang="0">
                  <a:pos x="575" y="1"/>
                </a:cxn>
                <a:cxn ang="0">
                  <a:pos x="475" y="8"/>
                </a:cxn>
                <a:cxn ang="0">
                  <a:pos x="381" y="58"/>
                </a:cxn>
                <a:cxn ang="0">
                  <a:pos x="334" y="121"/>
                </a:cxn>
                <a:cxn ang="0">
                  <a:pos x="292" y="147"/>
                </a:cxn>
                <a:cxn ang="0">
                  <a:pos x="212" y="164"/>
                </a:cxn>
                <a:cxn ang="0">
                  <a:pos x="159" y="226"/>
                </a:cxn>
                <a:cxn ang="0">
                  <a:pos x="151" y="296"/>
                </a:cxn>
                <a:cxn ang="0">
                  <a:pos x="104" y="300"/>
                </a:cxn>
                <a:cxn ang="0">
                  <a:pos x="56" y="329"/>
                </a:cxn>
                <a:cxn ang="0">
                  <a:pos x="30" y="361"/>
                </a:cxn>
                <a:cxn ang="0">
                  <a:pos x="9" y="411"/>
                </a:cxn>
                <a:cxn ang="0">
                  <a:pos x="11" y="454"/>
                </a:cxn>
                <a:cxn ang="0">
                  <a:pos x="9" y="511"/>
                </a:cxn>
                <a:cxn ang="0">
                  <a:pos x="1" y="565"/>
                </a:cxn>
                <a:cxn ang="0">
                  <a:pos x="12" y="621"/>
                </a:cxn>
                <a:cxn ang="0">
                  <a:pos x="7" y="681"/>
                </a:cxn>
                <a:cxn ang="0">
                  <a:pos x="0" y="733"/>
                </a:cxn>
                <a:cxn ang="0">
                  <a:pos x="15" y="802"/>
                </a:cxn>
                <a:cxn ang="0">
                  <a:pos x="52" y="850"/>
                </a:cxn>
                <a:cxn ang="0">
                  <a:pos x="130" y="882"/>
                </a:cxn>
                <a:cxn ang="0">
                  <a:pos x="190" y="863"/>
                </a:cxn>
                <a:cxn ang="0">
                  <a:pos x="224" y="907"/>
                </a:cxn>
                <a:cxn ang="0">
                  <a:pos x="267" y="936"/>
                </a:cxn>
                <a:cxn ang="0">
                  <a:pos x="330" y="956"/>
                </a:cxn>
                <a:cxn ang="0">
                  <a:pos x="402" y="943"/>
                </a:cxn>
                <a:cxn ang="0">
                  <a:pos x="453" y="957"/>
                </a:cxn>
                <a:cxn ang="0">
                  <a:pos x="493" y="993"/>
                </a:cxn>
                <a:cxn ang="0">
                  <a:pos x="550" y="1013"/>
                </a:cxn>
                <a:cxn ang="0">
                  <a:pos x="603" y="1007"/>
                </a:cxn>
                <a:cxn ang="0">
                  <a:pos x="655" y="972"/>
                </a:cxn>
                <a:cxn ang="0">
                  <a:pos x="691" y="1007"/>
                </a:cxn>
                <a:cxn ang="0">
                  <a:pos x="746" y="1028"/>
                </a:cxn>
                <a:cxn ang="0">
                  <a:pos x="815" y="1015"/>
                </a:cxn>
                <a:cxn ang="0">
                  <a:pos x="864" y="971"/>
                </a:cxn>
                <a:cxn ang="0">
                  <a:pos x="906" y="953"/>
                </a:cxn>
                <a:cxn ang="0">
                  <a:pos x="972" y="957"/>
                </a:cxn>
                <a:cxn ang="0">
                  <a:pos x="1027" y="927"/>
                </a:cxn>
                <a:cxn ang="0">
                  <a:pos x="1063" y="879"/>
                </a:cxn>
                <a:cxn ang="0">
                  <a:pos x="1084" y="857"/>
                </a:cxn>
                <a:cxn ang="0">
                  <a:pos x="1146" y="850"/>
                </a:cxn>
                <a:cxn ang="0">
                  <a:pos x="1201" y="804"/>
                </a:cxn>
                <a:cxn ang="0">
                  <a:pos x="1231" y="733"/>
                </a:cxn>
                <a:cxn ang="0">
                  <a:pos x="1233" y="653"/>
                </a:cxn>
                <a:cxn ang="0">
                  <a:pos x="1246" y="577"/>
                </a:cxn>
                <a:cxn ang="0">
                  <a:pos x="1263" y="501"/>
                </a:cxn>
                <a:cxn ang="0">
                  <a:pos x="1256" y="418"/>
                </a:cxn>
                <a:cxn ang="0">
                  <a:pos x="1216" y="351"/>
                </a:cxn>
                <a:cxn ang="0">
                  <a:pos x="1158" y="300"/>
                </a:cxn>
                <a:cxn ang="0">
                  <a:pos x="1081" y="274"/>
                </a:cxn>
                <a:cxn ang="0">
                  <a:pos x="1062" y="243"/>
                </a:cxn>
              </a:cxnLst>
              <a:rect l="0" t="0" r="r" b="b"/>
              <a:pathLst>
                <a:path w="1264" h="1029">
                  <a:moveTo>
                    <a:pt x="1062" y="243"/>
                  </a:moveTo>
                  <a:lnTo>
                    <a:pt x="1052" y="215"/>
                  </a:lnTo>
                  <a:lnTo>
                    <a:pt x="1036" y="186"/>
                  </a:lnTo>
                  <a:lnTo>
                    <a:pt x="1011" y="164"/>
                  </a:lnTo>
                  <a:lnTo>
                    <a:pt x="979" y="144"/>
                  </a:lnTo>
                  <a:lnTo>
                    <a:pt x="953" y="135"/>
                  </a:lnTo>
                  <a:lnTo>
                    <a:pt x="921" y="124"/>
                  </a:lnTo>
                  <a:lnTo>
                    <a:pt x="872" y="119"/>
                  </a:lnTo>
                  <a:lnTo>
                    <a:pt x="826" y="124"/>
                  </a:lnTo>
                  <a:lnTo>
                    <a:pt x="782" y="136"/>
                  </a:lnTo>
                  <a:lnTo>
                    <a:pt x="750" y="150"/>
                  </a:lnTo>
                  <a:lnTo>
                    <a:pt x="731" y="103"/>
                  </a:lnTo>
                  <a:lnTo>
                    <a:pt x="706" y="67"/>
                  </a:lnTo>
                  <a:lnTo>
                    <a:pt x="672" y="38"/>
                  </a:lnTo>
                  <a:lnTo>
                    <a:pt x="628" y="17"/>
                  </a:lnTo>
                  <a:lnTo>
                    <a:pt x="575" y="1"/>
                  </a:lnTo>
                  <a:lnTo>
                    <a:pt x="522" y="0"/>
                  </a:lnTo>
                  <a:lnTo>
                    <a:pt x="475" y="8"/>
                  </a:lnTo>
                  <a:lnTo>
                    <a:pt x="421" y="26"/>
                  </a:lnTo>
                  <a:lnTo>
                    <a:pt x="381" y="58"/>
                  </a:lnTo>
                  <a:lnTo>
                    <a:pt x="352" y="90"/>
                  </a:lnTo>
                  <a:lnTo>
                    <a:pt x="334" y="121"/>
                  </a:lnTo>
                  <a:lnTo>
                    <a:pt x="330" y="160"/>
                  </a:lnTo>
                  <a:lnTo>
                    <a:pt x="292" y="147"/>
                  </a:lnTo>
                  <a:lnTo>
                    <a:pt x="249" y="151"/>
                  </a:lnTo>
                  <a:lnTo>
                    <a:pt x="212" y="164"/>
                  </a:lnTo>
                  <a:lnTo>
                    <a:pt x="181" y="190"/>
                  </a:lnTo>
                  <a:lnTo>
                    <a:pt x="159" y="226"/>
                  </a:lnTo>
                  <a:lnTo>
                    <a:pt x="150" y="267"/>
                  </a:lnTo>
                  <a:lnTo>
                    <a:pt x="151" y="296"/>
                  </a:lnTo>
                  <a:lnTo>
                    <a:pt x="130" y="293"/>
                  </a:lnTo>
                  <a:lnTo>
                    <a:pt x="104" y="300"/>
                  </a:lnTo>
                  <a:lnTo>
                    <a:pt x="77" y="314"/>
                  </a:lnTo>
                  <a:lnTo>
                    <a:pt x="56" y="329"/>
                  </a:lnTo>
                  <a:lnTo>
                    <a:pt x="42" y="343"/>
                  </a:lnTo>
                  <a:lnTo>
                    <a:pt x="30" y="361"/>
                  </a:lnTo>
                  <a:lnTo>
                    <a:pt x="16" y="383"/>
                  </a:lnTo>
                  <a:lnTo>
                    <a:pt x="9" y="411"/>
                  </a:lnTo>
                  <a:lnTo>
                    <a:pt x="7" y="432"/>
                  </a:lnTo>
                  <a:lnTo>
                    <a:pt x="11" y="454"/>
                  </a:lnTo>
                  <a:lnTo>
                    <a:pt x="20" y="482"/>
                  </a:lnTo>
                  <a:lnTo>
                    <a:pt x="9" y="511"/>
                  </a:lnTo>
                  <a:lnTo>
                    <a:pt x="4" y="536"/>
                  </a:lnTo>
                  <a:lnTo>
                    <a:pt x="1" y="565"/>
                  </a:lnTo>
                  <a:lnTo>
                    <a:pt x="7" y="600"/>
                  </a:lnTo>
                  <a:lnTo>
                    <a:pt x="12" y="621"/>
                  </a:lnTo>
                  <a:lnTo>
                    <a:pt x="26" y="646"/>
                  </a:lnTo>
                  <a:lnTo>
                    <a:pt x="7" y="681"/>
                  </a:lnTo>
                  <a:lnTo>
                    <a:pt x="1" y="703"/>
                  </a:lnTo>
                  <a:lnTo>
                    <a:pt x="0" y="733"/>
                  </a:lnTo>
                  <a:lnTo>
                    <a:pt x="4" y="765"/>
                  </a:lnTo>
                  <a:lnTo>
                    <a:pt x="15" y="802"/>
                  </a:lnTo>
                  <a:lnTo>
                    <a:pt x="30" y="827"/>
                  </a:lnTo>
                  <a:lnTo>
                    <a:pt x="52" y="850"/>
                  </a:lnTo>
                  <a:lnTo>
                    <a:pt x="90" y="874"/>
                  </a:lnTo>
                  <a:lnTo>
                    <a:pt x="130" y="882"/>
                  </a:lnTo>
                  <a:lnTo>
                    <a:pt x="166" y="875"/>
                  </a:lnTo>
                  <a:lnTo>
                    <a:pt x="190" y="863"/>
                  </a:lnTo>
                  <a:lnTo>
                    <a:pt x="206" y="888"/>
                  </a:lnTo>
                  <a:lnTo>
                    <a:pt x="224" y="907"/>
                  </a:lnTo>
                  <a:lnTo>
                    <a:pt x="239" y="920"/>
                  </a:lnTo>
                  <a:lnTo>
                    <a:pt x="267" y="936"/>
                  </a:lnTo>
                  <a:lnTo>
                    <a:pt x="292" y="947"/>
                  </a:lnTo>
                  <a:lnTo>
                    <a:pt x="330" y="956"/>
                  </a:lnTo>
                  <a:lnTo>
                    <a:pt x="366" y="954"/>
                  </a:lnTo>
                  <a:lnTo>
                    <a:pt x="402" y="943"/>
                  </a:lnTo>
                  <a:lnTo>
                    <a:pt x="435" y="924"/>
                  </a:lnTo>
                  <a:lnTo>
                    <a:pt x="453" y="957"/>
                  </a:lnTo>
                  <a:lnTo>
                    <a:pt x="471" y="977"/>
                  </a:lnTo>
                  <a:lnTo>
                    <a:pt x="493" y="993"/>
                  </a:lnTo>
                  <a:lnTo>
                    <a:pt x="520" y="1007"/>
                  </a:lnTo>
                  <a:lnTo>
                    <a:pt x="550" y="1013"/>
                  </a:lnTo>
                  <a:lnTo>
                    <a:pt x="577" y="1013"/>
                  </a:lnTo>
                  <a:lnTo>
                    <a:pt x="603" y="1007"/>
                  </a:lnTo>
                  <a:lnTo>
                    <a:pt x="636" y="989"/>
                  </a:lnTo>
                  <a:lnTo>
                    <a:pt x="655" y="972"/>
                  </a:lnTo>
                  <a:lnTo>
                    <a:pt x="672" y="993"/>
                  </a:lnTo>
                  <a:lnTo>
                    <a:pt x="691" y="1007"/>
                  </a:lnTo>
                  <a:lnTo>
                    <a:pt x="713" y="1018"/>
                  </a:lnTo>
                  <a:lnTo>
                    <a:pt x="746" y="1028"/>
                  </a:lnTo>
                  <a:lnTo>
                    <a:pt x="780" y="1025"/>
                  </a:lnTo>
                  <a:lnTo>
                    <a:pt x="815" y="1015"/>
                  </a:lnTo>
                  <a:lnTo>
                    <a:pt x="840" y="999"/>
                  </a:lnTo>
                  <a:lnTo>
                    <a:pt x="864" y="971"/>
                  </a:lnTo>
                  <a:lnTo>
                    <a:pt x="879" y="943"/>
                  </a:lnTo>
                  <a:lnTo>
                    <a:pt x="906" y="953"/>
                  </a:lnTo>
                  <a:lnTo>
                    <a:pt x="936" y="960"/>
                  </a:lnTo>
                  <a:lnTo>
                    <a:pt x="972" y="957"/>
                  </a:lnTo>
                  <a:lnTo>
                    <a:pt x="1003" y="945"/>
                  </a:lnTo>
                  <a:lnTo>
                    <a:pt x="1027" y="927"/>
                  </a:lnTo>
                  <a:lnTo>
                    <a:pt x="1047" y="907"/>
                  </a:lnTo>
                  <a:lnTo>
                    <a:pt x="1063" y="879"/>
                  </a:lnTo>
                  <a:lnTo>
                    <a:pt x="1067" y="850"/>
                  </a:lnTo>
                  <a:lnTo>
                    <a:pt x="1084" y="857"/>
                  </a:lnTo>
                  <a:lnTo>
                    <a:pt x="1113" y="859"/>
                  </a:lnTo>
                  <a:lnTo>
                    <a:pt x="1146" y="850"/>
                  </a:lnTo>
                  <a:lnTo>
                    <a:pt x="1178" y="831"/>
                  </a:lnTo>
                  <a:lnTo>
                    <a:pt x="1201" y="804"/>
                  </a:lnTo>
                  <a:lnTo>
                    <a:pt x="1219" y="770"/>
                  </a:lnTo>
                  <a:lnTo>
                    <a:pt x="1231" y="733"/>
                  </a:lnTo>
                  <a:lnTo>
                    <a:pt x="1234" y="686"/>
                  </a:lnTo>
                  <a:lnTo>
                    <a:pt x="1233" y="653"/>
                  </a:lnTo>
                  <a:lnTo>
                    <a:pt x="1223" y="604"/>
                  </a:lnTo>
                  <a:lnTo>
                    <a:pt x="1246" y="577"/>
                  </a:lnTo>
                  <a:lnTo>
                    <a:pt x="1257" y="540"/>
                  </a:lnTo>
                  <a:lnTo>
                    <a:pt x="1263" y="501"/>
                  </a:lnTo>
                  <a:lnTo>
                    <a:pt x="1263" y="461"/>
                  </a:lnTo>
                  <a:lnTo>
                    <a:pt x="1256" y="418"/>
                  </a:lnTo>
                  <a:lnTo>
                    <a:pt x="1241" y="386"/>
                  </a:lnTo>
                  <a:lnTo>
                    <a:pt x="1216" y="351"/>
                  </a:lnTo>
                  <a:lnTo>
                    <a:pt x="1189" y="325"/>
                  </a:lnTo>
                  <a:lnTo>
                    <a:pt x="1158" y="300"/>
                  </a:lnTo>
                  <a:lnTo>
                    <a:pt x="1118" y="283"/>
                  </a:lnTo>
                  <a:lnTo>
                    <a:pt x="1081" y="274"/>
                  </a:lnTo>
                  <a:lnTo>
                    <a:pt x="1063" y="270"/>
                  </a:lnTo>
                  <a:lnTo>
                    <a:pt x="1062" y="243"/>
                  </a:lnTo>
                </a:path>
              </a:pathLst>
            </a:custGeom>
            <a:solidFill>
              <a:srgbClr val="FF3300"/>
            </a:solidFill>
            <a:ln w="12700" cap="rnd" cmpd="sng">
              <a:noFill/>
              <a:prstDash val="solid"/>
              <a:round/>
              <a:headEnd type="none" w="sm" len="sm"/>
              <a:tailEnd type="none" w="sm" len="sm"/>
            </a:ln>
            <a:effectLst/>
          </p:spPr>
          <p:txBody>
            <a:bodyP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91" name="Rectangle 41"/>
            <p:cNvSpPr/>
            <p:nvPr/>
          </p:nvSpPr>
          <p:spPr>
            <a:xfrm>
              <a:off x="4684" y="2000"/>
              <a:ext cx="980" cy="574"/>
            </a:xfrm>
            <a:prstGeom prst="rect">
              <a:avLst/>
            </a:prstGeom>
            <a:noFill/>
            <a:ln w="9525">
              <a:noFill/>
            </a:ln>
          </p:spPr>
          <p:txBody>
            <a:bodyPr wrap="square" lIns="92075" tIns="46038" rIns="92075" bIns="46038">
              <a:spAutoFit/>
            </a:bodyPr>
            <a:lstStyle/>
            <a:p>
              <a:pPr algn="ctr" eaLnBrk="0" hangingPunct="0"/>
              <a:endParaRPr lang="zh-CN" altLang="en-US" sz="1600"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1600" b="1" dirty="0">
                  <a:solidFill>
                    <a:schemeClr val="bg1"/>
                  </a:solidFill>
                  <a:latin typeface="微软雅黑" panose="020B0503020204020204" pitchFamily="34" charset="-122"/>
                  <a:ea typeface="微软雅黑" panose="020B0503020204020204" pitchFamily="34" charset="-122"/>
                </a:rPr>
                <a:t>密闭措施失效</a:t>
              </a:r>
            </a:p>
            <a:p>
              <a:pPr algn="ctr" eaLnBrk="0" hangingPunct="0"/>
              <a:r>
                <a:rPr lang="zh-CN" altLang="en-US" sz="1600" b="1" dirty="0">
                  <a:solidFill>
                    <a:schemeClr val="bg1"/>
                  </a:solidFill>
                  <a:latin typeface="微软雅黑" panose="020B0503020204020204" pitchFamily="34" charset="-122"/>
                  <a:ea typeface="微软雅黑" panose="020B0503020204020204" pitchFamily="34" charset="-122"/>
                </a:rPr>
                <a:t>气体释放</a:t>
              </a:r>
            </a:p>
          </p:txBody>
        </p:sp>
      </p:grpSp>
      <p:grpSp>
        <p:nvGrpSpPr>
          <p:cNvPr id="30733" name="Group 42"/>
          <p:cNvGrpSpPr/>
          <p:nvPr/>
        </p:nvGrpSpPr>
        <p:grpSpPr>
          <a:xfrm>
            <a:off x="287020" y="2195830"/>
            <a:ext cx="2701290" cy="2087880"/>
            <a:chOff x="2704" y="2093"/>
            <a:chExt cx="2739" cy="1995"/>
          </a:xfrm>
        </p:grpSpPr>
        <p:sp>
          <p:nvSpPr>
            <p:cNvPr id="1626155" name="Freeform 43"/>
            <p:cNvSpPr/>
            <p:nvPr/>
          </p:nvSpPr>
          <p:spPr bwMode="auto">
            <a:xfrm>
              <a:off x="3519" y="3689"/>
              <a:ext cx="306" cy="83"/>
            </a:xfrm>
            <a:custGeom>
              <a:avLst/>
              <a:gdLst/>
              <a:ahLst/>
              <a:cxnLst>
                <a:cxn ang="0">
                  <a:pos x="0" y="102"/>
                </a:cxn>
                <a:cxn ang="0">
                  <a:pos x="18" y="96"/>
                </a:cxn>
                <a:cxn ang="0">
                  <a:pos x="36" y="90"/>
                </a:cxn>
                <a:cxn ang="0">
                  <a:pos x="60" y="78"/>
                </a:cxn>
                <a:cxn ang="0">
                  <a:pos x="84" y="72"/>
                </a:cxn>
                <a:cxn ang="0">
                  <a:pos x="108" y="60"/>
                </a:cxn>
                <a:cxn ang="0">
                  <a:pos x="132" y="48"/>
                </a:cxn>
                <a:cxn ang="0">
                  <a:pos x="150" y="42"/>
                </a:cxn>
                <a:cxn ang="0">
                  <a:pos x="174" y="30"/>
                </a:cxn>
                <a:cxn ang="0">
                  <a:pos x="192" y="24"/>
                </a:cxn>
                <a:cxn ang="0">
                  <a:pos x="216" y="18"/>
                </a:cxn>
                <a:cxn ang="0">
                  <a:pos x="234" y="18"/>
                </a:cxn>
                <a:cxn ang="0">
                  <a:pos x="258" y="12"/>
                </a:cxn>
                <a:cxn ang="0">
                  <a:pos x="276" y="6"/>
                </a:cxn>
                <a:cxn ang="0">
                  <a:pos x="300" y="6"/>
                </a:cxn>
                <a:cxn ang="0">
                  <a:pos x="318" y="6"/>
                </a:cxn>
                <a:cxn ang="0">
                  <a:pos x="342" y="6"/>
                </a:cxn>
                <a:cxn ang="0">
                  <a:pos x="360" y="6"/>
                </a:cxn>
                <a:cxn ang="0">
                  <a:pos x="378" y="6"/>
                </a:cxn>
                <a:cxn ang="0">
                  <a:pos x="396" y="6"/>
                </a:cxn>
                <a:cxn ang="0">
                  <a:pos x="414" y="6"/>
                </a:cxn>
                <a:cxn ang="0">
                  <a:pos x="432" y="6"/>
                </a:cxn>
                <a:cxn ang="0">
                  <a:pos x="432" y="0"/>
                </a:cxn>
              </a:cxnLst>
              <a:rect l="0" t="0" r="r" b="b"/>
              <a:pathLst>
                <a:path w="433" h="103">
                  <a:moveTo>
                    <a:pt x="0" y="102"/>
                  </a:moveTo>
                  <a:lnTo>
                    <a:pt x="18" y="96"/>
                  </a:lnTo>
                  <a:lnTo>
                    <a:pt x="36" y="90"/>
                  </a:lnTo>
                  <a:lnTo>
                    <a:pt x="60" y="78"/>
                  </a:lnTo>
                  <a:lnTo>
                    <a:pt x="84" y="72"/>
                  </a:lnTo>
                  <a:lnTo>
                    <a:pt x="108" y="60"/>
                  </a:lnTo>
                  <a:lnTo>
                    <a:pt x="132" y="48"/>
                  </a:lnTo>
                  <a:lnTo>
                    <a:pt x="150" y="42"/>
                  </a:lnTo>
                  <a:lnTo>
                    <a:pt x="174" y="30"/>
                  </a:lnTo>
                  <a:lnTo>
                    <a:pt x="192" y="24"/>
                  </a:lnTo>
                  <a:lnTo>
                    <a:pt x="216" y="18"/>
                  </a:lnTo>
                  <a:lnTo>
                    <a:pt x="234" y="18"/>
                  </a:lnTo>
                  <a:lnTo>
                    <a:pt x="258" y="12"/>
                  </a:lnTo>
                  <a:lnTo>
                    <a:pt x="276" y="6"/>
                  </a:lnTo>
                  <a:lnTo>
                    <a:pt x="300" y="6"/>
                  </a:lnTo>
                  <a:lnTo>
                    <a:pt x="318" y="6"/>
                  </a:lnTo>
                  <a:lnTo>
                    <a:pt x="342" y="6"/>
                  </a:lnTo>
                  <a:lnTo>
                    <a:pt x="360" y="6"/>
                  </a:lnTo>
                  <a:lnTo>
                    <a:pt x="378" y="6"/>
                  </a:lnTo>
                  <a:lnTo>
                    <a:pt x="396" y="6"/>
                  </a:lnTo>
                  <a:lnTo>
                    <a:pt x="414" y="6"/>
                  </a:lnTo>
                  <a:lnTo>
                    <a:pt x="432" y="6"/>
                  </a:lnTo>
                  <a:lnTo>
                    <a:pt x="432" y="0"/>
                  </a:lnTo>
                </a:path>
              </a:pathLst>
            </a:custGeom>
            <a:noFill/>
            <a:ln w="101600" cap="rnd" cmpd="sng">
              <a:solidFill>
                <a:schemeClr val="tx1"/>
              </a:solidFill>
              <a:prstDash val="solid"/>
              <a:round/>
              <a:headEnd type="none" w="sm" len="sm"/>
              <a:tailEnd type="none" w="sm" len="sm"/>
            </a:ln>
            <a:effectLst/>
          </p:spPr>
          <p:txBody>
            <a:bodyP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56" name="Freeform 44"/>
            <p:cNvSpPr/>
            <p:nvPr/>
          </p:nvSpPr>
          <p:spPr bwMode="auto">
            <a:xfrm>
              <a:off x="3502" y="3516"/>
              <a:ext cx="200" cy="222"/>
            </a:xfrm>
            <a:custGeom>
              <a:avLst/>
              <a:gdLst/>
              <a:ahLst/>
              <a:cxnLst>
                <a:cxn ang="0">
                  <a:pos x="282" y="0"/>
                </a:cxn>
                <a:cxn ang="0">
                  <a:pos x="264" y="0"/>
                </a:cxn>
                <a:cxn ang="0">
                  <a:pos x="243" y="0"/>
                </a:cxn>
                <a:cxn ang="0">
                  <a:pos x="228" y="0"/>
                </a:cxn>
                <a:cxn ang="0">
                  <a:pos x="207" y="0"/>
                </a:cxn>
                <a:cxn ang="0">
                  <a:pos x="192" y="0"/>
                </a:cxn>
                <a:cxn ang="0">
                  <a:pos x="168" y="3"/>
                </a:cxn>
                <a:cxn ang="0">
                  <a:pos x="144" y="15"/>
                </a:cxn>
                <a:cxn ang="0">
                  <a:pos x="126" y="21"/>
                </a:cxn>
                <a:cxn ang="0">
                  <a:pos x="108" y="33"/>
                </a:cxn>
                <a:cxn ang="0">
                  <a:pos x="96" y="51"/>
                </a:cxn>
                <a:cxn ang="0">
                  <a:pos x="84" y="75"/>
                </a:cxn>
                <a:cxn ang="0">
                  <a:pos x="72" y="99"/>
                </a:cxn>
                <a:cxn ang="0">
                  <a:pos x="60" y="123"/>
                </a:cxn>
                <a:cxn ang="0">
                  <a:pos x="48" y="141"/>
                </a:cxn>
                <a:cxn ang="0">
                  <a:pos x="42" y="159"/>
                </a:cxn>
                <a:cxn ang="0">
                  <a:pos x="30" y="177"/>
                </a:cxn>
                <a:cxn ang="0">
                  <a:pos x="24" y="195"/>
                </a:cxn>
                <a:cxn ang="0">
                  <a:pos x="12" y="213"/>
                </a:cxn>
                <a:cxn ang="0">
                  <a:pos x="0" y="231"/>
                </a:cxn>
                <a:cxn ang="0">
                  <a:pos x="0" y="249"/>
                </a:cxn>
                <a:cxn ang="0">
                  <a:pos x="0" y="267"/>
                </a:cxn>
                <a:cxn ang="0">
                  <a:pos x="18" y="273"/>
                </a:cxn>
                <a:cxn ang="0">
                  <a:pos x="36" y="261"/>
                </a:cxn>
                <a:cxn ang="0">
                  <a:pos x="54" y="255"/>
                </a:cxn>
                <a:cxn ang="0">
                  <a:pos x="72" y="243"/>
                </a:cxn>
                <a:cxn ang="0">
                  <a:pos x="90" y="231"/>
                </a:cxn>
                <a:cxn ang="0">
                  <a:pos x="72" y="231"/>
                </a:cxn>
                <a:cxn ang="0">
                  <a:pos x="66" y="249"/>
                </a:cxn>
                <a:cxn ang="0">
                  <a:pos x="84" y="249"/>
                </a:cxn>
                <a:cxn ang="0">
                  <a:pos x="102" y="243"/>
                </a:cxn>
                <a:cxn ang="0">
                  <a:pos x="120" y="237"/>
                </a:cxn>
                <a:cxn ang="0">
                  <a:pos x="138" y="231"/>
                </a:cxn>
                <a:cxn ang="0">
                  <a:pos x="156" y="225"/>
                </a:cxn>
                <a:cxn ang="0">
                  <a:pos x="174" y="207"/>
                </a:cxn>
                <a:cxn ang="0">
                  <a:pos x="180" y="189"/>
                </a:cxn>
                <a:cxn ang="0">
                  <a:pos x="192" y="171"/>
                </a:cxn>
                <a:cxn ang="0">
                  <a:pos x="204" y="153"/>
                </a:cxn>
                <a:cxn ang="0">
                  <a:pos x="216" y="135"/>
                </a:cxn>
                <a:cxn ang="0">
                  <a:pos x="228" y="117"/>
                </a:cxn>
                <a:cxn ang="0">
                  <a:pos x="240" y="99"/>
                </a:cxn>
                <a:cxn ang="0">
                  <a:pos x="252" y="81"/>
                </a:cxn>
                <a:cxn ang="0">
                  <a:pos x="264" y="63"/>
                </a:cxn>
                <a:cxn ang="0">
                  <a:pos x="270" y="45"/>
                </a:cxn>
                <a:cxn ang="0">
                  <a:pos x="270" y="27"/>
                </a:cxn>
                <a:cxn ang="0">
                  <a:pos x="258" y="9"/>
                </a:cxn>
                <a:cxn ang="0">
                  <a:pos x="282" y="0"/>
                </a:cxn>
              </a:cxnLst>
              <a:rect l="0" t="0" r="r" b="b"/>
              <a:pathLst>
                <a:path w="283" h="274">
                  <a:moveTo>
                    <a:pt x="282" y="0"/>
                  </a:moveTo>
                  <a:lnTo>
                    <a:pt x="264" y="0"/>
                  </a:lnTo>
                  <a:lnTo>
                    <a:pt x="243" y="0"/>
                  </a:lnTo>
                  <a:lnTo>
                    <a:pt x="228" y="0"/>
                  </a:lnTo>
                  <a:lnTo>
                    <a:pt x="207" y="0"/>
                  </a:lnTo>
                  <a:lnTo>
                    <a:pt x="192" y="0"/>
                  </a:lnTo>
                  <a:lnTo>
                    <a:pt x="168" y="3"/>
                  </a:lnTo>
                  <a:lnTo>
                    <a:pt x="144" y="15"/>
                  </a:lnTo>
                  <a:lnTo>
                    <a:pt x="126" y="21"/>
                  </a:lnTo>
                  <a:lnTo>
                    <a:pt x="108" y="33"/>
                  </a:lnTo>
                  <a:lnTo>
                    <a:pt x="96" y="51"/>
                  </a:lnTo>
                  <a:lnTo>
                    <a:pt x="84" y="75"/>
                  </a:lnTo>
                  <a:lnTo>
                    <a:pt x="72" y="99"/>
                  </a:lnTo>
                  <a:lnTo>
                    <a:pt x="60" y="123"/>
                  </a:lnTo>
                  <a:lnTo>
                    <a:pt x="48" y="141"/>
                  </a:lnTo>
                  <a:lnTo>
                    <a:pt x="42" y="159"/>
                  </a:lnTo>
                  <a:lnTo>
                    <a:pt x="30" y="177"/>
                  </a:lnTo>
                  <a:lnTo>
                    <a:pt x="24" y="195"/>
                  </a:lnTo>
                  <a:lnTo>
                    <a:pt x="12" y="213"/>
                  </a:lnTo>
                  <a:lnTo>
                    <a:pt x="0" y="231"/>
                  </a:lnTo>
                  <a:lnTo>
                    <a:pt x="0" y="249"/>
                  </a:lnTo>
                  <a:lnTo>
                    <a:pt x="0" y="267"/>
                  </a:lnTo>
                  <a:lnTo>
                    <a:pt x="18" y="273"/>
                  </a:lnTo>
                  <a:lnTo>
                    <a:pt x="36" y="261"/>
                  </a:lnTo>
                  <a:lnTo>
                    <a:pt x="54" y="255"/>
                  </a:lnTo>
                  <a:lnTo>
                    <a:pt x="72" y="243"/>
                  </a:lnTo>
                  <a:lnTo>
                    <a:pt x="90" y="231"/>
                  </a:lnTo>
                  <a:lnTo>
                    <a:pt x="72" y="231"/>
                  </a:lnTo>
                  <a:lnTo>
                    <a:pt x="66" y="249"/>
                  </a:lnTo>
                  <a:lnTo>
                    <a:pt x="84" y="249"/>
                  </a:lnTo>
                  <a:lnTo>
                    <a:pt x="102" y="243"/>
                  </a:lnTo>
                  <a:lnTo>
                    <a:pt x="120" y="237"/>
                  </a:lnTo>
                  <a:lnTo>
                    <a:pt x="138" y="231"/>
                  </a:lnTo>
                  <a:lnTo>
                    <a:pt x="156" y="225"/>
                  </a:lnTo>
                  <a:lnTo>
                    <a:pt x="174" y="207"/>
                  </a:lnTo>
                  <a:lnTo>
                    <a:pt x="180" y="189"/>
                  </a:lnTo>
                  <a:lnTo>
                    <a:pt x="192" y="171"/>
                  </a:lnTo>
                  <a:lnTo>
                    <a:pt x="204" y="153"/>
                  </a:lnTo>
                  <a:lnTo>
                    <a:pt x="216" y="135"/>
                  </a:lnTo>
                  <a:lnTo>
                    <a:pt x="228" y="117"/>
                  </a:lnTo>
                  <a:lnTo>
                    <a:pt x="240" y="99"/>
                  </a:lnTo>
                  <a:lnTo>
                    <a:pt x="252" y="81"/>
                  </a:lnTo>
                  <a:lnTo>
                    <a:pt x="264" y="63"/>
                  </a:lnTo>
                  <a:lnTo>
                    <a:pt x="270" y="45"/>
                  </a:lnTo>
                  <a:lnTo>
                    <a:pt x="270" y="27"/>
                  </a:lnTo>
                  <a:lnTo>
                    <a:pt x="258" y="9"/>
                  </a:lnTo>
                  <a:lnTo>
                    <a:pt x="282" y="0"/>
                  </a:lnTo>
                </a:path>
              </a:pathLst>
            </a:custGeom>
            <a:solidFill>
              <a:schemeClr val="bg1"/>
            </a:solidFill>
            <a:ln w="12700" cap="rnd" cmpd="sng">
              <a:solidFill>
                <a:schemeClr val="bg1"/>
              </a:solidFill>
              <a:prstDash val="solid"/>
              <a:round/>
              <a:headEnd type="none" w="sm" len="sm"/>
              <a:tailEnd type="none" w="sm" len="sm"/>
            </a:ln>
            <a:effectLst/>
          </p:spPr>
          <p:txBody>
            <a:bodyP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57" name="Oval 45"/>
            <p:cNvSpPr>
              <a:spLocks noChangeArrowheads="1"/>
            </p:cNvSpPr>
            <p:nvPr/>
          </p:nvSpPr>
          <p:spPr bwMode="auto">
            <a:xfrm>
              <a:off x="5007" y="2850"/>
              <a:ext cx="436" cy="487"/>
            </a:xfrm>
            <a:prstGeom prst="ellipse">
              <a:avLst/>
            </a:prstGeom>
            <a:solidFill>
              <a:srgbClr val="919191"/>
            </a:solidFill>
            <a:ln w="25400">
              <a:solidFill>
                <a:srgbClr val="000000"/>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58" name="AutoShape 46"/>
            <p:cNvSpPr>
              <a:spLocks noChangeArrowheads="1"/>
            </p:cNvSpPr>
            <p:nvPr/>
          </p:nvSpPr>
          <p:spPr bwMode="auto">
            <a:xfrm rot="5400000" flipV="1">
              <a:off x="3464" y="2261"/>
              <a:ext cx="1976" cy="1659"/>
            </a:xfrm>
            <a:custGeom>
              <a:avLst/>
              <a:gdLst>
                <a:gd name="G0" fmla="+- 8193 0 0"/>
                <a:gd name="G1" fmla="+- 21600 0 8193"/>
                <a:gd name="G2" fmla="*/ 8193 1 2"/>
                <a:gd name="G3" fmla="+- 21600 0 G2"/>
                <a:gd name="G4" fmla="+/ 8193 21600 2"/>
                <a:gd name="G5" fmla="+/ G1 0 2"/>
                <a:gd name="G6" fmla="*/ 21600 21600 8193"/>
                <a:gd name="G7" fmla="*/ G6 1 2"/>
                <a:gd name="G8" fmla="+- 21600 0 G7"/>
                <a:gd name="G9" fmla="*/ 21600 1 2"/>
                <a:gd name="G10" fmla="+- 8193 0 G9"/>
                <a:gd name="G11" fmla="?: G10 G8 0"/>
                <a:gd name="G12" fmla="?: G10 G7 21600"/>
                <a:gd name="T0" fmla="*/ 17503 w 21600"/>
                <a:gd name="T1" fmla="*/ 10800 h 21600"/>
                <a:gd name="T2" fmla="*/ 10800 w 21600"/>
                <a:gd name="T3" fmla="*/ 21600 h 21600"/>
                <a:gd name="T4" fmla="*/ 4097 w 21600"/>
                <a:gd name="T5" fmla="*/ 10800 h 21600"/>
                <a:gd name="T6" fmla="*/ 10800 w 21600"/>
                <a:gd name="T7" fmla="*/ 0 h 21600"/>
                <a:gd name="T8" fmla="*/ 5897 w 21600"/>
                <a:gd name="T9" fmla="*/ 5897 h 21600"/>
                <a:gd name="T10" fmla="*/ 15703 w 21600"/>
                <a:gd name="T11" fmla="*/ 15703 h 21600"/>
              </a:gdLst>
              <a:ahLst/>
              <a:cxnLst>
                <a:cxn ang="0">
                  <a:pos x="T0" y="T1"/>
                </a:cxn>
                <a:cxn ang="0">
                  <a:pos x="T2" y="T3"/>
                </a:cxn>
                <a:cxn ang="0">
                  <a:pos x="T4" y="T5"/>
                </a:cxn>
                <a:cxn ang="0">
                  <a:pos x="T6" y="T7"/>
                </a:cxn>
              </a:cxnLst>
              <a:rect l="T8" t="T9" r="T10" b="T11"/>
              <a:pathLst>
                <a:path w="21600" h="21600">
                  <a:moveTo>
                    <a:pt x="0" y="0"/>
                  </a:moveTo>
                  <a:lnTo>
                    <a:pt x="8193" y="21600"/>
                  </a:lnTo>
                  <a:lnTo>
                    <a:pt x="13407" y="21600"/>
                  </a:lnTo>
                  <a:lnTo>
                    <a:pt x="21600" y="0"/>
                  </a:lnTo>
                  <a:close/>
                </a:path>
              </a:pathLst>
            </a:custGeom>
            <a:solidFill>
              <a:srgbClr val="919191"/>
            </a:solidFill>
            <a:ln w="254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59" name="Oval 47"/>
            <p:cNvSpPr>
              <a:spLocks noChangeArrowheads="1"/>
            </p:cNvSpPr>
            <p:nvPr/>
          </p:nvSpPr>
          <p:spPr bwMode="auto">
            <a:xfrm>
              <a:off x="2704" y="2093"/>
              <a:ext cx="1825" cy="1995"/>
            </a:xfrm>
            <a:prstGeom prst="ellipse">
              <a:avLst/>
            </a:prstGeom>
            <a:solidFill>
              <a:srgbClr val="DADADA"/>
            </a:solidFill>
            <a:ln w="25400">
              <a:solidFill>
                <a:srgbClr val="000000"/>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60" name="Oval 48"/>
            <p:cNvSpPr>
              <a:spLocks noChangeArrowheads="1"/>
            </p:cNvSpPr>
            <p:nvPr/>
          </p:nvSpPr>
          <p:spPr bwMode="auto">
            <a:xfrm>
              <a:off x="2791" y="2189"/>
              <a:ext cx="1642" cy="1794"/>
            </a:xfrm>
            <a:prstGeom prst="ellipse">
              <a:avLst/>
            </a:prstGeom>
            <a:solidFill>
              <a:srgbClr val="676767"/>
            </a:solidFill>
            <a:ln w="25400">
              <a:solidFill>
                <a:schemeClr val="bg2"/>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61" name="Oval 49"/>
            <p:cNvSpPr>
              <a:spLocks noChangeArrowheads="1"/>
            </p:cNvSpPr>
            <p:nvPr/>
          </p:nvSpPr>
          <p:spPr bwMode="auto">
            <a:xfrm>
              <a:off x="2842" y="2239"/>
              <a:ext cx="1550" cy="1694"/>
            </a:xfrm>
            <a:prstGeom prst="ellipse">
              <a:avLst/>
            </a:prstGeom>
            <a:solidFill>
              <a:srgbClr val="F6BF69"/>
            </a:solidFill>
            <a:ln w="25400">
              <a:solidFill>
                <a:schemeClr val="bg2"/>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62" name="AutoShape 50"/>
            <p:cNvSpPr>
              <a:spLocks noChangeArrowheads="1"/>
            </p:cNvSpPr>
            <p:nvPr/>
          </p:nvSpPr>
          <p:spPr bwMode="auto">
            <a:xfrm rot="5400000" flipV="1">
              <a:off x="5049" y="3071"/>
              <a:ext cx="466" cy="39"/>
            </a:xfrm>
            <a:custGeom>
              <a:avLst/>
              <a:gdLst>
                <a:gd name="G0" fmla="+- 923 0 0"/>
                <a:gd name="G1" fmla="+- 21600 0 923"/>
                <a:gd name="G2" fmla="*/ 923 1 2"/>
                <a:gd name="G3" fmla="+- 21600 0 G2"/>
                <a:gd name="G4" fmla="+/ 923 21600 2"/>
                <a:gd name="G5" fmla="+/ G1 0 2"/>
                <a:gd name="G6" fmla="*/ 21600 21600 923"/>
                <a:gd name="G7" fmla="*/ G6 1 2"/>
                <a:gd name="G8" fmla="+- 21600 0 G7"/>
                <a:gd name="G9" fmla="*/ 21600 1 2"/>
                <a:gd name="G10" fmla="+- 923 0 G9"/>
                <a:gd name="G11" fmla="?: G10 G8 0"/>
                <a:gd name="G12" fmla="?: G10 G7 21600"/>
                <a:gd name="T0" fmla="*/ 21138 w 21600"/>
                <a:gd name="T1" fmla="*/ 10800 h 21600"/>
                <a:gd name="T2" fmla="*/ 10800 w 21600"/>
                <a:gd name="T3" fmla="*/ 21600 h 21600"/>
                <a:gd name="T4" fmla="*/ 462 w 21600"/>
                <a:gd name="T5" fmla="*/ 10800 h 21600"/>
                <a:gd name="T6" fmla="*/ 10800 w 21600"/>
                <a:gd name="T7" fmla="*/ 0 h 21600"/>
                <a:gd name="T8" fmla="*/ 2262 w 21600"/>
                <a:gd name="T9" fmla="*/ 2262 h 21600"/>
                <a:gd name="T10" fmla="*/ 19338 w 21600"/>
                <a:gd name="T11" fmla="*/ 19338 h 21600"/>
              </a:gdLst>
              <a:ahLst/>
              <a:cxnLst>
                <a:cxn ang="0">
                  <a:pos x="T0" y="T1"/>
                </a:cxn>
                <a:cxn ang="0">
                  <a:pos x="T2" y="T3"/>
                </a:cxn>
                <a:cxn ang="0">
                  <a:pos x="T4" y="T5"/>
                </a:cxn>
                <a:cxn ang="0">
                  <a:pos x="T6" y="T7"/>
                </a:cxn>
              </a:cxnLst>
              <a:rect l="T8" t="T9" r="T10" b="T11"/>
              <a:pathLst>
                <a:path w="21600" h="21600">
                  <a:moveTo>
                    <a:pt x="0" y="0"/>
                  </a:moveTo>
                  <a:lnTo>
                    <a:pt x="923" y="21600"/>
                  </a:lnTo>
                  <a:lnTo>
                    <a:pt x="20677" y="21600"/>
                  </a:lnTo>
                  <a:lnTo>
                    <a:pt x="21600" y="0"/>
                  </a:lnTo>
                  <a:close/>
                </a:path>
              </a:pathLst>
            </a:custGeom>
            <a:solidFill>
              <a:srgbClr val="919191"/>
            </a:solidFill>
            <a:ln w="25400">
              <a:solidFill>
                <a:srgbClr val="919191"/>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63" name="Line 51"/>
            <p:cNvSpPr>
              <a:spLocks noChangeShapeType="1"/>
            </p:cNvSpPr>
            <p:nvPr/>
          </p:nvSpPr>
          <p:spPr bwMode="auto">
            <a:xfrm flipV="1">
              <a:off x="4334" y="3590"/>
              <a:ext cx="325" cy="131"/>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64" name="Line 52"/>
            <p:cNvSpPr>
              <a:spLocks noChangeShapeType="1"/>
            </p:cNvSpPr>
            <p:nvPr/>
          </p:nvSpPr>
          <p:spPr bwMode="auto">
            <a:xfrm flipV="1">
              <a:off x="4368" y="3587"/>
              <a:ext cx="229" cy="93"/>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65" name="Line 53"/>
            <p:cNvSpPr>
              <a:spLocks noChangeShapeType="1"/>
            </p:cNvSpPr>
            <p:nvPr/>
          </p:nvSpPr>
          <p:spPr bwMode="auto">
            <a:xfrm flipV="1">
              <a:off x="4405" y="3587"/>
              <a:ext cx="68" cy="2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66" name="Line 54"/>
            <p:cNvSpPr>
              <a:spLocks noChangeShapeType="1"/>
            </p:cNvSpPr>
            <p:nvPr/>
          </p:nvSpPr>
          <p:spPr bwMode="auto">
            <a:xfrm>
              <a:off x="4934" y="2714"/>
              <a:ext cx="405" cy="177"/>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67" name="Line 55"/>
            <p:cNvSpPr>
              <a:spLocks noChangeShapeType="1"/>
            </p:cNvSpPr>
            <p:nvPr/>
          </p:nvSpPr>
          <p:spPr bwMode="auto">
            <a:xfrm>
              <a:off x="5060" y="2813"/>
              <a:ext cx="325" cy="122"/>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68" name="Line 56"/>
            <p:cNvSpPr>
              <a:spLocks noChangeShapeType="1"/>
            </p:cNvSpPr>
            <p:nvPr/>
          </p:nvSpPr>
          <p:spPr bwMode="auto">
            <a:xfrm>
              <a:off x="4995" y="2762"/>
              <a:ext cx="373" cy="152"/>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69" name="Line 57"/>
            <p:cNvSpPr>
              <a:spLocks noChangeShapeType="1"/>
            </p:cNvSpPr>
            <p:nvPr/>
          </p:nvSpPr>
          <p:spPr bwMode="auto">
            <a:xfrm>
              <a:off x="5126" y="2878"/>
              <a:ext cx="277" cy="89"/>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70" name="Line 58"/>
            <p:cNvSpPr>
              <a:spLocks noChangeShapeType="1"/>
            </p:cNvSpPr>
            <p:nvPr/>
          </p:nvSpPr>
          <p:spPr bwMode="auto">
            <a:xfrm flipV="1">
              <a:off x="4318" y="3602"/>
              <a:ext cx="352" cy="14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71" name="Line 59"/>
            <p:cNvSpPr>
              <a:spLocks noChangeShapeType="1"/>
            </p:cNvSpPr>
            <p:nvPr/>
          </p:nvSpPr>
          <p:spPr bwMode="auto">
            <a:xfrm flipV="1">
              <a:off x="4393" y="3596"/>
              <a:ext cx="124" cy="44"/>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30786" name="Group 60"/>
            <p:cNvGrpSpPr/>
            <p:nvPr/>
          </p:nvGrpSpPr>
          <p:grpSpPr>
            <a:xfrm>
              <a:off x="2970" y="2748"/>
              <a:ext cx="1313" cy="743"/>
              <a:chOff x="2970" y="2748"/>
              <a:chExt cx="1313" cy="743"/>
            </a:xfrm>
          </p:grpSpPr>
          <p:sp>
            <p:nvSpPr>
              <p:cNvPr id="1626173" name="Rectangle 61"/>
              <p:cNvSpPr>
                <a:spLocks noChangeArrowheads="1"/>
              </p:cNvSpPr>
              <p:nvPr/>
            </p:nvSpPr>
            <p:spPr bwMode="auto">
              <a:xfrm>
                <a:off x="2970" y="2748"/>
                <a:ext cx="1313" cy="743"/>
              </a:xfrm>
              <a:prstGeom prst="roundRect">
                <a:avLst/>
              </a:prstGeom>
              <a:solidFill>
                <a:srgbClr val="FE0101"/>
              </a:solidFill>
              <a:ln w="127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88" name="Rectangle 62"/>
              <p:cNvSpPr/>
              <p:nvPr/>
            </p:nvSpPr>
            <p:spPr>
              <a:xfrm>
                <a:off x="3035" y="2861"/>
                <a:ext cx="1161" cy="354"/>
              </a:xfrm>
              <a:prstGeom prst="rect">
                <a:avLst/>
              </a:prstGeom>
              <a:solidFill>
                <a:schemeClr val="bg1"/>
              </a:solidFill>
              <a:ln w="12700" cap="flat" cmpd="sng">
                <a:noFill/>
                <a:prstDash val="solid"/>
                <a:miter/>
                <a:headEnd type="none" w="med" len="med"/>
                <a:tailEnd type="none" w="med" len="med"/>
              </a:ln>
            </p:spPr>
            <p:txBody>
              <a:bodyPr wrap="none" lIns="128588" tIns="65088" rIns="128588" bIns="65088" anchor="ctr"/>
              <a:lstStyle/>
              <a:p>
                <a:pPr algn="ctr" defTabSz="1279525" eaLnBrk="0" hangingPunct="0"/>
                <a:r>
                  <a:rPr lang="zh-CN" altLang="en-US" sz="1200" b="1" dirty="0">
                    <a:solidFill>
                      <a:schemeClr val="tx1"/>
                    </a:solidFill>
                    <a:latin typeface="微软雅黑" panose="020B0503020204020204" pitchFamily="34" charset="-122"/>
                    <a:ea typeface="微软雅黑" panose="020B0503020204020204" pitchFamily="34" charset="-122"/>
                  </a:rPr>
                  <a:t>压力条件下</a:t>
                </a:r>
              </a:p>
              <a:p>
                <a:pPr algn="ctr" defTabSz="1279525" eaLnBrk="0" hangingPunct="0"/>
                <a:r>
                  <a:rPr lang="zh-CN" altLang="en-US" sz="1200" b="1" dirty="0">
                    <a:solidFill>
                      <a:schemeClr val="tx1"/>
                    </a:solidFill>
                    <a:latin typeface="微软雅黑" panose="020B0503020204020204" pitchFamily="34" charset="-122"/>
                    <a:ea typeface="微软雅黑" panose="020B0503020204020204" pitchFamily="34" charset="-122"/>
                  </a:rPr>
                  <a:t>的油气</a:t>
                </a:r>
              </a:p>
            </p:txBody>
          </p:sp>
          <p:sp>
            <p:nvSpPr>
              <p:cNvPr id="30789" name="Rectangle 63"/>
              <p:cNvSpPr/>
              <p:nvPr/>
            </p:nvSpPr>
            <p:spPr>
              <a:xfrm>
                <a:off x="3398" y="3247"/>
                <a:ext cx="681" cy="186"/>
              </a:xfrm>
              <a:prstGeom prst="rect">
                <a:avLst/>
              </a:prstGeom>
              <a:noFill/>
              <a:ln w="9525">
                <a:noFill/>
              </a:ln>
            </p:spPr>
            <p:txBody>
              <a:bodyPr wrap="square" lIns="33338" tIns="15875" rIns="33338" bIns="15875">
                <a:spAutoFit/>
              </a:bodyPr>
              <a:lstStyle/>
              <a:p>
                <a:pPr defTabSz="320675" eaLnBrk="0" hangingPunct="0"/>
                <a:r>
                  <a:rPr lang="zh-CN" altLang="en-US" sz="1400" b="1" dirty="0">
                    <a:solidFill>
                      <a:schemeClr val="bg1"/>
                    </a:solidFill>
                    <a:latin typeface="微软雅黑" panose="020B0503020204020204" pitchFamily="34" charset="-122"/>
                    <a:ea typeface="微软雅黑" panose="020B0503020204020204" pitchFamily="34" charset="-122"/>
                  </a:rPr>
                  <a:t>危险</a:t>
                </a:r>
              </a:p>
            </p:txBody>
          </p:sp>
        </p:grpSp>
      </p:grpSp>
      <p:sp>
        <p:nvSpPr>
          <p:cNvPr id="1626176" name="Text Box 64"/>
          <p:cNvSpPr txBox="1">
            <a:spLocks noChangeArrowheads="1"/>
          </p:cNvSpPr>
          <p:nvPr/>
        </p:nvSpPr>
        <p:spPr bwMode="auto">
          <a:xfrm>
            <a:off x="1309370" y="1041400"/>
            <a:ext cx="1161415"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1</a:t>
            </a:r>
          </a:p>
        </p:txBody>
      </p:sp>
      <p:sp>
        <p:nvSpPr>
          <p:cNvPr id="1626177" name="Text Box 65"/>
          <p:cNvSpPr txBox="1">
            <a:spLocks noChangeArrowheads="1"/>
          </p:cNvSpPr>
          <p:nvPr/>
        </p:nvSpPr>
        <p:spPr bwMode="auto">
          <a:xfrm>
            <a:off x="2347595" y="1711325"/>
            <a:ext cx="123063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2</a:t>
            </a:r>
          </a:p>
        </p:txBody>
      </p:sp>
      <p:sp>
        <p:nvSpPr>
          <p:cNvPr id="1626178" name="Text Box 66"/>
          <p:cNvSpPr txBox="1">
            <a:spLocks noChangeArrowheads="1"/>
          </p:cNvSpPr>
          <p:nvPr/>
        </p:nvSpPr>
        <p:spPr bwMode="auto">
          <a:xfrm>
            <a:off x="3028315" y="2486660"/>
            <a:ext cx="132715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3</a:t>
            </a:r>
          </a:p>
        </p:txBody>
      </p:sp>
      <p:sp>
        <p:nvSpPr>
          <p:cNvPr id="1626179" name="Text Box 67"/>
          <p:cNvSpPr txBox="1">
            <a:spLocks noChangeArrowheads="1"/>
          </p:cNvSpPr>
          <p:nvPr/>
        </p:nvSpPr>
        <p:spPr bwMode="auto">
          <a:xfrm>
            <a:off x="3040380" y="3521075"/>
            <a:ext cx="127889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kern="1200" cap="none" spc="0" normalizeH="0" baseline="0" noProof="0">
                <a:solidFill>
                  <a:schemeClr val="tx1"/>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可能的威胁 4</a:t>
            </a:r>
          </a:p>
        </p:txBody>
      </p:sp>
      <p:sp>
        <p:nvSpPr>
          <p:cNvPr id="1626181" name="Line 69"/>
          <p:cNvSpPr>
            <a:spLocks noChangeShapeType="1"/>
          </p:cNvSpPr>
          <p:nvPr/>
        </p:nvSpPr>
        <p:spPr bwMode="auto">
          <a:xfrm flipV="1">
            <a:off x="1957705" y="2419985"/>
            <a:ext cx="405765" cy="266065"/>
          </a:xfrm>
          <a:prstGeom prst="line">
            <a:avLst/>
          </a:prstGeom>
          <a:noFill/>
          <a:ln w="5715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82" name="Line 70"/>
          <p:cNvSpPr>
            <a:spLocks noChangeShapeType="1"/>
          </p:cNvSpPr>
          <p:nvPr/>
        </p:nvSpPr>
        <p:spPr bwMode="auto">
          <a:xfrm>
            <a:off x="2077085" y="3103245"/>
            <a:ext cx="918845" cy="0"/>
          </a:xfrm>
          <a:prstGeom prst="line">
            <a:avLst/>
          </a:prstGeom>
          <a:noFill/>
          <a:ln w="5715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183" name="Line 71"/>
          <p:cNvSpPr>
            <a:spLocks noChangeShapeType="1"/>
          </p:cNvSpPr>
          <p:nvPr/>
        </p:nvSpPr>
        <p:spPr bwMode="auto">
          <a:xfrm>
            <a:off x="1397000" y="4295140"/>
            <a:ext cx="1121410" cy="0"/>
          </a:xfrm>
          <a:prstGeom prst="line">
            <a:avLst/>
          </a:prstGeom>
          <a:noFill/>
          <a:ln w="7620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30741" name="Group 77"/>
          <p:cNvGrpSpPr/>
          <p:nvPr/>
        </p:nvGrpSpPr>
        <p:grpSpPr>
          <a:xfrm rot="19736195">
            <a:off x="4854910" y="2840374"/>
            <a:ext cx="2986405" cy="1216220"/>
            <a:chOff x="1913" y="2033"/>
            <a:chExt cx="2522" cy="960"/>
          </a:xfrm>
        </p:grpSpPr>
        <p:sp>
          <p:nvSpPr>
            <p:cNvPr id="1626190" name="Rectangle 78" descr="Outlined diamond"/>
            <p:cNvSpPr>
              <a:spLocks noChangeArrowheads="1"/>
            </p:cNvSpPr>
            <p:nvPr/>
          </p:nvSpPr>
          <p:spPr bwMode="auto">
            <a:xfrm>
              <a:off x="1950" y="2033"/>
              <a:ext cx="444" cy="913"/>
            </a:xfrm>
            <a:prstGeom prst="rect">
              <a:avLst/>
            </a:prstGeom>
            <a:solidFill>
              <a:schemeClr val="bg1">
                <a:lumMod val="50000"/>
              </a:schemeClr>
            </a:solidFill>
            <a:ln w="12700">
              <a:no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91" name="Rectangle 79"/>
            <p:cNvSpPr>
              <a:spLocks noChangeArrowheads="1"/>
            </p:cNvSpPr>
            <p:nvPr/>
          </p:nvSpPr>
          <p:spPr bwMode="auto">
            <a:xfrm>
              <a:off x="1950" y="2792"/>
              <a:ext cx="444" cy="154"/>
            </a:xfrm>
            <a:prstGeom prst="rect">
              <a:avLst/>
            </a:prstGeom>
            <a:solidFill>
              <a:schemeClr val="folHlink"/>
            </a:solidFill>
            <a:ln w="12700">
              <a:solidFill>
                <a:schemeClr val="tx1"/>
              </a:solid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55" name="Rectangle 80"/>
            <p:cNvSpPr/>
            <p:nvPr/>
          </p:nvSpPr>
          <p:spPr>
            <a:xfrm>
              <a:off x="1952" y="2793"/>
              <a:ext cx="422" cy="200"/>
            </a:xfrm>
            <a:prstGeom prst="rect">
              <a:avLst/>
            </a:prstGeom>
            <a:solidFill>
              <a:schemeClr val="bg1">
                <a:lumMod val="50000"/>
              </a:schemeClr>
            </a:solidFill>
            <a:ln w="9525">
              <a:noFill/>
            </a:ln>
          </p:spPr>
          <p:txBody>
            <a:bodyPr wrap="square" lIns="34925" tIns="19050" rIns="34925" bIns="19050">
              <a:spAutoFit/>
            </a:bodyPr>
            <a:lstStyle/>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THREAT </a:t>
              </a:r>
            </a:p>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BARRIER</a:t>
              </a:r>
            </a:p>
          </p:txBody>
        </p:sp>
        <p:sp>
          <p:nvSpPr>
            <p:cNvPr id="30756" name="Rectangle 81"/>
            <p:cNvSpPr/>
            <p:nvPr/>
          </p:nvSpPr>
          <p:spPr>
            <a:xfrm>
              <a:off x="1913" y="2293"/>
              <a:ext cx="509" cy="285"/>
            </a:xfrm>
            <a:prstGeom prst="rect">
              <a:avLst/>
            </a:prstGeom>
            <a:solidFill>
              <a:schemeClr val="bg1"/>
            </a:solidFill>
            <a:ln w="12700" cap="flat" cmpd="sng">
              <a:solidFill>
                <a:schemeClr val="tx1"/>
              </a:solidFill>
              <a:prstDash val="solid"/>
              <a:miter/>
              <a:headEnd type="none" w="med" len="med"/>
              <a:tailEnd type="none" w="med" len="med"/>
            </a:ln>
          </p:spPr>
          <p:txBody>
            <a:bodyPr wrap="square" lIns="34925" tIns="19050" rIns="34925" bIns="19050">
              <a:spAutoFit/>
            </a:bodyPr>
            <a:lstStyle/>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SYSTEM </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STRENGTH</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TESTED</a:t>
              </a:r>
            </a:p>
          </p:txBody>
        </p:sp>
        <p:sp>
          <p:nvSpPr>
            <p:cNvPr id="1626194" name="Rectangle 82" descr="Outlined diamond"/>
            <p:cNvSpPr>
              <a:spLocks noChangeArrowheads="1"/>
            </p:cNvSpPr>
            <p:nvPr/>
          </p:nvSpPr>
          <p:spPr bwMode="auto">
            <a:xfrm>
              <a:off x="2629" y="2034"/>
              <a:ext cx="442" cy="913"/>
            </a:xfrm>
            <a:prstGeom prst="rect">
              <a:avLst/>
            </a:prstGeom>
            <a:solidFill>
              <a:schemeClr val="bg1">
                <a:lumMod val="50000"/>
              </a:schemeClr>
            </a:solidFill>
            <a:ln w="12700">
              <a:no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95" name="Rectangle 83"/>
            <p:cNvSpPr>
              <a:spLocks noChangeArrowheads="1"/>
            </p:cNvSpPr>
            <p:nvPr/>
          </p:nvSpPr>
          <p:spPr bwMode="auto">
            <a:xfrm>
              <a:off x="2634" y="2792"/>
              <a:ext cx="441" cy="154"/>
            </a:xfrm>
            <a:prstGeom prst="rect">
              <a:avLst/>
            </a:prstGeom>
            <a:solidFill>
              <a:schemeClr val="folHlink"/>
            </a:solidFill>
            <a:ln w="12700">
              <a:solidFill>
                <a:schemeClr val="tx1"/>
              </a:solid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59" name="Rectangle 84"/>
            <p:cNvSpPr/>
            <p:nvPr/>
          </p:nvSpPr>
          <p:spPr>
            <a:xfrm>
              <a:off x="2634" y="2770"/>
              <a:ext cx="422" cy="200"/>
            </a:xfrm>
            <a:prstGeom prst="rect">
              <a:avLst/>
            </a:prstGeom>
            <a:solidFill>
              <a:schemeClr val="bg1">
                <a:lumMod val="50000"/>
              </a:schemeClr>
            </a:solidFill>
            <a:ln w="9525">
              <a:noFill/>
            </a:ln>
          </p:spPr>
          <p:txBody>
            <a:bodyPr wrap="square" lIns="34925" tIns="19050" rIns="34925" bIns="19050">
              <a:spAutoFit/>
            </a:bodyPr>
            <a:lstStyle/>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THREAT </a:t>
              </a:r>
            </a:p>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BARRIER</a:t>
              </a:r>
            </a:p>
          </p:txBody>
        </p:sp>
        <p:sp>
          <p:nvSpPr>
            <p:cNvPr id="30760" name="Rectangle 85"/>
            <p:cNvSpPr/>
            <p:nvPr/>
          </p:nvSpPr>
          <p:spPr>
            <a:xfrm>
              <a:off x="2579" y="2145"/>
              <a:ext cx="548" cy="370"/>
            </a:xfrm>
            <a:prstGeom prst="rect">
              <a:avLst/>
            </a:prstGeom>
            <a:solidFill>
              <a:schemeClr val="bg1"/>
            </a:solidFill>
            <a:ln w="12700" cap="flat" cmpd="sng">
              <a:solidFill>
                <a:schemeClr val="tx1"/>
              </a:solidFill>
              <a:prstDash val="solid"/>
              <a:miter/>
              <a:headEnd type="none" w="med" len="med"/>
              <a:tailEnd type="none" w="med" len="med"/>
            </a:ln>
          </p:spPr>
          <p:txBody>
            <a:bodyPr wrap="square" lIns="34925" tIns="19050" rIns="34925" bIns="19050">
              <a:spAutoFit/>
            </a:bodyPr>
            <a:lstStyle/>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AUTOMATIC</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HIGH</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PRESSURE</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SHUTDOWN</a:t>
              </a:r>
            </a:p>
          </p:txBody>
        </p:sp>
        <p:sp>
          <p:nvSpPr>
            <p:cNvPr id="1626198" name="Rectangle 86" descr="Outlined diamond"/>
            <p:cNvSpPr>
              <a:spLocks noChangeArrowheads="1"/>
            </p:cNvSpPr>
            <p:nvPr/>
          </p:nvSpPr>
          <p:spPr bwMode="auto">
            <a:xfrm>
              <a:off x="3239" y="2033"/>
              <a:ext cx="444" cy="913"/>
            </a:xfrm>
            <a:prstGeom prst="rect">
              <a:avLst/>
            </a:prstGeom>
            <a:solidFill>
              <a:schemeClr val="bg1">
                <a:lumMod val="50000"/>
              </a:schemeClr>
            </a:solidFill>
            <a:ln w="12700">
              <a:no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199" name="Rectangle 87"/>
            <p:cNvSpPr>
              <a:spLocks noChangeArrowheads="1"/>
            </p:cNvSpPr>
            <p:nvPr/>
          </p:nvSpPr>
          <p:spPr bwMode="auto">
            <a:xfrm>
              <a:off x="3239" y="2796"/>
              <a:ext cx="444" cy="150"/>
            </a:xfrm>
            <a:prstGeom prst="rect">
              <a:avLst/>
            </a:prstGeom>
            <a:solidFill>
              <a:schemeClr val="folHlink"/>
            </a:solidFill>
            <a:ln w="12700">
              <a:solidFill>
                <a:schemeClr val="tx1"/>
              </a:solid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63" name="Rectangle 88"/>
            <p:cNvSpPr/>
            <p:nvPr/>
          </p:nvSpPr>
          <p:spPr>
            <a:xfrm>
              <a:off x="3250" y="2771"/>
              <a:ext cx="422" cy="200"/>
            </a:xfrm>
            <a:prstGeom prst="rect">
              <a:avLst/>
            </a:prstGeom>
            <a:solidFill>
              <a:schemeClr val="bg1">
                <a:lumMod val="50000"/>
              </a:schemeClr>
            </a:solidFill>
            <a:ln w="9525">
              <a:noFill/>
            </a:ln>
          </p:spPr>
          <p:txBody>
            <a:bodyPr wrap="square" lIns="34925" tIns="19050" rIns="34925" bIns="19050">
              <a:spAutoFit/>
            </a:bodyPr>
            <a:lstStyle/>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THREAT </a:t>
              </a:r>
            </a:p>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BARRIER</a:t>
              </a:r>
            </a:p>
          </p:txBody>
        </p:sp>
        <p:sp>
          <p:nvSpPr>
            <p:cNvPr id="30764" name="Rectangle 89"/>
            <p:cNvSpPr/>
            <p:nvPr/>
          </p:nvSpPr>
          <p:spPr>
            <a:xfrm>
              <a:off x="3209" y="2222"/>
              <a:ext cx="510" cy="285"/>
            </a:xfrm>
            <a:prstGeom prst="rect">
              <a:avLst/>
            </a:prstGeom>
            <a:solidFill>
              <a:schemeClr val="bg1"/>
            </a:solidFill>
            <a:ln w="12700" cap="flat" cmpd="sng">
              <a:solidFill>
                <a:schemeClr val="tx1"/>
              </a:solidFill>
              <a:prstDash val="solid"/>
              <a:miter/>
              <a:headEnd type="none" w="med" len="med"/>
              <a:tailEnd type="none" w="med" len="med"/>
            </a:ln>
          </p:spPr>
          <p:txBody>
            <a:bodyPr wrap="square" lIns="34925" tIns="19050" rIns="34925" bIns="19050">
              <a:spAutoFit/>
            </a:bodyPr>
            <a:lstStyle/>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PRESSURE</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RELIEF</a:t>
              </a:r>
            </a:p>
            <a:p>
              <a:pPr algn="ctr" defTabSz="342900" eaLnBrk="0" hangingPunct="0"/>
              <a:r>
                <a:rPr lang="en-US" altLang="zh-CN" sz="700" dirty="0">
                  <a:solidFill>
                    <a:schemeClr val="tx1"/>
                  </a:solidFill>
                  <a:latin typeface="微软雅黑" panose="020B0503020204020204" pitchFamily="34" charset="-122"/>
                  <a:ea typeface="微软雅黑" panose="020B0503020204020204" pitchFamily="34" charset="-122"/>
                </a:rPr>
                <a:t>VALVE</a:t>
              </a:r>
            </a:p>
          </p:txBody>
        </p:sp>
        <p:sp>
          <p:nvSpPr>
            <p:cNvPr id="1626202" name="Rectangle 90" descr="Outlined diamond"/>
            <p:cNvSpPr>
              <a:spLocks noChangeArrowheads="1"/>
            </p:cNvSpPr>
            <p:nvPr/>
          </p:nvSpPr>
          <p:spPr bwMode="auto">
            <a:xfrm>
              <a:off x="3877" y="2033"/>
              <a:ext cx="444" cy="913"/>
            </a:xfrm>
            <a:prstGeom prst="rect">
              <a:avLst/>
            </a:prstGeom>
            <a:solidFill>
              <a:schemeClr val="bg1">
                <a:lumMod val="50000"/>
              </a:schemeClr>
            </a:solidFill>
            <a:ln w="12700">
              <a:no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203" name="Rectangle 91"/>
            <p:cNvSpPr>
              <a:spLocks noChangeArrowheads="1"/>
            </p:cNvSpPr>
            <p:nvPr/>
          </p:nvSpPr>
          <p:spPr bwMode="auto">
            <a:xfrm>
              <a:off x="3877" y="2796"/>
              <a:ext cx="444" cy="150"/>
            </a:xfrm>
            <a:prstGeom prst="rect">
              <a:avLst/>
            </a:prstGeom>
            <a:solidFill>
              <a:schemeClr val="folHlink"/>
            </a:solidFill>
            <a:ln w="12700">
              <a:solidFill>
                <a:schemeClr val="tx1"/>
              </a:solidFill>
              <a:miter lim="800000"/>
            </a:ln>
            <a:effectLst/>
          </p:spPr>
          <p:txBody>
            <a:bodyPr wrap="none" anchor="ctr"/>
            <a:lstStyle/>
            <a:p>
              <a:endParaRPr lang="zh-CN" altLang="en-US" sz="7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767" name="Rectangle 92"/>
            <p:cNvSpPr/>
            <p:nvPr/>
          </p:nvSpPr>
          <p:spPr>
            <a:xfrm>
              <a:off x="3875" y="2783"/>
              <a:ext cx="422" cy="200"/>
            </a:xfrm>
            <a:prstGeom prst="rect">
              <a:avLst/>
            </a:prstGeom>
            <a:solidFill>
              <a:schemeClr val="bg1">
                <a:lumMod val="50000"/>
              </a:schemeClr>
            </a:solidFill>
            <a:ln w="9525">
              <a:noFill/>
            </a:ln>
          </p:spPr>
          <p:txBody>
            <a:bodyPr wrap="square" lIns="34925" tIns="19050" rIns="34925" bIns="19050">
              <a:spAutoFit/>
            </a:bodyPr>
            <a:lstStyle/>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THREAT </a:t>
              </a:r>
            </a:p>
            <a:p>
              <a:pPr algn="ctr" defTabSz="342900" eaLnBrk="0" hangingPunct="0"/>
              <a:r>
                <a:rPr lang="en-US" altLang="zh-CN" sz="700" dirty="0">
                  <a:solidFill>
                    <a:schemeClr val="bg1"/>
                  </a:solidFill>
                  <a:latin typeface="微软雅黑" panose="020B0503020204020204" pitchFamily="34" charset="-122"/>
                  <a:ea typeface="微软雅黑" panose="020B0503020204020204" pitchFamily="34" charset="-122"/>
                </a:rPr>
                <a:t>BARRIER</a:t>
              </a:r>
            </a:p>
          </p:txBody>
        </p:sp>
        <p:sp>
          <p:nvSpPr>
            <p:cNvPr id="30768" name="Rectangle 93"/>
            <p:cNvSpPr/>
            <p:nvPr/>
          </p:nvSpPr>
          <p:spPr>
            <a:xfrm>
              <a:off x="3926" y="2033"/>
              <a:ext cx="509" cy="157"/>
            </a:xfrm>
            <a:prstGeom prst="rect">
              <a:avLst/>
            </a:prstGeom>
            <a:noFill/>
            <a:ln w="9525">
              <a:noFill/>
            </a:ln>
          </p:spPr>
          <p:txBody>
            <a:bodyPr wrap="square" lIns="92075" tIns="46038" rIns="92075" bIns="46038">
              <a:spAutoFit/>
            </a:bodyPr>
            <a:lstStyle/>
            <a:p>
              <a:pPr eaLnBrk="0" hangingPunct="0"/>
              <a:r>
                <a:rPr lang="en-US" altLang="zh-CN" sz="7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sp>
        <p:nvSpPr>
          <p:cNvPr id="1626208" name="Text Box 96"/>
          <p:cNvSpPr txBox="1">
            <a:spLocks noChangeArrowheads="1"/>
          </p:cNvSpPr>
          <p:nvPr/>
        </p:nvSpPr>
        <p:spPr bwMode="auto">
          <a:xfrm rot="19732423">
            <a:off x="6170295" y="4216400"/>
            <a:ext cx="748665" cy="33718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600" b="1" kern="1200" cap="none" spc="0" normalizeH="0" baseline="0" noProof="0">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屏障</a:t>
            </a:r>
          </a:p>
        </p:txBody>
      </p:sp>
      <p:sp>
        <p:nvSpPr>
          <p:cNvPr id="1626210" name="Line 98"/>
          <p:cNvSpPr>
            <a:spLocks noChangeShapeType="1"/>
          </p:cNvSpPr>
          <p:nvPr/>
        </p:nvSpPr>
        <p:spPr bwMode="auto">
          <a:xfrm>
            <a:off x="2267585" y="1598295"/>
            <a:ext cx="5154930" cy="0"/>
          </a:xfrm>
          <a:prstGeom prst="line">
            <a:avLst/>
          </a:prstGeom>
          <a:noFill/>
          <a:ln w="5715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211" name="Line 99"/>
          <p:cNvSpPr>
            <a:spLocks noChangeShapeType="1"/>
          </p:cNvSpPr>
          <p:nvPr/>
        </p:nvSpPr>
        <p:spPr bwMode="auto">
          <a:xfrm flipV="1">
            <a:off x="3317875" y="1991995"/>
            <a:ext cx="3949700" cy="0"/>
          </a:xfrm>
          <a:prstGeom prst="line">
            <a:avLst/>
          </a:prstGeom>
          <a:noFill/>
          <a:ln w="5715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212" name="Line 100"/>
          <p:cNvSpPr>
            <a:spLocks noChangeShapeType="1"/>
          </p:cNvSpPr>
          <p:nvPr/>
        </p:nvSpPr>
        <p:spPr bwMode="auto">
          <a:xfrm flipV="1">
            <a:off x="4022090" y="2131060"/>
            <a:ext cx="3257550" cy="856615"/>
          </a:xfrm>
          <a:prstGeom prst="line">
            <a:avLst/>
          </a:prstGeom>
          <a:noFill/>
          <a:ln w="5715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26213" name="Rectangle 101"/>
          <p:cNvSpPr>
            <a:spLocks noChangeArrowheads="1"/>
          </p:cNvSpPr>
          <p:nvPr/>
        </p:nvSpPr>
        <p:spPr bwMode="auto">
          <a:xfrm>
            <a:off x="3974465" y="1413510"/>
            <a:ext cx="142875" cy="370205"/>
          </a:xfrm>
          <a:prstGeom prst="rect">
            <a:avLst/>
          </a:prstGeom>
          <a:solidFill>
            <a:schemeClr val="bg1">
              <a:lumMod val="50000"/>
            </a:schemeClr>
          </a:solidFill>
          <a:ln w="9525">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214" name="Rectangle 102"/>
          <p:cNvSpPr>
            <a:spLocks noChangeArrowheads="1"/>
          </p:cNvSpPr>
          <p:nvPr/>
        </p:nvSpPr>
        <p:spPr bwMode="auto">
          <a:xfrm>
            <a:off x="4821555" y="1378585"/>
            <a:ext cx="142875" cy="416560"/>
          </a:xfrm>
          <a:prstGeom prst="rect">
            <a:avLst/>
          </a:prstGeom>
          <a:solidFill>
            <a:schemeClr val="bg1">
              <a:lumMod val="50000"/>
            </a:schemeClr>
          </a:solidFill>
          <a:ln w="9525">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215" name="Rectangle 103"/>
          <p:cNvSpPr>
            <a:spLocks noChangeArrowheads="1"/>
          </p:cNvSpPr>
          <p:nvPr/>
        </p:nvSpPr>
        <p:spPr bwMode="auto">
          <a:xfrm>
            <a:off x="4678045" y="2605405"/>
            <a:ext cx="167005" cy="405130"/>
          </a:xfrm>
          <a:prstGeom prst="rect">
            <a:avLst/>
          </a:prstGeom>
          <a:solidFill>
            <a:schemeClr val="bg1">
              <a:lumMod val="50000"/>
            </a:schemeClr>
          </a:solidFill>
          <a:ln w="9525">
            <a:noFill/>
            <a:miter lim="800000"/>
          </a:ln>
          <a:effectLst>
            <a:prstShdw prst="shdw17" dist="17961" dir="2700000">
              <a:schemeClr val="folHlink">
                <a:gamma/>
                <a:shade val="60000"/>
                <a:invGamma/>
              </a:schemeClr>
            </a:prstShdw>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216" name="Rectangle 104"/>
          <p:cNvSpPr>
            <a:spLocks noChangeArrowheads="1"/>
          </p:cNvSpPr>
          <p:nvPr/>
        </p:nvSpPr>
        <p:spPr bwMode="auto">
          <a:xfrm>
            <a:off x="4498975" y="1841500"/>
            <a:ext cx="142875" cy="393700"/>
          </a:xfrm>
          <a:prstGeom prst="rect">
            <a:avLst/>
          </a:prstGeom>
          <a:solidFill>
            <a:schemeClr val="bg1">
              <a:lumMod val="50000"/>
            </a:schemeClr>
          </a:solidFill>
          <a:ln w="9525">
            <a:noFill/>
            <a:miter lim="800000"/>
          </a:ln>
          <a:effectLst>
            <a:prstShdw prst="shdw17" dist="17961" dir="2700000">
              <a:schemeClr val="folHlink">
                <a:gamma/>
                <a:shade val="60000"/>
                <a:invGamma/>
              </a:schemeClr>
            </a:prstShdw>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217" name="Rectangle 105"/>
          <p:cNvSpPr>
            <a:spLocks noChangeArrowheads="1"/>
          </p:cNvSpPr>
          <p:nvPr/>
        </p:nvSpPr>
        <p:spPr bwMode="auto">
          <a:xfrm>
            <a:off x="5179695" y="1841500"/>
            <a:ext cx="154940" cy="405130"/>
          </a:xfrm>
          <a:prstGeom prst="rect">
            <a:avLst/>
          </a:prstGeom>
          <a:solidFill>
            <a:schemeClr val="bg1">
              <a:lumMod val="50000"/>
            </a:schemeClr>
          </a:solidFill>
          <a:ln w="9525">
            <a:noFill/>
            <a:miter lim="800000"/>
          </a:ln>
          <a:effectLst>
            <a:prstShdw prst="shdw17" dist="17961" dir="2700000">
              <a:schemeClr val="folHlink">
                <a:gamma/>
                <a:shade val="60000"/>
                <a:invGamma/>
              </a:schemeClr>
            </a:prstShdw>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26219" name="Line 107"/>
          <p:cNvSpPr>
            <a:spLocks noChangeShapeType="1"/>
          </p:cNvSpPr>
          <p:nvPr/>
        </p:nvSpPr>
        <p:spPr bwMode="auto">
          <a:xfrm flipV="1">
            <a:off x="1265555" y="1795145"/>
            <a:ext cx="405765" cy="393700"/>
          </a:xfrm>
          <a:prstGeom prst="line">
            <a:avLst/>
          </a:prstGeom>
          <a:noFill/>
          <a:ln w="57150">
            <a:solidFill>
              <a:srgbClr val="0092D7"/>
            </a:solidFill>
            <a:round/>
            <a:tailEnd type="triangle" w="med" len="med"/>
          </a:ln>
          <a:effectLst>
            <a:prstShdw prst="shdw17" dist="17961" dir="2700000">
              <a:srgbClr val="33CC33">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rot="19620000">
            <a:off x="7056755" y="2527935"/>
            <a:ext cx="284480" cy="368300"/>
          </a:xfrm>
          <a:prstGeom prst="rect">
            <a:avLst/>
          </a:prstGeom>
          <a:noFill/>
        </p:spPr>
        <p:txBody>
          <a:bodyPr wrap="none" rtlCol="0" anchor="t">
            <a:spAutoFit/>
          </a:bodyPr>
          <a:lstStyle/>
          <a:p>
            <a:r>
              <a:rPr lang="en-US" altLang="zh-CN" dirty="0">
                <a:solidFill>
                  <a:schemeClr val="bg1"/>
                </a:solidFill>
                <a:latin typeface="Times New Roman" panose="02020603050405020304" pitchFamily="18" charset="0"/>
                <a:ea typeface="宋体" panose="02010600030101010101" pitchFamily="2" charset="-122"/>
                <a:sym typeface="+mn-ea"/>
              </a:rPr>
              <a:t>?</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697794" name="Freeform 2"/>
          <p:cNvSpPr/>
          <p:nvPr/>
        </p:nvSpPr>
        <p:spPr bwMode="auto">
          <a:xfrm>
            <a:off x="3660140" y="3881755"/>
            <a:ext cx="508635" cy="124460"/>
          </a:xfrm>
          <a:custGeom>
            <a:avLst/>
            <a:gdLst/>
            <a:ahLst/>
            <a:cxnLst>
              <a:cxn ang="0">
                <a:pos x="0" y="102"/>
              </a:cxn>
              <a:cxn ang="0">
                <a:pos x="18" y="96"/>
              </a:cxn>
              <a:cxn ang="0">
                <a:pos x="36" y="90"/>
              </a:cxn>
              <a:cxn ang="0">
                <a:pos x="60" y="78"/>
              </a:cxn>
              <a:cxn ang="0">
                <a:pos x="84" y="72"/>
              </a:cxn>
              <a:cxn ang="0">
                <a:pos x="108" y="60"/>
              </a:cxn>
              <a:cxn ang="0">
                <a:pos x="132" y="48"/>
              </a:cxn>
              <a:cxn ang="0">
                <a:pos x="150" y="42"/>
              </a:cxn>
              <a:cxn ang="0">
                <a:pos x="174" y="30"/>
              </a:cxn>
              <a:cxn ang="0">
                <a:pos x="192" y="24"/>
              </a:cxn>
              <a:cxn ang="0">
                <a:pos x="216" y="18"/>
              </a:cxn>
              <a:cxn ang="0">
                <a:pos x="234" y="18"/>
              </a:cxn>
              <a:cxn ang="0">
                <a:pos x="258" y="12"/>
              </a:cxn>
              <a:cxn ang="0">
                <a:pos x="276" y="6"/>
              </a:cxn>
              <a:cxn ang="0">
                <a:pos x="300" y="6"/>
              </a:cxn>
              <a:cxn ang="0">
                <a:pos x="318" y="6"/>
              </a:cxn>
              <a:cxn ang="0">
                <a:pos x="342" y="6"/>
              </a:cxn>
              <a:cxn ang="0">
                <a:pos x="360" y="6"/>
              </a:cxn>
              <a:cxn ang="0">
                <a:pos x="378" y="6"/>
              </a:cxn>
              <a:cxn ang="0">
                <a:pos x="396" y="6"/>
              </a:cxn>
              <a:cxn ang="0">
                <a:pos x="414" y="6"/>
              </a:cxn>
              <a:cxn ang="0">
                <a:pos x="432" y="6"/>
              </a:cxn>
              <a:cxn ang="0">
                <a:pos x="432" y="0"/>
              </a:cxn>
            </a:cxnLst>
            <a:rect l="0" t="0" r="r" b="b"/>
            <a:pathLst>
              <a:path w="433" h="103">
                <a:moveTo>
                  <a:pt x="0" y="102"/>
                </a:moveTo>
                <a:lnTo>
                  <a:pt x="18" y="96"/>
                </a:lnTo>
                <a:lnTo>
                  <a:pt x="36" y="90"/>
                </a:lnTo>
                <a:lnTo>
                  <a:pt x="60" y="78"/>
                </a:lnTo>
                <a:lnTo>
                  <a:pt x="84" y="72"/>
                </a:lnTo>
                <a:lnTo>
                  <a:pt x="108" y="60"/>
                </a:lnTo>
                <a:lnTo>
                  <a:pt x="132" y="48"/>
                </a:lnTo>
                <a:lnTo>
                  <a:pt x="150" y="42"/>
                </a:lnTo>
                <a:lnTo>
                  <a:pt x="174" y="30"/>
                </a:lnTo>
                <a:lnTo>
                  <a:pt x="192" y="24"/>
                </a:lnTo>
                <a:lnTo>
                  <a:pt x="216" y="18"/>
                </a:lnTo>
                <a:lnTo>
                  <a:pt x="234" y="18"/>
                </a:lnTo>
                <a:lnTo>
                  <a:pt x="258" y="12"/>
                </a:lnTo>
                <a:lnTo>
                  <a:pt x="276" y="6"/>
                </a:lnTo>
                <a:lnTo>
                  <a:pt x="300" y="6"/>
                </a:lnTo>
                <a:lnTo>
                  <a:pt x="318" y="6"/>
                </a:lnTo>
                <a:lnTo>
                  <a:pt x="342" y="6"/>
                </a:lnTo>
                <a:lnTo>
                  <a:pt x="360" y="6"/>
                </a:lnTo>
                <a:lnTo>
                  <a:pt x="378" y="6"/>
                </a:lnTo>
                <a:lnTo>
                  <a:pt x="396" y="6"/>
                </a:lnTo>
                <a:lnTo>
                  <a:pt x="414" y="6"/>
                </a:lnTo>
                <a:lnTo>
                  <a:pt x="432" y="6"/>
                </a:lnTo>
                <a:lnTo>
                  <a:pt x="432" y="0"/>
                </a:lnTo>
              </a:path>
            </a:pathLst>
          </a:custGeom>
          <a:noFill/>
          <a:ln w="101600" cap="rnd" cmpd="sng">
            <a:solidFill>
              <a:schemeClr val="tx1"/>
            </a:solidFill>
            <a:prstDash val="solid"/>
            <a:round/>
            <a:headEnd type="none" w="sm" len="sm"/>
            <a:tailEnd type="none" w="sm" len="sm"/>
          </a:ln>
          <a:effectLst/>
        </p:spPr>
        <p:txBody>
          <a:bodyP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795" name="Freeform 3"/>
          <p:cNvSpPr/>
          <p:nvPr/>
        </p:nvSpPr>
        <p:spPr bwMode="auto">
          <a:xfrm>
            <a:off x="3632200" y="3623945"/>
            <a:ext cx="332105" cy="331470"/>
          </a:xfrm>
          <a:custGeom>
            <a:avLst/>
            <a:gdLst/>
            <a:ahLst/>
            <a:cxnLst>
              <a:cxn ang="0">
                <a:pos x="282" y="0"/>
              </a:cxn>
              <a:cxn ang="0">
                <a:pos x="264" y="0"/>
              </a:cxn>
              <a:cxn ang="0">
                <a:pos x="243" y="0"/>
              </a:cxn>
              <a:cxn ang="0">
                <a:pos x="228" y="0"/>
              </a:cxn>
              <a:cxn ang="0">
                <a:pos x="207" y="0"/>
              </a:cxn>
              <a:cxn ang="0">
                <a:pos x="192" y="0"/>
              </a:cxn>
              <a:cxn ang="0">
                <a:pos x="168" y="3"/>
              </a:cxn>
              <a:cxn ang="0">
                <a:pos x="144" y="15"/>
              </a:cxn>
              <a:cxn ang="0">
                <a:pos x="126" y="21"/>
              </a:cxn>
              <a:cxn ang="0">
                <a:pos x="108" y="33"/>
              </a:cxn>
              <a:cxn ang="0">
                <a:pos x="96" y="51"/>
              </a:cxn>
              <a:cxn ang="0">
                <a:pos x="84" y="75"/>
              </a:cxn>
              <a:cxn ang="0">
                <a:pos x="72" y="99"/>
              </a:cxn>
              <a:cxn ang="0">
                <a:pos x="60" y="123"/>
              </a:cxn>
              <a:cxn ang="0">
                <a:pos x="48" y="141"/>
              </a:cxn>
              <a:cxn ang="0">
                <a:pos x="42" y="159"/>
              </a:cxn>
              <a:cxn ang="0">
                <a:pos x="30" y="177"/>
              </a:cxn>
              <a:cxn ang="0">
                <a:pos x="24" y="195"/>
              </a:cxn>
              <a:cxn ang="0">
                <a:pos x="12" y="213"/>
              </a:cxn>
              <a:cxn ang="0">
                <a:pos x="0" y="231"/>
              </a:cxn>
              <a:cxn ang="0">
                <a:pos x="0" y="249"/>
              </a:cxn>
              <a:cxn ang="0">
                <a:pos x="0" y="267"/>
              </a:cxn>
              <a:cxn ang="0">
                <a:pos x="18" y="273"/>
              </a:cxn>
              <a:cxn ang="0">
                <a:pos x="36" y="261"/>
              </a:cxn>
              <a:cxn ang="0">
                <a:pos x="54" y="255"/>
              </a:cxn>
              <a:cxn ang="0">
                <a:pos x="72" y="243"/>
              </a:cxn>
              <a:cxn ang="0">
                <a:pos x="90" y="231"/>
              </a:cxn>
              <a:cxn ang="0">
                <a:pos x="72" y="231"/>
              </a:cxn>
              <a:cxn ang="0">
                <a:pos x="66" y="249"/>
              </a:cxn>
              <a:cxn ang="0">
                <a:pos x="84" y="249"/>
              </a:cxn>
              <a:cxn ang="0">
                <a:pos x="102" y="243"/>
              </a:cxn>
              <a:cxn ang="0">
                <a:pos x="120" y="237"/>
              </a:cxn>
              <a:cxn ang="0">
                <a:pos x="138" y="231"/>
              </a:cxn>
              <a:cxn ang="0">
                <a:pos x="156" y="225"/>
              </a:cxn>
              <a:cxn ang="0">
                <a:pos x="174" y="207"/>
              </a:cxn>
              <a:cxn ang="0">
                <a:pos x="180" y="189"/>
              </a:cxn>
              <a:cxn ang="0">
                <a:pos x="192" y="171"/>
              </a:cxn>
              <a:cxn ang="0">
                <a:pos x="204" y="153"/>
              </a:cxn>
              <a:cxn ang="0">
                <a:pos x="216" y="135"/>
              </a:cxn>
              <a:cxn ang="0">
                <a:pos x="228" y="117"/>
              </a:cxn>
              <a:cxn ang="0">
                <a:pos x="240" y="99"/>
              </a:cxn>
              <a:cxn ang="0">
                <a:pos x="252" y="81"/>
              </a:cxn>
              <a:cxn ang="0">
                <a:pos x="264" y="63"/>
              </a:cxn>
              <a:cxn ang="0">
                <a:pos x="270" y="45"/>
              </a:cxn>
              <a:cxn ang="0">
                <a:pos x="270" y="27"/>
              </a:cxn>
              <a:cxn ang="0">
                <a:pos x="258" y="9"/>
              </a:cxn>
              <a:cxn ang="0">
                <a:pos x="282" y="0"/>
              </a:cxn>
            </a:cxnLst>
            <a:rect l="0" t="0" r="r" b="b"/>
            <a:pathLst>
              <a:path w="283" h="274">
                <a:moveTo>
                  <a:pt x="282" y="0"/>
                </a:moveTo>
                <a:lnTo>
                  <a:pt x="264" y="0"/>
                </a:lnTo>
                <a:lnTo>
                  <a:pt x="243" y="0"/>
                </a:lnTo>
                <a:lnTo>
                  <a:pt x="228" y="0"/>
                </a:lnTo>
                <a:lnTo>
                  <a:pt x="207" y="0"/>
                </a:lnTo>
                <a:lnTo>
                  <a:pt x="192" y="0"/>
                </a:lnTo>
                <a:lnTo>
                  <a:pt x="168" y="3"/>
                </a:lnTo>
                <a:lnTo>
                  <a:pt x="144" y="15"/>
                </a:lnTo>
                <a:lnTo>
                  <a:pt x="126" y="21"/>
                </a:lnTo>
                <a:lnTo>
                  <a:pt x="108" y="33"/>
                </a:lnTo>
                <a:lnTo>
                  <a:pt x="96" y="51"/>
                </a:lnTo>
                <a:lnTo>
                  <a:pt x="84" y="75"/>
                </a:lnTo>
                <a:lnTo>
                  <a:pt x="72" y="99"/>
                </a:lnTo>
                <a:lnTo>
                  <a:pt x="60" y="123"/>
                </a:lnTo>
                <a:lnTo>
                  <a:pt x="48" y="141"/>
                </a:lnTo>
                <a:lnTo>
                  <a:pt x="42" y="159"/>
                </a:lnTo>
                <a:lnTo>
                  <a:pt x="30" y="177"/>
                </a:lnTo>
                <a:lnTo>
                  <a:pt x="24" y="195"/>
                </a:lnTo>
                <a:lnTo>
                  <a:pt x="12" y="213"/>
                </a:lnTo>
                <a:lnTo>
                  <a:pt x="0" y="231"/>
                </a:lnTo>
                <a:lnTo>
                  <a:pt x="0" y="249"/>
                </a:lnTo>
                <a:lnTo>
                  <a:pt x="0" y="267"/>
                </a:lnTo>
                <a:lnTo>
                  <a:pt x="18" y="273"/>
                </a:lnTo>
                <a:lnTo>
                  <a:pt x="36" y="261"/>
                </a:lnTo>
                <a:lnTo>
                  <a:pt x="54" y="255"/>
                </a:lnTo>
                <a:lnTo>
                  <a:pt x="72" y="243"/>
                </a:lnTo>
                <a:lnTo>
                  <a:pt x="90" y="231"/>
                </a:lnTo>
                <a:lnTo>
                  <a:pt x="72" y="231"/>
                </a:lnTo>
                <a:lnTo>
                  <a:pt x="66" y="249"/>
                </a:lnTo>
                <a:lnTo>
                  <a:pt x="84" y="249"/>
                </a:lnTo>
                <a:lnTo>
                  <a:pt x="102" y="243"/>
                </a:lnTo>
                <a:lnTo>
                  <a:pt x="120" y="237"/>
                </a:lnTo>
                <a:lnTo>
                  <a:pt x="138" y="231"/>
                </a:lnTo>
                <a:lnTo>
                  <a:pt x="156" y="225"/>
                </a:lnTo>
                <a:lnTo>
                  <a:pt x="174" y="207"/>
                </a:lnTo>
                <a:lnTo>
                  <a:pt x="180" y="189"/>
                </a:lnTo>
                <a:lnTo>
                  <a:pt x="192" y="171"/>
                </a:lnTo>
                <a:lnTo>
                  <a:pt x="204" y="153"/>
                </a:lnTo>
                <a:lnTo>
                  <a:pt x="216" y="135"/>
                </a:lnTo>
                <a:lnTo>
                  <a:pt x="228" y="117"/>
                </a:lnTo>
                <a:lnTo>
                  <a:pt x="240" y="99"/>
                </a:lnTo>
                <a:lnTo>
                  <a:pt x="252" y="81"/>
                </a:lnTo>
                <a:lnTo>
                  <a:pt x="264" y="63"/>
                </a:lnTo>
                <a:lnTo>
                  <a:pt x="270" y="45"/>
                </a:lnTo>
                <a:lnTo>
                  <a:pt x="270" y="27"/>
                </a:lnTo>
                <a:lnTo>
                  <a:pt x="258" y="9"/>
                </a:lnTo>
                <a:lnTo>
                  <a:pt x="282" y="0"/>
                </a:lnTo>
              </a:path>
            </a:pathLst>
          </a:custGeom>
          <a:solidFill>
            <a:schemeClr val="bg1"/>
          </a:solidFill>
          <a:ln w="12700" cap="rnd" cmpd="sng">
            <a:solidFill>
              <a:schemeClr val="bg1"/>
            </a:solidFill>
            <a:prstDash val="solid"/>
            <a:round/>
            <a:headEnd type="none" w="sm" len="sm"/>
            <a:tailEnd type="none" w="sm" len="sm"/>
          </a:ln>
          <a:effectLst/>
        </p:spPr>
        <p:txBody>
          <a:bodyP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796" name="Oval 4"/>
          <p:cNvSpPr>
            <a:spLocks noChangeArrowheads="1"/>
          </p:cNvSpPr>
          <p:nvPr/>
        </p:nvSpPr>
        <p:spPr bwMode="auto">
          <a:xfrm>
            <a:off x="6132195" y="2630170"/>
            <a:ext cx="727710" cy="726440"/>
          </a:xfrm>
          <a:prstGeom prst="ellipse">
            <a:avLst/>
          </a:prstGeom>
          <a:solidFill>
            <a:srgbClr val="919191"/>
          </a:solidFill>
          <a:ln w="25400">
            <a:solidFill>
              <a:srgbClr val="000000"/>
            </a:solidFill>
            <a:round/>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797" name="AutoShape 5"/>
          <p:cNvSpPr>
            <a:spLocks noChangeArrowheads="1"/>
          </p:cNvSpPr>
          <p:nvPr/>
        </p:nvSpPr>
        <p:spPr bwMode="auto">
          <a:xfrm rot="5400000" flipV="1">
            <a:off x="3735705" y="1609725"/>
            <a:ext cx="2948940" cy="2757170"/>
          </a:xfrm>
          <a:custGeom>
            <a:avLst/>
            <a:gdLst>
              <a:gd name="G0" fmla="+- 8193 0 0"/>
              <a:gd name="G1" fmla="+- 21600 0 8193"/>
              <a:gd name="G2" fmla="*/ 8193 1 2"/>
              <a:gd name="G3" fmla="+- 21600 0 G2"/>
              <a:gd name="G4" fmla="+/ 8193 21600 2"/>
              <a:gd name="G5" fmla="+/ G1 0 2"/>
              <a:gd name="G6" fmla="*/ 21600 21600 8193"/>
              <a:gd name="G7" fmla="*/ G6 1 2"/>
              <a:gd name="G8" fmla="+- 21600 0 G7"/>
              <a:gd name="G9" fmla="*/ 21600 1 2"/>
              <a:gd name="G10" fmla="+- 8193 0 G9"/>
              <a:gd name="G11" fmla="?: G10 G8 0"/>
              <a:gd name="G12" fmla="?: G10 G7 21600"/>
              <a:gd name="T0" fmla="*/ 17503 w 21600"/>
              <a:gd name="T1" fmla="*/ 10800 h 21600"/>
              <a:gd name="T2" fmla="*/ 10800 w 21600"/>
              <a:gd name="T3" fmla="*/ 21600 h 21600"/>
              <a:gd name="T4" fmla="*/ 4097 w 21600"/>
              <a:gd name="T5" fmla="*/ 10800 h 21600"/>
              <a:gd name="T6" fmla="*/ 10800 w 21600"/>
              <a:gd name="T7" fmla="*/ 0 h 21600"/>
              <a:gd name="T8" fmla="*/ 5897 w 21600"/>
              <a:gd name="T9" fmla="*/ 5897 h 21600"/>
              <a:gd name="T10" fmla="*/ 15703 w 21600"/>
              <a:gd name="T11" fmla="*/ 15703 h 21600"/>
            </a:gdLst>
            <a:ahLst/>
            <a:cxnLst>
              <a:cxn ang="0">
                <a:pos x="T0" y="T1"/>
              </a:cxn>
              <a:cxn ang="0">
                <a:pos x="T2" y="T3"/>
              </a:cxn>
              <a:cxn ang="0">
                <a:pos x="T4" y="T5"/>
              </a:cxn>
              <a:cxn ang="0">
                <a:pos x="T6" y="T7"/>
              </a:cxn>
            </a:cxnLst>
            <a:rect l="T8" t="T9" r="T10" b="T11"/>
            <a:pathLst>
              <a:path w="21600" h="21600">
                <a:moveTo>
                  <a:pt x="0" y="0"/>
                </a:moveTo>
                <a:lnTo>
                  <a:pt x="8193" y="21600"/>
                </a:lnTo>
                <a:lnTo>
                  <a:pt x="13407" y="21600"/>
                </a:lnTo>
                <a:lnTo>
                  <a:pt x="21600" y="0"/>
                </a:lnTo>
                <a:close/>
              </a:path>
            </a:pathLst>
          </a:custGeom>
          <a:solidFill>
            <a:srgbClr val="919191"/>
          </a:solidFill>
          <a:ln w="25400">
            <a:solidFill>
              <a:srgbClr val="000000"/>
            </a:solidFill>
            <a:miter lim="800000"/>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798" name="Oval 6"/>
          <p:cNvSpPr>
            <a:spLocks noChangeArrowheads="1"/>
          </p:cNvSpPr>
          <p:nvPr/>
        </p:nvSpPr>
        <p:spPr bwMode="auto">
          <a:xfrm>
            <a:off x="2305050" y="1500505"/>
            <a:ext cx="3034030" cy="2976880"/>
          </a:xfrm>
          <a:prstGeom prst="ellipse">
            <a:avLst/>
          </a:prstGeom>
          <a:solidFill>
            <a:srgbClr val="DADADA"/>
          </a:solidFill>
          <a:ln w="25400">
            <a:solidFill>
              <a:srgbClr val="000000"/>
            </a:solidFill>
            <a:round/>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799" name="Oval 7"/>
          <p:cNvSpPr>
            <a:spLocks noChangeArrowheads="1"/>
          </p:cNvSpPr>
          <p:nvPr/>
        </p:nvSpPr>
        <p:spPr bwMode="auto">
          <a:xfrm>
            <a:off x="2449830" y="1643380"/>
            <a:ext cx="2730500" cy="2676525"/>
          </a:xfrm>
          <a:prstGeom prst="ellipse">
            <a:avLst/>
          </a:prstGeom>
          <a:solidFill>
            <a:srgbClr val="676767"/>
          </a:solidFill>
          <a:ln w="25400">
            <a:solidFill>
              <a:schemeClr val="bg2"/>
            </a:solidFill>
            <a:round/>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800" name="Oval 8"/>
          <p:cNvSpPr>
            <a:spLocks noChangeArrowheads="1"/>
          </p:cNvSpPr>
          <p:nvPr/>
        </p:nvSpPr>
        <p:spPr bwMode="auto">
          <a:xfrm>
            <a:off x="2534285" y="1718310"/>
            <a:ext cx="2577465" cy="2527935"/>
          </a:xfrm>
          <a:prstGeom prst="ellipse">
            <a:avLst/>
          </a:prstGeom>
          <a:solidFill>
            <a:srgbClr val="F6BF69"/>
          </a:solidFill>
          <a:ln w="25400">
            <a:solidFill>
              <a:schemeClr val="bg2"/>
            </a:solidFill>
            <a:round/>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801" name="AutoShape 9"/>
          <p:cNvSpPr>
            <a:spLocks noChangeArrowheads="1"/>
          </p:cNvSpPr>
          <p:nvPr/>
        </p:nvSpPr>
        <p:spPr bwMode="auto">
          <a:xfrm rot="5400000" flipV="1">
            <a:off x="6242685" y="2956560"/>
            <a:ext cx="694690" cy="63500"/>
          </a:xfrm>
          <a:custGeom>
            <a:avLst/>
            <a:gdLst>
              <a:gd name="G0" fmla="+- 923 0 0"/>
              <a:gd name="G1" fmla="+- 21600 0 923"/>
              <a:gd name="G2" fmla="*/ 923 1 2"/>
              <a:gd name="G3" fmla="+- 21600 0 G2"/>
              <a:gd name="G4" fmla="+/ 923 21600 2"/>
              <a:gd name="G5" fmla="+/ G1 0 2"/>
              <a:gd name="G6" fmla="*/ 21600 21600 923"/>
              <a:gd name="G7" fmla="*/ G6 1 2"/>
              <a:gd name="G8" fmla="+- 21600 0 G7"/>
              <a:gd name="G9" fmla="*/ 21600 1 2"/>
              <a:gd name="G10" fmla="+- 923 0 G9"/>
              <a:gd name="G11" fmla="?: G10 G8 0"/>
              <a:gd name="G12" fmla="?: G10 G7 21600"/>
              <a:gd name="T0" fmla="*/ 21138 w 21600"/>
              <a:gd name="T1" fmla="*/ 10800 h 21600"/>
              <a:gd name="T2" fmla="*/ 10800 w 21600"/>
              <a:gd name="T3" fmla="*/ 21600 h 21600"/>
              <a:gd name="T4" fmla="*/ 462 w 21600"/>
              <a:gd name="T5" fmla="*/ 10800 h 21600"/>
              <a:gd name="T6" fmla="*/ 10800 w 21600"/>
              <a:gd name="T7" fmla="*/ 0 h 21600"/>
              <a:gd name="T8" fmla="*/ 2262 w 21600"/>
              <a:gd name="T9" fmla="*/ 2262 h 21600"/>
              <a:gd name="T10" fmla="*/ 19338 w 21600"/>
              <a:gd name="T11" fmla="*/ 19338 h 21600"/>
            </a:gdLst>
            <a:ahLst/>
            <a:cxnLst>
              <a:cxn ang="0">
                <a:pos x="T0" y="T1"/>
              </a:cxn>
              <a:cxn ang="0">
                <a:pos x="T2" y="T3"/>
              </a:cxn>
              <a:cxn ang="0">
                <a:pos x="T4" y="T5"/>
              </a:cxn>
              <a:cxn ang="0">
                <a:pos x="T6" y="T7"/>
              </a:cxn>
            </a:cxnLst>
            <a:rect l="T8" t="T9" r="T10" b="T11"/>
            <a:pathLst>
              <a:path w="21600" h="21600">
                <a:moveTo>
                  <a:pt x="0" y="0"/>
                </a:moveTo>
                <a:lnTo>
                  <a:pt x="923" y="21600"/>
                </a:lnTo>
                <a:lnTo>
                  <a:pt x="20677" y="21600"/>
                </a:lnTo>
                <a:lnTo>
                  <a:pt x="21600" y="0"/>
                </a:lnTo>
                <a:close/>
              </a:path>
            </a:pathLst>
          </a:custGeom>
          <a:solidFill>
            <a:srgbClr val="919191"/>
          </a:solidFill>
          <a:ln w="25400">
            <a:solidFill>
              <a:srgbClr val="919191"/>
            </a:solidFill>
            <a:miter lim="800000"/>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802" name="Line 10"/>
          <p:cNvSpPr>
            <a:spLocks noChangeShapeType="1"/>
          </p:cNvSpPr>
          <p:nvPr/>
        </p:nvSpPr>
        <p:spPr bwMode="auto">
          <a:xfrm flipV="1">
            <a:off x="5015230" y="3734435"/>
            <a:ext cx="541020" cy="19621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3" name="Line 11"/>
          <p:cNvSpPr>
            <a:spLocks noChangeShapeType="1"/>
          </p:cNvSpPr>
          <p:nvPr/>
        </p:nvSpPr>
        <p:spPr bwMode="auto">
          <a:xfrm flipV="1">
            <a:off x="5072380" y="3730625"/>
            <a:ext cx="380365" cy="13779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4" name="Line 12"/>
          <p:cNvSpPr>
            <a:spLocks noChangeShapeType="1"/>
          </p:cNvSpPr>
          <p:nvPr/>
        </p:nvSpPr>
        <p:spPr bwMode="auto">
          <a:xfrm flipV="1">
            <a:off x="5135880" y="3730625"/>
            <a:ext cx="111760" cy="3619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5" name="Line 13"/>
          <p:cNvSpPr>
            <a:spLocks noChangeShapeType="1"/>
          </p:cNvSpPr>
          <p:nvPr/>
        </p:nvSpPr>
        <p:spPr bwMode="auto">
          <a:xfrm>
            <a:off x="6012180" y="2427605"/>
            <a:ext cx="673100" cy="264160"/>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6" name="Line 14"/>
          <p:cNvSpPr>
            <a:spLocks noChangeShapeType="1"/>
          </p:cNvSpPr>
          <p:nvPr/>
        </p:nvSpPr>
        <p:spPr bwMode="auto">
          <a:xfrm>
            <a:off x="6221095" y="2574290"/>
            <a:ext cx="541020" cy="182880"/>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7" name="Line 15"/>
          <p:cNvSpPr>
            <a:spLocks noChangeShapeType="1"/>
          </p:cNvSpPr>
          <p:nvPr/>
        </p:nvSpPr>
        <p:spPr bwMode="auto">
          <a:xfrm>
            <a:off x="6113145" y="2499360"/>
            <a:ext cx="621030" cy="22669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8" name="Line 16"/>
          <p:cNvSpPr>
            <a:spLocks noChangeShapeType="1"/>
          </p:cNvSpPr>
          <p:nvPr/>
        </p:nvSpPr>
        <p:spPr bwMode="auto">
          <a:xfrm>
            <a:off x="6331585" y="2672080"/>
            <a:ext cx="460375" cy="132080"/>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09" name="Line 17"/>
          <p:cNvSpPr>
            <a:spLocks noChangeShapeType="1"/>
          </p:cNvSpPr>
          <p:nvPr/>
        </p:nvSpPr>
        <p:spPr bwMode="auto">
          <a:xfrm flipV="1">
            <a:off x="4987925" y="3752215"/>
            <a:ext cx="585470" cy="21653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10" name="Line 18"/>
          <p:cNvSpPr>
            <a:spLocks noChangeShapeType="1"/>
          </p:cNvSpPr>
          <p:nvPr/>
        </p:nvSpPr>
        <p:spPr bwMode="auto">
          <a:xfrm flipV="1">
            <a:off x="5113020" y="3742690"/>
            <a:ext cx="206375" cy="66675"/>
          </a:xfrm>
          <a:prstGeom prst="line">
            <a:avLst/>
          </a:prstGeom>
          <a:noFill/>
          <a:ln w="12700">
            <a:solidFill>
              <a:srgbClr val="000000"/>
            </a:solidFill>
            <a:round/>
            <a:headEnd type="none" w="sm" len="sm"/>
            <a:tailEnd type="none" w="sm" len="sm"/>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97811" name="Oval 19"/>
          <p:cNvSpPr>
            <a:spLocks noChangeArrowheads="1"/>
          </p:cNvSpPr>
          <p:nvPr/>
        </p:nvSpPr>
        <p:spPr bwMode="auto">
          <a:xfrm>
            <a:off x="4448810" y="3693160"/>
            <a:ext cx="1226185" cy="704850"/>
          </a:xfrm>
          <a:prstGeom prst="ellipse">
            <a:avLst/>
          </a:prstGeom>
          <a:solidFill>
            <a:srgbClr val="F6BF69"/>
          </a:solidFill>
          <a:ln w="9525">
            <a:noFill/>
            <a:round/>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nvGrpSpPr>
          <p:cNvPr id="31764" name="Group 20"/>
          <p:cNvGrpSpPr/>
          <p:nvPr/>
        </p:nvGrpSpPr>
        <p:grpSpPr>
          <a:xfrm>
            <a:off x="5255260" y="3501390"/>
            <a:ext cx="1810385" cy="1245870"/>
            <a:chOff x="3518" y="2804"/>
            <a:chExt cx="1264" cy="1029"/>
          </a:xfrm>
        </p:grpSpPr>
        <p:sp>
          <p:nvSpPr>
            <p:cNvPr id="1697813" name="Freeform 21"/>
            <p:cNvSpPr/>
            <p:nvPr/>
          </p:nvSpPr>
          <p:spPr bwMode="auto">
            <a:xfrm>
              <a:off x="3518" y="2804"/>
              <a:ext cx="1264" cy="1029"/>
            </a:xfrm>
            <a:custGeom>
              <a:avLst/>
              <a:gdLst/>
              <a:ahLst/>
              <a:cxnLst>
                <a:cxn ang="0">
                  <a:pos x="1052" y="215"/>
                </a:cxn>
                <a:cxn ang="0">
                  <a:pos x="1011" y="164"/>
                </a:cxn>
                <a:cxn ang="0">
                  <a:pos x="953" y="135"/>
                </a:cxn>
                <a:cxn ang="0">
                  <a:pos x="872" y="119"/>
                </a:cxn>
                <a:cxn ang="0">
                  <a:pos x="782" y="136"/>
                </a:cxn>
                <a:cxn ang="0">
                  <a:pos x="731" y="103"/>
                </a:cxn>
                <a:cxn ang="0">
                  <a:pos x="672" y="38"/>
                </a:cxn>
                <a:cxn ang="0">
                  <a:pos x="575" y="1"/>
                </a:cxn>
                <a:cxn ang="0">
                  <a:pos x="475" y="8"/>
                </a:cxn>
                <a:cxn ang="0">
                  <a:pos x="381" y="58"/>
                </a:cxn>
                <a:cxn ang="0">
                  <a:pos x="334" y="121"/>
                </a:cxn>
                <a:cxn ang="0">
                  <a:pos x="292" y="147"/>
                </a:cxn>
                <a:cxn ang="0">
                  <a:pos x="212" y="164"/>
                </a:cxn>
                <a:cxn ang="0">
                  <a:pos x="159" y="226"/>
                </a:cxn>
                <a:cxn ang="0">
                  <a:pos x="151" y="296"/>
                </a:cxn>
                <a:cxn ang="0">
                  <a:pos x="104" y="300"/>
                </a:cxn>
                <a:cxn ang="0">
                  <a:pos x="56" y="329"/>
                </a:cxn>
                <a:cxn ang="0">
                  <a:pos x="30" y="361"/>
                </a:cxn>
                <a:cxn ang="0">
                  <a:pos x="9" y="411"/>
                </a:cxn>
                <a:cxn ang="0">
                  <a:pos x="11" y="454"/>
                </a:cxn>
                <a:cxn ang="0">
                  <a:pos x="9" y="511"/>
                </a:cxn>
                <a:cxn ang="0">
                  <a:pos x="1" y="565"/>
                </a:cxn>
                <a:cxn ang="0">
                  <a:pos x="12" y="621"/>
                </a:cxn>
                <a:cxn ang="0">
                  <a:pos x="7" y="681"/>
                </a:cxn>
                <a:cxn ang="0">
                  <a:pos x="0" y="733"/>
                </a:cxn>
                <a:cxn ang="0">
                  <a:pos x="15" y="802"/>
                </a:cxn>
                <a:cxn ang="0">
                  <a:pos x="52" y="850"/>
                </a:cxn>
                <a:cxn ang="0">
                  <a:pos x="130" y="882"/>
                </a:cxn>
                <a:cxn ang="0">
                  <a:pos x="190" y="863"/>
                </a:cxn>
                <a:cxn ang="0">
                  <a:pos x="224" y="907"/>
                </a:cxn>
                <a:cxn ang="0">
                  <a:pos x="267" y="936"/>
                </a:cxn>
                <a:cxn ang="0">
                  <a:pos x="330" y="956"/>
                </a:cxn>
                <a:cxn ang="0">
                  <a:pos x="402" y="943"/>
                </a:cxn>
                <a:cxn ang="0">
                  <a:pos x="453" y="957"/>
                </a:cxn>
                <a:cxn ang="0">
                  <a:pos x="493" y="993"/>
                </a:cxn>
                <a:cxn ang="0">
                  <a:pos x="550" y="1013"/>
                </a:cxn>
                <a:cxn ang="0">
                  <a:pos x="603" y="1007"/>
                </a:cxn>
                <a:cxn ang="0">
                  <a:pos x="655" y="972"/>
                </a:cxn>
                <a:cxn ang="0">
                  <a:pos x="691" y="1007"/>
                </a:cxn>
                <a:cxn ang="0">
                  <a:pos x="746" y="1028"/>
                </a:cxn>
                <a:cxn ang="0">
                  <a:pos x="815" y="1015"/>
                </a:cxn>
                <a:cxn ang="0">
                  <a:pos x="864" y="971"/>
                </a:cxn>
                <a:cxn ang="0">
                  <a:pos x="906" y="953"/>
                </a:cxn>
                <a:cxn ang="0">
                  <a:pos x="972" y="957"/>
                </a:cxn>
                <a:cxn ang="0">
                  <a:pos x="1027" y="927"/>
                </a:cxn>
                <a:cxn ang="0">
                  <a:pos x="1063" y="879"/>
                </a:cxn>
                <a:cxn ang="0">
                  <a:pos x="1084" y="857"/>
                </a:cxn>
                <a:cxn ang="0">
                  <a:pos x="1146" y="850"/>
                </a:cxn>
                <a:cxn ang="0">
                  <a:pos x="1201" y="804"/>
                </a:cxn>
                <a:cxn ang="0">
                  <a:pos x="1231" y="733"/>
                </a:cxn>
                <a:cxn ang="0">
                  <a:pos x="1233" y="653"/>
                </a:cxn>
                <a:cxn ang="0">
                  <a:pos x="1246" y="577"/>
                </a:cxn>
                <a:cxn ang="0">
                  <a:pos x="1263" y="501"/>
                </a:cxn>
                <a:cxn ang="0">
                  <a:pos x="1256" y="418"/>
                </a:cxn>
                <a:cxn ang="0">
                  <a:pos x="1216" y="351"/>
                </a:cxn>
                <a:cxn ang="0">
                  <a:pos x="1158" y="300"/>
                </a:cxn>
                <a:cxn ang="0">
                  <a:pos x="1081" y="274"/>
                </a:cxn>
                <a:cxn ang="0">
                  <a:pos x="1062" y="243"/>
                </a:cxn>
              </a:cxnLst>
              <a:rect l="0" t="0" r="r" b="b"/>
              <a:pathLst>
                <a:path w="1264" h="1029">
                  <a:moveTo>
                    <a:pt x="1062" y="243"/>
                  </a:moveTo>
                  <a:lnTo>
                    <a:pt x="1052" y="215"/>
                  </a:lnTo>
                  <a:lnTo>
                    <a:pt x="1036" y="186"/>
                  </a:lnTo>
                  <a:lnTo>
                    <a:pt x="1011" y="164"/>
                  </a:lnTo>
                  <a:lnTo>
                    <a:pt x="979" y="144"/>
                  </a:lnTo>
                  <a:lnTo>
                    <a:pt x="953" y="135"/>
                  </a:lnTo>
                  <a:lnTo>
                    <a:pt x="921" y="124"/>
                  </a:lnTo>
                  <a:lnTo>
                    <a:pt x="872" y="119"/>
                  </a:lnTo>
                  <a:lnTo>
                    <a:pt x="826" y="124"/>
                  </a:lnTo>
                  <a:lnTo>
                    <a:pt x="782" y="136"/>
                  </a:lnTo>
                  <a:lnTo>
                    <a:pt x="750" y="150"/>
                  </a:lnTo>
                  <a:lnTo>
                    <a:pt x="731" y="103"/>
                  </a:lnTo>
                  <a:lnTo>
                    <a:pt x="706" y="67"/>
                  </a:lnTo>
                  <a:lnTo>
                    <a:pt x="672" y="38"/>
                  </a:lnTo>
                  <a:lnTo>
                    <a:pt x="628" y="17"/>
                  </a:lnTo>
                  <a:lnTo>
                    <a:pt x="575" y="1"/>
                  </a:lnTo>
                  <a:lnTo>
                    <a:pt x="522" y="0"/>
                  </a:lnTo>
                  <a:lnTo>
                    <a:pt x="475" y="8"/>
                  </a:lnTo>
                  <a:lnTo>
                    <a:pt x="421" y="26"/>
                  </a:lnTo>
                  <a:lnTo>
                    <a:pt x="381" y="58"/>
                  </a:lnTo>
                  <a:lnTo>
                    <a:pt x="352" y="90"/>
                  </a:lnTo>
                  <a:lnTo>
                    <a:pt x="334" y="121"/>
                  </a:lnTo>
                  <a:lnTo>
                    <a:pt x="330" y="160"/>
                  </a:lnTo>
                  <a:lnTo>
                    <a:pt x="292" y="147"/>
                  </a:lnTo>
                  <a:lnTo>
                    <a:pt x="249" y="151"/>
                  </a:lnTo>
                  <a:lnTo>
                    <a:pt x="212" y="164"/>
                  </a:lnTo>
                  <a:lnTo>
                    <a:pt x="181" y="190"/>
                  </a:lnTo>
                  <a:lnTo>
                    <a:pt x="159" y="226"/>
                  </a:lnTo>
                  <a:lnTo>
                    <a:pt x="150" y="267"/>
                  </a:lnTo>
                  <a:lnTo>
                    <a:pt x="151" y="296"/>
                  </a:lnTo>
                  <a:lnTo>
                    <a:pt x="130" y="293"/>
                  </a:lnTo>
                  <a:lnTo>
                    <a:pt x="104" y="300"/>
                  </a:lnTo>
                  <a:lnTo>
                    <a:pt x="77" y="314"/>
                  </a:lnTo>
                  <a:lnTo>
                    <a:pt x="56" y="329"/>
                  </a:lnTo>
                  <a:lnTo>
                    <a:pt x="42" y="343"/>
                  </a:lnTo>
                  <a:lnTo>
                    <a:pt x="30" y="361"/>
                  </a:lnTo>
                  <a:lnTo>
                    <a:pt x="16" y="383"/>
                  </a:lnTo>
                  <a:lnTo>
                    <a:pt x="9" y="411"/>
                  </a:lnTo>
                  <a:lnTo>
                    <a:pt x="7" y="432"/>
                  </a:lnTo>
                  <a:lnTo>
                    <a:pt x="11" y="454"/>
                  </a:lnTo>
                  <a:lnTo>
                    <a:pt x="20" y="482"/>
                  </a:lnTo>
                  <a:lnTo>
                    <a:pt x="9" y="511"/>
                  </a:lnTo>
                  <a:lnTo>
                    <a:pt x="4" y="536"/>
                  </a:lnTo>
                  <a:lnTo>
                    <a:pt x="1" y="565"/>
                  </a:lnTo>
                  <a:lnTo>
                    <a:pt x="7" y="600"/>
                  </a:lnTo>
                  <a:lnTo>
                    <a:pt x="12" y="621"/>
                  </a:lnTo>
                  <a:lnTo>
                    <a:pt x="26" y="646"/>
                  </a:lnTo>
                  <a:lnTo>
                    <a:pt x="7" y="681"/>
                  </a:lnTo>
                  <a:lnTo>
                    <a:pt x="1" y="703"/>
                  </a:lnTo>
                  <a:lnTo>
                    <a:pt x="0" y="733"/>
                  </a:lnTo>
                  <a:lnTo>
                    <a:pt x="4" y="765"/>
                  </a:lnTo>
                  <a:lnTo>
                    <a:pt x="15" y="802"/>
                  </a:lnTo>
                  <a:lnTo>
                    <a:pt x="30" y="827"/>
                  </a:lnTo>
                  <a:lnTo>
                    <a:pt x="52" y="850"/>
                  </a:lnTo>
                  <a:lnTo>
                    <a:pt x="90" y="874"/>
                  </a:lnTo>
                  <a:lnTo>
                    <a:pt x="130" y="882"/>
                  </a:lnTo>
                  <a:lnTo>
                    <a:pt x="166" y="875"/>
                  </a:lnTo>
                  <a:lnTo>
                    <a:pt x="190" y="863"/>
                  </a:lnTo>
                  <a:lnTo>
                    <a:pt x="206" y="888"/>
                  </a:lnTo>
                  <a:lnTo>
                    <a:pt x="224" y="907"/>
                  </a:lnTo>
                  <a:lnTo>
                    <a:pt x="239" y="920"/>
                  </a:lnTo>
                  <a:lnTo>
                    <a:pt x="267" y="936"/>
                  </a:lnTo>
                  <a:lnTo>
                    <a:pt x="292" y="947"/>
                  </a:lnTo>
                  <a:lnTo>
                    <a:pt x="330" y="956"/>
                  </a:lnTo>
                  <a:lnTo>
                    <a:pt x="366" y="954"/>
                  </a:lnTo>
                  <a:lnTo>
                    <a:pt x="402" y="943"/>
                  </a:lnTo>
                  <a:lnTo>
                    <a:pt x="435" y="924"/>
                  </a:lnTo>
                  <a:lnTo>
                    <a:pt x="453" y="957"/>
                  </a:lnTo>
                  <a:lnTo>
                    <a:pt x="471" y="977"/>
                  </a:lnTo>
                  <a:lnTo>
                    <a:pt x="493" y="993"/>
                  </a:lnTo>
                  <a:lnTo>
                    <a:pt x="520" y="1007"/>
                  </a:lnTo>
                  <a:lnTo>
                    <a:pt x="550" y="1013"/>
                  </a:lnTo>
                  <a:lnTo>
                    <a:pt x="577" y="1013"/>
                  </a:lnTo>
                  <a:lnTo>
                    <a:pt x="603" y="1007"/>
                  </a:lnTo>
                  <a:lnTo>
                    <a:pt x="636" y="989"/>
                  </a:lnTo>
                  <a:lnTo>
                    <a:pt x="655" y="972"/>
                  </a:lnTo>
                  <a:lnTo>
                    <a:pt x="672" y="993"/>
                  </a:lnTo>
                  <a:lnTo>
                    <a:pt x="691" y="1007"/>
                  </a:lnTo>
                  <a:lnTo>
                    <a:pt x="713" y="1018"/>
                  </a:lnTo>
                  <a:lnTo>
                    <a:pt x="746" y="1028"/>
                  </a:lnTo>
                  <a:lnTo>
                    <a:pt x="780" y="1025"/>
                  </a:lnTo>
                  <a:lnTo>
                    <a:pt x="815" y="1015"/>
                  </a:lnTo>
                  <a:lnTo>
                    <a:pt x="840" y="999"/>
                  </a:lnTo>
                  <a:lnTo>
                    <a:pt x="864" y="971"/>
                  </a:lnTo>
                  <a:lnTo>
                    <a:pt x="879" y="943"/>
                  </a:lnTo>
                  <a:lnTo>
                    <a:pt x="906" y="953"/>
                  </a:lnTo>
                  <a:lnTo>
                    <a:pt x="936" y="960"/>
                  </a:lnTo>
                  <a:lnTo>
                    <a:pt x="972" y="957"/>
                  </a:lnTo>
                  <a:lnTo>
                    <a:pt x="1003" y="945"/>
                  </a:lnTo>
                  <a:lnTo>
                    <a:pt x="1027" y="927"/>
                  </a:lnTo>
                  <a:lnTo>
                    <a:pt x="1047" y="907"/>
                  </a:lnTo>
                  <a:lnTo>
                    <a:pt x="1063" y="879"/>
                  </a:lnTo>
                  <a:lnTo>
                    <a:pt x="1067" y="850"/>
                  </a:lnTo>
                  <a:lnTo>
                    <a:pt x="1084" y="857"/>
                  </a:lnTo>
                  <a:lnTo>
                    <a:pt x="1113" y="859"/>
                  </a:lnTo>
                  <a:lnTo>
                    <a:pt x="1146" y="850"/>
                  </a:lnTo>
                  <a:lnTo>
                    <a:pt x="1178" y="831"/>
                  </a:lnTo>
                  <a:lnTo>
                    <a:pt x="1201" y="804"/>
                  </a:lnTo>
                  <a:lnTo>
                    <a:pt x="1219" y="770"/>
                  </a:lnTo>
                  <a:lnTo>
                    <a:pt x="1231" y="733"/>
                  </a:lnTo>
                  <a:lnTo>
                    <a:pt x="1234" y="686"/>
                  </a:lnTo>
                  <a:lnTo>
                    <a:pt x="1233" y="653"/>
                  </a:lnTo>
                  <a:lnTo>
                    <a:pt x="1223" y="604"/>
                  </a:lnTo>
                  <a:lnTo>
                    <a:pt x="1246" y="577"/>
                  </a:lnTo>
                  <a:lnTo>
                    <a:pt x="1257" y="540"/>
                  </a:lnTo>
                  <a:lnTo>
                    <a:pt x="1263" y="501"/>
                  </a:lnTo>
                  <a:lnTo>
                    <a:pt x="1263" y="461"/>
                  </a:lnTo>
                  <a:lnTo>
                    <a:pt x="1256" y="418"/>
                  </a:lnTo>
                  <a:lnTo>
                    <a:pt x="1241" y="386"/>
                  </a:lnTo>
                  <a:lnTo>
                    <a:pt x="1216" y="351"/>
                  </a:lnTo>
                  <a:lnTo>
                    <a:pt x="1189" y="325"/>
                  </a:lnTo>
                  <a:lnTo>
                    <a:pt x="1158" y="300"/>
                  </a:lnTo>
                  <a:lnTo>
                    <a:pt x="1118" y="283"/>
                  </a:lnTo>
                  <a:lnTo>
                    <a:pt x="1081" y="274"/>
                  </a:lnTo>
                  <a:lnTo>
                    <a:pt x="1063" y="270"/>
                  </a:lnTo>
                  <a:lnTo>
                    <a:pt x="1062" y="243"/>
                  </a:lnTo>
                </a:path>
              </a:pathLst>
            </a:custGeom>
            <a:solidFill>
              <a:srgbClr val="FF3300"/>
            </a:solidFill>
            <a:ln w="12700" cap="rnd" cmpd="sng">
              <a:noFill/>
              <a:prstDash val="solid"/>
              <a:round/>
              <a:headEnd type="none" w="sm" len="sm"/>
              <a:tailEnd type="none" w="sm" len="sm"/>
            </a:ln>
            <a:effectLst/>
          </p:spPr>
          <p:txBody>
            <a:bodyP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1787" name="Rectangle 22"/>
            <p:cNvSpPr/>
            <p:nvPr/>
          </p:nvSpPr>
          <p:spPr>
            <a:xfrm>
              <a:off x="3707" y="3017"/>
              <a:ext cx="871" cy="762"/>
            </a:xfrm>
            <a:prstGeom prst="rect">
              <a:avLst/>
            </a:prstGeom>
            <a:solidFill>
              <a:srgbClr val="FF3300"/>
            </a:solidFill>
            <a:ln w="9525">
              <a:noFill/>
            </a:ln>
          </p:spPr>
          <p:txBody>
            <a:bodyPr wrap="square" lIns="92075" tIns="46038" rIns="92075" bIns="46038">
              <a:spAutoFit/>
            </a:bodyPr>
            <a:lstStyle/>
            <a:p>
              <a:pPr algn="ctr" eaLnBrk="0" hangingPunct="0"/>
              <a:r>
                <a:rPr lang="zh-CN" altLang="en-US" sz="1800" b="1" dirty="0">
                  <a:solidFill>
                    <a:schemeClr val="bg1"/>
                  </a:solidFill>
                  <a:latin typeface="微软雅黑" panose="020B0503020204020204" pitchFamily="34" charset="-122"/>
                  <a:ea typeface="微软雅黑" panose="020B0503020204020204" pitchFamily="34" charset="-122"/>
                </a:rPr>
                <a:t>密闭措施失效</a:t>
              </a:r>
            </a:p>
            <a:p>
              <a:pPr algn="ctr" eaLnBrk="0" hangingPunct="0"/>
              <a:r>
                <a:rPr lang="zh-CN" altLang="en-US" sz="1800" b="1" dirty="0">
                  <a:solidFill>
                    <a:schemeClr val="bg1"/>
                  </a:solidFill>
                  <a:latin typeface="微软雅黑" panose="020B0503020204020204" pitchFamily="34" charset="-122"/>
                  <a:ea typeface="微软雅黑" panose="020B0503020204020204" pitchFamily="34" charset="-122"/>
                </a:rPr>
                <a:t>气体释放</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grpSp>
      <p:sp>
        <p:nvSpPr>
          <p:cNvPr id="1697815" name="Line 23"/>
          <p:cNvSpPr>
            <a:spLocks noChangeShapeType="1"/>
          </p:cNvSpPr>
          <p:nvPr/>
        </p:nvSpPr>
        <p:spPr bwMode="auto">
          <a:xfrm>
            <a:off x="3477895" y="3221990"/>
            <a:ext cx="1788795" cy="870585"/>
          </a:xfrm>
          <a:prstGeom prst="line">
            <a:avLst/>
          </a:prstGeom>
          <a:noFill/>
          <a:ln w="101600">
            <a:solidFill>
              <a:srgbClr val="0093D8"/>
            </a:solidFill>
            <a:round/>
            <a:headEnd type="none" w="sm" len="sm"/>
            <a:tailEnd type="stealth" w="med"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31766" name="Group 24"/>
          <p:cNvGrpSpPr/>
          <p:nvPr/>
        </p:nvGrpSpPr>
        <p:grpSpPr>
          <a:xfrm>
            <a:off x="3081020" y="1991995"/>
            <a:ext cx="1403350" cy="896254"/>
            <a:chOff x="1703" y="1596"/>
            <a:chExt cx="1195" cy="674"/>
          </a:xfrm>
        </p:grpSpPr>
        <p:sp>
          <p:nvSpPr>
            <p:cNvPr id="1697817" name="Rectangle 25"/>
            <p:cNvSpPr>
              <a:spLocks noChangeArrowheads="1"/>
            </p:cNvSpPr>
            <p:nvPr/>
          </p:nvSpPr>
          <p:spPr bwMode="auto">
            <a:xfrm>
              <a:off x="1703" y="1596"/>
              <a:ext cx="1195" cy="652"/>
            </a:xfrm>
            <a:prstGeom prst="roundRect">
              <a:avLst/>
            </a:prstGeom>
            <a:solidFill>
              <a:srgbClr val="FE0101"/>
            </a:solidFill>
            <a:ln w="12700">
              <a:noFill/>
              <a:miter lim="800000"/>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1784" name="Rectangle 26"/>
            <p:cNvSpPr/>
            <p:nvPr/>
          </p:nvSpPr>
          <p:spPr>
            <a:xfrm>
              <a:off x="1813" y="1645"/>
              <a:ext cx="940" cy="360"/>
            </a:xfrm>
            <a:prstGeom prst="roundRect">
              <a:avLst/>
            </a:prstGeom>
            <a:solidFill>
              <a:schemeClr val="bg1"/>
            </a:solidFill>
            <a:ln w="12700" cap="flat" cmpd="sng">
              <a:noFill/>
              <a:prstDash val="solid"/>
              <a:miter/>
              <a:headEnd type="none" w="med" len="med"/>
              <a:tailEnd type="none" w="med" len="med"/>
            </a:ln>
          </p:spPr>
          <p:txBody>
            <a:bodyPr wrap="none" lIns="92075" tIns="46038" rIns="92075" bIns="46038" anchor="ctr"/>
            <a:lstStyle/>
            <a:p>
              <a:pPr algn="ctr" eaLnBrk="0" hangingPunct="0"/>
              <a:r>
                <a:rPr lang="zh-CN" altLang="en-US" sz="1600" dirty="0">
                  <a:solidFill>
                    <a:schemeClr val="tx1"/>
                  </a:solidFill>
                  <a:latin typeface="微软雅黑" panose="020B0503020204020204" pitchFamily="34" charset="-122"/>
                  <a:ea typeface="微软雅黑" panose="020B0503020204020204" pitchFamily="34" charset="-122"/>
                </a:rPr>
                <a:t>压力条件下</a:t>
              </a:r>
            </a:p>
            <a:p>
              <a:pPr algn="ctr" eaLnBrk="0" hangingPunct="0"/>
              <a:r>
                <a:rPr lang="zh-CN" altLang="en-US" sz="1600" dirty="0">
                  <a:solidFill>
                    <a:schemeClr val="tx1"/>
                  </a:solidFill>
                  <a:latin typeface="微软雅黑" panose="020B0503020204020204" pitchFamily="34" charset="-122"/>
                  <a:ea typeface="微软雅黑" panose="020B0503020204020204" pitchFamily="34" charset="-122"/>
                </a:rPr>
                <a:t>的油气</a:t>
              </a:r>
            </a:p>
          </p:txBody>
        </p:sp>
        <p:sp>
          <p:nvSpPr>
            <p:cNvPr id="31785" name="Rectangle 27"/>
            <p:cNvSpPr/>
            <p:nvPr/>
          </p:nvSpPr>
          <p:spPr>
            <a:xfrm>
              <a:off x="2086" y="2024"/>
              <a:ext cx="653" cy="246"/>
            </a:xfrm>
            <a:prstGeom prst="roundRect">
              <a:avLst/>
            </a:prstGeom>
            <a:noFill/>
            <a:ln w="9525" cap="flat" cmpd="sng">
              <a:noFill/>
              <a:prstDash val="solid"/>
              <a:miter/>
              <a:headEnd type="none" w="med" len="med"/>
              <a:tailEnd type="none" w="med" len="med"/>
            </a:ln>
          </p:spPr>
          <p:txBody>
            <a:bodyPr wrap="square" lIns="23812" tIns="11112" rIns="23812" bIns="11112">
              <a:spAutoFit/>
            </a:bodyPr>
            <a:lstStyle/>
            <a:p>
              <a:pPr defTabSz="228600" eaLnBrk="0" hangingPunct="0"/>
              <a:r>
                <a:rPr lang="zh-CN" altLang="en-US" sz="1800" b="1" dirty="0">
                  <a:solidFill>
                    <a:schemeClr val="bg1"/>
                  </a:solidFill>
                  <a:latin typeface="微软雅黑" panose="020B0503020204020204" pitchFamily="34" charset="-122"/>
                  <a:ea typeface="微软雅黑" panose="020B0503020204020204" pitchFamily="34" charset="-122"/>
                </a:rPr>
                <a:t>危险</a:t>
              </a:r>
            </a:p>
          </p:txBody>
        </p:sp>
      </p:grpSp>
      <p:grpSp>
        <p:nvGrpSpPr>
          <p:cNvPr id="31767" name="Group 28"/>
          <p:cNvGrpSpPr/>
          <p:nvPr/>
        </p:nvGrpSpPr>
        <p:grpSpPr>
          <a:xfrm>
            <a:off x="2987040" y="2990850"/>
            <a:ext cx="1613535" cy="883920"/>
            <a:chOff x="1623" y="2410"/>
            <a:chExt cx="1373" cy="730"/>
          </a:xfrm>
        </p:grpSpPr>
        <p:sp>
          <p:nvSpPr>
            <p:cNvPr id="1697821" name="Rectangle 29" descr="Wide downward diagonal"/>
            <p:cNvSpPr>
              <a:spLocks noChangeArrowheads="1"/>
            </p:cNvSpPr>
            <p:nvPr/>
          </p:nvSpPr>
          <p:spPr bwMode="auto">
            <a:xfrm>
              <a:off x="1623" y="2410"/>
              <a:ext cx="1373" cy="694"/>
            </a:xfrm>
            <a:prstGeom prst="rect">
              <a:avLst/>
            </a:prstGeom>
            <a:pattFill prst="wdDnDiag">
              <a:fgClr>
                <a:schemeClr val="tx1"/>
              </a:fgClr>
              <a:bgClr>
                <a:srgbClr val="FAFD00"/>
              </a:bgClr>
            </a:pattFill>
            <a:ln w="12700">
              <a:solidFill>
                <a:schemeClr val="bg2"/>
              </a:solidFill>
              <a:miter lim="800000"/>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822" name="Rectangle 30"/>
            <p:cNvSpPr>
              <a:spLocks noChangeArrowheads="1"/>
            </p:cNvSpPr>
            <p:nvPr/>
          </p:nvSpPr>
          <p:spPr bwMode="auto">
            <a:xfrm>
              <a:off x="1623" y="2958"/>
              <a:ext cx="1371" cy="142"/>
            </a:xfrm>
            <a:prstGeom prst="rect">
              <a:avLst/>
            </a:prstGeom>
            <a:solidFill>
              <a:srgbClr val="FAFD00"/>
            </a:solidFill>
            <a:ln w="12700">
              <a:solidFill>
                <a:schemeClr val="bg2"/>
              </a:solidFill>
              <a:miter lim="800000"/>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1781" name="Rectangle 31"/>
            <p:cNvSpPr/>
            <p:nvPr/>
          </p:nvSpPr>
          <p:spPr>
            <a:xfrm>
              <a:off x="2118" y="2956"/>
              <a:ext cx="620" cy="184"/>
            </a:xfrm>
            <a:prstGeom prst="rect">
              <a:avLst/>
            </a:prstGeom>
            <a:noFill/>
            <a:ln w="9525" cap="flat" cmpd="sng">
              <a:solidFill>
                <a:schemeClr val="bg2"/>
              </a:solidFill>
              <a:prstDash val="solid"/>
              <a:miter/>
              <a:headEnd type="none" w="med" len="med"/>
              <a:tailEnd type="none" w="med" len="med"/>
            </a:ln>
          </p:spPr>
          <p:txBody>
            <a:bodyPr wrap="square" lIns="34925" tIns="19050" rIns="34925" bIns="19050">
              <a:spAutoFit/>
            </a:bodyPr>
            <a:lstStyle/>
            <a:p>
              <a:pPr defTabSz="342900" eaLnBrk="0" hangingPunct="0"/>
              <a:r>
                <a:rPr lang="zh-CN" altLang="en-US" sz="1200" b="1" dirty="0">
                  <a:solidFill>
                    <a:schemeClr val="tx1"/>
                  </a:solidFill>
                  <a:latin typeface="微软雅黑" panose="020B0503020204020204" pitchFamily="34" charset="-122"/>
                  <a:ea typeface="微软雅黑" panose="020B0503020204020204" pitchFamily="34" charset="-122"/>
                </a:rPr>
                <a:t>威胁</a:t>
              </a:r>
            </a:p>
          </p:txBody>
        </p:sp>
        <p:sp>
          <p:nvSpPr>
            <p:cNvPr id="31782" name="Rectangle 32"/>
            <p:cNvSpPr/>
            <p:nvPr/>
          </p:nvSpPr>
          <p:spPr>
            <a:xfrm>
              <a:off x="1731" y="2557"/>
              <a:ext cx="1127" cy="220"/>
            </a:xfrm>
            <a:prstGeom prst="rect">
              <a:avLst/>
            </a:prstGeom>
            <a:solidFill>
              <a:srgbClr val="FAFD00"/>
            </a:solidFill>
            <a:ln w="12700" cap="flat" cmpd="sng">
              <a:solidFill>
                <a:schemeClr val="bg2"/>
              </a:solidFill>
              <a:prstDash val="solid"/>
              <a:miter/>
              <a:headEnd type="none" w="med" len="med"/>
              <a:tailEnd type="none" w="med" len="med"/>
            </a:ln>
          </p:spPr>
          <p:txBody>
            <a:bodyPr lIns="34925" tIns="19050" rIns="34925" bIns="19050">
              <a:spAutoFit/>
            </a:bodyPr>
            <a:lstStyle/>
            <a:p>
              <a:pPr algn="ctr" defTabSz="342900" eaLnBrk="0" hangingPunct="0"/>
              <a:r>
                <a:rPr lang="zh-CN" altLang="en-US" sz="1400" dirty="0">
                  <a:solidFill>
                    <a:schemeClr val="tx1"/>
                  </a:solidFill>
                  <a:latin typeface="微软雅黑" panose="020B0503020204020204" pitchFamily="34" charset="-122"/>
                  <a:ea typeface="微软雅黑" panose="020B0503020204020204" pitchFamily="34" charset="-122"/>
                </a:rPr>
                <a:t>过高的压力</a:t>
              </a:r>
            </a:p>
          </p:txBody>
        </p:sp>
      </p:grpSp>
      <p:sp>
        <p:nvSpPr>
          <p:cNvPr id="1697825" name="Oval 33"/>
          <p:cNvSpPr>
            <a:spLocks noChangeArrowheads="1"/>
          </p:cNvSpPr>
          <p:nvPr/>
        </p:nvSpPr>
        <p:spPr bwMode="auto">
          <a:xfrm>
            <a:off x="4323080" y="3997960"/>
            <a:ext cx="338455" cy="247015"/>
          </a:xfrm>
          <a:prstGeom prst="ellipse">
            <a:avLst/>
          </a:prstGeom>
          <a:solidFill>
            <a:srgbClr val="F6BF69"/>
          </a:solidFill>
          <a:ln w="9525">
            <a:noFill/>
            <a:round/>
          </a:ln>
          <a:effectLst/>
        </p:spPr>
        <p:txBody>
          <a:bodyPr wrap="none" anchor="ct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97826" name="Freeform 34"/>
          <p:cNvSpPr/>
          <p:nvPr/>
        </p:nvSpPr>
        <p:spPr bwMode="auto">
          <a:xfrm>
            <a:off x="4815205" y="3315335"/>
            <a:ext cx="311785" cy="495300"/>
          </a:xfrm>
          <a:custGeom>
            <a:avLst/>
            <a:gdLst/>
            <a:ahLst/>
            <a:cxnLst>
              <a:cxn ang="0">
                <a:pos x="156" y="12"/>
              </a:cxn>
              <a:cxn ang="0">
                <a:pos x="132" y="48"/>
              </a:cxn>
              <a:cxn ang="0">
                <a:pos x="132" y="96"/>
              </a:cxn>
              <a:cxn ang="0">
                <a:pos x="144" y="132"/>
              </a:cxn>
              <a:cxn ang="0">
                <a:pos x="168" y="168"/>
              </a:cxn>
              <a:cxn ang="0">
                <a:pos x="192" y="204"/>
              </a:cxn>
              <a:cxn ang="0">
                <a:pos x="216" y="240"/>
              </a:cxn>
              <a:cxn ang="0">
                <a:pos x="228" y="276"/>
              </a:cxn>
              <a:cxn ang="0">
                <a:pos x="240" y="312"/>
              </a:cxn>
              <a:cxn ang="0">
                <a:pos x="264" y="348"/>
              </a:cxn>
              <a:cxn ang="0">
                <a:pos x="264" y="384"/>
              </a:cxn>
              <a:cxn ang="0">
                <a:pos x="228" y="396"/>
              </a:cxn>
              <a:cxn ang="0">
                <a:pos x="192" y="408"/>
              </a:cxn>
              <a:cxn ang="0">
                <a:pos x="156" y="408"/>
              </a:cxn>
              <a:cxn ang="0">
                <a:pos x="120" y="408"/>
              </a:cxn>
              <a:cxn ang="0">
                <a:pos x="84" y="396"/>
              </a:cxn>
              <a:cxn ang="0">
                <a:pos x="48" y="372"/>
              </a:cxn>
              <a:cxn ang="0">
                <a:pos x="12" y="336"/>
              </a:cxn>
              <a:cxn ang="0">
                <a:pos x="0" y="300"/>
              </a:cxn>
              <a:cxn ang="0">
                <a:pos x="0" y="264"/>
              </a:cxn>
              <a:cxn ang="0">
                <a:pos x="0" y="228"/>
              </a:cxn>
              <a:cxn ang="0">
                <a:pos x="24" y="192"/>
              </a:cxn>
              <a:cxn ang="0">
                <a:pos x="36" y="156"/>
              </a:cxn>
              <a:cxn ang="0">
                <a:pos x="36" y="120"/>
              </a:cxn>
              <a:cxn ang="0">
                <a:pos x="48" y="84"/>
              </a:cxn>
              <a:cxn ang="0">
                <a:pos x="60" y="48"/>
              </a:cxn>
              <a:cxn ang="0">
                <a:pos x="96" y="12"/>
              </a:cxn>
              <a:cxn ang="0">
                <a:pos x="132" y="0"/>
              </a:cxn>
              <a:cxn ang="0">
                <a:pos x="168" y="12"/>
              </a:cxn>
            </a:cxnLst>
            <a:rect l="0" t="0" r="r" b="b"/>
            <a:pathLst>
              <a:path w="265" h="409">
                <a:moveTo>
                  <a:pt x="156" y="12"/>
                </a:moveTo>
                <a:lnTo>
                  <a:pt x="132" y="48"/>
                </a:lnTo>
                <a:lnTo>
                  <a:pt x="132" y="96"/>
                </a:lnTo>
                <a:lnTo>
                  <a:pt x="144" y="132"/>
                </a:lnTo>
                <a:lnTo>
                  <a:pt x="168" y="168"/>
                </a:lnTo>
                <a:lnTo>
                  <a:pt x="192" y="204"/>
                </a:lnTo>
                <a:lnTo>
                  <a:pt x="216" y="240"/>
                </a:lnTo>
                <a:lnTo>
                  <a:pt x="228" y="276"/>
                </a:lnTo>
                <a:lnTo>
                  <a:pt x="240" y="312"/>
                </a:lnTo>
                <a:lnTo>
                  <a:pt x="264" y="348"/>
                </a:lnTo>
                <a:lnTo>
                  <a:pt x="264" y="384"/>
                </a:lnTo>
                <a:lnTo>
                  <a:pt x="228" y="396"/>
                </a:lnTo>
                <a:lnTo>
                  <a:pt x="192" y="408"/>
                </a:lnTo>
                <a:lnTo>
                  <a:pt x="156" y="408"/>
                </a:lnTo>
                <a:lnTo>
                  <a:pt x="120" y="408"/>
                </a:lnTo>
                <a:lnTo>
                  <a:pt x="84" y="396"/>
                </a:lnTo>
                <a:lnTo>
                  <a:pt x="48" y="372"/>
                </a:lnTo>
                <a:lnTo>
                  <a:pt x="12" y="336"/>
                </a:lnTo>
                <a:lnTo>
                  <a:pt x="0" y="300"/>
                </a:lnTo>
                <a:lnTo>
                  <a:pt x="0" y="264"/>
                </a:lnTo>
                <a:lnTo>
                  <a:pt x="0" y="228"/>
                </a:lnTo>
                <a:lnTo>
                  <a:pt x="24" y="192"/>
                </a:lnTo>
                <a:lnTo>
                  <a:pt x="36" y="156"/>
                </a:lnTo>
                <a:lnTo>
                  <a:pt x="36" y="120"/>
                </a:lnTo>
                <a:lnTo>
                  <a:pt x="48" y="84"/>
                </a:lnTo>
                <a:lnTo>
                  <a:pt x="60" y="48"/>
                </a:lnTo>
                <a:lnTo>
                  <a:pt x="96" y="12"/>
                </a:lnTo>
                <a:lnTo>
                  <a:pt x="132" y="0"/>
                </a:lnTo>
                <a:lnTo>
                  <a:pt x="168" y="12"/>
                </a:lnTo>
              </a:path>
            </a:pathLst>
          </a:custGeom>
          <a:solidFill>
            <a:srgbClr val="F6BF69"/>
          </a:solidFill>
          <a:ln w="9525" cap="rnd">
            <a:noFill/>
            <a:round/>
            <a:headEnd type="none" w="sm" len="sm"/>
            <a:tailEnd type="none" w="sm" len="sm"/>
          </a:ln>
          <a:effectLst/>
        </p:spPr>
        <p:txBody>
          <a:bodyPr/>
          <a:lstStyle/>
          <a:p>
            <a:endParaRPr lang="zh-CN" altLang="en-US"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1770" name="Rectangle 35"/>
          <p:cNvSpPr/>
          <p:nvPr/>
        </p:nvSpPr>
        <p:spPr>
          <a:xfrm>
            <a:off x="608330" y="761365"/>
            <a:ext cx="6725285" cy="368300"/>
          </a:xfrm>
          <a:prstGeom prst="rect">
            <a:avLst/>
          </a:prstGeom>
          <a:noFill/>
          <a:ln w="9525" cap="flat" cmpd="sng">
            <a:noFill/>
            <a:prstDash val="solid"/>
            <a:miter/>
            <a:headEnd type="none" w="med" len="med"/>
            <a:tailEnd type="none" w="med" len="med"/>
          </a:ln>
        </p:spPr>
        <p:txBody>
          <a:bodyPr lIns="92075" tIns="46038" rIns="92075" bIns="46038">
            <a:spAutoFit/>
          </a:bodyPr>
          <a:lstStyle/>
          <a:p>
            <a:pPr eaLnBrk="0" hangingPunct="0"/>
            <a:r>
              <a:rPr lang="zh-CN" altLang="en-GB"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顶事件</a:t>
            </a:r>
            <a:r>
              <a:rPr lang="zh-CN" altLang="en-GB"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危险被释放，或者发生危险情况</a:t>
            </a:r>
            <a:r>
              <a:rPr lang="en-GB" altLang="zh-CN"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例如密闭措施失效</a:t>
            </a:r>
            <a:endParaRPr lang="en-US" altLang="zh-CN"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2770" name="Rectangle 2"/>
          <p:cNvSpPr/>
          <p:nvPr/>
        </p:nvSpPr>
        <p:spPr>
          <a:xfrm>
            <a:off x="600075" y="746125"/>
            <a:ext cx="3191510" cy="398780"/>
          </a:xfrm>
          <a:prstGeom prst="rect">
            <a:avLst/>
          </a:prstGeom>
          <a:noFill/>
          <a:ln w="9525">
            <a:noFill/>
          </a:ln>
        </p:spPr>
        <p:txBody>
          <a:bodyPr wrap="square">
            <a:spAutoFit/>
          </a:bodyPr>
          <a:lstStyle/>
          <a:p>
            <a:pPr algn="l" eaLnBrk="0" hangingPunct="0"/>
            <a:r>
              <a:rPr lang="zh-CN" altLang="fr-F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单元 </a:t>
            </a:r>
            <a:r>
              <a:rPr lang="fr-FR"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  - </a:t>
            </a:r>
            <a:r>
              <a:rPr lang="zh-CN" altLang="fr-F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测试 </a:t>
            </a:r>
            <a:r>
              <a:rPr lang="fr-FR"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fr-FR"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吊装作业</a:t>
            </a:r>
          </a:p>
        </p:txBody>
      </p:sp>
      <p:sp>
        <p:nvSpPr>
          <p:cNvPr id="2" name="文本框 1"/>
          <p:cNvSpPr txBox="1"/>
          <p:nvPr/>
        </p:nvSpPr>
        <p:spPr>
          <a:xfrm>
            <a:off x="1287145" y="1356360"/>
            <a:ext cx="6015990" cy="1198880"/>
          </a:xfrm>
          <a:prstGeom prst="rect">
            <a:avLst/>
          </a:prstGeom>
          <a:noFill/>
        </p:spPr>
        <p:txBody>
          <a:bodyPr wrap="square" rtlCol="0" anchor="t">
            <a:spAutoFit/>
          </a:bodyPr>
          <a:lstStyle/>
          <a:p>
            <a:pPr marL="0" marR="0" lvl="0" indent="0" algn="l" defTabSz="914400" rtl="0" eaLnBrk="0" fontAlgn="base" hangingPunct="0">
              <a:lnSpc>
                <a:spcPct val="200000"/>
              </a:lnSpc>
              <a:spcBef>
                <a:spcPts val="0"/>
              </a:spcBef>
              <a:spcAft>
                <a:spcPct val="0"/>
              </a:spcAft>
              <a:buClrTx/>
              <a:buSzTx/>
              <a:buFontTx/>
              <a:buNone/>
              <a:defRPr/>
            </a:pPr>
            <a:r>
              <a:rPr lang="zh-CN" altLang="en-GB"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●危险的识别</a:t>
            </a:r>
            <a:endParaRPr kumimoji="0" lang="zh-CN" altLang="en-GB"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hangingPunct="0">
              <a:lnSpc>
                <a:spcPct val="200000"/>
              </a:lnSpc>
              <a:spcBef>
                <a:spcPts val="0"/>
              </a:spcBef>
              <a:spcAft>
                <a:spcPct val="0"/>
              </a:spcAft>
              <a:buClrTx/>
              <a:buSzTx/>
              <a:buFontTx/>
              <a:buNone/>
              <a:defRPr/>
            </a:pPr>
            <a:r>
              <a:rPr lang="zh-CN" altLang="en-GB"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●理解蝴蝶结理论并将其应用于工作危险分析过程</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754122" name="Rectangle 10"/>
          <p:cNvSpPr>
            <a:spLocks noChangeArrowheads="1"/>
          </p:cNvSpPr>
          <p:nvPr/>
        </p:nvSpPr>
        <p:spPr bwMode="auto">
          <a:xfrm>
            <a:off x="2603500" y="4601210"/>
            <a:ext cx="31115" cy="6985"/>
          </a:xfrm>
          <a:prstGeom prst="rect">
            <a:avLst/>
          </a:prstGeom>
          <a:solidFill>
            <a:srgbClr val="000000"/>
          </a:solidFill>
          <a:ln w="9525">
            <a:noFill/>
            <a:miter lim="800000"/>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28" name="Freeform 16"/>
          <p:cNvSpPr/>
          <p:nvPr/>
        </p:nvSpPr>
        <p:spPr bwMode="auto">
          <a:xfrm>
            <a:off x="3778885" y="970280"/>
            <a:ext cx="2026920" cy="488315"/>
          </a:xfrm>
          <a:custGeom>
            <a:avLst/>
            <a:gdLst/>
            <a:ahLst/>
            <a:cxnLst>
              <a:cxn ang="0">
                <a:pos x="724" y="1"/>
              </a:cxn>
              <a:cxn ang="0">
                <a:pos x="820" y="5"/>
              </a:cxn>
              <a:cxn ang="0">
                <a:pos x="912" y="12"/>
              </a:cxn>
              <a:cxn ang="0">
                <a:pos x="997" y="22"/>
              </a:cxn>
              <a:cxn ang="0">
                <a:pos x="1074" y="34"/>
              </a:cxn>
              <a:cxn ang="0">
                <a:pos x="1143" y="49"/>
              </a:cxn>
              <a:cxn ang="0">
                <a:pos x="1201" y="67"/>
              </a:cxn>
              <a:cxn ang="0">
                <a:pos x="1248" y="86"/>
              </a:cxn>
              <a:cxn ang="0">
                <a:pos x="1284" y="106"/>
              </a:cxn>
              <a:cxn ang="0">
                <a:pos x="1306" y="128"/>
              </a:cxn>
              <a:cxn ang="0">
                <a:pos x="1314" y="151"/>
              </a:cxn>
              <a:cxn ang="0">
                <a:pos x="1306" y="174"/>
              </a:cxn>
              <a:cxn ang="0">
                <a:pos x="1284" y="196"/>
              </a:cxn>
              <a:cxn ang="0">
                <a:pos x="1248" y="216"/>
              </a:cxn>
              <a:cxn ang="0">
                <a:pos x="1201" y="235"/>
              </a:cxn>
              <a:cxn ang="0">
                <a:pos x="1143" y="252"/>
              </a:cxn>
              <a:cxn ang="0">
                <a:pos x="1074" y="267"/>
              </a:cxn>
              <a:cxn ang="0">
                <a:pos x="997" y="280"/>
              </a:cxn>
              <a:cxn ang="0">
                <a:pos x="912" y="290"/>
              </a:cxn>
              <a:cxn ang="0">
                <a:pos x="820" y="297"/>
              </a:cxn>
              <a:cxn ang="0">
                <a:pos x="724" y="301"/>
              </a:cxn>
              <a:cxn ang="0">
                <a:pos x="623" y="301"/>
              </a:cxn>
              <a:cxn ang="0">
                <a:pos x="525" y="299"/>
              </a:cxn>
              <a:cxn ang="0">
                <a:pos x="431" y="293"/>
              </a:cxn>
              <a:cxn ang="0">
                <a:pos x="344" y="283"/>
              </a:cxn>
              <a:cxn ang="0">
                <a:pos x="264" y="272"/>
              </a:cxn>
              <a:cxn ang="0">
                <a:pos x="193" y="257"/>
              </a:cxn>
              <a:cxn ang="0">
                <a:pos x="131" y="241"/>
              </a:cxn>
              <a:cxn ang="0">
                <a:pos x="79" y="222"/>
              </a:cxn>
              <a:cxn ang="0">
                <a:pos x="39" y="203"/>
              </a:cxn>
              <a:cxn ang="0">
                <a:pos x="13" y="181"/>
              </a:cxn>
              <a:cxn ang="0">
                <a:pos x="1" y="158"/>
              </a:cxn>
              <a:cxn ang="0">
                <a:pos x="3" y="135"/>
              </a:cxn>
              <a:cxn ang="0">
                <a:pos x="20" y="113"/>
              </a:cxn>
              <a:cxn ang="0">
                <a:pos x="51" y="92"/>
              </a:cxn>
              <a:cxn ang="0">
                <a:pos x="95" y="72"/>
              </a:cxn>
              <a:cxn ang="0">
                <a:pos x="150" y="55"/>
              </a:cxn>
              <a:cxn ang="0">
                <a:pos x="215" y="39"/>
              </a:cxn>
              <a:cxn ang="0">
                <a:pos x="289" y="25"/>
              </a:cxn>
              <a:cxn ang="0">
                <a:pos x="372" y="15"/>
              </a:cxn>
              <a:cxn ang="0">
                <a:pos x="462" y="7"/>
              </a:cxn>
              <a:cxn ang="0">
                <a:pos x="557" y="2"/>
              </a:cxn>
              <a:cxn ang="0">
                <a:pos x="657" y="0"/>
              </a:cxn>
            </a:cxnLst>
            <a:rect l="0" t="0" r="r" b="b"/>
            <a:pathLst>
              <a:path w="1314" h="302">
                <a:moveTo>
                  <a:pt x="657" y="0"/>
                </a:moveTo>
                <a:lnTo>
                  <a:pt x="691" y="1"/>
                </a:lnTo>
                <a:lnTo>
                  <a:pt x="724" y="1"/>
                </a:lnTo>
                <a:lnTo>
                  <a:pt x="757" y="2"/>
                </a:lnTo>
                <a:lnTo>
                  <a:pt x="788" y="3"/>
                </a:lnTo>
                <a:lnTo>
                  <a:pt x="820" y="5"/>
                </a:lnTo>
                <a:lnTo>
                  <a:pt x="851" y="7"/>
                </a:lnTo>
                <a:lnTo>
                  <a:pt x="882" y="9"/>
                </a:lnTo>
                <a:lnTo>
                  <a:pt x="912" y="12"/>
                </a:lnTo>
                <a:lnTo>
                  <a:pt x="941" y="15"/>
                </a:lnTo>
                <a:lnTo>
                  <a:pt x="969" y="18"/>
                </a:lnTo>
                <a:lnTo>
                  <a:pt x="997" y="22"/>
                </a:lnTo>
                <a:lnTo>
                  <a:pt x="1024" y="25"/>
                </a:lnTo>
                <a:lnTo>
                  <a:pt x="1049" y="30"/>
                </a:lnTo>
                <a:lnTo>
                  <a:pt x="1074" y="34"/>
                </a:lnTo>
                <a:lnTo>
                  <a:pt x="1098" y="39"/>
                </a:lnTo>
                <a:lnTo>
                  <a:pt x="1120" y="44"/>
                </a:lnTo>
                <a:lnTo>
                  <a:pt x="1143" y="49"/>
                </a:lnTo>
                <a:lnTo>
                  <a:pt x="1163" y="55"/>
                </a:lnTo>
                <a:lnTo>
                  <a:pt x="1182" y="61"/>
                </a:lnTo>
                <a:lnTo>
                  <a:pt x="1201" y="67"/>
                </a:lnTo>
                <a:lnTo>
                  <a:pt x="1218" y="72"/>
                </a:lnTo>
                <a:lnTo>
                  <a:pt x="1234" y="79"/>
                </a:lnTo>
                <a:lnTo>
                  <a:pt x="1248" y="86"/>
                </a:lnTo>
                <a:lnTo>
                  <a:pt x="1262" y="92"/>
                </a:lnTo>
                <a:lnTo>
                  <a:pt x="1274" y="99"/>
                </a:lnTo>
                <a:lnTo>
                  <a:pt x="1284" y="106"/>
                </a:lnTo>
                <a:lnTo>
                  <a:pt x="1293" y="113"/>
                </a:lnTo>
                <a:lnTo>
                  <a:pt x="1300" y="120"/>
                </a:lnTo>
                <a:lnTo>
                  <a:pt x="1306" y="128"/>
                </a:lnTo>
                <a:lnTo>
                  <a:pt x="1310" y="135"/>
                </a:lnTo>
                <a:lnTo>
                  <a:pt x="1312" y="144"/>
                </a:lnTo>
                <a:lnTo>
                  <a:pt x="1314" y="151"/>
                </a:lnTo>
                <a:lnTo>
                  <a:pt x="1312" y="158"/>
                </a:lnTo>
                <a:lnTo>
                  <a:pt x="1310" y="166"/>
                </a:lnTo>
                <a:lnTo>
                  <a:pt x="1306" y="174"/>
                </a:lnTo>
                <a:lnTo>
                  <a:pt x="1300" y="181"/>
                </a:lnTo>
                <a:lnTo>
                  <a:pt x="1293" y="189"/>
                </a:lnTo>
                <a:lnTo>
                  <a:pt x="1284" y="196"/>
                </a:lnTo>
                <a:lnTo>
                  <a:pt x="1274" y="203"/>
                </a:lnTo>
                <a:lnTo>
                  <a:pt x="1262" y="210"/>
                </a:lnTo>
                <a:lnTo>
                  <a:pt x="1248" y="216"/>
                </a:lnTo>
                <a:lnTo>
                  <a:pt x="1234" y="222"/>
                </a:lnTo>
                <a:lnTo>
                  <a:pt x="1218" y="229"/>
                </a:lnTo>
                <a:lnTo>
                  <a:pt x="1201" y="235"/>
                </a:lnTo>
                <a:lnTo>
                  <a:pt x="1182" y="241"/>
                </a:lnTo>
                <a:lnTo>
                  <a:pt x="1163" y="246"/>
                </a:lnTo>
                <a:lnTo>
                  <a:pt x="1143" y="252"/>
                </a:lnTo>
                <a:lnTo>
                  <a:pt x="1120" y="257"/>
                </a:lnTo>
                <a:lnTo>
                  <a:pt x="1098" y="262"/>
                </a:lnTo>
                <a:lnTo>
                  <a:pt x="1074" y="267"/>
                </a:lnTo>
                <a:lnTo>
                  <a:pt x="1049" y="272"/>
                </a:lnTo>
                <a:lnTo>
                  <a:pt x="1024" y="276"/>
                </a:lnTo>
                <a:lnTo>
                  <a:pt x="997" y="280"/>
                </a:lnTo>
                <a:lnTo>
                  <a:pt x="969" y="283"/>
                </a:lnTo>
                <a:lnTo>
                  <a:pt x="941" y="287"/>
                </a:lnTo>
                <a:lnTo>
                  <a:pt x="912" y="290"/>
                </a:lnTo>
                <a:lnTo>
                  <a:pt x="882" y="293"/>
                </a:lnTo>
                <a:lnTo>
                  <a:pt x="851" y="295"/>
                </a:lnTo>
                <a:lnTo>
                  <a:pt x="820" y="297"/>
                </a:lnTo>
                <a:lnTo>
                  <a:pt x="788" y="299"/>
                </a:lnTo>
                <a:lnTo>
                  <a:pt x="757" y="300"/>
                </a:lnTo>
                <a:lnTo>
                  <a:pt x="724" y="301"/>
                </a:lnTo>
                <a:lnTo>
                  <a:pt x="691" y="301"/>
                </a:lnTo>
                <a:lnTo>
                  <a:pt x="657" y="302"/>
                </a:lnTo>
                <a:lnTo>
                  <a:pt x="623" y="301"/>
                </a:lnTo>
                <a:lnTo>
                  <a:pt x="590" y="301"/>
                </a:lnTo>
                <a:lnTo>
                  <a:pt x="557" y="300"/>
                </a:lnTo>
                <a:lnTo>
                  <a:pt x="525" y="299"/>
                </a:lnTo>
                <a:lnTo>
                  <a:pt x="493" y="297"/>
                </a:lnTo>
                <a:lnTo>
                  <a:pt x="462" y="295"/>
                </a:lnTo>
                <a:lnTo>
                  <a:pt x="431" y="293"/>
                </a:lnTo>
                <a:lnTo>
                  <a:pt x="401" y="290"/>
                </a:lnTo>
                <a:lnTo>
                  <a:pt x="372" y="287"/>
                </a:lnTo>
                <a:lnTo>
                  <a:pt x="344" y="283"/>
                </a:lnTo>
                <a:lnTo>
                  <a:pt x="316" y="280"/>
                </a:lnTo>
                <a:lnTo>
                  <a:pt x="289" y="276"/>
                </a:lnTo>
                <a:lnTo>
                  <a:pt x="264" y="272"/>
                </a:lnTo>
                <a:lnTo>
                  <a:pt x="239" y="267"/>
                </a:lnTo>
                <a:lnTo>
                  <a:pt x="215" y="262"/>
                </a:lnTo>
                <a:lnTo>
                  <a:pt x="193" y="257"/>
                </a:lnTo>
                <a:lnTo>
                  <a:pt x="170" y="252"/>
                </a:lnTo>
                <a:lnTo>
                  <a:pt x="150" y="246"/>
                </a:lnTo>
                <a:lnTo>
                  <a:pt x="131" y="241"/>
                </a:lnTo>
                <a:lnTo>
                  <a:pt x="113" y="235"/>
                </a:lnTo>
                <a:lnTo>
                  <a:pt x="95" y="229"/>
                </a:lnTo>
                <a:lnTo>
                  <a:pt x="79" y="222"/>
                </a:lnTo>
                <a:lnTo>
                  <a:pt x="65" y="216"/>
                </a:lnTo>
                <a:lnTo>
                  <a:pt x="51" y="210"/>
                </a:lnTo>
                <a:lnTo>
                  <a:pt x="39" y="203"/>
                </a:lnTo>
                <a:lnTo>
                  <a:pt x="29" y="196"/>
                </a:lnTo>
                <a:lnTo>
                  <a:pt x="20" y="189"/>
                </a:lnTo>
                <a:lnTo>
                  <a:pt x="13" y="181"/>
                </a:lnTo>
                <a:lnTo>
                  <a:pt x="7" y="174"/>
                </a:lnTo>
                <a:lnTo>
                  <a:pt x="3" y="166"/>
                </a:lnTo>
                <a:lnTo>
                  <a:pt x="1" y="158"/>
                </a:lnTo>
                <a:lnTo>
                  <a:pt x="0" y="151"/>
                </a:lnTo>
                <a:lnTo>
                  <a:pt x="1" y="144"/>
                </a:lnTo>
                <a:lnTo>
                  <a:pt x="3" y="135"/>
                </a:lnTo>
                <a:lnTo>
                  <a:pt x="7" y="128"/>
                </a:lnTo>
                <a:lnTo>
                  <a:pt x="13" y="120"/>
                </a:lnTo>
                <a:lnTo>
                  <a:pt x="20" y="113"/>
                </a:lnTo>
                <a:lnTo>
                  <a:pt x="29" y="106"/>
                </a:lnTo>
                <a:lnTo>
                  <a:pt x="39" y="99"/>
                </a:lnTo>
                <a:lnTo>
                  <a:pt x="51" y="92"/>
                </a:lnTo>
                <a:lnTo>
                  <a:pt x="65" y="86"/>
                </a:lnTo>
                <a:lnTo>
                  <a:pt x="79" y="79"/>
                </a:lnTo>
                <a:lnTo>
                  <a:pt x="95" y="72"/>
                </a:lnTo>
                <a:lnTo>
                  <a:pt x="113" y="67"/>
                </a:lnTo>
                <a:lnTo>
                  <a:pt x="131" y="61"/>
                </a:lnTo>
                <a:lnTo>
                  <a:pt x="150" y="55"/>
                </a:lnTo>
                <a:lnTo>
                  <a:pt x="170" y="49"/>
                </a:lnTo>
                <a:lnTo>
                  <a:pt x="193" y="44"/>
                </a:lnTo>
                <a:lnTo>
                  <a:pt x="215" y="39"/>
                </a:lnTo>
                <a:lnTo>
                  <a:pt x="239" y="34"/>
                </a:lnTo>
                <a:lnTo>
                  <a:pt x="264" y="30"/>
                </a:lnTo>
                <a:lnTo>
                  <a:pt x="289" y="25"/>
                </a:lnTo>
                <a:lnTo>
                  <a:pt x="316" y="22"/>
                </a:lnTo>
                <a:lnTo>
                  <a:pt x="344" y="18"/>
                </a:lnTo>
                <a:lnTo>
                  <a:pt x="372" y="15"/>
                </a:lnTo>
                <a:lnTo>
                  <a:pt x="401" y="12"/>
                </a:lnTo>
                <a:lnTo>
                  <a:pt x="431" y="9"/>
                </a:lnTo>
                <a:lnTo>
                  <a:pt x="462" y="7"/>
                </a:lnTo>
                <a:lnTo>
                  <a:pt x="493" y="5"/>
                </a:lnTo>
                <a:lnTo>
                  <a:pt x="525" y="3"/>
                </a:lnTo>
                <a:lnTo>
                  <a:pt x="557" y="2"/>
                </a:lnTo>
                <a:lnTo>
                  <a:pt x="590" y="1"/>
                </a:lnTo>
                <a:lnTo>
                  <a:pt x="623" y="1"/>
                </a:lnTo>
                <a:lnTo>
                  <a:pt x="657"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3806" name="Text Box 18"/>
          <p:cNvSpPr txBox="1"/>
          <p:nvPr/>
        </p:nvSpPr>
        <p:spPr>
          <a:xfrm>
            <a:off x="3843655" y="1027430"/>
            <a:ext cx="151130" cy="337185"/>
          </a:xfrm>
          <a:prstGeom prst="rect">
            <a:avLst/>
          </a:prstGeom>
          <a:noFill/>
          <a:ln w="9525">
            <a:noFill/>
          </a:ln>
        </p:spPr>
        <p:txBody>
          <a:bodyPr wrap="square">
            <a:spAutoFit/>
          </a:bodyPr>
          <a:lstStyle/>
          <a:p>
            <a:pPr>
              <a:spcBef>
                <a:spcPct val="50000"/>
              </a:spcBef>
            </a:pP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54132" name="Freeform 20"/>
          <p:cNvSpPr/>
          <p:nvPr/>
        </p:nvSpPr>
        <p:spPr bwMode="auto">
          <a:xfrm>
            <a:off x="3921760" y="1499235"/>
            <a:ext cx="2673350" cy="1530350"/>
          </a:xfrm>
          <a:custGeom>
            <a:avLst/>
            <a:gdLst/>
            <a:ahLst/>
            <a:cxnLst>
              <a:cxn ang="0">
                <a:pos x="794" y="7"/>
              </a:cxn>
              <a:cxn ang="0">
                <a:pos x="83" y="405"/>
              </a:cxn>
              <a:cxn ang="0">
                <a:pos x="0" y="331"/>
              </a:cxn>
              <a:cxn ang="0">
                <a:pos x="786" y="0"/>
              </a:cxn>
              <a:cxn ang="0">
                <a:pos x="794" y="7"/>
              </a:cxn>
            </a:cxnLst>
            <a:rect l="0" t="0" r="r" b="b"/>
            <a:pathLst>
              <a:path w="794" h="405">
                <a:moveTo>
                  <a:pt x="794" y="7"/>
                </a:moveTo>
                <a:lnTo>
                  <a:pt x="83" y="405"/>
                </a:lnTo>
                <a:lnTo>
                  <a:pt x="0" y="331"/>
                </a:lnTo>
                <a:lnTo>
                  <a:pt x="786" y="0"/>
                </a:lnTo>
                <a:lnTo>
                  <a:pt x="794" y="7"/>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33" name="Line 21"/>
          <p:cNvSpPr>
            <a:spLocks noChangeShapeType="1"/>
          </p:cNvSpPr>
          <p:nvPr/>
        </p:nvSpPr>
        <p:spPr bwMode="auto">
          <a:xfrm>
            <a:off x="3921760" y="2750185"/>
            <a:ext cx="593090" cy="86995"/>
          </a:xfrm>
          <a:prstGeom prst="line">
            <a:avLst/>
          </a:prstGeom>
          <a:noFill/>
          <a:ln w="7938">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4134" name="Freeform 22"/>
          <p:cNvSpPr/>
          <p:nvPr/>
        </p:nvSpPr>
        <p:spPr bwMode="auto">
          <a:xfrm>
            <a:off x="4201160" y="2586355"/>
            <a:ext cx="624840" cy="443865"/>
          </a:xfrm>
          <a:custGeom>
            <a:avLst/>
            <a:gdLst/>
            <a:ahLst/>
            <a:cxnLst>
              <a:cxn ang="0">
                <a:pos x="0" y="117"/>
              </a:cxn>
              <a:cxn ang="0">
                <a:pos x="20" y="0"/>
              </a:cxn>
              <a:cxn ang="0">
                <a:pos x="186" y="13"/>
              </a:cxn>
            </a:cxnLst>
            <a:rect l="0" t="0" r="r" b="b"/>
            <a:pathLst>
              <a:path w="186" h="117">
                <a:moveTo>
                  <a:pt x="0" y="117"/>
                </a:moveTo>
                <a:lnTo>
                  <a:pt x="20" y="0"/>
                </a:lnTo>
                <a:lnTo>
                  <a:pt x="186" y="13"/>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35" name="Freeform 23"/>
          <p:cNvSpPr/>
          <p:nvPr/>
        </p:nvSpPr>
        <p:spPr bwMode="auto">
          <a:xfrm>
            <a:off x="4514850" y="2424430"/>
            <a:ext cx="594995" cy="412750"/>
          </a:xfrm>
          <a:custGeom>
            <a:avLst/>
            <a:gdLst/>
            <a:ahLst/>
            <a:cxnLst>
              <a:cxn ang="0">
                <a:pos x="0" y="109"/>
              </a:cxn>
              <a:cxn ang="0">
                <a:pos x="29" y="0"/>
              </a:cxn>
              <a:cxn ang="0">
                <a:pos x="177" y="10"/>
              </a:cxn>
            </a:cxnLst>
            <a:rect l="0" t="0" r="r" b="b"/>
            <a:pathLst>
              <a:path w="177" h="109">
                <a:moveTo>
                  <a:pt x="0" y="109"/>
                </a:moveTo>
                <a:lnTo>
                  <a:pt x="29" y="0"/>
                </a:lnTo>
                <a:lnTo>
                  <a:pt x="177" y="1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36" name="Freeform 24"/>
          <p:cNvSpPr/>
          <p:nvPr/>
        </p:nvSpPr>
        <p:spPr bwMode="auto">
          <a:xfrm>
            <a:off x="4826000" y="2277745"/>
            <a:ext cx="556895" cy="358140"/>
          </a:xfrm>
          <a:custGeom>
            <a:avLst/>
            <a:gdLst/>
            <a:ahLst/>
            <a:cxnLst>
              <a:cxn ang="0">
                <a:pos x="0" y="95"/>
              </a:cxn>
              <a:cxn ang="0">
                <a:pos x="28" y="0"/>
              </a:cxn>
              <a:cxn ang="0">
                <a:pos x="165" y="2"/>
              </a:cxn>
            </a:cxnLst>
            <a:rect l="0" t="0" r="r" b="b"/>
            <a:pathLst>
              <a:path w="165" h="95">
                <a:moveTo>
                  <a:pt x="0" y="95"/>
                </a:moveTo>
                <a:lnTo>
                  <a:pt x="28" y="0"/>
                </a:lnTo>
                <a:lnTo>
                  <a:pt x="165" y="2"/>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37" name="Freeform 25"/>
          <p:cNvSpPr/>
          <p:nvPr/>
        </p:nvSpPr>
        <p:spPr bwMode="auto">
          <a:xfrm>
            <a:off x="5109210" y="2131060"/>
            <a:ext cx="527050" cy="330835"/>
          </a:xfrm>
          <a:custGeom>
            <a:avLst/>
            <a:gdLst/>
            <a:ahLst/>
            <a:cxnLst>
              <a:cxn ang="0">
                <a:pos x="0" y="88"/>
              </a:cxn>
              <a:cxn ang="0">
                <a:pos x="36" y="0"/>
              </a:cxn>
              <a:cxn ang="0">
                <a:pos x="156" y="0"/>
              </a:cxn>
            </a:cxnLst>
            <a:rect l="0" t="0" r="r" b="b"/>
            <a:pathLst>
              <a:path w="156" h="88">
                <a:moveTo>
                  <a:pt x="0" y="88"/>
                </a:moveTo>
                <a:lnTo>
                  <a:pt x="36" y="0"/>
                </a:lnTo>
                <a:lnTo>
                  <a:pt x="156"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38" name="Freeform 26"/>
          <p:cNvSpPr/>
          <p:nvPr/>
        </p:nvSpPr>
        <p:spPr bwMode="auto">
          <a:xfrm>
            <a:off x="5383530" y="1982470"/>
            <a:ext cx="485140" cy="302260"/>
          </a:xfrm>
          <a:custGeom>
            <a:avLst/>
            <a:gdLst/>
            <a:ahLst/>
            <a:cxnLst>
              <a:cxn ang="0">
                <a:pos x="0" y="80"/>
              </a:cxn>
              <a:cxn ang="0">
                <a:pos x="37" y="5"/>
              </a:cxn>
              <a:cxn ang="0">
                <a:pos x="144" y="0"/>
              </a:cxn>
            </a:cxnLst>
            <a:rect l="0" t="0" r="r" b="b"/>
            <a:pathLst>
              <a:path w="144" h="80">
                <a:moveTo>
                  <a:pt x="0" y="80"/>
                </a:moveTo>
                <a:lnTo>
                  <a:pt x="37" y="5"/>
                </a:lnTo>
                <a:lnTo>
                  <a:pt x="144"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39" name="Freeform 27"/>
          <p:cNvSpPr/>
          <p:nvPr/>
        </p:nvSpPr>
        <p:spPr bwMode="auto">
          <a:xfrm>
            <a:off x="5636260" y="1869440"/>
            <a:ext cx="413385" cy="260985"/>
          </a:xfrm>
          <a:custGeom>
            <a:avLst/>
            <a:gdLst/>
            <a:ahLst/>
            <a:cxnLst>
              <a:cxn ang="0">
                <a:pos x="0" y="69"/>
              </a:cxn>
              <a:cxn ang="0">
                <a:pos x="36" y="4"/>
              </a:cxn>
              <a:cxn ang="0">
                <a:pos x="123" y="0"/>
              </a:cxn>
            </a:cxnLst>
            <a:rect l="0" t="0" r="r" b="b"/>
            <a:pathLst>
              <a:path w="123" h="69">
                <a:moveTo>
                  <a:pt x="0" y="69"/>
                </a:moveTo>
                <a:lnTo>
                  <a:pt x="36" y="4"/>
                </a:lnTo>
                <a:lnTo>
                  <a:pt x="123"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0" name="Freeform 28"/>
          <p:cNvSpPr/>
          <p:nvPr/>
        </p:nvSpPr>
        <p:spPr bwMode="auto">
          <a:xfrm>
            <a:off x="5868670" y="1751965"/>
            <a:ext cx="360680" cy="230505"/>
          </a:xfrm>
          <a:custGeom>
            <a:avLst/>
            <a:gdLst/>
            <a:ahLst/>
            <a:cxnLst>
              <a:cxn ang="0">
                <a:pos x="0" y="61"/>
              </a:cxn>
              <a:cxn ang="0">
                <a:pos x="29" y="9"/>
              </a:cxn>
              <a:cxn ang="0">
                <a:pos x="107" y="0"/>
              </a:cxn>
            </a:cxnLst>
            <a:rect l="0" t="0" r="r" b="b"/>
            <a:pathLst>
              <a:path w="107" h="61">
                <a:moveTo>
                  <a:pt x="0" y="61"/>
                </a:moveTo>
                <a:lnTo>
                  <a:pt x="29" y="9"/>
                </a:lnTo>
                <a:lnTo>
                  <a:pt x="107"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1" name="Freeform 29"/>
          <p:cNvSpPr/>
          <p:nvPr/>
        </p:nvSpPr>
        <p:spPr bwMode="auto">
          <a:xfrm>
            <a:off x="6049645" y="1664970"/>
            <a:ext cx="322580" cy="204470"/>
          </a:xfrm>
          <a:custGeom>
            <a:avLst/>
            <a:gdLst/>
            <a:ahLst/>
            <a:cxnLst>
              <a:cxn ang="0">
                <a:pos x="0" y="54"/>
              </a:cxn>
              <a:cxn ang="0">
                <a:pos x="35" y="7"/>
              </a:cxn>
              <a:cxn ang="0">
                <a:pos x="96" y="0"/>
              </a:cxn>
            </a:cxnLst>
            <a:rect l="0" t="0" r="r" b="b"/>
            <a:pathLst>
              <a:path w="96" h="54">
                <a:moveTo>
                  <a:pt x="0" y="54"/>
                </a:moveTo>
                <a:lnTo>
                  <a:pt x="35" y="7"/>
                </a:lnTo>
                <a:lnTo>
                  <a:pt x="96"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2" name="Freeform 30"/>
          <p:cNvSpPr/>
          <p:nvPr/>
        </p:nvSpPr>
        <p:spPr bwMode="auto">
          <a:xfrm>
            <a:off x="6229350" y="1593215"/>
            <a:ext cx="258445" cy="158750"/>
          </a:xfrm>
          <a:custGeom>
            <a:avLst/>
            <a:gdLst/>
            <a:ahLst/>
            <a:cxnLst>
              <a:cxn ang="0">
                <a:pos x="0" y="42"/>
              </a:cxn>
              <a:cxn ang="0">
                <a:pos x="28" y="6"/>
              </a:cxn>
              <a:cxn ang="0">
                <a:pos x="77" y="0"/>
              </a:cxn>
            </a:cxnLst>
            <a:rect l="0" t="0" r="r" b="b"/>
            <a:pathLst>
              <a:path w="77" h="42">
                <a:moveTo>
                  <a:pt x="0" y="42"/>
                </a:moveTo>
                <a:lnTo>
                  <a:pt x="28" y="6"/>
                </a:lnTo>
                <a:lnTo>
                  <a:pt x="77"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3" name="Freeform 31"/>
          <p:cNvSpPr/>
          <p:nvPr/>
        </p:nvSpPr>
        <p:spPr bwMode="auto">
          <a:xfrm>
            <a:off x="6372860" y="1525270"/>
            <a:ext cx="219075" cy="139700"/>
          </a:xfrm>
          <a:custGeom>
            <a:avLst/>
            <a:gdLst/>
            <a:ahLst/>
            <a:cxnLst>
              <a:cxn ang="0">
                <a:pos x="0" y="37"/>
              </a:cxn>
              <a:cxn ang="0">
                <a:pos x="23" y="8"/>
              </a:cxn>
              <a:cxn ang="0">
                <a:pos x="65" y="0"/>
              </a:cxn>
            </a:cxnLst>
            <a:rect l="0" t="0" r="r" b="b"/>
            <a:pathLst>
              <a:path w="65" h="37">
                <a:moveTo>
                  <a:pt x="0" y="37"/>
                </a:moveTo>
                <a:lnTo>
                  <a:pt x="23" y="8"/>
                </a:lnTo>
                <a:lnTo>
                  <a:pt x="65" y="0"/>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4" name="Freeform 32"/>
          <p:cNvSpPr/>
          <p:nvPr/>
        </p:nvSpPr>
        <p:spPr bwMode="auto">
          <a:xfrm>
            <a:off x="6487795" y="1499235"/>
            <a:ext cx="107315" cy="93980"/>
          </a:xfrm>
          <a:custGeom>
            <a:avLst/>
            <a:gdLst/>
            <a:ahLst/>
            <a:cxnLst>
              <a:cxn ang="0">
                <a:pos x="0" y="25"/>
              </a:cxn>
              <a:cxn ang="0">
                <a:pos x="23" y="0"/>
              </a:cxn>
              <a:cxn ang="0">
                <a:pos x="32" y="7"/>
              </a:cxn>
            </a:cxnLst>
            <a:rect l="0" t="0" r="r" b="b"/>
            <a:pathLst>
              <a:path w="32" h="25">
                <a:moveTo>
                  <a:pt x="0" y="25"/>
                </a:moveTo>
                <a:lnTo>
                  <a:pt x="23" y="0"/>
                </a:lnTo>
                <a:lnTo>
                  <a:pt x="32" y="7"/>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5" name="Rectangle 33"/>
          <p:cNvSpPr>
            <a:spLocks noChangeArrowheads="1"/>
          </p:cNvSpPr>
          <p:nvPr/>
        </p:nvSpPr>
        <p:spPr bwMode="auto">
          <a:xfrm>
            <a:off x="3778250" y="2318385"/>
            <a:ext cx="781685" cy="566420"/>
          </a:xfrm>
          <a:prstGeom prst="rect">
            <a:avLst/>
          </a:prstGeom>
          <a:solidFill>
            <a:srgbClr val="FFFFFF"/>
          </a:solidFill>
          <a:ln w="7938">
            <a:solidFill>
              <a:srgbClr val="000000"/>
            </a:solidFill>
            <a:miter lim="800000"/>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6" name="Freeform 34"/>
          <p:cNvSpPr/>
          <p:nvPr/>
        </p:nvSpPr>
        <p:spPr bwMode="auto">
          <a:xfrm>
            <a:off x="4031615" y="2616835"/>
            <a:ext cx="135890" cy="102235"/>
          </a:xfrm>
          <a:custGeom>
            <a:avLst/>
            <a:gdLst/>
            <a:ahLst/>
            <a:cxnLst>
              <a:cxn ang="0">
                <a:pos x="20" y="0"/>
              </a:cxn>
              <a:cxn ang="0">
                <a:pos x="25" y="0"/>
              </a:cxn>
              <a:cxn ang="0">
                <a:pos x="28" y="1"/>
              </a:cxn>
              <a:cxn ang="0">
                <a:pos x="32" y="2"/>
              </a:cxn>
              <a:cxn ang="0">
                <a:pos x="35" y="4"/>
              </a:cxn>
              <a:cxn ang="0">
                <a:pos x="37" y="6"/>
              </a:cxn>
              <a:cxn ang="0">
                <a:pos x="38" y="8"/>
              </a:cxn>
              <a:cxn ang="0">
                <a:pos x="39" y="11"/>
              </a:cxn>
              <a:cxn ang="0">
                <a:pos x="40" y="13"/>
              </a:cxn>
              <a:cxn ang="0">
                <a:pos x="39" y="17"/>
              </a:cxn>
              <a:cxn ang="0">
                <a:pos x="38" y="19"/>
              </a:cxn>
              <a:cxn ang="0">
                <a:pos x="37" y="21"/>
              </a:cxn>
              <a:cxn ang="0">
                <a:pos x="35" y="23"/>
              </a:cxn>
              <a:cxn ang="0">
                <a:pos x="32" y="25"/>
              </a:cxn>
              <a:cxn ang="0">
                <a:pos x="28" y="27"/>
              </a:cxn>
              <a:cxn ang="0">
                <a:pos x="25" y="27"/>
              </a:cxn>
              <a:cxn ang="0">
                <a:pos x="20" y="27"/>
              </a:cxn>
              <a:cxn ang="0">
                <a:pos x="17" y="27"/>
              </a:cxn>
              <a:cxn ang="0">
                <a:pos x="13" y="27"/>
              </a:cxn>
              <a:cxn ang="0">
                <a:pos x="10" y="25"/>
              </a:cxn>
              <a:cxn ang="0">
                <a:pos x="6" y="23"/>
              </a:cxn>
              <a:cxn ang="0">
                <a:pos x="4" y="21"/>
              </a:cxn>
              <a:cxn ang="0">
                <a:pos x="2" y="19"/>
              </a:cxn>
              <a:cxn ang="0">
                <a:pos x="1" y="17"/>
              </a:cxn>
              <a:cxn ang="0">
                <a:pos x="0" y="13"/>
              </a:cxn>
              <a:cxn ang="0">
                <a:pos x="1" y="11"/>
              </a:cxn>
              <a:cxn ang="0">
                <a:pos x="2" y="8"/>
              </a:cxn>
              <a:cxn ang="0">
                <a:pos x="4" y="6"/>
              </a:cxn>
              <a:cxn ang="0">
                <a:pos x="6" y="4"/>
              </a:cxn>
              <a:cxn ang="0">
                <a:pos x="10" y="2"/>
              </a:cxn>
              <a:cxn ang="0">
                <a:pos x="13" y="1"/>
              </a:cxn>
              <a:cxn ang="0">
                <a:pos x="17" y="0"/>
              </a:cxn>
              <a:cxn ang="0">
                <a:pos x="20" y="0"/>
              </a:cxn>
            </a:cxnLst>
            <a:rect l="0" t="0" r="r" b="b"/>
            <a:pathLst>
              <a:path w="40" h="27">
                <a:moveTo>
                  <a:pt x="20" y="0"/>
                </a:moveTo>
                <a:lnTo>
                  <a:pt x="25" y="0"/>
                </a:lnTo>
                <a:lnTo>
                  <a:pt x="28" y="1"/>
                </a:lnTo>
                <a:lnTo>
                  <a:pt x="32" y="2"/>
                </a:lnTo>
                <a:lnTo>
                  <a:pt x="35" y="4"/>
                </a:lnTo>
                <a:lnTo>
                  <a:pt x="37" y="6"/>
                </a:lnTo>
                <a:lnTo>
                  <a:pt x="38" y="8"/>
                </a:lnTo>
                <a:lnTo>
                  <a:pt x="39" y="11"/>
                </a:lnTo>
                <a:lnTo>
                  <a:pt x="40" y="13"/>
                </a:lnTo>
                <a:lnTo>
                  <a:pt x="39" y="17"/>
                </a:lnTo>
                <a:lnTo>
                  <a:pt x="38" y="19"/>
                </a:lnTo>
                <a:lnTo>
                  <a:pt x="37" y="21"/>
                </a:lnTo>
                <a:lnTo>
                  <a:pt x="35" y="23"/>
                </a:lnTo>
                <a:lnTo>
                  <a:pt x="32" y="25"/>
                </a:lnTo>
                <a:lnTo>
                  <a:pt x="28" y="27"/>
                </a:lnTo>
                <a:lnTo>
                  <a:pt x="25" y="27"/>
                </a:lnTo>
                <a:lnTo>
                  <a:pt x="20" y="27"/>
                </a:lnTo>
                <a:lnTo>
                  <a:pt x="17" y="27"/>
                </a:lnTo>
                <a:lnTo>
                  <a:pt x="13" y="27"/>
                </a:lnTo>
                <a:lnTo>
                  <a:pt x="10" y="25"/>
                </a:lnTo>
                <a:lnTo>
                  <a:pt x="6" y="23"/>
                </a:lnTo>
                <a:lnTo>
                  <a:pt x="4" y="21"/>
                </a:lnTo>
                <a:lnTo>
                  <a:pt x="2" y="19"/>
                </a:lnTo>
                <a:lnTo>
                  <a:pt x="1" y="17"/>
                </a:lnTo>
                <a:lnTo>
                  <a:pt x="0" y="13"/>
                </a:lnTo>
                <a:lnTo>
                  <a:pt x="1" y="11"/>
                </a:lnTo>
                <a:lnTo>
                  <a:pt x="2" y="8"/>
                </a:lnTo>
                <a:lnTo>
                  <a:pt x="4" y="6"/>
                </a:lnTo>
                <a:lnTo>
                  <a:pt x="6" y="4"/>
                </a:lnTo>
                <a:lnTo>
                  <a:pt x="10" y="2"/>
                </a:lnTo>
                <a:lnTo>
                  <a:pt x="13" y="1"/>
                </a:lnTo>
                <a:lnTo>
                  <a:pt x="17" y="0"/>
                </a:lnTo>
                <a:lnTo>
                  <a:pt x="20" y="0"/>
                </a:lnTo>
                <a:close/>
              </a:path>
            </a:pathLst>
          </a:custGeom>
          <a:solidFill>
            <a:srgbClr val="808080"/>
          </a:solid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7" name="Freeform 35"/>
          <p:cNvSpPr/>
          <p:nvPr/>
        </p:nvSpPr>
        <p:spPr bwMode="auto">
          <a:xfrm>
            <a:off x="4061460" y="2731135"/>
            <a:ext cx="98425" cy="293370"/>
          </a:xfrm>
          <a:custGeom>
            <a:avLst/>
            <a:gdLst/>
            <a:ahLst/>
            <a:cxnLst>
              <a:cxn ang="0">
                <a:pos x="14" y="0"/>
              </a:cxn>
              <a:cxn ang="0">
                <a:pos x="20" y="3"/>
              </a:cxn>
              <a:cxn ang="0">
                <a:pos x="25" y="12"/>
              </a:cxn>
              <a:cxn ang="0">
                <a:pos x="28" y="25"/>
              </a:cxn>
              <a:cxn ang="0">
                <a:pos x="29" y="40"/>
              </a:cxn>
              <a:cxn ang="0">
                <a:pos x="26" y="57"/>
              </a:cxn>
              <a:cxn ang="0">
                <a:pos x="23" y="68"/>
              </a:cxn>
              <a:cxn ang="0">
                <a:pos x="17" y="76"/>
              </a:cxn>
              <a:cxn ang="0">
                <a:pos x="11" y="78"/>
              </a:cxn>
              <a:cxn ang="0">
                <a:pos x="6" y="76"/>
              </a:cxn>
              <a:cxn ang="0">
                <a:pos x="2" y="68"/>
              </a:cxn>
              <a:cxn ang="0">
                <a:pos x="0" y="57"/>
              </a:cxn>
              <a:cxn ang="0">
                <a:pos x="0" y="40"/>
              </a:cxn>
              <a:cxn ang="0">
                <a:pos x="2" y="25"/>
              </a:cxn>
              <a:cxn ang="0">
                <a:pos x="5" y="12"/>
              </a:cxn>
              <a:cxn ang="0">
                <a:pos x="8" y="3"/>
              </a:cxn>
              <a:cxn ang="0">
                <a:pos x="14" y="0"/>
              </a:cxn>
            </a:cxnLst>
            <a:rect l="0" t="0" r="r" b="b"/>
            <a:pathLst>
              <a:path w="29" h="78">
                <a:moveTo>
                  <a:pt x="14" y="0"/>
                </a:moveTo>
                <a:lnTo>
                  <a:pt x="20" y="3"/>
                </a:lnTo>
                <a:lnTo>
                  <a:pt x="25" y="12"/>
                </a:lnTo>
                <a:lnTo>
                  <a:pt x="28" y="25"/>
                </a:lnTo>
                <a:lnTo>
                  <a:pt x="29" y="40"/>
                </a:lnTo>
                <a:lnTo>
                  <a:pt x="26" y="57"/>
                </a:lnTo>
                <a:lnTo>
                  <a:pt x="23" y="68"/>
                </a:lnTo>
                <a:lnTo>
                  <a:pt x="17" y="76"/>
                </a:lnTo>
                <a:lnTo>
                  <a:pt x="11" y="78"/>
                </a:lnTo>
                <a:lnTo>
                  <a:pt x="6" y="76"/>
                </a:lnTo>
                <a:lnTo>
                  <a:pt x="2" y="68"/>
                </a:lnTo>
                <a:lnTo>
                  <a:pt x="0" y="57"/>
                </a:lnTo>
                <a:lnTo>
                  <a:pt x="0" y="40"/>
                </a:lnTo>
                <a:lnTo>
                  <a:pt x="2" y="25"/>
                </a:lnTo>
                <a:lnTo>
                  <a:pt x="5" y="12"/>
                </a:lnTo>
                <a:lnTo>
                  <a:pt x="8" y="3"/>
                </a:lnTo>
                <a:lnTo>
                  <a:pt x="14" y="0"/>
                </a:lnTo>
                <a:close/>
              </a:path>
            </a:pathLst>
          </a:custGeom>
          <a:solidFill>
            <a:srgbClr val="808080"/>
          </a:solid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8" name="Freeform 36"/>
          <p:cNvSpPr/>
          <p:nvPr/>
        </p:nvSpPr>
        <p:spPr bwMode="auto">
          <a:xfrm>
            <a:off x="3151505" y="2323465"/>
            <a:ext cx="1412240" cy="1110615"/>
          </a:xfrm>
          <a:custGeom>
            <a:avLst/>
            <a:gdLst/>
            <a:ahLst/>
            <a:cxnLst>
              <a:cxn ang="0">
                <a:pos x="0" y="0"/>
              </a:cxn>
              <a:cxn ang="0">
                <a:pos x="211" y="0"/>
              </a:cxn>
              <a:cxn ang="0">
                <a:pos x="213" y="149"/>
              </a:cxn>
              <a:cxn ang="0">
                <a:pos x="419" y="149"/>
              </a:cxn>
              <a:cxn ang="0">
                <a:pos x="419" y="294"/>
              </a:cxn>
              <a:cxn ang="0">
                <a:pos x="0" y="294"/>
              </a:cxn>
              <a:cxn ang="0">
                <a:pos x="0" y="0"/>
              </a:cxn>
            </a:cxnLst>
            <a:rect l="0" t="0" r="r" b="b"/>
            <a:pathLst>
              <a:path w="419" h="294">
                <a:moveTo>
                  <a:pt x="0" y="0"/>
                </a:moveTo>
                <a:lnTo>
                  <a:pt x="211" y="0"/>
                </a:lnTo>
                <a:lnTo>
                  <a:pt x="213" y="149"/>
                </a:lnTo>
                <a:lnTo>
                  <a:pt x="419" y="149"/>
                </a:lnTo>
                <a:lnTo>
                  <a:pt x="419" y="294"/>
                </a:lnTo>
                <a:lnTo>
                  <a:pt x="0" y="294"/>
                </a:lnTo>
                <a:lnTo>
                  <a:pt x="0" y="0"/>
                </a:lnTo>
                <a:close/>
              </a:path>
            </a:pathLst>
          </a:custGeom>
          <a:solidFill>
            <a:srgbClr val="808080"/>
          </a:solidFill>
          <a:ln w="7938">
            <a:no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49" name="Freeform 37"/>
          <p:cNvSpPr/>
          <p:nvPr/>
        </p:nvSpPr>
        <p:spPr bwMode="auto">
          <a:xfrm>
            <a:off x="6534785" y="1490980"/>
            <a:ext cx="77470" cy="61595"/>
          </a:xfrm>
          <a:custGeom>
            <a:avLst/>
            <a:gdLst/>
            <a:ahLst/>
            <a:cxnLst>
              <a:cxn ang="0">
                <a:pos x="11" y="0"/>
              </a:cxn>
              <a:cxn ang="0">
                <a:pos x="16" y="0"/>
              </a:cxn>
              <a:cxn ang="0">
                <a:pos x="20" y="2"/>
              </a:cxn>
              <a:cxn ang="0">
                <a:pos x="22" y="5"/>
              </a:cxn>
              <a:cxn ang="0">
                <a:pos x="23" y="8"/>
              </a:cxn>
              <a:cxn ang="0">
                <a:pos x="22" y="11"/>
              </a:cxn>
              <a:cxn ang="0">
                <a:pos x="20" y="13"/>
              </a:cxn>
              <a:cxn ang="0">
                <a:pos x="16" y="15"/>
              </a:cxn>
              <a:cxn ang="0">
                <a:pos x="11" y="16"/>
              </a:cxn>
              <a:cxn ang="0">
                <a:pos x="7" y="15"/>
              </a:cxn>
              <a:cxn ang="0">
                <a:pos x="3" y="13"/>
              </a:cxn>
              <a:cxn ang="0">
                <a:pos x="1" y="11"/>
              </a:cxn>
              <a:cxn ang="0">
                <a:pos x="0" y="8"/>
              </a:cxn>
              <a:cxn ang="0">
                <a:pos x="1" y="5"/>
              </a:cxn>
              <a:cxn ang="0">
                <a:pos x="3" y="2"/>
              </a:cxn>
              <a:cxn ang="0">
                <a:pos x="7" y="0"/>
              </a:cxn>
              <a:cxn ang="0">
                <a:pos x="11" y="0"/>
              </a:cxn>
            </a:cxnLst>
            <a:rect l="0" t="0" r="r" b="b"/>
            <a:pathLst>
              <a:path w="23" h="16">
                <a:moveTo>
                  <a:pt x="11" y="0"/>
                </a:moveTo>
                <a:lnTo>
                  <a:pt x="16" y="0"/>
                </a:lnTo>
                <a:lnTo>
                  <a:pt x="20" y="2"/>
                </a:lnTo>
                <a:lnTo>
                  <a:pt x="22" y="5"/>
                </a:lnTo>
                <a:lnTo>
                  <a:pt x="23" y="8"/>
                </a:lnTo>
                <a:lnTo>
                  <a:pt x="22" y="11"/>
                </a:lnTo>
                <a:lnTo>
                  <a:pt x="20" y="13"/>
                </a:lnTo>
                <a:lnTo>
                  <a:pt x="16" y="15"/>
                </a:lnTo>
                <a:lnTo>
                  <a:pt x="11" y="16"/>
                </a:lnTo>
                <a:lnTo>
                  <a:pt x="7" y="15"/>
                </a:lnTo>
                <a:lnTo>
                  <a:pt x="3" y="13"/>
                </a:lnTo>
                <a:lnTo>
                  <a:pt x="1" y="11"/>
                </a:lnTo>
                <a:lnTo>
                  <a:pt x="0" y="8"/>
                </a:lnTo>
                <a:lnTo>
                  <a:pt x="1" y="5"/>
                </a:lnTo>
                <a:lnTo>
                  <a:pt x="3" y="2"/>
                </a:lnTo>
                <a:lnTo>
                  <a:pt x="7" y="0"/>
                </a:lnTo>
                <a:lnTo>
                  <a:pt x="11" y="0"/>
                </a:lnTo>
                <a:close/>
              </a:path>
            </a:pathLst>
          </a:custGeom>
          <a:solidFill>
            <a:srgbClr val="808080"/>
          </a:solid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0" name="Freeform 38"/>
          <p:cNvSpPr/>
          <p:nvPr/>
        </p:nvSpPr>
        <p:spPr bwMode="auto">
          <a:xfrm>
            <a:off x="6590030" y="1525270"/>
            <a:ext cx="48895" cy="466090"/>
          </a:xfrm>
          <a:custGeom>
            <a:avLst/>
            <a:gdLst/>
            <a:ahLst/>
            <a:cxnLst>
              <a:cxn ang="0">
                <a:pos x="6" y="0"/>
              </a:cxn>
              <a:cxn ang="0">
                <a:pos x="6" y="104"/>
              </a:cxn>
              <a:cxn ang="0">
                <a:pos x="5" y="105"/>
              </a:cxn>
              <a:cxn ang="0">
                <a:pos x="4" y="105"/>
              </a:cxn>
              <a:cxn ang="0">
                <a:pos x="3" y="105"/>
              </a:cxn>
              <a:cxn ang="0">
                <a:pos x="4" y="105"/>
              </a:cxn>
              <a:cxn ang="0">
                <a:pos x="3" y="105"/>
              </a:cxn>
              <a:cxn ang="0">
                <a:pos x="2" y="105"/>
              </a:cxn>
              <a:cxn ang="0">
                <a:pos x="1" y="106"/>
              </a:cxn>
              <a:cxn ang="0">
                <a:pos x="0" y="107"/>
              </a:cxn>
              <a:cxn ang="0">
                <a:pos x="0" y="110"/>
              </a:cxn>
              <a:cxn ang="0">
                <a:pos x="0" y="115"/>
              </a:cxn>
              <a:cxn ang="0">
                <a:pos x="0" y="120"/>
              </a:cxn>
              <a:cxn ang="0">
                <a:pos x="2" y="122"/>
              </a:cxn>
              <a:cxn ang="0">
                <a:pos x="4" y="123"/>
              </a:cxn>
              <a:cxn ang="0">
                <a:pos x="10" y="123"/>
              </a:cxn>
              <a:cxn ang="0">
                <a:pos x="10" y="122"/>
              </a:cxn>
              <a:cxn ang="0">
                <a:pos x="14" y="122"/>
              </a:cxn>
              <a:cxn ang="0">
                <a:pos x="14" y="121"/>
              </a:cxn>
              <a:cxn ang="0">
                <a:pos x="14" y="120"/>
              </a:cxn>
              <a:cxn ang="0">
                <a:pos x="15" y="119"/>
              </a:cxn>
              <a:cxn ang="0">
                <a:pos x="15" y="117"/>
              </a:cxn>
            </a:cxnLst>
            <a:rect l="0" t="0" r="r" b="b"/>
            <a:pathLst>
              <a:path w="15" h="123">
                <a:moveTo>
                  <a:pt x="6" y="0"/>
                </a:moveTo>
                <a:lnTo>
                  <a:pt x="6" y="104"/>
                </a:lnTo>
                <a:lnTo>
                  <a:pt x="5" y="105"/>
                </a:lnTo>
                <a:lnTo>
                  <a:pt x="4" y="105"/>
                </a:lnTo>
                <a:lnTo>
                  <a:pt x="3" y="105"/>
                </a:lnTo>
                <a:lnTo>
                  <a:pt x="4" y="105"/>
                </a:lnTo>
                <a:lnTo>
                  <a:pt x="3" y="105"/>
                </a:lnTo>
                <a:lnTo>
                  <a:pt x="2" y="105"/>
                </a:lnTo>
                <a:lnTo>
                  <a:pt x="1" y="106"/>
                </a:lnTo>
                <a:lnTo>
                  <a:pt x="0" y="107"/>
                </a:lnTo>
                <a:lnTo>
                  <a:pt x="0" y="110"/>
                </a:lnTo>
                <a:lnTo>
                  <a:pt x="0" y="115"/>
                </a:lnTo>
                <a:lnTo>
                  <a:pt x="0" y="120"/>
                </a:lnTo>
                <a:lnTo>
                  <a:pt x="2" y="122"/>
                </a:lnTo>
                <a:lnTo>
                  <a:pt x="4" y="123"/>
                </a:lnTo>
                <a:lnTo>
                  <a:pt x="10" y="123"/>
                </a:lnTo>
                <a:lnTo>
                  <a:pt x="10" y="122"/>
                </a:lnTo>
                <a:lnTo>
                  <a:pt x="14" y="122"/>
                </a:lnTo>
                <a:lnTo>
                  <a:pt x="14" y="121"/>
                </a:lnTo>
                <a:lnTo>
                  <a:pt x="14" y="120"/>
                </a:lnTo>
                <a:lnTo>
                  <a:pt x="15" y="119"/>
                </a:lnTo>
                <a:lnTo>
                  <a:pt x="15" y="117"/>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1" name="Rectangle 39"/>
          <p:cNvSpPr>
            <a:spLocks noChangeArrowheads="1"/>
          </p:cNvSpPr>
          <p:nvPr/>
        </p:nvSpPr>
        <p:spPr bwMode="auto">
          <a:xfrm>
            <a:off x="6229350" y="2265680"/>
            <a:ext cx="749300" cy="541020"/>
          </a:xfrm>
          <a:prstGeom prst="rect">
            <a:avLst/>
          </a:prstGeom>
          <a:solidFill>
            <a:srgbClr val="B3B3B3"/>
          </a:solidFill>
          <a:ln w="7938">
            <a:noFill/>
            <a:miter lim="800000"/>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2" name="Freeform 40"/>
          <p:cNvSpPr/>
          <p:nvPr/>
        </p:nvSpPr>
        <p:spPr bwMode="auto">
          <a:xfrm>
            <a:off x="6221730" y="1978660"/>
            <a:ext cx="764540" cy="280035"/>
          </a:xfrm>
          <a:custGeom>
            <a:avLst/>
            <a:gdLst/>
            <a:ahLst/>
            <a:cxnLst>
              <a:cxn ang="0">
                <a:pos x="0" y="74"/>
              </a:cxn>
              <a:cxn ang="0">
                <a:pos x="115" y="0"/>
              </a:cxn>
              <a:cxn ang="0">
                <a:pos x="227" y="74"/>
              </a:cxn>
            </a:cxnLst>
            <a:rect l="0" t="0" r="r" b="b"/>
            <a:pathLst>
              <a:path w="227" h="74">
                <a:moveTo>
                  <a:pt x="0" y="74"/>
                </a:moveTo>
                <a:lnTo>
                  <a:pt x="115" y="0"/>
                </a:lnTo>
                <a:lnTo>
                  <a:pt x="227" y="74"/>
                </a:lnTo>
              </a:path>
            </a:pathLst>
          </a:custGeom>
          <a:noFill/>
          <a:ln w="7938">
            <a:solidFill>
              <a:srgbClr val="000000"/>
            </a:solid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3" name="Rectangle 41"/>
          <p:cNvSpPr>
            <a:spLocks noChangeArrowheads="1"/>
          </p:cNvSpPr>
          <p:nvPr/>
        </p:nvSpPr>
        <p:spPr bwMode="auto">
          <a:xfrm>
            <a:off x="3219450" y="3453130"/>
            <a:ext cx="781685" cy="218440"/>
          </a:xfrm>
          <a:prstGeom prst="rect">
            <a:avLst/>
          </a:prstGeom>
          <a:solidFill>
            <a:srgbClr val="808080"/>
          </a:solidFill>
          <a:ln w="7938">
            <a:noFill/>
            <a:miter lim="800000"/>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4" name="Rectangle 42"/>
          <p:cNvSpPr>
            <a:spLocks noChangeArrowheads="1"/>
          </p:cNvSpPr>
          <p:nvPr/>
        </p:nvSpPr>
        <p:spPr bwMode="auto">
          <a:xfrm>
            <a:off x="3153410" y="3693795"/>
            <a:ext cx="923290" cy="19050"/>
          </a:xfrm>
          <a:prstGeom prst="rect">
            <a:avLst/>
          </a:prstGeom>
          <a:solidFill>
            <a:srgbClr val="808080"/>
          </a:solidFill>
          <a:ln w="7938">
            <a:solidFill>
              <a:srgbClr val="000000"/>
            </a:solidFill>
            <a:miter lim="800000"/>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5" name="Rectangle 43"/>
          <p:cNvSpPr>
            <a:spLocks noChangeArrowheads="1"/>
          </p:cNvSpPr>
          <p:nvPr/>
        </p:nvSpPr>
        <p:spPr bwMode="auto">
          <a:xfrm>
            <a:off x="3153410" y="3731260"/>
            <a:ext cx="923290" cy="20320"/>
          </a:xfrm>
          <a:prstGeom prst="rect">
            <a:avLst/>
          </a:prstGeom>
          <a:solidFill>
            <a:srgbClr val="808080"/>
          </a:solidFill>
          <a:ln w="7938">
            <a:solidFill>
              <a:srgbClr val="000000"/>
            </a:solidFill>
            <a:miter lim="800000"/>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6" name="Freeform 44"/>
          <p:cNvSpPr/>
          <p:nvPr/>
        </p:nvSpPr>
        <p:spPr bwMode="auto">
          <a:xfrm>
            <a:off x="3213735" y="3758565"/>
            <a:ext cx="795020" cy="370205"/>
          </a:xfrm>
          <a:custGeom>
            <a:avLst/>
            <a:gdLst/>
            <a:ahLst/>
            <a:cxnLst>
              <a:cxn ang="0">
                <a:pos x="0" y="0"/>
              </a:cxn>
              <a:cxn ang="0">
                <a:pos x="236" y="0"/>
              </a:cxn>
              <a:cxn ang="0">
                <a:pos x="236" y="78"/>
              </a:cxn>
              <a:cxn ang="0">
                <a:pos x="166" y="98"/>
              </a:cxn>
              <a:cxn ang="0">
                <a:pos x="104" y="78"/>
              </a:cxn>
              <a:cxn ang="0">
                <a:pos x="47" y="60"/>
              </a:cxn>
              <a:cxn ang="0">
                <a:pos x="0" y="78"/>
              </a:cxn>
              <a:cxn ang="0">
                <a:pos x="0" y="0"/>
              </a:cxn>
            </a:cxnLst>
            <a:rect l="0" t="0" r="r" b="b"/>
            <a:pathLst>
              <a:path w="236" h="98">
                <a:moveTo>
                  <a:pt x="0" y="0"/>
                </a:moveTo>
                <a:lnTo>
                  <a:pt x="236" y="0"/>
                </a:lnTo>
                <a:lnTo>
                  <a:pt x="236" y="78"/>
                </a:lnTo>
                <a:lnTo>
                  <a:pt x="166" y="98"/>
                </a:lnTo>
                <a:lnTo>
                  <a:pt x="104" y="78"/>
                </a:lnTo>
                <a:lnTo>
                  <a:pt x="47" y="60"/>
                </a:lnTo>
                <a:lnTo>
                  <a:pt x="0" y="78"/>
                </a:lnTo>
                <a:lnTo>
                  <a:pt x="0" y="0"/>
                </a:lnTo>
                <a:close/>
              </a:path>
            </a:pathLst>
          </a:custGeom>
          <a:solidFill>
            <a:srgbClr val="808080"/>
          </a:solidFill>
          <a:ln w="7938">
            <a:noFill/>
            <a:prstDash val="solid"/>
            <a:round/>
          </a:ln>
        </p:spPr>
        <p:txBody>
          <a:bodyPr/>
          <a:lstStyle/>
          <a:p>
            <a:endParaRPr lang="zh-CN" altLang="en-US" sz="16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4157" name="Line 45"/>
          <p:cNvSpPr>
            <a:spLocks noChangeShapeType="1"/>
          </p:cNvSpPr>
          <p:nvPr/>
        </p:nvSpPr>
        <p:spPr bwMode="auto">
          <a:xfrm flipH="1">
            <a:off x="5275580" y="1922780"/>
            <a:ext cx="602615" cy="196215"/>
          </a:xfrm>
          <a:prstGeom prst="line">
            <a:avLst/>
          </a:prstGeom>
          <a:noFill/>
          <a:ln w="7938">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3808" name="Text Box 46"/>
          <p:cNvSpPr txBox="1"/>
          <p:nvPr/>
        </p:nvSpPr>
        <p:spPr>
          <a:xfrm>
            <a:off x="609600" y="1776095"/>
            <a:ext cx="186690" cy="337185"/>
          </a:xfrm>
          <a:prstGeom prst="rect">
            <a:avLst/>
          </a:prstGeom>
          <a:noFill/>
          <a:ln w="9525">
            <a:noFill/>
          </a:ln>
        </p:spPr>
        <p:txBody>
          <a:bodyPr wrap="square">
            <a:spAutoFit/>
          </a:bodyPr>
          <a:lstStyle/>
          <a:p>
            <a:pPr>
              <a:spcBef>
                <a:spcPct val="50000"/>
              </a:spcBef>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33809" name="Text Box 47"/>
          <p:cNvSpPr txBox="1"/>
          <p:nvPr/>
        </p:nvSpPr>
        <p:spPr>
          <a:xfrm>
            <a:off x="6991985" y="1370330"/>
            <a:ext cx="151130" cy="337185"/>
          </a:xfrm>
          <a:prstGeom prst="rect">
            <a:avLst/>
          </a:prstGeom>
          <a:noFill/>
          <a:ln w="9525">
            <a:noFill/>
          </a:ln>
        </p:spPr>
        <p:txBody>
          <a:bodyPr wrap="square">
            <a:spAutoFit/>
          </a:bodyPr>
          <a:lstStyle/>
          <a:p>
            <a:pPr>
              <a:spcBef>
                <a:spcPct val="50000"/>
              </a:spcBef>
            </a:pP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54160" name="Line 48"/>
          <p:cNvSpPr>
            <a:spLocks noChangeShapeType="1"/>
          </p:cNvSpPr>
          <p:nvPr/>
        </p:nvSpPr>
        <p:spPr bwMode="auto">
          <a:xfrm>
            <a:off x="4940935" y="1536065"/>
            <a:ext cx="510540" cy="505460"/>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3812" name="Text Box 50"/>
          <p:cNvSpPr txBox="1"/>
          <p:nvPr/>
        </p:nvSpPr>
        <p:spPr>
          <a:xfrm>
            <a:off x="5133975" y="3354070"/>
            <a:ext cx="3003550" cy="404794"/>
          </a:xfrm>
          <a:prstGeom prst="roundRect">
            <a:avLst/>
          </a:prstGeom>
          <a:solidFill>
            <a:srgbClr val="F4AE3E"/>
          </a:solidFill>
          <a:ln w="9525">
            <a:noFill/>
          </a:ln>
        </p:spPr>
        <p:txBody>
          <a:bodyPr wrap="square">
            <a:spAutoFit/>
          </a:bodyPr>
          <a:lstStyle/>
          <a:p>
            <a:pPr algn="ctr">
              <a:spcBef>
                <a:spcPct val="50000"/>
              </a:spcBef>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找出危险</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754163" name="Line 51"/>
          <p:cNvSpPr>
            <a:spLocks noChangeShapeType="1"/>
          </p:cNvSpPr>
          <p:nvPr/>
        </p:nvSpPr>
        <p:spPr bwMode="auto">
          <a:xfrm flipV="1">
            <a:off x="6645275" y="2799715"/>
            <a:ext cx="0" cy="527685"/>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33814" name="Picture 52" descr="PE01838_"/>
          <p:cNvPicPr>
            <a:picLocks noChangeAspect="1"/>
          </p:cNvPicPr>
          <p:nvPr/>
        </p:nvPicPr>
        <p:blipFill>
          <a:blip r:embed="rId3"/>
          <a:stretch>
            <a:fillRect/>
          </a:stretch>
        </p:blipFill>
        <p:spPr>
          <a:xfrm>
            <a:off x="4864100" y="4172585"/>
            <a:ext cx="667385" cy="630555"/>
          </a:xfrm>
          <a:prstGeom prst="rect">
            <a:avLst/>
          </a:prstGeom>
          <a:noFill/>
          <a:ln w="9525">
            <a:noFill/>
          </a:ln>
        </p:spPr>
      </p:pic>
      <p:pic>
        <p:nvPicPr>
          <p:cNvPr id="33815" name="Picture 53" descr="PE01838_"/>
          <p:cNvPicPr>
            <a:picLocks noChangeAspect="1"/>
          </p:cNvPicPr>
          <p:nvPr/>
        </p:nvPicPr>
        <p:blipFill>
          <a:blip r:embed="rId3"/>
          <a:stretch>
            <a:fillRect/>
          </a:stretch>
        </p:blipFill>
        <p:spPr>
          <a:xfrm>
            <a:off x="3968750" y="2574925"/>
            <a:ext cx="316865" cy="299085"/>
          </a:xfrm>
          <a:prstGeom prst="rect">
            <a:avLst/>
          </a:prstGeom>
          <a:noFill/>
          <a:ln w="9525">
            <a:noFill/>
          </a:ln>
        </p:spPr>
      </p:pic>
      <p:sp>
        <p:nvSpPr>
          <p:cNvPr id="4" name="文本框 3"/>
          <p:cNvSpPr txBox="1"/>
          <p:nvPr/>
        </p:nvSpPr>
        <p:spPr>
          <a:xfrm>
            <a:off x="4167505" y="1007110"/>
            <a:ext cx="1097280" cy="368300"/>
          </a:xfrm>
          <a:prstGeom prst="rect">
            <a:avLst/>
          </a:prstGeom>
          <a:noFill/>
        </p:spPr>
        <p:txBody>
          <a:bodyPr wrap="none" rtlCol="0" anchor="t">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找出威胁</a:t>
            </a:r>
          </a:p>
        </p:txBody>
      </p:sp>
      <p:sp>
        <p:nvSpPr>
          <p:cNvPr id="1754167" name="Text Box 55"/>
          <p:cNvSpPr txBox="1">
            <a:spLocks noChangeArrowheads="1"/>
          </p:cNvSpPr>
          <p:nvPr/>
        </p:nvSpPr>
        <p:spPr bwMode="auto">
          <a:xfrm>
            <a:off x="609600" y="673418"/>
            <a:ext cx="1097280" cy="3683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zh-CN" altLang="en-US" kern="1200" cap="none" spc="0" normalizeH="0" baseline="0" noProof="0">
                <a:solidFill>
                  <a:srgbClr val="080808"/>
                </a:solidFill>
                <a:effectLst/>
                <a:latin typeface="微软雅黑" panose="020B0503020204020204" pitchFamily="34" charset="-122"/>
                <a:ea typeface="微软雅黑" panose="020B0503020204020204" pitchFamily="34" charset="-122"/>
                <a:cs typeface="Times New Roman" panose="02020603050405020304" pitchFamily="18" charset="0"/>
              </a:rPr>
              <a:t>吊装作业</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755138" name="Line 2"/>
          <p:cNvSpPr>
            <a:spLocks noChangeShapeType="1"/>
          </p:cNvSpPr>
          <p:nvPr/>
        </p:nvSpPr>
        <p:spPr bwMode="auto">
          <a:xfrm flipV="1">
            <a:off x="6080125" y="2880360"/>
            <a:ext cx="1368425" cy="1076960"/>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39" name="Line 3"/>
          <p:cNvSpPr>
            <a:spLocks noChangeShapeType="1"/>
          </p:cNvSpPr>
          <p:nvPr/>
        </p:nvSpPr>
        <p:spPr bwMode="auto">
          <a:xfrm flipV="1">
            <a:off x="6080125" y="2651125"/>
            <a:ext cx="1266190" cy="529590"/>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40" name="Line 4"/>
          <p:cNvSpPr>
            <a:spLocks noChangeShapeType="1"/>
          </p:cNvSpPr>
          <p:nvPr/>
        </p:nvSpPr>
        <p:spPr bwMode="auto">
          <a:xfrm>
            <a:off x="6090285" y="2121535"/>
            <a:ext cx="1266190" cy="370840"/>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41" name="Line 5"/>
          <p:cNvSpPr>
            <a:spLocks noChangeShapeType="1"/>
          </p:cNvSpPr>
          <p:nvPr/>
        </p:nvSpPr>
        <p:spPr bwMode="auto">
          <a:xfrm>
            <a:off x="6100445" y="1273810"/>
            <a:ext cx="1317625" cy="953135"/>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43" name="Rectangle 7"/>
          <p:cNvSpPr>
            <a:spLocks noChangeArrowheads="1"/>
          </p:cNvSpPr>
          <p:nvPr/>
        </p:nvSpPr>
        <p:spPr bwMode="auto">
          <a:xfrm>
            <a:off x="3413125" y="1133475"/>
            <a:ext cx="27940" cy="5715"/>
          </a:xfrm>
          <a:prstGeom prst="rect">
            <a:avLst/>
          </a:prstGeom>
          <a:solidFill>
            <a:srgbClr val="000000"/>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44" name="Rectangle 8"/>
          <p:cNvSpPr>
            <a:spLocks noChangeArrowheads="1"/>
          </p:cNvSpPr>
          <p:nvPr/>
        </p:nvSpPr>
        <p:spPr bwMode="auto">
          <a:xfrm>
            <a:off x="6131560" y="3792220"/>
            <a:ext cx="35560" cy="1270"/>
          </a:xfrm>
          <a:prstGeom prst="rect">
            <a:avLst/>
          </a:prstGeom>
          <a:solidFill>
            <a:srgbClr val="4D4D4D"/>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45" name="Rectangle 9"/>
          <p:cNvSpPr>
            <a:spLocks noChangeArrowheads="1"/>
          </p:cNvSpPr>
          <p:nvPr/>
        </p:nvSpPr>
        <p:spPr bwMode="auto">
          <a:xfrm>
            <a:off x="6131560" y="3790950"/>
            <a:ext cx="35560" cy="1270"/>
          </a:xfrm>
          <a:prstGeom prst="rect">
            <a:avLst/>
          </a:prstGeom>
          <a:solidFill>
            <a:srgbClr val="575757"/>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46" name="Rectangle 10"/>
          <p:cNvSpPr>
            <a:spLocks noChangeArrowheads="1"/>
          </p:cNvSpPr>
          <p:nvPr/>
        </p:nvSpPr>
        <p:spPr bwMode="auto">
          <a:xfrm>
            <a:off x="6131560" y="3789680"/>
            <a:ext cx="35560" cy="1270"/>
          </a:xfrm>
          <a:prstGeom prst="rect">
            <a:avLst/>
          </a:prstGeom>
          <a:solidFill>
            <a:srgbClr val="616161"/>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47" name="Rectangle 11"/>
          <p:cNvSpPr>
            <a:spLocks noChangeArrowheads="1"/>
          </p:cNvSpPr>
          <p:nvPr/>
        </p:nvSpPr>
        <p:spPr bwMode="auto">
          <a:xfrm>
            <a:off x="6233795" y="3877945"/>
            <a:ext cx="35560" cy="1270"/>
          </a:xfrm>
          <a:prstGeom prst="rect">
            <a:avLst/>
          </a:prstGeom>
          <a:solidFill>
            <a:srgbClr val="6C6C6C"/>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48" name="Rectangle 12"/>
          <p:cNvSpPr>
            <a:spLocks noChangeArrowheads="1"/>
          </p:cNvSpPr>
          <p:nvPr/>
        </p:nvSpPr>
        <p:spPr bwMode="auto">
          <a:xfrm>
            <a:off x="6131560" y="3788410"/>
            <a:ext cx="35560" cy="1270"/>
          </a:xfrm>
          <a:prstGeom prst="rect">
            <a:avLst/>
          </a:prstGeom>
          <a:solidFill>
            <a:srgbClr val="787878"/>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49" name="Rectangle 13"/>
          <p:cNvSpPr>
            <a:spLocks noChangeArrowheads="1"/>
          </p:cNvSpPr>
          <p:nvPr/>
        </p:nvSpPr>
        <p:spPr bwMode="auto">
          <a:xfrm>
            <a:off x="6131560" y="3787775"/>
            <a:ext cx="35560" cy="1270"/>
          </a:xfrm>
          <a:prstGeom prst="rect">
            <a:avLst/>
          </a:prstGeom>
          <a:solidFill>
            <a:srgbClr val="838383"/>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54" name="Freeform 18"/>
          <p:cNvSpPr/>
          <p:nvPr/>
        </p:nvSpPr>
        <p:spPr bwMode="auto">
          <a:xfrm>
            <a:off x="6607810" y="3140075"/>
            <a:ext cx="34290" cy="1270"/>
          </a:xfrm>
          <a:custGeom>
            <a:avLst/>
            <a:gdLst/>
            <a:ahLst/>
            <a:cxnLst>
              <a:cxn ang="0">
                <a:pos x="0" y="0"/>
              </a:cxn>
              <a:cxn ang="0">
                <a:pos x="26" y="0"/>
              </a:cxn>
              <a:cxn ang="0">
                <a:pos x="27" y="0"/>
              </a:cxn>
              <a:cxn ang="0">
                <a:pos x="0" y="0"/>
              </a:cxn>
            </a:cxnLst>
            <a:rect l="0" t="0" r="r" b="b"/>
            <a:pathLst>
              <a:path w="27">
                <a:moveTo>
                  <a:pt x="0" y="0"/>
                </a:moveTo>
                <a:lnTo>
                  <a:pt x="26" y="0"/>
                </a:lnTo>
                <a:lnTo>
                  <a:pt x="27" y="0"/>
                </a:lnTo>
                <a:lnTo>
                  <a:pt x="0" y="0"/>
                </a:lnTo>
                <a:close/>
              </a:path>
            </a:pathLst>
          </a:custGeom>
          <a:solidFill>
            <a:srgbClr val="838383"/>
          </a:solidFill>
          <a:ln w="9525">
            <a:noFill/>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56" name="Rectangle 20"/>
          <p:cNvSpPr>
            <a:spLocks noChangeArrowheads="1"/>
          </p:cNvSpPr>
          <p:nvPr/>
        </p:nvSpPr>
        <p:spPr bwMode="auto">
          <a:xfrm>
            <a:off x="3173095" y="3429635"/>
            <a:ext cx="27940" cy="5715"/>
          </a:xfrm>
          <a:prstGeom prst="rect">
            <a:avLst/>
          </a:prstGeom>
          <a:solidFill>
            <a:srgbClr val="000000"/>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57" name="Rectangle 21"/>
          <p:cNvSpPr>
            <a:spLocks noChangeArrowheads="1"/>
          </p:cNvSpPr>
          <p:nvPr/>
        </p:nvSpPr>
        <p:spPr bwMode="auto">
          <a:xfrm>
            <a:off x="3252470" y="4434840"/>
            <a:ext cx="30480" cy="5715"/>
          </a:xfrm>
          <a:prstGeom prst="rect">
            <a:avLst/>
          </a:prstGeom>
          <a:solidFill>
            <a:srgbClr val="000000"/>
          </a:solidFill>
          <a:ln w="9525">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63" name="Freeform 27"/>
          <p:cNvSpPr/>
          <p:nvPr/>
        </p:nvSpPr>
        <p:spPr bwMode="auto">
          <a:xfrm>
            <a:off x="728345" y="1097280"/>
            <a:ext cx="1086485" cy="751205"/>
          </a:xfrm>
          <a:custGeom>
            <a:avLst/>
            <a:gdLst/>
            <a:ahLst/>
            <a:cxnLst>
              <a:cxn ang="0">
                <a:pos x="619" y="1"/>
              </a:cxn>
              <a:cxn ang="0">
                <a:pos x="702" y="4"/>
              </a:cxn>
              <a:cxn ang="0">
                <a:pos x="781" y="10"/>
              </a:cxn>
              <a:cxn ang="0">
                <a:pos x="853" y="18"/>
              </a:cxn>
              <a:cxn ang="0">
                <a:pos x="919" y="30"/>
              </a:cxn>
              <a:cxn ang="0">
                <a:pos x="977" y="42"/>
              </a:cxn>
              <a:cxn ang="0">
                <a:pos x="1028" y="57"/>
              </a:cxn>
              <a:cxn ang="0">
                <a:pos x="1068" y="73"/>
              </a:cxn>
              <a:cxn ang="0">
                <a:pos x="1099" y="91"/>
              </a:cxn>
              <a:cxn ang="0">
                <a:pos x="1117" y="110"/>
              </a:cxn>
              <a:cxn ang="0">
                <a:pos x="1124" y="129"/>
              </a:cxn>
              <a:cxn ang="0">
                <a:pos x="1117" y="149"/>
              </a:cxn>
              <a:cxn ang="0">
                <a:pos x="1099" y="168"/>
              </a:cxn>
              <a:cxn ang="0">
                <a:pos x="1068" y="186"/>
              </a:cxn>
              <a:cxn ang="0">
                <a:pos x="1028" y="202"/>
              </a:cxn>
              <a:cxn ang="0">
                <a:pos x="977" y="217"/>
              </a:cxn>
              <a:cxn ang="0">
                <a:pos x="919" y="229"/>
              </a:cxn>
              <a:cxn ang="0">
                <a:pos x="853" y="241"/>
              </a:cxn>
              <a:cxn ang="0">
                <a:pos x="781" y="249"/>
              </a:cxn>
              <a:cxn ang="0">
                <a:pos x="702" y="255"/>
              </a:cxn>
              <a:cxn ang="0">
                <a:pos x="619" y="258"/>
              </a:cxn>
              <a:cxn ang="0">
                <a:pos x="533" y="259"/>
              </a:cxn>
              <a:cxn ang="0">
                <a:pos x="449" y="256"/>
              </a:cxn>
              <a:cxn ang="0">
                <a:pos x="369" y="251"/>
              </a:cxn>
              <a:cxn ang="0">
                <a:pos x="294" y="243"/>
              </a:cxn>
              <a:cxn ang="0">
                <a:pos x="226" y="234"/>
              </a:cxn>
              <a:cxn ang="0">
                <a:pos x="165" y="221"/>
              </a:cxn>
              <a:cxn ang="0">
                <a:pos x="111" y="207"/>
              </a:cxn>
              <a:cxn ang="0">
                <a:pos x="68" y="191"/>
              </a:cxn>
              <a:cxn ang="0">
                <a:pos x="34" y="174"/>
              </a:cxn>
              <a:cxn ang="0">
                <a:pos x="11" y="155"/>
              </a:cxn>
              <a:cxn ang="0">
                <a:pos x="0" y="136"/>
              </a:cxn>
              <a:cxn ang="0">
                <a:pos x="3" y="116"/>
              </a:cxn>
              <a:cxn ang="0">
                <a:pos x="18" y="97"/>
              </a:cxn>
              <a:cxn ang="0">
                <a:pos x="43" y="80"/>
              </a:cxn>
              <a:cxn ang="0">
                <a:pos x="82" y="63"/>
              </a:cxn>
              <a:cxn ang="0">
                <a:pos x="128" y="47"/>
              </a:cxn>
              <a:cxn ang="0">
                <a:pos x="184" y="34"/>
              </a:cxn>
              <a:cxn ang="0">
                <a:pos x="248" y="23"/>
              </a:cxn>
              <a:cxn ang="0">
                <a:pos x="318" y="13"/>
              </a:cxn>
              <a:cxn ang="0">
                <a:pos x="394" y="6"/>
              </a:cxn>
              <a:cxn ang="0">
                <a:pos x="476" y="1"/>
              </a:cxn>
              <a:cxn ang="0">
                <a:pos x="561" y="0"/>
              </a:cxn>
            </a:cxnLst>
            <a:rect l="0" t="0" r="r" b="b"/>
            <a:pathLst>
              <a:path w="1124" h="259">
                <a:moveTo>
                  <a:pt x="561" y="0"/>
                </a:moveTo>
                <a:lnTo>
                  <a:pt x="590" y="0"/>
                </a:lnTo>
                <a:lnTo>
                  <a:pt x="619" y="1"/>
                </a:lnTo>
                <a:lnTo>
                  <a:pt x="648" y="1"/>
                </a:lnTo>
                <a:lnTo>
                  <a:pt x="675" y="3"/>
                </a:lnTo>
                <a:lnTo>
                  <a:pt x="702" y="4"/>
                </a:lnTo>
                <a:lnTo>
                  <a:pt x="729" y="6"/>
                </a:lnTo>
                <a:lnTo>
                  <a:pt x="755" y="8"/>
                </a:lnTo>
                <a:lnTo>
                  <a:pt x="781" y="10"/>
                </a:lnTo>
                <a:lnTo>
                  <a:pt x="805" y="13"/>
                </a:lnTo>
                <a:lnTo>
                  <a:pt x="829" y="15"/>
                </a:lnTo>
                <a:lnTo>
                  <a:pt x="853" y="18"/>
                </a:lnTo>
                <a:lnTo>
                  <a:pt x="875" y="23"/>
                </a:lnTo>
                <a:lnTo>
                  <a:pt x="898" y="25"/>
                </a:lnTo>
                <a:lnTo>
                  <a:pt x="919" y="30"/>
                </a:lnTo>
                <a:lnTo>
                  <a:pt x="939" y="34"/>
                </a:lnTo>
                <a:lnTo>
                  <a:pt x="958" y="38"/>
                </a:lnTo>
                <a:lnTo>
                  <a:pt x="977" y="42"/>
                </a:lnTo>
                <a:lnTo>
                  <a:pt x="995" y="47"/>
                </a:lnTo>
                <a:lnTo>
                  <a:pt x="1012" y="52"/>
                </a:lnTo>
                <a:lnTo>
                  <a:pt x="1028" y="57"/>
                </a:lnTo>
                <a:lnTo>
                  <a:pt x="1042" y="63"/>
                </a:lnTo>
                <a:lnTo>
                  <a:pt x="1055" y="68"/>
                </a:lnTo>
                <a:lnTo>
                  <a:pt x="1068" y="73"/>
                </a:lnTo>
                <a:lnTo>
                  <a:pt x="1080" y="80"/>
                </a:lnTo>
                <a:lnTo>
                  <a:pt x="1089" y="85"/>
                </a:lnTo>
                <a:lnTo>
                  <a:pt x="1099" y="91"/>
                </a:lnTo>
                <a:lnTo>
                  <a:pt x="1106" y="97"/>
                </a:lnTo>
                <a:lnTo>
                  <a:pt x="1112" y="103"/>
                </a:lnTo>
                <a:lnTo>
                  <a:pt x="1117" y="110"/>
                </a:lnTo>
                <a:lnTo>
                  <a:pt x="1121" y="116"/>
                </a:lnTo>
                <a:lnTo>
                  <a:pt x="1123" y="123"/>
                </a:lnTo>
                <a:lnTo>
                  <a:pt x="1124" y="129"/>
                </a:lnTo>
                <a:lnTo>
                  <a:pt x="1123" y="136"/>
                </a:lnTo>
                <a:lnTo>
                  <a:pt x="1121" y="143"/>
                </a:lnTo>
                <a:lnTo>
                  <a:pt x="1117" y="149"/>
                </a:lnTo>
                <a:lnTo>
                  <a:pt x="1112" y="155"/>
                </a:lnTo>
                <a:lnTo>
                  <a:pt x="1106" y="162"/>
                </a:lnTo>
                <a:lnTo>
                  <a:pt x="1099" y="168"/>
                </a:lnTo>
                <a:lnTo>
                  <a:pt x="1089" y="174"/>
                </a:lnTo>
                <a:lnTo>
                  <a:pt x="1080" y="180"/>
                </a:lnTo>
                <a:lnTo>
                  <a:pt x="1068" y="186"/>
                </a:lnTo>
                <a:lnTo>
                  <a:pt x="1055" y="191"/>
                </a:lnTo>
                <a:lnTo>
                  <a:pt x="1042" y="197"/>
                </a:lnTo>
                <a:lnTo>
                  <a:pt x="1028" y="202"/>
                </a:lnTo>
                <a:lnTo>
                  <a:pt x="1012" y="207"/>
                </a:lnTo>
                <a:lnTo>
                  <a:pt x="995" y="212"/>
                </a:lnTo>
                <a:lnTo>
                  <a:pt x="977" y="217"/>
                </a:lnTo>
                <a:lnTo>
                  <a:pt x="958" y="221"/>
                </a:lnTo>
                <a:lnTo>
                  <a:pt x="939" y="225"/>
                </a:lnTo>
                <a:lnTo>
                  <a:pt x="919" y="229"/>
                </a:lnTo>
                <a:lnTo>
                  <a:pt x="898" y="234"/>
                </a:lnTo>
                <a:lnTo>
                  <a:pt x="875" y="236"/>
                </a:lnTo>
                <a:lnTo>
                  <a:pt x="853" y="241"/>
                </a:lnTo>
                <a:lnTo>
                  <a:pt x="829" y="243"/>
                </a:lnTo>
                <a:lnTo>
                  <a:pt x="805" y="246"/>
                </a:lnTo>
                <a:lnTo>
                  <a:pt x="781" y="249"/>
                </a:lnTo>
                <a:lnTo>
                  <a:pt x="755" y="251"/>
                </a:lnTo>
                <a:lnTo>
                  <a:pt x="729" y="253"/>
                </a:lnTo>
                <a:lnTo>
                  <a:pt x="702" y="255"/>
                </a:lnTo>
                <a:lnTo>
                  <a:pt x="675" y="256"/>
                </a:lnTo>
                <a:lnTo>
                  <a:pt x="648" y="257"/>
                </a:lnTo>
                <a:lnTo>
                  <a:pt x="619" y="258"/>
                </a:lnTo>
                <a:lnTo>
                  <a:pt x="590" y="259"/>
                </a:lnTo>
                <a:lnTo>
                  <a:pt x="561" y="259"/>
                </a:lnTo>
                <a:lnTo>
                  <a:pt x="533" y="259"/>
                </a:lnTo>
                <a:lnTo>
                  <a:pt x="505" y="258"/>
                </a:lnTo>
                <a:lnTo>
                  <a:pt x="476" y="257"/>
                </a:lnTo>
                <a:lnTo>
                  <a:pt x="449" y="256"/>
                </a:lnTo>
                <a:lnTo>
                  <a:pt x="421" y="255"/>
                </a:lnTo>
                <a:lnTo>
                  <a:pt x="394" y="253"/>
                </a:lnTo>
                <a:lnTo>
                  <a:pt x="369" y="251"/>
                </a:lnTo>
                <a:lnTo>
                  <a:pt x="343" y="249"/>
                </a:lnTo>
                <a:lnTo>
                  <a:pt x="318" y="246"/>
                </a:lnTo>
                <a:lnTo>
                  <a:pt x="294" y="243"/>
                </a:lnTo>
                <a:lnTo>
                  <a:pt x="270" y="241"/>
                </a:lnTo>
                <a:lnTo>
                  <a:pt x="248" y="236"/>
                </a:lnTo>
                <a:lnTo>
                  <a:pt x="226" y="234"/>
                </a:lnTo>
                <a:lnTo>
                  <a:pt x="204" y="229"/>
                </a:lnTo>
                <a:lnTo>
                  <a:pt x="184" y="225"/>
                </a:lnTo>
                <a:lnTo>
                  <a:pt x="165" y="221"/>
                </a:lnTo>
                <a:lnTo>
                  <a:pt x="145" y="217"/>
                </a:lnTo>
                <a:lnTo>
                  <a:pt x="128" y="212"/>
                </a:lnTo>
                <a:lnTo>
                  <a:pt x="111" y="207"/>
                </a:lnTo>
                <a:lnTo>
                  <a:pt x="95" y="202"/>
                </a:lnTo>
                <a:lnTo>
                  <a:pt x="82" y="197"/>
                </a:lnTo>
                <a:lnTo>
                  <a:pt x="68" y="191"/>
                </a:lnTo>
                <a:lnTo>
                  <a:pt x="55" y="186"/>
                </a:lnTo>
                <a:lnTo>
                  <a:pt x="43" y="180"/>
                </a:lnTo>
                <a:lnTo>
                  <a:pt x="34" y="174"/>
                </a:lnTo>
                <a:lnTo>
                  <a:pt x="25" y="168"/>
                </a:lnTo>
                <a:lnTo>
                  <a:pt x="18" y="162"/>
                </a:lnTo>
                <a:lnTo>
                  <a:pt x="11" y="155"/>
                </a:lnTo>
                <a:lnTo>
                  <a:pt x="6" y="149"/>
                </a:lnTo>
                <a:lnTo>
                  <a:pt x="3" y="143"/>
                </a:lnTo>
                <a:lnTo>
                  <a:pt x="0" y="136"/>
                </a:lnTo>
                <a:lnTo>
                  <a:pt x="0" y="129"/>
                </a:lnTo>
                <a:lnTo>
                  <a:pt x="0" y="123"/>
                </a:lnTo>
                <a:lnTo>
                  <a:pt x="3" y="116"/>
                </a:lnTo>
                <a:lnTo>
                  <a:pt x="6" y="110"/>
                </a:lnTo>
                <a:lnTo>
                  <a:pt x="11" y="103"/>
                </a:lnTo>
                <a:lnTo>
                  <a:pt x="18" y="97"/>
                </a:lnTo>
                <a:lnTo>
                  <a:pt x="25" y="91"/>
                </a:lnTo>
                <a:lnTo>
                  <a:pt x="34" y="85"/>
                </a:lnTo>
                <a:lnTo>
                  <a:pt x="43" y="80"/>
                </a:lnTo>
                <a:lnTo>
                  <a:pt x="55" y="73"/>
                </a:lnTo>
                <a:lnTo>
                  <a:pt x="68" y="68"/>
                </a:lnTo>
                <a:lnTo>
                  <a:pt x="82" y="63"/>
                </a:lnTo>
                <a:lnTo>
                  <a:pt x="95" y="57"/>
                </a:lnTo>
                <a:lnTo>
                  <a:pt x="111" y="52"/>
                </a:lnTo>
                <a:lnTo>
                  <a:pt x="128" y="47"/>
                </a:lnTo>
                <a:lnTo>
                  <a:pt x="145" y="42"/>
                </a:lnTo>
                <a:lnTo>
                  <a:pt x="165" y="38"/>
                </a:lnTo>
                <a:lnTo>
                  <a:pt x="184" y="34"/>
                </a:lnTo>
                <a:lnTo>
                  <a:pt x="204" y="30"/>
                </a:lnTo>
                <a:lnTo>
                  <a:pt x="226" y="25"/>
                </a:lnTo>
                <a:lnTo>
                  <a:pt x="248" y="23"/>
                </a:lnTo>
                <a:lnTo>
                  <a:pt x="270" y="18"/>
                </a:lnTo>
                <a:lnTo>
                  <a:pt x="294" y="15"/>
                </a:lnTo>
                <a:lnTo>
                  <a:pt x="318" y="13"/>
                </a:lnTo>
                <a:lnTo>
                  <a:pt x="343" y="10"/>
                </a:lnTo>
                <a:lnTo>
                  <a:pt x="369" y="8"/>
                </a:lnTo>
                <a:lnTo>
                  <a:pt x="394" y="6"/>
                </a:lnTo>
                <a:lnTo>
                  <a:pt x="421" y="4"/>
                </a:lnTo>
                <a:lnTo>
                  <a:pt x="449" y="3"/>
                </a:lnTo>
                <a:lnTo>
                  <a:pt x="476" y="1"/>
                </a:lnTo>
                <a:lnTo>
                  <a:pt x="505" y="1"/>
                </a:lnTo>
                <a:lnTo>
                  <a:pt x="533" y="0"/>
                </a:lnTo>
                <a:lnTo>
                  <a:pt x="561" y="0"/>
                </a:lnTo>
              </a:path>
            </a:pathLst>
          </a:custGeom>
          <a:solidFill>
            <a:srgbClr val="0093D8"/>
          </a:solidFill>
          <a:ln w="7938">
            <a:no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64" name="Freeform 28"/>
          <p:cNvSpPr/>
          <p:nvPr/>
        </p:nvSpPr>
        <p:spPr bwMode="auto">
          <a:xfrm>
            <a:off x="3517900" y="1196340"/>
            <a:ext cx="54610" cy="88265"/>
          </a:xfrm>
          <a:custGeom>
            <a:avLst/>
            <a:gdLst/>
            <a:ahLst/>
            <a:cxnLst>
              <a:cxn ang="0">
                <a:pos x="0" y="25"/>
              </a:cxn>
              <a:cxn ang="0">
                <a:pos x="23" y="0"/>
              </a:cxn>
              <a:cxn ang="0">
                <a:pos x="32" y="7"/>
              </a:cxn>
            </a:cxnLst>
            <a:rect l="0" t="0" r="r" b="b"/>
            <a:pathLst>
              <a:path w="32" h="25">
                <a:moveTo>
                  <a:pt x="0" y="25"/>
                </a:moveTo>
                <a:lnTo>
                  <a:pt x="23" y="0"/>
                </a:lnTo>
                <a:lnTo>
                  <a:pt x="32" y="7"/>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65" name="Freeform 29"/>
          <p:cNvSpPr/>
          <p:nvPr/>
        </p:nvSpPr>
        <p:spPr bwMode="auto">
          <a:xfrm>
            <a:off x="3542030" y="1187450"/>
            <a:ext cx="38100" cy="58420"/>
          </a:xfrm>
          <a:custGeom>
            <a:avLst/>
            <a:gdLst/>
            <a:ahLst/>
            <a:cxnLst>
              <a:cxn ang="0">
                <a:pos x="11" y="0"/>
              </a:cxn>
              <a:cxn ang="0">
                <a:pos x="16" y="0"/>
              </a:cxn>
              <a:cxn ang="0">
                <a:pos x="20" y="2"/>
              </a:cxn>
              <a:cxn ang="0">
                <a:pos x="22" y="5"/>
              </a:cxn>
              <a:cxn ang="0">
                <a:pos x="23" y="8"/>
              </a:cxn>
              <a:cxn ang="0">
                <a:pos x="22" y="11"/>
              </a:cxn>
              <a:cxn ang="0">
                <a:pos x="20" y="13"/>
              </a:cxn>
              <a:cxn ang="0">
                <a:pos x="16" y="15"/>
              </a:cxn>
              <a:cxn ang="0">
                <a:pos x="11" y="16"/>
              </a:cxn>
              <a:cxn ang="0">
                <a:pos x="7" y="15"/>
              </a:cxn>
              <a:cxn ang="0">
                <a:pos x="3" y="13"/>
              </a:cxn>
              <a:cxn ang="0">
                <a:pos x="1" y="11"/>
              </a:cxn>
              <a:cxn ang="0">
                <a:pos x="0" y="8"/>
              </a:cxn>
              <a:cxn ang="0">
                <a:pos x="1" y="5"/>
              </a:cxn>
              <a:cxn ang="0">
                <a:pos x="3" y="2"/>
              </a:cxn>
              <a:cxn ang="0">
                <a:pos x="7" y="0"/>
              </a:cxn>
              <a:cxn ang="0">
                <a:pos x="11" y="0"/>
              </a:cxn>
            </a:cxnLst>
            <a:rect l="0" t="0" r="r" b="b"/>
            <a:pathLst>
              <a:path w="23" h="16">
                <a:moveTo>
                  <a:pt x="11" y="0"/>
                </a:moveTo>
                <a:lnTo>
                  <a:pt x="16" y="0"/>
                </a:lnTo>
                <a:lnTo>
                  <a:pt x="20" y="2"/>
                </a:lnTo>
                <a:lnTo>
                  <a:pt x="22" y="5"/>
                </a:lnTo>
                <a:lnTo>
                  <a:pt x="23" y="8"/>
                </a:lnTo>
                <a:lnTo>
                  <a:pt x="22" y="11"/>
                </a:lnTo>
                <a:lnTo>
                  <a:pt x="20" y="13"/>
                </a:lnTo>
                <a:lnTo>
                  <a:pt x="16" y="15"/>
                </a:lnTo>
                <a:lnTo>
                  <a:pt x="11" y="16"/>
                </a:lnTo>
                <a:lnTo>
                  <a:pt x="7" y="15"/>
                </a:lnTo>
                <a:lnTo>
                  <a:pt x="3" y="13"/>
                </a:lnTo>
                <a:lnTo>
                  <a:pt x="1" y="11"/>
                </a:lnTo>
                <a:lnTo>
                  <a:pt x="0" y="8"/>
                </a:lnTo>
                <a:lnTo>
                  <a:pt x="1" y="5"/>
                </a:lnTo>
                <a:lnTo>
                  <a:pt x="3" y="2"/>
                </a:lnTo>
                <a:lnTo>
                  <a:pt x="7" y="0"/>
                </a:lnTo>
                <a:lnTo>
                  <a:pt x="11" y="0"/>
                </a:lnTo>
                <a:close/>
              </a:path>
            </a:pathLst>
          </a:custGeom>
          <a:solidFill>
            <a:srgbClr val="808080"/>
          </a:solid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66" name="Freeform 30"/>
          <p:cNvSpPr/>
          <p:nvPr/>
        </p:nvSpPr>
        <p:spPr bwMode="auto">
          <a:xfrm>
            <a:off x="3569970" y="1219835"/>
            <a:ext cx="24130" cy="443865"/>
          </a:xfrm>
          <a:custGeom>
            <a:avLst/>
            <a:gdLst/>
            <a:ahLst/>
            <a:cxnLst>
              <a:cxn ang="0">
                <a:pos x="6" y="0"/>
              </a:cxn>
              <a:cxn ang="0">
                <a:pos x="6" y="104"/>
              </a:cxn>
              <a:cxn ang="0">
                <a:pos x="5" y="105"/>
              </a:cxn>
              <a:cxn ang="0">
                <a:pos x="4" y="105"/>
              </a:cxn>
              <a:cxn ang="0">
                <a:pos x="3" y="105"/>
              </a:cxn>
              <a:cxn ang="0">
                <a:pos x="4" y="105"/>
              </a:cxn>
              <a:cxn ang="0">
                <a:pos x="3" y="105"/>
              </a:cxn>
              <a:cxn ang="0">
                <a:pos x="2" y="105"/>
              </a:cxn>
              <a:cxn ang="0">
                <a:pos x="1" y="106"/>
              </a:cxn>
              <a:cxn ang="0">
                <a:pos x="0" y="107"/>
              </a:cxn>
              <a:cxn ang="0">
                <a:pos x="0" y="110"/>
              </a:cxn>
              <a:cxn ang="0">
                <a:pos x="0" y="115"/>
              </a:cxn>
              <a:cxn ang="0">
                <a:pos x="0" y="120"/>
              </a:cxn>
              <a:cxn ang="0">
                <a:pos x="2" y="122"/>
              </a:cxn>
              <a:cxn ang="0">
                <a:pos x="4" y="123"/>
              </a:cxn>
              <a:cxn ang="0">
                <a:pos x="10" y="123"/>
              </a:cxn>
              <a:cxn ang="0">
                <a:pos x="10" y="122"/>
              </a:cxn>
              <a:cxn ang="0">
                <a:pos x="14" y="122"/>
              </a:cxn>
              <a:cxn ang="0">
                <a:pos x="14" y="121"/>
              </a:cxn>
              <a:cxn ang="0">
                <a:pos x="14" y="120"/>
              </a:cxn>
              <a:cxn ang="0">
                <a:pos x="15" y="119"/>
              </a:cxn>
              <a:cxn ang="0">
                <a:pos x="15" y="117"/>
              </a:cxn>
            </a:cxnLst>
            <a:rect l="0" t="0" r="r" b="b"/>
            <a:pathLst>
              <a:path w="15" h="123">
                <a:moveTo>
                  <a:pt x="6" y="0"/>
                </a:moveTo>
                <a:lnTo>
                  <a:pt x="6" y="104"/>
                </a:lnTo>
                <a:lnTo>
                  <a:pt x="5" y="105"/>
                </a:lnTo>
                <a:lnTo>
                  <a:pt x="4" y="105"/>
                </a:lnTo>
                <a:lnTo>
                  <a:pt x="3" y="105"/>
                </a:lnTo>
                <a:lnTo>
                  <a:pt x="4" y="105"/>
                </a:lnTo>
                <a:lnTo>
                  <a:pt x="3" y="105"/>
                </a:lnTo>
                <a:lnTo>
                  <a:pt x="2" y="105"/>
                </a:lnTo>
                <a:lnTo>
                  <a:pt x="1" y="106"/>
                </a:lnTo>
                <a:lnTo>
                  <a:pt x="0" y="107"/>
                </a:lnTo>
                <a:lnTo>
                  <a:pt x="0" y="110"/>
                </a:lnTo>
                <a:lnTo>
                  <a:pt x="0" y="115"/>
                </a:lnTo>
                <a:lnTo>
                  <a:pt x="0" y="120"/>
                </a:lnTo>
                <a:lnTo>
                  <a:pt x="2" y="122"/>
                </a:lnTo>
                <a:lnTo>
                  <a:pt x="4" y="123"/>
                </a:lnTo>
                <a:lnTo>
                  <a:pt x="10" y="123"/>
                </a:lnTo>
                <a:lnTo>
                  <a:pt x="10" y="122"/>
                </a:lnTo>
                <a:lnTo>
                  <a:pt x="14" y="122"/>
                </a:lnTo>
                <a:lnTo>
                  <a:pt x="14" y="121"/>
                </a:lnTo>
                <a:lnTo>
                  <a:pt x="14" y="120"/>
                </a:lnTo>
                <a:lnTo>
                  <a:pt x="15" y="119"/>
                </a:lnTo>
                <a:lnTo>
                  <a:pt x="15" y="117"/>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67" name="Line 31"/>
          <p:cNvSpPr>
            <a:spLocks noChangeShapeType="1"/>
          </p:cNvSpPr>
          <p:nvPr/>
        </p:nvSpPr>
        <p:spPr bwMode="auto">
          <a:xfrm flipV="1">
            <a:off x="3564890" y="2394585"/>
            <a:ext cx="0" cy="689610"/>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68" name="Freeform 32"/>
          <p:cNvSpPr/>
          <p:nvPr/>
        </p:nvSpPr>
        <p:spPr bwMode="auto">
          <a:xfrm>
            <a:off x="2834005" y="2875915"/>
            <a:ext cx="1836014" cy="540004"/>
          </a:xfrm>
          <a:custGeom>
            <a:avLst/>
            <a:gdLst/>
            <a:ahLst/>
            <a:cxnLst>
              <a:cxn ang="0">
                <a:pos x="411" y="0"/>
              </a:cxn>
              <a:cxn ang="0">
                <a:pos x="411" y="24"/>
              </a:cxn>
              <a:cxn ang="0">
                <a:pos x="731" y="0"/>
              </a:cxn>
              <a:cxn ang="0">
                <a:pos x="675" y="40"/>
              </a:cxn>
              <a:cxn ang="0">
                <a:pos x="739" y="40"/>
              </a:cxn>
              <a:cxn ang="0">
                <a:pos x="947" y="72"/>
              </a:cxn>
              <a:cxn ang="0">
                <a:pos x="1203" y="120"/>
              </a:cxn>
              <a:cxn ang="0">
                <a:pos x="1363" y="104"/>
              </a:cxn>
              <a:cxn ang="0">
                <a:pos x="1619" y="136"/>
              </a:cxn>
              <a:cxn ang="0">
                <a:pos x="2003" y="232"/>
              </a:cxn>
              <a:cxn ang="0">
                <a:pos x="2019" y="288"/>
              </a:cxn>
              <a:cxn ang="0">
                <a:pos x="1923" y="376"/>
              </a:cxn>
              <a:cxn ang="0">
                <a:pos x="1947" y="464"/>
              </a:cxn>
              <a:cxn ang="0">
                <a:pos x="2043" y="544"/>
              </a:cxn>
              <a:cxn ang="0">
                <a:pos x="1931" y="640"/>
              </a:cxn>
              <a:cxn ang="0">
                <a:pos x="1955" y="664"/>
              </a:cxn>
              <a:cxn ang="0">
                <a:pos x="1955" y="744"/>
              </a:cxn>
              <a:cxn ang="0">
                <a:pos x="1579" y="816"/>
              </a:cxn>
              <a:cxn ang="0">
                <a:pos x="1619" y="800"/>
              </a:cxn>
              <a:cxn ang="0">
                <a:pos x="1307" y="824"/>
              </a:cxn>
              <a:cxn ang="0">
                <a:pos x="1171" y="800"/>
              </a:cxn>
              <a:cxn ang="0">
                <a:pos x="403" y="728"/>
              </a:cxn>
              <a:cxn ang="0">
                <a:pos x="395" y="704"/>
              </a:cxn>
              <a:cxn ang="0">
                <a:pos x="291" y="672"/>
              </a:cxn>
              <a:cxn ang="0">
                <a:pos x="27" y="584"/>
              </a:cxn>
              <a:cxn ang="0">
                <a:pos x="19" y="520"/>
              </a:cxn>
              <a:cxn ang="0">
                <a:pos x="19" y="464"/>
              </a:cxn>
              <a:cxn ang="0">
                <a:pos x="27" y="392"/>
              </a:cxn>
              <a:cxn ang="0">
                <a:pos x="83" y="296"/>
              </a:cxn>
              <a:cxn ang="0">
                <a:pos x="59" y="264"/>
              </a:cxn>
              <a:cxn ang="0">
                <a:pos x="51" y="216"/>
              </a:cxn>
              <a:cxn ang="0">
                <a:pos x="91" y="144"/>
              </a:cxn>
              <a:cxn ang="0">
                <a:pos x="139" y="56"/>
              </a:cxn>
            </a:cxnLst>
            <a:rect l="0" t="0" r="r" b="b"/>
            <a:pathLst>
              <a:path w="2180" h="824">
                <a:moveTo>
                  <a:pt x="107" y="56"/>
                </a:moveTo>
                <a:cubicBezTo>
                  <a:pt x="210" y="46"/>
                  <a:pt x="309" y="17"/>
                  <a:pt x="411" y="0"/>
                </a:cubicBezTo>
                <a:cubicBezTo>
                  <a:pt x="419" y="3"/>
                  <a:pt x="435" y="0"/>
                  <a:pt x="435" y="8"/>
                </a:cubicBezTo>
                <a:cubicBezTo>
                  <a:pt x="435" y="18"/>
                  <a:pt x="408" y="15"/>
                  <a:pt x="411" y="24"/>
                </a:cubicBezTo>
                <a:cubicBezTo>
                  <a:pt x="414" y="34"/>
                  <a:pt x="432" y="29"/>
                  <a:pt x="443" y="32"/>
                </a:cubicBezTo>
                <a:cubicBezTo>
                  <a:pt x="540" y="22"/>
                  <a:pt x="634" y="7"/>
                  <a:pt x="731" y="0"/>
                </a:cubicBezTo>
                <a:cubicBezTo>
                  <a:pt x="720" y="8"/>
                  <a:pt x="710" y="16"/>
                  <a:pt x="699" y="24"/>
                </a:cubicBezTo>
                <a:cubicBezTo>
                  <a:pt x="691" y="30"/>
                  <a:pt x="675" y="30"/>
                  <a:pt x="675" y="40"/>
                </a:cubicBezTo>
                <a:cubicBezTo>
                  <a:pt x="675" y="48"/>
                  <a:pt x="691" y="45"/>
                  <a:pt x="699" y="48"/>
                </a:cubicBezTo>
                <a:cubicBezTo>
                  <a:pt x="712" y="45"/>
                  <a:pt x="726" y="42"/>
                  <a:pt x="739" y="40"/>
                </a:cubicBezTo>
                <a:cubicBezTo>
                  <a:pt x="771" y="34"/>
                  <a:pt x="835" y="24"/>
                  <a:pt x="835" y="24"/>
                </a:cubicBezTo>
                <a:cubicBezTo>
                  <a:pt x="753" y="106"/>
                  <a:pt x="766" y="81"/>
                  <a:pt x="947" y="72"/>
                </a:cubicBezTo>
                <a:cubicBezTo>
                  <a:pt x="1085" y="86"/>
                  <a:pt x="1016" y="78"/>
                  <a:pt x="963" y="104"/>
                </a:cubicBezTo>
                <a:cubicBezTo>
                  <a:pt x="1043" y="127"/>
                  <a:pt x="1120" y="112"/>
                  <a:pt x="1203" y="120"/>
                </a:cubicBezTo>
                <a:cubicBezTo>
                  <a:pt x="1240" y="117"/>
                  <a:pt x="1278" y="116"/>
                  <a:pt x="1315" y="112"/>
                </a:cubicBezTo>
                <a:cubicBezTo>
                  <a:pt x="1331" y="110"/>
                  <a:pt x="1350" y="95"/>
                  <a:pt x="1363" y="104"/>
                </a:cubicBezTo>
                <a:cubicBezTo>
                  <a:pt x="1372" y="110"/>
                  <a:pt x="1347" y="120"/>
                  <a:pt x="1339" y="128"/>
                </a:cubicBezTo>
                <a:cubicBezTo>
                  <a:pt x="1431" y="146"/>
                  <a:pt x="1525" y="126"/>
                  <a:pt x="1619" y="136"/>
                </a:cubicBezTo>
                <a:cubicBezTo>
                  <a:pt x="1655" y="189"/>
                  <a:pt x="1729" y="185"/>
                  <a:pt x="1787" y="192"/>
                </a:cubicBezTo>
                <a:cubicBezTo>
                  <a:pt x="1860" y="216"/>
                  <a:pt x="1926" y="225"/>
                  <a:pt x="2003" y="232"/>
                </a:cubicBezTo>
                <a:cubicBezTo>
                  <a:pt x="2014" y="235"/>
                  <a:pt x="2032" y="229"/>
                  <a:pt x="2035" y="240"/>
                </a:cubicBezTo>
                <a:cubicBezTo>
                  <a:pt x="2040" y="256"/>
                  <a:pt x="2019" y="288"/>
                  <a:pt x="2019" y="288"/>
                </a:cubicBezTo>
                <a:cubicBezTo>
                  <a:pt x="2077" y="346"/>
                  <a:pt x="2180" y="314"/>
                  <a:pt x="1923" y="328"/>
                </a:cubicBezTo>
                <a:cubicBezTo>
                  <a:pt x="1903" y="341"/>
                  <a:pt x="1872" y="350"/>
                  <a:pt x="1923" y="376"/>
                </a:cubicBezTo>
                <a:cubicBezTo>
                  <a:pt x="1949" y="389"/>
                  <a:pt x="2025" y="391"/>
                  <a:pt x="2059" y="400"/>
                </a:cubicBezTo>
                <a:cubicBezTo>
                  <a:pt x="2025" y="434"/>
                  <a:pt x="1985" y="435"/>
                  <a:pt x="1947" y="464"/>
                </a:cubicBezTo>
                <a:cubicBezTo>
                  <a:pt x="1925" y="529"/>
                  <a:pt x="1941" y="515"/>
                  <a:pt x="1995" y="528"/>
                </a:cubicBezTo>
                <a:cubicBezTo>
                  <a:pt x="2011" y="532"/>
                  <a:pt x="2027" y="539"/>
                  <a:pt x="2043" y="544"/>
                </a:cubicBezTo>
                <a:cubicBezTo>
                  <a:pt x="1983" y="559"/>
                  <a:pt x="1930" y="564"/>
                  <a:pt x="1875" y="592"/>
                </a:cubicBezTo>
                <a:cubicBezTo>
                  <a:pt x="1894" y="608"/>
                  <a:pt x="1908" y="632"/>
                  <a:pt x="1931" y="640"/>
                </a:cubicBezTo>
                <a:cubicBezTo>
                  <a:pt x="1964" y="651"/>
                  <a:pt x="2010" y="623"/>
                  <a:pt x="2035" y="648"/>
                </a:cubicBezTo>
                <a:cubicBezTo>
                  <a:pt x="2054" y="667"/>
                  <a:pt x="1981" y="657"/>
                  <a:pt x="1955" y="664"/>
                </a:cubicBezTo>
                <a:cubicBezTo>
                  <a:pt x="1915" y="674"/>
                  <a:pt x="1908" y="679"/>
                  <a:pt x="1875" y="696"/>
                </a:cubicBezTo>
                <a:cubicBezTo>
                  <a:pt x="1888" y="750"/>
                  <a:pt x="1906" y="732"/>
                  <a:pt x="1955" y="744"/>
                </a:cubicBezTo>
                <a:cubicBezTo>
                  <a:pt x="1818" y="756"/>
                  <a:pt x="1671" y="756"/>
                  <a:pt x="1539" y="800"/>
                </a:cubicBezTo>
                <a:cubicBezTo>
                  <a:pt x="1552" y="805"/>
                  <a:pt x="1565" y="815"/>
                  <a:pt x="1579" y="816"/>
                </a:cubicBezTo>
                <a:cubicBezTo>
                  <a:pt x="1606" y="818"/>
                  <a:pt x="1634" y="818"/>
                  <a:pt x="1659" y="808"/>
                </a:cubicBezTo>
                <a:cubicBezTo>
                  <a:pt x="1672" y="803"/>
                  <a:pt x="1632" y="803"/>
                  <a:pt x="1619" y="800"/>
                </a:cubicBezTo>
                <a:cubicBezTo>
                  <a:pt x="1507" y="803"/>
                  <a:pt x="1395" y="799"/>
                  <a:pt x="1283" y="808"/>
                </a:cubicBezTo>
                <a:cubicBezTo>
                  <a:pt x="1273" y="809"/>
                  <a:pt x="1317" y="824"/>
                  <a:pt x="1307" y="824"/>
                </a:cubicBezTo>
                <a:cubicBezTo>
                  <a:pt x="1293" y="824"/>
                  <a:pt x="1281" y="810"/>
                  <a:pt x="1267" y="808"/>
                </a:cubicBezTo>
                <a:cubicBezTo>
                  <a:pt x="1235" y="802"/>
                  <a:pt x="1203" y="803"/>
                  <a:pt x="1171" y="800"/>
                </a:cubicBezTo>
                <a:cubicBezTo>
                  <a:pt x="1041" y="768"/>
                  <a:pt x="771" y="768"/>
                  <a:pt x="771" y="768"/>
                </a:cubicBezTo>
                <a:cubicBezTo>
                  <a:pt x="672" y="702"/>
                  <a:pt x="491" y="731"/>
                  <a:pt x="403" y="728"/>
                </a:cubicBezTo>
                <a:cubicBezTo>
                  <a:pt x="387" y="725"/>
                  <a:pt x="360" y="735"/>
                  <a:pt x="355" y="720"/>
                </a:cubicBezTo>
                <a:cubicBezTo>
                  <a:pt x="350" y="706"/>
                  <a:pt x="409" y="709"/>
                  <a:pt x="395" y="704"/>
                </a:cubicBezTo>
                <a:cubicBezTo>
                  <a:pt x="359" y="692"/>
                  <a:pt x="320" y="699"/>
                  <a:pt x="283" y="696"/>
                </a:cubicBezTo>
                <a:cubicBezTo>
                  <a:pt x="286" y="688"/>
                  <a:pt x="298" y="676"/>
                  <a:pt x="291" y="672"/>
                </a:cubicBezTo>
                <a:cubicBezTo>
                  <a:pt x="256" y="652"/>
                  <a:pt x="211" y="662"/>
                  <a:pt x="171" y="656"/>
                </a:cubicBezTo>
                <a:cubicBezTo>
                  <a:pt x="117" y="638"/>
                  <a:pt x="67" y="624"/>
                  <a:pt x="27" y="584"/>
                </a:cubicBezTo>
                <a:cubicBezTo>
                  <a:pt x="35" y="579"/>
                  <a:pt x="52" y="578"/>
                  <a:pt x="51" y="568"/>
                </a:cubicBezTo>
                <a:cubicBezTo>
                  <a:pt x="49" y="549"/>
                  <a:pt x="19" y="520"/>
                  <a:pt x="19" y="520"/>
                </a:cubicBezTo>
                <a:cubicBezTo>
                  <a:pt x="22" y="512"/>
                  <a:pt x="27" y="504"/>
                  <a:pt x="27" y="496"/>
                </a:cubicBezTo>
                <a:cubicBezTo>
                  <a:pt x="27" y="485"/>
                  <a:pt x="16" y="475"/>
                  <a:pt x="19" y="464"/>
                </a:cubicBezTo>
                <a:cubicBezTo>
                  <a:pt x="22" y="453"/>
                  <a:pt x="35" y="448"/>
                  <a:pt x="43" y="440"/>
                </a:cubicBezTo>
                <a:cubicBezTo>
                  <a:pt x="33" y="430"/>
                  <a:pt x="0" y="411"/>
                  <a:pt x="27" y="392"/>
                </a:cubicBezTo>
                <a:cubicBezTo>
                  <a:pt x="51" y="374"/>
                  <a:pt x="107" y="352"/>
                  <a:pt x="107" y="352"/>
                </a:cubicBezTo>
                <a:cubicBezTo>
                  <a:pt x="132" y="314"/>
                  <a:pt x="124" y="310"/>
                  <a:pt x="83" y="296"/>
                </a:cubicBezTo>
                <a:cubicBezTo>
                  <a:pt x="88" y="288"/>
                  <a:pt x="105" y="280"/>
                  <a:pt x="99" y="272"/>
                </a:cubicBezTo>
                <a:cubicBezTo>
                  <a:pt x="91" y="261"/>
                  <a:pt x="72" y="267"/>
                  <a:pt x="59" y="264"/>
                </a:cubicBezTo>
                <a:cubicBezTo>
                  <a:pt x="48" y="262"/>
                  <a:pt x="38" y="259"/>
                  <a:pt x="27" y="256"/>
                </a:cubicBezTo>
                <a:cubicBezTo>
                  <a:pt x="35" y="243"/>
                  <a:pt x="41" y="228"/>
                  <a:pt x="51" y="216"/>
                </a:cubicBezTo>
                <a:cubicBezTo>
                  <a:pt x="57" y="209"/>
                  <a:pt x="70" y="208"/>
                  <a:pt x="75" y="200"/>
                </a:cubicBezTo>
                <a:cubicBezTo>
                  <a:pt x="86" y="184"/>
                  <a:pt x="85" y="162"/>
                  <a:pt x="91" y="144"/>
                </a:cubicBezTo>
                <a:cubicBezTo>
                  <a:pt x="94" y="123"/>
                  <a:pt x="83" y="94"/>
                  <a:pt x="99" y="80"/>
                </a:cubicBezTo>
                <a:cubicBezTo>
                  <a:pt x="136" y="47"/>
                  <a:pt x="216" y="94"/>
                  <a:pt x="139" y="56"/>
                </a:cubicBezTo>
                <a:cubicBezTo>
                  <a:pt x="67" y="68"/>
                  <a:pt x="75" y="64"/>
                  <a:pt x="163" y="64"/>
                </a:cubicBezTo>
              </a:path>
            </a:pathLst>
          </a:custGeom>
          <a:solidFill>
            <a:srgbClr val="0093D8"/>
          </a:solidFill>
          <a:ln w="9525" cap="flat" cmpd="sng">
            <a:noFill/>
            <a:prstDash val="solid"/>
            <a:round/>
          </a:ln>
          <a:effectLst/>
        </p:spPr>
        <p:txBody>
          <a:bodyPr wrap="square">
            <a:spAutoFit/>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pic>
        <p:nvPicPr>
          <p:cNvPr id="34846" name="Picture 33" descr="PE01838_"/>
          <p:cNvPicPr>
            <a:picLocks noChangeAspect="1"/>
          </p:cNvPicPr>
          <p:nvPr/>
        </p:nvPicPr>
        <p:blipFill>
          <a:blip r:embed="rId3"/>
          <a:stretch>
            <a:fillRect/>
          </a:stretch>
        </p:blipFill>
        <p:spPr>
          <a:xfrm>
            <a:off x="3090545" y="4003675"/>
            <a:ext cx="289560" cy="478790"/>
          </a:xfrm>
          <a:prstGeom prst="rect">
            <a:avLst/>
          </a:prstGeom>
          <a:noFill/>
          <a:ln w="9525">
            <a:noFill/>
          </a:ln>
        </p:spPr>
      </p:pic>
      <p:sp>
        <p:nvSpPr>
          <p:cNvPr id="1755170" name="Freeform 34"/>
          <p:cNvSpPr/>
          <p:nvPr/>
        </p:nvSpPr>
        <p:spPr bwMode="auto">
          <a:xfrm>
            <a:off x="2090420" y="1167765"/>
            <a:ext cx="1487170" cy="1486535"/>
          </a:xfrm>
          <a:custGeom>
            <a:avLst/>
            <a:gdLst/>
            <a:ahLst/>
            <a:cxnLst>
              <a:cxn ang="0">
                <a:pos x="794" y="7"/>
              </a:cxn>
              <a:cxn ang="0">
                <a:pos x="83" y="405"/>
              </a:cxn>
              <a:cxn ang="0">
                <a:pos x="0" y="331"/>
              </a:cxn>
              <a:cxn ang="0">
                <a:pos x="786" y="0"/>
              </a:cxn>
              <a:cxn ang="0">
                <a:pos x="794" y="7"/>
              </a:cxn>
            </a:cxnLst>
            <a:rect l="0" t="0" r="r" b="b"/>
            <a:pathLst>
              <a:path w="794" h="405">
                <a:moveTo>
                  <a:pt x="794" y="7"/>
                </a:moveTo>
                <a:lnTo>
                  <a:pt x="83" y="405"/>
                </a:lnTo>
                <a:lnTo>
                  <a:pt x="0" y="331"/>
                </a:lnTo>
                <a:lnTo>
                  <a:pt x="786" y="0"/>
                </a:lnTo>
                <a:lnTo>
                  <a:pt x="794" y="7"/>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1" name="Freeform 35"/>
          <p:cNvSpPr/>
          <p:nvPr/>
        </p:nvSpPr>
        <p:spPr bwMode="auto">
          <a:xfrm>
            <a:off x="2246630" y="2223770"/>
            <a:ext cx="347345" cy="430530"/>
          </a:xfrm>
          <a:custGeom>
            <a:avLst/>
            <a:gdLst/>
            <a:ahLst/>
            <a:cxnLst>
              <a:cxn ang="0">
                <a:pos x="0" y="117"/>
              </a:cxn>
              <a:cxn ang="0">
                <a:pos x="20" y="0"/>
              </a:cxn>
              <a:cxn ang="0">
                <a:pos x="186" y="13"/>
              </a:cxn>
            </a:cxnLst>
            <a:rect l="0" t="0" r="r" b="b"/>
            <a:pathLst>
              <a:path w="186" h="117">
                <a:moveTo>
                  <a:pt x="0" y="117"/>
                </a:moveTo>
                <a:lnTo>
                  <a:pt x="20" y="0"/>
                </a:lnTo>
                <a:lnTo>
                  <a:pt x="186" y="13"/>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2" name="Freeform 36"/>
          <p:cNvSpPr/>
          <p:nvPr/>
        </p:nvSpPr>
        <p:spPr bwMode="auto">
          <a:xfrm>
            <a:off x="2168525" y="2364105"/>
            <a:ext cx="54610" cy="285750"/>
          </a:xfrm>
          <a:custGeom>
            <a:avLst/>
            <a:gdLst/>
            <a:ahLst/>
            <a:cxnLst>
              <a:cxn ang="0">
                <a:pos x="14" y="0"/>
              </a:cxn>
              <a:cxn ang="0">
                <a:pos x="20" y="3"/>
              </a:cxn>
              <a:cxn ang="0">
                <a:pos x="25" y="12"/>
              </a:cxn>
              <a:cxn ang="0">
                <a:pos x="28" y="25"/>
              </a:cxn>
              <a:cxn ang="0">
                <a:pos x="29" y="40"/>
              </a:cxn>
              <a:cxn ang="0">
                <a:pos x="26" y="57"/>
              </a:cxn>
              <a:cxn ang="0">
                <a:pos x="23" y="68"/>
              </a:cxn>
              <a:cxn ang="0">
                <a:pos x="17" y="76"/>
              </a:cxn>
              <a:cxn ang="0">
                <a:pos x="11" y="78"/>
              </a:cxn>
              <a:cxn ang="0">
                <a:pos x="6" y="76"/>
              </a:cxn>
              <a:cxn ang="0">
                <a:pos x="2" y="68"/>
              </a:cxn>
              <a:cxn ang="0">
                <a:pos x="0" y="57"/>
              </a:cxn>
              <a:cxn ang="0">
                <a:pos x="0" y="40"/>
              </a:cxn>
              <a:cxn ang="0">
                <a:pos x="2" y="25"/>
              </a:cxn>
              <a:cxn ang="0">
                <a:pos x="5" y="12"/>
              </a:cxn>
              <a:cxn ang="0">
                <a:pos x="8" y="3"/>
              </a:cxn>
              <a:cxn ang="0">
                <a:pos x="14" y="0"/>
              </a:cxn>
            </a:cxnLst>
            <a:rect l="0" t="0" r="r" b="b"/>
            <a:pathLst>
              <a:path w="29" h="78">
                <a:moveTo>
                  <a:pt x="14" y="0"/>
                </a:moveTo>
                <a:lnTo>
                  <a:pt x="20" y="3"/>
                </a:lnTo>
                <a:lnTo>
                  <a:pt x="25" y="12"/>
                </a:lnTo>
                <a:lnTo>
                  <a:pt x="28" y="25"/>
                </a:lnTo>
                <a:lnTo>
                  <a:pt x="29" y="40"/>
                </a:lnTo>
                <a:lnTo>
                  <a:pt x="26" y="57"/>
                </a:lnTo>
                <a:lnTo>
                  <a:pt x="23" y="68"/>
                </a:lnTo>
                <a:lnTo>
                  <a:pt x="17" y="76"/>
                </a:lnTo>
                <a:lnTo>
                  <a:pt x="11" y="78"/>
                </a:lnTo>
                <a:lnTo>
                  <a:pt x="6" y="76"/>
                </a:lnTo>
                <a:lnTo>
                  <a:pt x="2" y="68"/>
                </a:lnTo>
                <a:lnTo>
                  <a:pt x="0" y="57"/>
                </a:lnTo>
                <a:lnTo>
                  <a:pt x="0" y="40"/>
                </a:lnTo>
                <a:lnTo>
                  <a:pt x="2" y="25"/>
                </a:lnTo>
                <a:lnTo>
                  <a:pt x="5" y="12"/>
                </a:lnTo>
                <a:lnTo>
                  <a:pt x="8" y="3"/>
                </a:lnTo>
                <a:lnTo>
                  <a:pt x="14" y="0"/>
                </a:lnTo>
                <a:close/>
              </a:path>
            </a:pathLst>
          </a:custGeom>
          <a:solidFill>
            <a:srgbClr val="808080"/>
          </a:solid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3" name="Freeform 37"/>
          <p:cNvSpPr/>
          <p:nvPr/>
        </p:nvSpPr>
        <p:spPr bwMode="auto">
          <a:xfrm>
            <a:off x="1663065" y="1967865"/>
            <a:ext cx="784860" cy="1078865"/>
          </a:xfrm>
          <a:custGeom>
            <a:avLst/>
            <a:gdLst/>
            <a:ahLst/>
            <a:cxnLst>
              <a:cxn ang="0">
                <a:pos x="0" y="0"/>
              </a:cxn>
              <a:cxn ang="0">
                <a:pos x="211" y="0"/>
              </a:cxn>
              <a:cxn ang="0">
                <a:pos x="213" y="149"/>
              </a:cxn>
              <a:cxn ang="0">
                <a:pos x="419" y="149"/>
              </a:cxn>
              <a:cxn ang="0">
                <a:pos x="419" y="294"/>
              </a:cxn>
              <a:cxn ang="0">
                <a:pos x="0" y="294"/>
              </a:cxn>
              <a:cxn ang="0">
                <a:pos x="0" y="0"/>
              </a:cxn>
            </a:cxnLst>
            <a:rect l="0" t="0" r="r" b="b"/>
            <a:pathLst>
              <a:path w="419" h="294">
                <a:moveTo>
                  <a:pt x="0" y="0"/>
                </a:moveTo>
                <a:lnTo>
                  <a:pt x="211" y="0"/>
                </a:lnTo>
                <a:lnTo>
                  <a:pt x="213" y="149"/>
                </a:lnTo>
                <a:lnTo>
                  <a:pt x="419" y="149"/>
                </a:lnTo>
                <a:lnTo>
                  <a:pt x="419" y="294"/>
                </a:lnTo>
                <a:lnTo>
                  <a:pt x="0" y="294"/>
                </a:lnTo>
                <a:lnTo>
                  <a:pt x="0" y="0"/>
                </a:lnTo>
                <a:close/>
              </a:path>
            </a:pathLst>
          </a:custGeom>
          <a:solidFill>
            <a:srgbClr val="808080"/>
          </a:solidFill>
          <a:ln w="7938">
            <a:no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4" name="Rectangle 38"/>
          <p:cNvSpPr>
            <a:spLocks noChangeArrowheads="1"/>
          </p:cNvSpPr>
          <p:nvPr/>
        </p:nvSpPr>
        <p:spPr bwMode="auto">
          <a:xfrm>
            <a:off x="3373755" y="1912620"/>
            <a:ext cx="417195" cy="525145"/>
          </a:xfrm>
          <a:prstGeom prst="rect">
            <a:avLst/>
          </a:prstGeom>
          <a:solidFill>
            <a:srgbClr val="B3B3B3"/>
          </a:solidFill>
          <a:ln w="7938">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5" name="Freeform 39"/>
          <p:cNvSpPr/>
          <p:nvPr/>
        </p:nvSpPr>
        <p:spPr bwMode="auto">
          <a:xfrm>
            <a:off x="3369945" y="1633220"/>
            <a:ext cx="425450" cy="272415"/>
          </a:xfrm>
          <a:custGeom>
            <a:avLst/>
            <a:gdLst/>
            <a:ahLst/>
            <a:cxnLst>
              <a:cxn ang="0">
                <a:pos x="0" y="74"/>
              </a:cxn>
              <a:cxn ang="0">
                <a:pos x="115" y="0"/>
              </a:cxn>
              <a:cxn ang="0">
                <a:pos x="227" y="74"/>
              </a:cxn>
            </a:cxnLst>
            <a:rect l="0" t="0" r="r" b="b"/>
            <a:pathLst>
              <a:path w="227" h="74">
                <a:moveTo>
                  <a:pt x="0" y="74"/>
                </a:moveTo>
                <a:lnTo>
                  <a:pt x="115" y="0"/>
                </a:lnTo>
                <a:lnTo>
                  <a:pt x="227" y="74"/>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6" name="Rectangle 40"/>
          <p:cNvSpPr>
            <a:spLocks noChangeArrowheads="1"/>
          </p:cNvSpPr>
          <p:nvPr/>
        </p:nvSpPr>
        <p:spPr bwMode="auto">
          <a:xfrm>
            <a:off x="1701165" y="3065780"/>
            <a:ext cx="434340" cy="212725"/>
          </a:xfrm>
          <a:prstGeom prst="rect">
            <a:avLst/>
          </a:prstGeom>
          <a:solidFill>
            <a:srgbClr val="808080"/>
          </a:solidFill>
          <a:ln w="7938">
            <a:no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7" name="Rectangle 41"/>
          <p:cNvSpPr>
            <a:spLocks noChangeArrowheads="1"/>
          </p:cNvSpPr>
          <p:nvPr/>
        </p:nvSpPr>
        <p:spPr bwMode="auto">
          <a:xfrm>
            <a:off x="1664335" y="3298825"/>
            <a:ext cx="513080" cy="19050"/>
          </a:xfrm>
          <a:prstGeom prst="rect">
            <a:avLst/>
          </a:prstGeom>
          <a:solidFill>
            <a:srgbClr val="808080"/>
          </a:solidFill>
          <a:ln w="7938">
            <a:solidFill>
              <a:srgbClr val="000000"/>
            </a:solid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8" name="Rectangle 42"/>
          <p:cNvSpPr>
            <a:spLocks noChangeArrowheads="1"/>
          </p:cNvSpPr>
          <p:nvPr/>
        </p:nvSpPr>
        <p:spPr bwMode="auto">
          <a:xfrm>
            <a:off x="1664335" y="3336290"/>
            <a:ext cx="513080" cy="19685"/>
          </a:xfrm>
          <a:prstGeom prst="rect">
            <a:avLst/>
          </a:prstGeom>
          <a:solidFill>
            <a:srgbClr val="808080"/>
          </a:solidFill>
          <a:ln w="7938">
            <a:solidFill>
              <a:srgbClr val="000000"/>
            </a:solid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79" name="Freeform 43"/>
          <p:cNvSpPr/>
          <p:nvPr/>
        </p:nvSpPr>
        <p:spPr bwMode="auto">
          <a:xfrm>
            <a:off x="1697355" y="3362325"/>
            <a:ext cx="441960" cy="359410"/>
          </a:xfrm>
          <a:custGeom>
            <a:avLst/>
            <a:gdLst/>
            <a:ahLst/>
            <a:cxnLst>
              <a:cxn ang="0">
                <a:pos x="0" y="0"/>
              </a:cxn>
              <a:cxn ang="0">
                <a:pos x="236" y="0"/>
              </a:cxn>
              <a:cxn ang="0">
                <a:pos x="236" y="78"/>
              </a:cxn>
              <a:cxn ang="0">
                <a:pos x="166" y="98"/>
              </a:cxn>
              <a:cxn ang="0">
                <a:pos x="104" y="78"/>
              </a:cxn>
              <a:cxn ang="0">
                <a:pos x="47" y="60"/>
              </a:cxn>
              <a:cxn ang="0">
                <a:pos x="0" y="78"/>
              </a:cxn>
              <a:cxn ang="0">
                <a:pos x="0" y="0"/>
              </a:cxn>
            </a:cxnLst>
            <a:rect l="0" t="0" r="r" b="b"/>
            <a:pathLst>
              <a:path w="236" h="98">
                <a:moveTo>
                  <a:pt x="0" y="0"/>
                </a:moveTo>
                <a:lnTo>
                  <a:pt x="236" y="0"/>
                </a:lnTo>
                <a:lnTo>
                  <a:pt x="236" y="78"/>
                </a:lnTo>
                <a:lnTo>
                  <a:pt x="166" y="98"/>
                </a:lnTo>
                <a:lnTo>
                  <a:pt x="104" y="78"/>
                </a:lnTo>
                <a:lnTo>
                  <a:pt x="47" y="60"/>
                </a:lnTo>
                <a:lnTo>
                  <a:pt x="0" y="78"/>
                </a:lnTo>
                <a:lnTo>
                  <a:pt x="0" y="0"/>
                </a:lnTo>
                <a:close/>
              </a:path>
            </a:pathLst>
          </a:custGeom>
          <a:solidFill>
            <a:srgbClr val="808080"/>
          </a:solidFill>
          <a:ln w="7938">
            <a:no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0" name="Line 44"/>
          <p:cNvSpPr>
            <a:spLocks noChangeShapeType="1"/>
          </p:cNvSpPr>
          <p:nvPr/>
        </p:nvSpPr>
        <p:spPr bwMode="auto">
          <a:xfrm>
            <a:off x="2091690" y="2382520"/>
            <a:ext cx="329565" cy="83820"/>
          </a:xfrm>
          <a:prstGeom prst="line">
            <a:avLst/>
          </a:prstGeom>
          <a:noFill/>
          <a:ln w="7938">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81" name="Freeform 45"/>
          <p:cNvSpPr/>
          <p:nvPr/>
        </p:nvSpPr>
        <p:spPr bwMode="auto">
          <a:xfrm>
            <a:off x="2421255" y="2066290"/>
            <a:ext cx="330835" cy="400685"/>
          </a:xfrm>
          <a:custGeom>
            <a:avLst/>
            <a:gdLst/>
            <a:ahLst/>
            <a:cxnLst>
              <a:cxn ang="0">
                <a:pos x="0" y="109"/>
              </a:cxn>
              <a:cxn ang="0">
                <a:pos x="29" y="0"/>
              </a:cxn>
              <a:cxn ang="0">
                <a:pos x="177" y="10"/>
              </a:cxn>
            </a:cxnLst>
            <a:rect l="0" t="0" r="r" b="b"/>
            <a:pathLst>
              <a:path w="177" h="109">
                <a:moveTo>
                  <a:pt x="0" y="109"/>
                </a:moveTo>
                <a:lnTo>
                  <a:pt x="29" y="0"/>
                </a:lnTo>
                <a:lnTo>
                  <a:pt x="177" y="1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2" name="Freeform 46"/>
          <p:cNvSpPr/>
          <p:nvPr/>
        </p:nvSpPr>
        <p:spPr bwMode="auto">
          <a:xfrm>
            <a:off x="2593340" y="1923415"/>
            <a:ext cx="310515" cy="347345"/>
          </a:xfrm>
          <a:custGeom>
            <a:avLst/>
            <a:gdLst/>
            <a:ahLst/>
            <a:cxnLst>
              <a:cxn ang="0">
                <a:pos x="0" y="95"/>
              </a:cxn>
              <a:cxn ang="0">
                <a:pos x="28" y="0"/>
              </a:cxn>
              <a:cxn ang="0">
                <a:pos x="165" y="2"/>
              </a:cxn>
            </a:cxnLst>
            <a:rect l="0" t="0" r="r" b="b"/>
            <a:pathLst>
              <a:path w="165" h="95">
                <a:moveTo>
                  <a:pt x="0" y="95"/>
                </a:moveTo>
                <a:lnTo>
                  <a:pt x="28" y="0"/>
                </a:lnTo>
                <a:lnTo>
                  <a:pt x="165" y="2"/>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3" name="Freeform 47"/>
          <p:cNvSpPr/>
          <p:nvPr/>
        </p:nvSpPr>
        <p:spPr bwMode="auto">
          <a:xfrm>
            <a:off x="2752090" y="1780540"/>
            <a:ext cx="292100" cy="321310"/>
          </a:xfrm>
          <a:custGeom>
            <a:avLst/>
            <a:gdLst/>
            <a:ahLst/>
            <a:cxnLst>
              <a:cxn ang="0">
                <a:pos x="0" y="88"/>
              </a:cxn>
              <a:cxn ang="0">
                <a:pos x="36" y="0"/>
              </a:cxn>
              <a:cxn ang="0">
                <a:pos x="156" y="0"/>
              </a:cxn>
            </a:cxnLst>
            <a:rect l="0" t="0" r="r" b="b"/>
            <a:pathLst>
              <a:path w="156" h="88">
                <a:moveTo>
                  <a:pt x="0" y="88"/>
                </a:moveTo>
                <a:lnTo>
                  <a:pt x="36" y="0"/>
                </a:lnTo>
                <a:lnTo>
                  <a:pt x="156"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4" name="Freeform 48"/>
          <p:cNvSpPr/>
          <p:nvPr/>
        </p:nvSpPr>
        <p:spPr bwMode="auto">
          <a:xfrm>
            <a:off x="2903855" y="1637030"/>
            <a:ext cx="269240" cy="293370"/>
          </a:xfrm>
          <a:custGeom>
            <a:avLst/>
            <a:gdLst/>
            <a:ahLst/>
            <a:cxnLst>
              <a:cxn ang="0">
                <a:pos x="0" y="80"/>
              </a:cxn>
              <a:cxn ang="0">
                <a:pos x="37" y="5"/>
              </a:cxn>
              <a:cxn ang="0">
                <a:pos x="144" y="0"/>
              </a:cxn>
            </a:cxnLst>
            <a:rect l="0" t="0" r="r" b="b"/>
            <a:pathLst>
              <a:path w="144" h="80">
                <a:moveTo>
                  <a:pt x="0" y="80"/>
                </a:moveTo>
                <a:lnTo>
                  <a:pt x="37" y="5"/>
                </a:lnTo>
                <a:lnTo>
                  <a:pt x="144"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5" name="Freeform 49"/>
          <p:cNvSpPr/>
          <p:nvPr/>
        </p:nvSpPr>
        <p:spPr bwMode="auto">
          <a:xfrm>
            <a:off x="3044190" y="1527810"/>
            <a:ext cx="229870" cy="252730"/>
          </a:xfrm>
          <a:custGeom>
            <a:avLst/>
            <a:gdLst/>
            <a:ahLst/>
            <a:cxnLst>
              <a:cxn ang="0">
                <a:pos x="0" y="69"/>
              </a:cxn>
              <a:cxn ang="0">
                <a:pos x="36" y="4"/>
              </a:cxn>
              <a:cxn ang="0">
                <a:pos x="123" y="0"/>
              </a:cxn>
            </a:cxnLst>
            <a:rect l="0" t="0" r="r" b="b"/>
            <a:pathLst>
              <a:path w="123" h="69">
                <a:moveTo>
                  <a:pt x="0" y="69"/>
                </a:moveTo>
                <a:lnTo>
                  <a:pt x="36" y="4"/>
                </a:lnTo>
                <a:lnTo>
                  <a:pt x="123"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6" name="Freeform 50"/>
          <p:cNvSpPr/>
          <p:nvPr/>
        </p:nvSpPr>
        <p:spPr bwMode="auto">
          <a:xfrm>
            <a:off x="3173095" y="1412875"/>
            <a:ext cx="200660" cy="224155"/>
          </a:xfrm>
          <a:custGeom>
            <a:avLst/>
            <a:gdLst/>
            <a:ahLst/>
            <a:cxnLst>
              <a:cxn ang="0">
                <a:pos x="0" y="61"/>
              </a:cxn>
              <a:cxn ang="0">
                <a:pos x="29" y="9"/>
              </a:cxn>
              <a:cxn ang="0">
                <a:pos x="107" y="0"/>
              </a:cxn>
            </a:cxnLst>
            <a:rect l="0" t="0" r="r" b="b"/>
            <a:pathLst>
              <a:path w="107" h="61">
                <a:moveTo>
                  <a:pt x="0" y="61"/>
                </a:moveTo>
                <a:lnTo>
                  <a:pt x="29" y="9"/>
                </a:lnTo>
                <a:lnTo>
                  <a:pt x="107"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7" name="Freeform 51"/>
          <p:cNvSpPr/>
          <p:nvPr/>
        </p:nvSpPr>
        <p:spPr bwMode="auto">
          <a:xfrm>
            <a:off x="3274060" y="1327785"/>
            <a:ext cx="179705" cy="200025"/>
          </a:xfrm>
          <a:custGeom>
            <a:avLst/>
            <a:gdLst/>
            <a:ahLst/>
            <a:cxnLst>
              <a:cxn ang="0">
                <a:pos x="0" y="54"/>
              </a:cxn>
              <a:cxn ang="0">
                <a:pos x="35" y="7"/>
              </a:cxn>
              <a:cxn ang="0">
                <a:pos x="96" y="0"/>
              </a:cxn>
            </a:cxnLst>
            <a:rect l="0" t="0" r="r" b="b"/>
            <a:pathLst>
              <a:path w="96" h="54">
                <a:moveTo>
                  <a:pt x="0" y="54"/>
                </a:moveTo>
                <a:lnTo>
                  <a:pt x="35" y="7"/>
                </a:lnTo>
                <a:lnTo>
                  <a:pt x="96"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8" name="Freeform 52"/>
          <p:cNvSpPr/>
          <p:nvPr/>
        </p:nvSpPr>
        <p:spPr bwMode="auto">
          <a:xfrm>
            <a:off x="3373755" y="1259205"/>
            <a:ext cx="144145" cy="153670"/>
          </a:xfrm>
          <a:custGeom>
            <a:avLst/>
            <a:gdLst/>
            <a:ahLst/>
            <a:cxnLst>
              <a:cxn ang="0">
                <a:pos x="0" y="42"/>
              </a:cxn>
              <a:cxn ang="0">
                <a:pos x="28" y="6"/>
              </a:cxn>
              <a:cxn ang="0">
                <a:pos x="77" y="0"/>
              </a:cxn>
            </a:cxnLst>
            <a:rect l="0" t="0" r="r" b="b"/>
            <a:pathLst>
              <a:path w="77" h="42">
                <a:moveTo>
                  <a:pt x="0" y="42"/>
                </a:moveTo>
                <a:lnTo>
                  <a:pt x="28" y="6"/>
                </a:lnTo>
                <a:lnTo>
                  <a:pt x="77"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89" name="Freeform 53"/>
          <p:cNvSpPr/>
          <p:nvPr/>
        </p:nvSpPr>
        <p:spPr bwMode="auto">
          <a:xfrm>
            <a:off x="3454400" y="1191895"/>
            <a:ext cx="121285" cy="135890"/>
          </a:xfrm>
          <a:custGeom>
            <a:avLst/>
            <a:gdLst/>
            <a:ahLst/>
            <a:cxnLst>
              <a:cxn ang="0">
                <a:pos x="0" y="37"/>
              </a:cxn>
              <a:cxn ang="0">
                <a:pos x="23" y="8"/>
              </a:cxn>
              <a:cxn ang="0">
                <a:pos x="65" y="0"/>
              </a:cxn>
            </a:cxnLst>
            <a:rect l="0" t="0" r="r" b="b"/>
            <a:pathLst>
              <a:path w="65" h="37">
                <a:moveTo>
                  <a:pt x="0" y="37"/>
                </a:moveTo>
                <a:lnTo>
                  <a:pt x="23" y="8"/>
                </a:lnTo>
                <a:lnTo>
                  <a:pt x="65" y="0"/>
                </a:lnTo>
              </a:path>
            </a:pathLst>
          </a:custGeom>
          <a:no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90" name="Rectangle 54"/>
          <p:cNvSpPr>
            <a:spLocks noChangeArrowheads="1"/>
          </p:cNvSpPr>
          <p:nvPr/>
        </p:nvSpPr>
        <p:spPr bwMode="auto">
          <a:xfrm>
            <a:off x="2011680" y="1962150"/>
            <a:ext cx="435610" cy="551815"/>
          </a:xfrm>
          <a:prstGeom prst="rect">
            <a:avLst/>
          </a:prstGeom>
          <a:solidFill>
            <a:srgbClr val="FFFFFF"/>
          </a:solidFill>
          <a:ln w="7938">
            <a:solidFill>
              <a:srgbClr val="000000"/>
            </a:solidFill>
            <a:miter lim="800000"/>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91" name="Freeform 55"/>
          <p:cNvSpPr/>
          <p:nvPr/>
        </p:nvSpPr>
        <p:spPr bwMode="auto">
          <a:xfrm>
            <a:off x="2152015" y="2253615"/>
            <a:ext cx="76835" cy="99060"/>
          </a:xfrm>
          <a:custGeom>
            <a:avLst/>
            <a:gdLst/>
            <a:ahLst/>
            <a:cxnLst>
              <a:cxn ang="0">
                <a:pos x="20" y="0"/>
              </a:cxn>
              <a:cxn ang="0">
                <a:pos x="25" y="0"/>
              </a:cxn>
              <a:cxn ang="0">
                <a:pos x="28" y="1"/>
              </a:cxn>
              <a:cxn ang="0">
                <a:pos x="32" y="2"/>
              </a:cxn>
              <a:cxn ang="0">
                <a:pos x="35" y="4"/>
              </a:cxn>
              <a:cxn ang="0">
                <a:pos x="37" y="6"/>
              </a:cxn>
              <a:cxn ang="0">
                <a:pos x="38" y="8"/>
              </a:cxn>
              <a:cxn ang="0">
                <a:pos x="39" y="11"/>
              </a:cxn>
              <a:cxn ang="0">
                <a:pos x="40" y="13"/>
              </a:cxn>
              <a:cxn ang="0">
                <a:pos x="39" y="17"/>
              </a:cxn>
              <a:cxn ang="0">
                <a:pos x="38" y="19"/>
              </a:cxn>
              <a:cxn ang="0">
                <a:pos x="37" y="21"/>
              </a:cxn>
              <a:cxn ang="0">
                <a:pos x="35" y="23"/>
              </a:cxn>
              <a:cxn ang="0">
                <a:pos x="32" y="25"/>
              </a:cxn>
              <a:cxn ang="0">
                <a:pos x="28" y="27"/>
              </a:cxn>
              <a:cxn ang="0">
                <a:pos x="25" y="27"/>
              </a:cxn>
              <a:cxn ang="0">
                <a:pos x="20" y="27"/>
              </a:cxn>
              <a:cxn ang="0">
                <a:pos x="17" y="27"/>
              </a:cxn>
              <a:cxn ang="0">
                <a:pos x="13" y="27"/>
              </a:cxn>
              <a:cxn ang="0">
                <a:pos x="10" y="25"/>
              </a:cxn>
              <a:cxn ang="0">
                <a:pos x="6" y="23"/>
              </a:cxn>
              <a:cxn ang="0">
                <a:pos x="4" y="21"/>
              </a:cxn>
              <a:cxn ang="0">
                <a:pos x="2" y="19"/>
              </a:cxn>
              <a:cxn ang="0">
                <a:pos x="1" y="17"/>
              </a:cxn>
              <a:cxn ang="0">
                <a:pos x="0" y="13"/>
              </a:cxn>
              <a:cxn ang="0">
                <a:pos x="1" y="11"/>
              </a:cxn>
              <a:cxn ang="0">
                <a:pos x="2" y="8"/>
              </a:cxn>
              <a:cxn ang="0">
                <a:pos x="4" y="6"/>
              </a:cxn>
              <a:cxn ang="0">
                <a:pos x="6" y="4"/>
              </a:cxn>
              <a:cxn ang="0">
                <a:pos x="10" y="2"/>
              </a:cxn>
              <a:cxn ang="0">
                <a:pos x="13" y="1"/>
              </a:cxn>
              <a:cxn ang="0">
                <a:pos x="17" y="0"/>
              </a:cxn>
              <a:cxn ang="0">
                <a:pos x="20" y="0"/>
              </a:cxn>
            </a:cxnLst>
            <a:rect l="0" t="0" r="r" b="b"/>
            <a:pathLst>
              <a:path w="40" h="27">
                <a:moveTo>
                  <a:pt x="20" y="0"/>
                </a:moveTo>
                <a:lnTo>
                  <a:pt x="25" y="0"/>
                </a:lnTo>
                <a:lnTo>
                  <a:pt x="28" y="1"/>
                </a:lnTo>
                <a:lnTo>
                  <a:pt x="32" y="2"/>
                </a:lnTo>
                <a:lnTo>
                  <a:pt x="35" y="4"/>
                </a:lnTo>
                <a:lnTo>
                  <a:pt x="37" y="6"/>
                </a:lnTo>
                <a:lnTo>
                  <a:pt x="38" y="8"/>
                </a:lnTo>
                <a:lnTo>
                  <a:pt x="39" y="11"/>
                </a:lnTo>
                <a:lnTo>
                  <a:pt x="40" y="13"/>
                </a:lnTo>
                <a:lnTo>
                  <a:pt x="39" y="17"/>
                </a:lnTo>
                <a:lnTo>
                  <a:pt x="38" y="19"/>
                </a:lnTo>
                <a:lnTo>
                  <a:pt x="37" y="21"/>
                </a:lnTo>
                <a:lnTo>
                  <a:pt x="35" y="23"/>
                </a:lnTo>
                <a:lnTo>
                  <a:pt x="32" y="25"/>
                </a:lnTo>
                <a:lnTo>
                  <a:pt x="28" y="27"/>
                </a:lnTo>
                <a:lnTo>
                  <a:pt x="25" y="27"/>
                </a:lnTo>
                <a:lnTo>
                  <a:pt x="20" y="27"/>
                </a:lnTo>
                <a:lnTo>
                  <a:pt x="17" y="27"/>
                </a:lnTo>
                <a:lnTo>
                  <a:pt x="13" y="27"/>
                </a:lnTo>
                <a:lnTo>
                  <a:pt x="10" y="25"/>
                </a:lnTo>
                <a:lnTo>
                  <a:pt x="6" y="23"/>
                </a:lnTo>
                <a:lnTo>
                  <a:pt x="4" y="21"/>
                </a:lnTo>
                <a:lnTo>
                  <a:pt x="2" y="19"/>
                </a:lnTo>
                <a:lnTo>
                  <a:pt x="1" y="17"/>
                </a:lnTo>
                <a:lnTo>
                  <a:pt x="0" y="13"/>
                </a:lnTo>
                <a:lnTo>
                  <a:pt x="1" y="11"/>
                </a:lnTo>
                <a:lnTo>
                  <a:pt x="2" y="8"/>
                </a:lnTo>
                <a:lnTo>
                  <a:pt x="4" y="6"/>
                </a:lnTo>
                <a:lnTo>
                  <a:pt x="6" y="4"/>
                </a:lnTo>
                <a:lnTo>
                  <a:pt x="10" y="2"/>
                </a:lnTo>
                <a:lnTo>
                  <a:pt x="13" y="1"/>
                </a:lnTo>
                <a:lnTo>
                  <a:pt x="17" y="0"/>
                </a:lnTo>
                <a:lnTo>
                  <a:pt x="20" y="0"/>
                </a:lnTo>
                <a:close/>
              </a:path>
            </a:pathLst>
          </a:custGeom>
          <a:solidFill>
            <a:srgbClr val="808080"/>
          </a:solidFill>
          <a:ln w="7938">
            <a:solidFill>
              <a:srgbClr val="000000"/>
            </a:solidFill>
            <a:prstDash val="solid"/>
            <a:round/>
          </a:ln>
        </p:spPr>
        <p:txBody>
          <a:bodyP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5192" name="Line 56"/>
          <p:cNvSpPr>
            <a:spLocks noChangeShapeType="1"/>
          </p:cNvSpPr>
          <p:nvPr/>
        </p:nvSpPr>
        <p:spPr bwMode="auto">
          <a:xfrm flipH="1">
            <a:off x="2843530" y="1579245"/>
            <a:ext cx="334645" cy="191135"/>
          </a:xfrm>
          <a:prstGeom prst="line">
            <a:avLst/>
          </a:prstGeom>
          <a:noFill/>
          <a:ln w="7938">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193" name="Line 57"/>
          <p:cNvSpPr>
            <a:spLocks noChangeShapeType="1"/>
          </p:cNvSpPr>
          <p:nvPr/>
        </p:nvSpPr>
        <p:spPr bwMode="auto">
          <a:xfrm>
            <a:off x="1701165" y="1703070"/>
            <a:ext cx="436880" cy="544195"/>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34871" name="Picture 58" descr="PE01838_"/>
          <p:cNvPicPr>
            <a:picLocks noChangeAspect="1"/>
          </p:cNvPicPr>
          <p:nvPr/>
        </p:nvPicPr>
        <p:blipFill>
          <a:blip r:embed="rId3"/>
          <a:stretch>
            <a:fillRect/>
          </a:stretch>
        </p:blipFill>
        <p:spPr>
          <a:xfrm>
            <a:off x="2117090" y="2212975"/>
            <a:ext cx="175895" cy="290195"/>
          </a:xfrm>
          <a:prstGeom prst="rect">
            <a:avLst/>
          </a:prstGeom>
          <a:noFill/>
          <a:ln w="9525">
            <a:noFill/>
          </a:ln>
        </p:spPr>
      </p:pic>
      <p:sp>
        <p:nvSpPr>
          <p:cNvPr id="34872" name="Text Box 59"/>
          <p:cNvSpPr txBox="1"/>
          <p:nvPr/>
        </p:nvSpPr>
        <p:spPr>
          <a:xfrm>
            <a:off x="903605" y="1284605"/>
            <a:ext cx="735965" cy="275590"/>
          </a:xfrm>
          <a:prstGeom prst="rect">
            <a:avLst/>
          </a:prstGeom>
          <a:solidFill>
            <a:srgbClr val="0093D8"/>
          </a:solidFill>
          <a:ln w="9525">
            <a:noFill/>
          </a:ln>
        </p:spPr>
        <p:txBody>
          <a:bodyPr wrap="square">
            <a:spAutoFit/>
          </a:bodyPr>
          <a:lstStyle/>
          <a:p>
            <a:pPr>
              <a:spcBef>
                <a:spcPct val="50000"/>
              </a:spcBef>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威胁 </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a:t>
            </a:r>
          </a:p>
        </p:txBody>
      </p:sp>
      <p:sp>
        <p:nvSpPr>
          <p:cNvPr id="34873" name="Text Box 60"/>
          <p:cNvSpPr txBox="1"/>
          <p:nvPr/>
        </p:nvSpPr>
        <p:spPr>
          <a:xfrm>
            <a:off x="2062480" y="759460"/>
            <a:ext cx="145415" cy="275590"/>
          </a:xfrm>
          <a:prstGeom prst="rect">
            <a:avLst/>
          </a:prstGeom>
          <a:noFill/>
          <a:ln w="9525">
            <a:noFill/>
          </a:ln>
        </p:spPr>
        <p:txBody>
          <a:bodyPr wrap="square">
            <a:spAutoFit/>
          </a:bodyPr>
          <a:lstStyle/>
          <a:p>
            <a:pPr>
              <a:spcBef>
                <a:spcPct val="50000"/>
              </a:spcBef>
            </a:pP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74" name="Text Box 61"/>
          <p:cNvSpPr txBox="1"/>
          <p:nvPr/>
        </p:nvSpPr>
        <p:spPr>
          <a:xfrm>
            <a:off x="1986280" y="668020"/>
            <a:ext cx="170815" cy="275590"/>
          </a:xfrm>
          <a:prstGeom prst="rect">
            <a:avLst/>
          </a:prstGeom>
          <a:noFill/>
          <a:ln w="9525">
            <a:noFill/>
          </a:ln>
        </p:spPr>
        <p:txBody>
          <a:bodyPr wrap="square">
            <a:spAutoFit/>
          </a:bodyPr>
          <a:lstStyle/>
          <a:p>
            <a:pPr>
              <a:spcBef>
                <a:spcPct val="5000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1755198" name="Line 62"/>
          <p:cNvSpPr>
            <a:spLocks noChangeShapeType="1"/>
          </p:cNvSpPr>
          <p:nvPr/>
        </p:nvSpPr>
        <p:spPr bwMode="auto">
          <a:xfrm flipV="1">
            <a:off x="6170930" y="2769235"/>
            <a:ext cx="1193800" cy="871855"/>
          </a:xfrm>
          <a:prstGeom prst="line">
            <a:avLst/>
          </a:prstGeom>
          <a:noFill/>
          <a:ln w="38100">
            <a:solidFill>
              <a:schemeClr val="bg1">
                <a:lumMod val="50000"/>
              </a:schemeClr>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4876" name="Rectangle 63"/>
          <p:cNvSpPr/>
          <p:nvPr/>
        </p:nvSpPr>
        <p:spPr>
          <a:xfrm>
            <a:off x="4715510" y="600710"/>
            <a:ext cx="2245360" cy="281940"/>
          </a:xfrm>
          <a:prstGeom prst="rect">
            <a:avLst/>
          </a:prstGeom>
          <a:noFill/>
          <a:ln w="12700">
            <a:noFill/>
          </a:ln>
        </p:spPr>
        <p:txBody>
          <a:bodyPr wrap="square" lIns="90488" tIns="44450" rIns="90488" bIns="44450">
            <a:spAutoFit/>
          </a:bodyPr>
          <a:lstStyle/>
          <a:p>
            <a:pPr eaLnBrk="0" hangingPunct="0">
              <a:lnSpc>
                <a:spcPct val="9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威胁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识别可能的原因</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755200" name="Line 64"/>
          <p:cNvSpPr>
            <a:spLocks noChangeShapeType="1"/>
          </p:cNvSpPr>
          <p:nvPr/>
        </p:nvSpPr>
        <p:spPr bwMode="auto">
          <a:xfrm>
            <a:off x="6192520" y="1396365"/>
            <a:ext cx="1172210" cy="882650"/>
          </a:xfrm>
          <a:prstGeom prst="line">
            <a:avLst/>
          </a:prstGeom>
          <a:noFill/>
          <a:ln w="38100">
            <a:solidFill>
              <a:schemeClr val="bg1">
                <a:lumMod val="50000"/>
              </a:schemeClr>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201" name="Line 65"/>
          <p:cNvSpPr>
            <a:spLocks noChangeShapeType="1"/>
          </p:cNvSpPr>
          <p:nvPr/>
        </p:nvSpPr>
        <p:spPr bwMode="auto">
          <a:xfrm>
            <a:off x="6284595" y="2023110"/>
            <a:ext cx="1151890" cy="435610"/>
          </a:xfrm>
          <a:prstGeom prst="line">
            <a:avLst/>
          </a:prstGeom>
          <a:noFill/>
          <a:ln w="38100">
            <a:solidFill>
              <a:schemeClr val="bg1">
                <a:lumMod val="50000"/>
              </a:schemeClr>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4879" name="Rectangle 66"/>
          <p:cNvSpPr/>
          <p:nvPr/>
        </p:nvSpPr>
        <p:spPr>
          <a:xfrm>
            <a:off x="6288405" y="2033270"/>
            <a:ext cx="884555" cy="27241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34880" name="Rectangle 67"/>
          <p:cNvSpPr/>
          <p:nvPr/>
        </p:nvSpPr>
        <p:spPr>
          <a:xfrm>
            <a:off x="7124700" y="660400"/>
            <a:ext cx="957580" cy="304800"/>
          </a:xfrm>
          <a:prstGeom prst="round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屏障</a:t>
            </a:r>
          </a:p>
        </p:txBody>
      </p:sp>
      <p:sp>
        <p:nvSpPr>
          <p:cNvPr id="1755204" name="Oval 68"/>
          <p:cNvSpPr>
            <a:spLocks noChangeArrowheads="1"/>
          </p:cNvSpPr>
          <p:nvPr/>
        </p:nvSpPr>
        <p:spPr bwMode="auto">
          <a:xfrm>
            <a:off x="7322820" y="2060575"/>
            <a:ext cx="725170" cy="925830"/>
          </a:xfrm>
          <a:prstGeom prst="ellipse">
            <a:avLst/>
          </a:prstGeom>
          <a:solidFill>
            <a:srgbClr val="F4AE3E"/>
          </a:solidFill>
          <a:ln w="9525">
            <a:noFill/>
            <a:round/>
          </a:ln>
          <a:effectLst/>
        </p:spPr>
        <p:txBody>
          <a:bodyPr wrap="none" anchor="ctr"/>
          <a:lstStyle/>
          <a:p>
            <a:endParaRPr lang="zh-CN" altLang="en-US" sz="12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4882" name="Text Box 69"/>
          <p:cNvSpPr txBox="1"/>
          <p:nvPr/>
        </p:nvSpPr>
        <p:spPr>
          <a:xfrm>
            <a:off x="7254875" y="2244090"/>
            <a:ext cx="827405" cy="521970"/>
          </a:xfrm>
          <a:prstGeom prst="rect">
            <a:avLst/>
          </a:prstGeom>
          <a:noFill/>
          <a:ln w="9525">
            <a:noFill/>
          </a:ln>
        </p:spPr>
        <p:txBody>
          <a:bodyPr wrap="square">
            <a:spAutoFit/>
          </a:bodyPr>
          <a:lstStyle/>
          <a:p>
            <a:pPr algn="ctr" eaLnBrk="0" hangingPunct="0"/>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起重机</a:t>
            </a:r>
          </a:p>
          <a:p>
            <a:pPr algn="ctr" eaLnBrk="0" hangingPunct="0"/>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倒塌</a:t>
            </a:r>
          </a:p>
        </p:txBody>
      </p:sp>
      <p:grpSp>
        <p:nvGrpSpPr>
          <p:cNvPr id="34883" name="Group 70"/>
          <p:cNvGrpSpPr/>
          <p:nvPr/>
        </p:nvGrpSpPr>
        <p:grpSpPr>
          <a:xfrm>
            <a:off x="4890135" y="4331581"/>
            <a:ext cx="1750060" cy="343924"/>
            <a:chOff x="192" y="3873"/>
            <a:chExt cx="1968" cy="303"/>
          </a:xfrm>
        </p:grpSpPr>
        <p:sp>
          <p:nvSpPr>
            <p:cNvPr id="34895" name="Rectangle 71"/>
            <p:cNvSpPr/>
            <p:nvPr/>
          </p:nvSpPr>
          <p:spPr>
            <a:xfrm>
              <a:off x="285" y="3873"/>
              <a:ext cx="626" cy="248"/>
            </a:xfrm>
            <a:prstGeom prst="rect">
              <a:avLst/>
            </a:prstGeom>
            <a:noFill/>
            <a:ln w="12700">
              <a:noFill/>
            </a:ln>
          </p:spPr>
          <p:txBody>
            <a:bodyPr wrap="square" lIns="90488" tIns="44450" rIns="90488" bIns="44450">
              <a:spAutoFit/>
            </a:bodyPr>
            <a:lstStyle/>
            <a:p>
              <a:pPr eaLnBrk="0" hangingPunct="0">
                <a:lnSpc>
                  <a:spcPct val="90000"/>
                </a:lnSpc>
              </a:pPr>
              <a:r>
                <a:rPr lang="zh-CN" altLang="en-US" sz="1400" b="1" dirty="0">
                  <a:solidFill>
                    <a:srgbClr val="C00000"/>
                  </a:solidFill>
                  <a:latin typeface="微软雅黑" panose="020B0503020204020204" pitchFamily="34" charset="-122"/>
                  <a:ea typeface="微软雅黑" panose="020B0503020204020204" pitchFamily="34" charset="-122"/>
                </a:rPr>
                <a:t>识别</a:t>
              </a:r>
            </a:p>
          </p:txBody>
        </p:sp>
        <p:sp>
          <p:nvSpPr>
            <p:cNvPr id="34896" name="Rectangle 72"/>
            <p:cNvSpPr/>
            <p:nvPr/>
          </p:nvSpPr>
          <p:spPr>
            <a:xfrm>
              <a:off x="1342" y="3873"/>
              <a:ext cx="626" cy="248"/>
            </a:xfrm>
            <a:prstGeom prst="rect">
              <a:avLst/>
            </a:prstGeom>
            <a:noFill/>
            <a:ln w="12700">
              <a:noFill/>
            </a:ln>
          </p:spPr>
          <p:txBody>
            <a:bodyPr wrap="square" lIns="90488" tIns="44450" rIns="90488" bIns="44450">
              <a:spAutoFit/>
            </a:bodyPr>
            <a:lstStyle/>
            <a:p>
              <a:pPr eaLnBrk="0" hangingPunct="0">
                <a:lnSpc>
                  <a:spcPct val="90000"/>
                </a:lnSpc>
              </a:pPr>
              <a:r>
                <a:rPr lang="zh-CN" altLang="en-US" sz="1400" b="1" dirty="0">
                  <a:solidFill>
                    <a:srgbClr val="C00000"/>
                  </a:solidFill>
                  <a:latin typeface="微软雅黑" panose="020B0503020204020204" pitchFamily="34" charset="-122"/>
                  <a:ea typeface="微软雅黑" panose="020B0503020204020204" pitchFamily="34" charset="-122"/>
                </a:rPr>
                <a:t>评估</a:t>
              </a:r>
            </a:p>
          </p:txBody>
        </p:sp>
        <p:grpSp>
          <p:nvGrpSpPr>
            <p:cNvPr id="34897" name="Group 73"/>
            <p:cNvGrpSpPr/>
            <p:nvPr/>
          </p:nvGrpSpPr>
          <p:grpSpPr>
            <a:xfrm>
              <a:off x="192" y="4128"/>
              <a:ext cx="1968" cy="48"/>
              <a:chOff x="144" y="4080"/>
              <a:chExt cx="2496" cy="0"/>
            </a:xfrm>
          </p:grpSpPr>
          <p:sp>
            <p:nvSpPr>
              <p:cNvPr id="1755210" name="Line 74"/>
              <p:cNvSpPr>
                <a:spLocks noChangeShapeType="1"/>
              </p:cNvSpPr>
              <p:nvPr/>
            </p:nvSpPr>
            <p:spPr bwMode="auto">
              <a:xfrm>
                <a:off x="1536" y="4080"/>
                <a:ext cx="1104" cy="0"/>
              </a:xfrm>
              <a:prstGeom prst="line">
                <a:avLst/>
              </a:prstGeom>
              <a:noFill/>
              <a:ln w="9525">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211" name="Line 75"/>
              <p:cNvSpPr>
                <a:spLocks noChangeShapeType="1"/>
              </p:cNvSpPr>
              <p:nvPr/>
            </p:nvSpPr>
            <p:spPr bwMode="auto">
              <a:xfrm flipH="1">
                <a:off x="144" y="4080"/>
                <a:ext cx="1584" cy="0"/>
              </a:xfrm>
              <a:prstGeom prst="line">
                <a:avLst/>
              </a:prstGeom>
              <a:noFill/>
              <a:ln w="9525">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sp>
        <p:nvSpPr>
          <p:cNvPr id="1755212" name="Line 76"/>
          <p:cNvSpPr>
            <a:spLocks noChangeShapeType="1"/>
          </p:cNvSpPr>
          <p:nvPr/>
        </p:nvSpPr>
        <p:spPr bwMode="auto">
          <a:xfrm flipH="1">
            <a:off x="6883400" y="935355"/>
            <a:ext cx="257810" cy="455930"/>
          </a:xfrm>
          <a:prstGeom prst="line">
            <a:avLst/>
          </a:prstGeom>
          <a:noFill/>
          <a:ln w="38100">
            <a:solidFill>
              <a:schemeClr val="bg1">
                <a:lumMod val="50000"/>
              </a:schemeClr>
            </a:solidFill>
            <a:roun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4885" name="Rectangle 77"/>
          <p:cNvSpPr/>
          <p:nvPr/>
        </p:nvSpPr>
        <p:spPr>
          <a:xfrm>
            <a:off x="6308725" y="2766060"/>
            <a:ext cx="864235" cy="27241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86" name="Rectangle 78"/>
          <p:cNvSpPr/>
          <p:nvPr/>
        </p:nvSpPr>
        <p:spPr>
          <a:xfrm>
            <a:off x="6257925" y="1378585"/>
            <a:ext cx="915670" cy="27241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87" name="Rectangle 79"/>
          <p:cNvSpPr/>
          <p:nvPr/>
        </p:nvSpPr>
        <p:spPr>
          <a:xfrm>
            <a:off x="6306185" y="3393440"/>
            <a:ext cx="883285" cy="27241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34888" name="Rectangle 80"/>
          <p:cNvSpPr/>
          <p:nvPr/>
        </p:nvSpPr>
        <p:spPr>
          <a:xfrm>
            <a:off x="4745990" y="1929130"/>
            <a:ext cx="1348105" cy="351155"/>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89" name="Rectangle 81"/>
          <p:cNvSpPr/>
          <p:nvPr/>
        </p:nvSpPr>
        <p:spPr>
          <a:xfrm>
            <a:off x="4756150" y="1136015"/>
            <a:ext cx="1348105" cy="349885"/>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90" name="Rectangle 82"/>
          <p:cNvSpPr/>
          <p:nvPr/>
        </p:nvSpPr>
        <p:spPr>
          <a:xfrm>
            <a:off x="4756150" y="2956560"/>
            <a:ext cx="1348105" cy="349885"/>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891" name="Rectangle 83"/>
          <p:cNvSpPr/>
          <p:nvPr/>
        </p:nvSpPr>
        <p:spPr>
          <a:xfrm>
            <a:off x="4735830" y="3740150"/>
            <a:ext cx="1348105" cy="351155"/>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55220" name="Line 84"/>
          <p:cNvSpPr>
            <a:spLocks noChangeShapeType="1"/>
          </p:cNvSpPr>
          <p:nvPr/>
        </p:nvSpPr>
        <p:spPr bwMode="auto">
          <a:xfrm>
            <a:off x="4671060" y="377825"/>
            <a:ext cx="0" cy="4343400"/>
          </a:xfrm>
          <a:prstGeom prst="line">
            <a:avLst/>
          </a:prstGeom>
          <a:noFill/>
          <a:ln w="57150" cmpd="thinThick">
            <a:solidFill>
              <a:srgbClr val="000000"/>
            </a:solidFill>
            <a:rou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5221" name="Line 85"/>
          <p:cNvSpPr>
            <a:spLocks noChangeShapeType="1"/>
          </p:cNvSpPr>
          <p:nvPr/>
        </p:nvSpPr>
        <p:spPr bwMode="auto">
          <a:xfrm>
            <a:off x="5293995" y="876935"/>
            <a:ext cx="0" cy="273685"/>
          </a:xfrm>
          <a:prstGeom prst="line">
            <a:avLst/>
          </a:prstGeom>
          <a:noFill/>
          <a:ln w="38100">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4894" name="Text Box 86"/>
          <p:cNvSpPr txBox="1"/>
          <p:nvPr/>
        </p:nvSpPr>
        <p:spPr>
          <a:xfrm>
            <a:off x="7310755" y="953135"/>
            <a:ext cx="699770" cy="306705"/>
          </a:xfrm>
          <a:prstGeom prst="rect">
            <a:avLst/>
          </a:prstGeom>
          <a:noFill/>
          <a:ln w="9525">
            <a:noFill/>
          </a:ln>
        </p:spPr>
        <p:txBody>
          <a:bodyPr wrap="square">
            <a:spAutoFit/>
          </a:bodyPr>
          <a:lstStyle/>
          <a:p>
            <a:pPr>
              <a:spcBef>
                <a:spcPct val="50000"/>
              </a:spcBef>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指出)</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Line 2"/>
          <p:cNvSpPr>
            <a:spLocks noChangeShapeType="1"/>
          </p:cNvSpPr>
          <p:nvPr/>
        </p:nvSpPr>
        <p:spPr bwMode="auto">
          <a:xfrm flipV="1">
            <a:off x="6094730" y="2788285"/>
            <a:ext cx="1313815" cy="986790"/>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Line 3"/>
          <p:cNvSpPr>
            <a:spLocks noChangeShapeType="1"/>
          </p:cNvSpPr>
          <p:nvPr/>
        </p:nvSpPr>
        <p:spPr bwMode="auto">
          <a:xfrm flipV="1">
            <a:off x="6094730" y="2578100"/>
            <a:ext cx="1215390" cy="485140"/>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Line 4"/>
          <p:cNvSpPr>
            <a:spLocks noChangeShapeType="1"/>
          </p:cNvSpPr>
          <p:nvPr/>
        </p:nvSpPr>
        <p:spPr bwMode="auto">
          <a:xfrm>
            <a:off x="6104890" y="2092960"/>
            <a:ext cx="1215390" cy="339725"/>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Line 5"/>
          <p:cNvSpPr>
            <a:spLocks noChangeShapeType="1"/>
          </p:cNvSpPr>
          <p:nvPr/>
        </p:nvSpPr>
        <p:spPr bwMode="auto">
          <a:xfrm>
            <a:off x="6114415" y="1316355"/>
            <a:ext cx="1264285" cy="873760"/>
          </a:xfrm>
          <a:prstGeom prst="line">
            <a:avLst/>
          </a:prstGeom>
          <a:noFill/>
          <a:ln w="28575">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7"/>
          <p:cNvSpPr>
            <a:spLocks noChangeArrowheads="1"/>
          </p:cNvSpPr>
          <p:nvPr/>
        </p:nvSpPr>
        <p:spPr bwMode="auto">
          <a:xfrm>
            <a:off x="3319780" y="1450975"/>
            <a:ext cx="26670" cy="5080"/>
          </a:xfrm>
          <a:prstGeom prst="rect">
            <a:avLst/>
          </a:prstGeom>
          <a:solidFill>
            <a:srgbClr val="000000"/>
          </a:solidFill>
          <a:ln w="9525">
            <a:no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4" name="Freeform 18"/>
          <p:cNvSpPr/>
          <p:nvPr/>
        </p:nvSpPr>
        <p:spPr bwMode="auto">
          <a:xfrm>
            <a:off x="6600825" y="3025775"/>
            <a:ext cx="33020" cy="1270"/>
          </a:xfrm>
          <a:custGeom>
            <a:avLst/>
            <a:gdLst/>
            <a:ahLst/>
            <a:cxnLst>
              <a:cxn ang="0">
                <a:pos x="0" y="0"/>
              </a:cxn>
              <a:cxn ang="0">
                <a:pos x="26" y="0"/>
              </a:cxn>
              <a:cxn ang="0">
                <a:pos x="27" y="0"/>
              </a:cxn>
              <a:cxn ang="0">
                <a:pos x="0" y="0"/>
              </a:cxn>
            </a:cxnLst>
            <a:rect l="0" t="0" r="r" b="b"/>
            <a:pathLst>
              <a:path w="27">
                <a:moveTo>
                  <a:pt x="0" y="0"/>
                </a:moveTo>
                <a:lnTo>
                  <a:pt x="26" y="0"/>
                </a:lnTo>
                <a:lnTo>
                  <a:pt x="27" y="0"/>
                </a:lnTo>
                <a:lnTo>
                  <a:pt x="0" y="0"/>
                </a:lnTo>
                <a:close/>
              </a:path>
            </a:pathLst>
          </a:custGeom>
          <a:solidFill>
            <a:srgbClr val="838383"/>
          </a:solidFill>
          <a:ln w="9525">
            <a:noFill/>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 name="Rectangle 19"/>
          <p:cNvSpPr>
            <a:spLocks noChangeArrowheads="1"/>
          </p:cNvSpPr>
          <p:nvPr/>
        </p:nvSpPr>
        <p:spPr bwMode="auto">
          <a:xfrm>
            <a:off x="3159125" y="2696210"/>
            <a:ext cx="26670" cy="5080"/>
          </a:xfrm>
          <a:prstGeom prst="rect">
            <a:avLst/>
          </a:prstGeom>
          <a:solidFill>
            <a:srgbClr val="000000"/>
          </a:solidFill>
          <a:ln w="9525">
            <a:no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 name="Rectangle 20"/>
          <p:cNvSpPr>
            <a:spLocks noChangeArrowheads="1"/>
          </p:cNvSpPr>
          <p:nvPr/>
        </p:nvSpPr>
        <p:spPr bwMode="auto">
          <a:xfrm>
            <a:off x="3089275" y="3554730"/>
            <a:ext cx="26670" cy="5080"/>
          </a:xfrm>
          <a:prstGeom prst="rect">
            <a:avLst/>
          </a:prstGeom>
          <a:solidFill>
            <a:srgbClr val="000000"/>
          </a:solidFill>
          <a:ln w="9525">
            <a:no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 name="Rectangle 21"/>
          <p:cNvSpPr>
            <a:spLocks noChangeArrowheads="1"/>
          </p:cNvSpPr>
          <p:nvPr/>
        </p:nvSpPr>
        <p:spPr bwMode="auto">
          <a:xfrm>
            <a:off x="3165475" y="4475480"/>
            <a:ext cx="29210" cy="5080"/>
          </a:xfrm>
          <a:prstGeom prst="rect">
            <a:avLst/>
          </a:prstGeom>
          <a:solidFill>
            <a:srgbClr val="000000"/>
          </a:solidFill>
          <a:ln w="9525">
            <a:no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8" name="Freeform 27"/>
          <p:cNvSpPr/>
          <p:nvPr/>
        </p:nvSpPr>
        <p:spPr bwMode="auto">
          <a:xfrm>
            <a:off x="742950" y="1417320"/>
            <a:ext cx="1042670" cy="688340"/>
          </a:xfrm>
          <a:custGeom>
            <a:avLst/>
            <a:gdLst/>
            <a:ahLst/>
            <a:cxnLst>
              <a:cxn ang="0">
                <a:pos x="619" y="1"/>
              </a:cxn>
              <a:cxn ang="0">
                <a:pos x="702" y="4"/>
              </a:cxn>
              <a:cxn ang="0">
                <a:pos x="781" y="10"/>
              </a:cxn>
              <a:cxn ang="0">
                <a:pos x="853" y="18"/>
              </a:cxn>
              <a:cxn ang="0">
                <a:pos x="919" y="30"/>
              </a:cxn>
              <a:cxn ang="0">
                <a:pos x="977" y="42"/>
              </a:cxn>
              <a:cxn ang="0">
                <a:pos x="1028" y="57"/>
              </a:cxn>
              <a:cxn ang="0">
                <a:pos x="1068" y="73"/>
              </a:cxn>
              <a:cxn ang="0">
                <a:pos x="1099" y="91"/>
              </a:cxn>
              <a:cxn ang="0">
                <a:pos x="1117" y="110"/>
              </a:cxn>
              <a:cxn ang="0">
                <a:pos x="1124" y="129"/>
              </a:cxn>
              <a:cxn ang="0">
                <a:pos x="1117" y="149"/>
              </a:cxn>
              <a:cxn ang="0">
                <a:pos x="1099" y="168"/>
              </a:cxn>
              <a:cxn ang="0">
                <a:pos x="1068" y="186"/>
              </a:cxn>
              <a:cxn ang="0">
                <a:pos x="1028" y="202"/>
              </a:cxn>
              <a:cxn ang="0">
                <a:pos x="977" y="217"/>
              </a:cxn>
              <a:cxn ang="0">
                <a:pos x="919" y="229"/>
              </a:cxn>
              <a:cxn ang="0">
                <a:pos x="853" y="241"/>
              </a:cxn>
              <a:cxn ang="0">
                <a:pos x="781" y="249"/>
              </a:cxn>
              <a:cxn ang="0">
                <a:pos x="702" y="255"/>
              </a:cxn>
              <a:cxn ang="0">
                <a:pos x="619" y="258"/>
              </a:cxn>
              <a:cxn ang="0">
                <a:pos x="533" y="259"/>
              </a:cxn>
              <a:cxn ang="0">
                <a:pos x="449" y="256"/>
              </a:cxn>
              <a:cxn ang="0">
                <a:pos x="369" y="251"/>
              </a:cxn>
              <a:cxn ang="0">
                <a:pos x="294" y="243"/>
              </a:cxn>
              <a:cxn ang="0">
                <a:pos x="226" y="234"/>
              </a:cxn>
              <a:cxn ang="0">
                <a:pos x="165" y="221"/>
              </a:cxn>
              <a:cxn ang="0">
                <a:pos x="111" y="207"/>
              </a:cxn>
              <a:cxn ang="0">
                <a:pos x="68" y="191"/>
              </a:cxn>
              <a:cxn ang="0">
                <a:pos x="34" y="174"/>
              </a:cxn>
              <a:cxn ang="0">
                <a:pos x="11" y="155"/>
              </a:cxn>
              <a:cxn ang="0">
                <a:pos x="0" y="136"/>
              </a:cxn>
              <a:cxn ang="0">
                <a:pos x="3" y="116"/>
              </a:cxn>
              <a:cxn ang="0">
                <a:pos x="18" y="97"/>
              </a:cxn>
              <a:cxn ang="0">
                <a:pos x="43" y="80"/>
              </a:cxn>
              <a:cxn ang="0">
                <a:pos x="82" y="63"/>
              </a:cxn>
              <a:cxn ang="0">
                <a:pos x="128" y="47"/>
              </a:cxn>
              <a:cxn ang="0">
                <a:pos x="184" y="34"/>
              </a:cxn>
              <a:cxn ang="0">
                <a:pos x="248" y="23"/>
              </a:cxn>
              <a:cxn ang="0">
                <a:pos x="318" y="13"/>
              </a:cxn>
              <a:cxn ang="0">
                <a:pos x="394" y="6"/>
              </a:cxn>
              <a:cxn ang="0">
                <a:pos x="476" y="1"/>
              </a:cxn>
              <a:cxn ang="0">
                <a:pos x="561" y="0"/>
              </a:cxn>
            </a:cxnLst>
            <a:rect l="0" t="0" r="r" b="b"/>
            <a:pathLst>
              <a:path w="1124" h="259">
                <a:moveTo>
                  <a:pt x="561" y="0"/>
                </a:moveTo>
                <a:lnTo>
                  <a:pt x="590" y="0"/>
                </a:lnTo>
                <a:lnTo>
                  <a:pt x="619" y="1"/>
                </a:lnTo>
                <a:lnTo>
                  <a:pt x="648" y="1"/>
                </a:lnTo>
                <a:lnTo>
                  <a:pt x="675" y="3"/>
                </a:lnTo>
                <a:lnTo>
                  <a:pt x="702" y="4"/>
                </a:lnTo>
                <a:lnTo>
                  <a:pt x="729" y="6"/>
                </a:lnTo>
                <a:lnTo>
                  <a:pt x="755" y="8"/>
                </a:lnTo>
                <a:lnTo>
                  <a:pt x="781" y="10"/>
                </a:lnTo>
                <a:lnTo>
                  <a:pt x="805" y="13"/>
                </a:lnTo>
                <a:lnTo>
                  <a:pt x="829" y="15"/>
                </a:lnTo>
                <a:lnTo>
                  <a:pt x="853" y="18"/>
                </a:lnTo>
                <a:lnTo>
                  <a:pt x="875" y="23"/>
                </a:lnTo>
                <a:lnTo>
                  <a:pt x="898" y="25"/>
                </a:lnTo>
                <a:lnTo>
                  <a:pt x="919" y="30"/>
                </a:lnTo>
                <a:lnTo>
                  <a:pt x="939" y="34"/>
                </a:lnTo>
                <a:lnTo>
                  <a:pt x="958" y="38"/>
                </a:lnTo>
                <a:lnTo>
                  <a:pt x="977" y="42"/>
                </a:lnTo>
                <a:lnTo>
                  <a:pt x="995" y="47"/>
                </a:lnTo>
                <a:lnTo>
                  <a:pt x="1012" y="52"/>
                </a:lnTo>
                <a:lnTo>
                  <a:pt x="1028" y="57"/>
                </a:lnTo>
                <a:lnTo>
                  <a:pt x="1042" y="63"/>
                </a:lnTo>
                <a:lnTo>
                  <a:pt x="1055" y="68"/>
                </a:lnTo>
                <a:lnTo>
                  <a:pt x="1068" y="73"/>
                </a:lnTo>
                <a:lnTo>
                  <a:pt x="1080" y="80"/>
                </a:lnTo>
                <a:lnTo>
                  <a:pt x="1089" y="85"/>
                </a:lnTo>
                <a:lnTo>
                  <a:pt x="1099" y="91"/>
                </a:lnTo>
                <a:lnTo>
                  <a:pt x="1106" y="97"/>
                </a:lnTo>
                <a:lnTo>
                  <a:pt x="1112" y="103"/>
                </a:lnTo>
                <a:lnTo>
                  <a:pt x="1117" y="110"/>
                </a:lnTo>
                <a:lnTo>
                  <a:pt x="1121" y="116"/>
                </a:lnTo>
                <a:lnTo>
                  <a:pt x="1123" y="123"/>
                </a:lnTo>
                <a:lnTo>
                  <a:pt x="1124" y="129"/>
                </a:lnTo>
                <a:lnTo>
                  <a:pt x="1123" y="136"/>
                </a:lnTo>
                <a:lnTo>
                  <a:pt x="1121" y="143"/>
                </a:lnTo>
                <a:lnTo>
                  <a:pt x="1117" y="149"/>
                </a:lnTo>
                <a:lnTo>
                  <a:pt x="1112" y="155"/>
                </a:lnTo>
                <a:lnTo>
                  <a:pt x="1106" y="162"/>
                </a:lnTo>
                <a:lnTo>
                  <a:pt x="1099" y="168"/>
                </a:lnTo>
                <a:lnTo>
                  <a:pt x="1089" y="174"/>
                </a:lnTo>
                <a:lnTo>
                  <a:pt x="1080" y="180"/>
                </a:lnTo>
                <a:lnTo>
                  <a:pt x="1068" y="186"/>
                </a:lnTo>
                <a:lnTo>
                  <a:pt x="1055" y="191"/>
                </a:lnTo>
                <a:lnTo>
                  <a:pt x="1042" y="197"/>
                </a:lnTo>
                <a:lnTo>
                  <a:pt x="1028" y="202"/>
                </a:lnTo>
                <a:lnTo>
                  <a:pt x="1012" y="207"/>
                </a:lnTo>
                <a:lnTo>
                  <a:pt x="995" y="212"/>
                </a:lnTo>
                <a:lnTo>
                  <a:pt x="977" y="217"/>
                </a:lnTo>
                <a:lnTo>
                  <a:pt x="958" y="221"/>
                </a:lnTo>
                <a:lnTo>
                  <a:pt x="939" y="225"/>
                </a:lnTo>
                <a:lnTo>
                  <a:pt x="919" y="229"/>
                </a:lnTo>
                <a:lnTo>
                  <a:pt x="898" y="234"/>
                </a:lnTo>
                <a:lnTo>
                  <a:pt x="875" y="236"/>
                </a:lnTo>
                <a:lnTo>
                  <a:pt x="853" y="241"/>
                </a:lnTo>
                <a:lnTo>
                  <a:pt x="829" y="243"/>
                </a:lnTo>
                <a:lnTo>
                  <a:pt x="805" y="246"/>
                </a:lnTo>
                <a:lnTo>
                  <a:pt x="781" y="249"/>
                </a:lnTo>
                <a:lnTo>
                  <a:pt x="755" y="251"/>
                </a:lnTo>
                <a:lnTo>
                  <a:pt x="729" y="253"/>
                </a:lnTo>
                <a:lnTo>
                  <a:pt x="702" y="255"/>
                </a:lnTo>
                <a:lnTo>
                  <a:pt x="675" y="256"/>
                </a:lnTo>
                <a:lnTo>
                  <a:pt x="648" y="257"/>
                </a:lnTo>
                <a:lnTo>
                  <a:pt x="619" y="258"/>
                </a:lnTo>
                <a:lnTo>
                  <a:pt x="590" y="259"/>
                </a:lnTo>
                <a:lnTo>
                  <a:pt x="561" y="259"/>
                </a:lnTo>
                <a:lnTo>
                  <a:pt x="533" y="259"/>
                </a:lnTo>
                <a:lnTo>
                  <a:pt x="505" y="258"/>
                </a:lnTo>
                <a:lnTo>
                  <a:pt x="476" y="257"/>
                </a:lnTo>
                <a:lnTo>
                  <a:pt x="449" y="256"/>
                </a:lnTo>
                <a:lnTo>
                  <a:pt x="421" y="255"/>
                </a:lnTo>
                <a:lnTo>
                  <a:pt x="394" y="253"/>
                </a:lnTo>
                <a:lnTo>
                  <a:pt x="369" y="251"/>
                </a:lnTo>
                <a:lnTo>
                  <a:pt x="343" y="249"/>
                </a:lnTo>
                <a:lnTo>
                  <a:pt x="318" y="246"/>
                </a:lnTo>
                <a:lnTo>
                  <a:pt x="294" y="243"/>
                </a:lnTo>
                <a:lnTo>
                  <a:pt x="270" y="241"/>
                </a:lnTo>
                <a:lnTo>
                  <a:pt x="248" y="236"/>
                </a:lnTo>
                <a:lnTo>
                  <a:pt x="226" y="234"/>
                </a:lnTo>
                <a:lnTo>
                  <a:pt x="204" y="229"/>
                </a:lnTo>
                <a:lnTo>
                  <a:pt x="184" y="225"/>
                </a:lnTo>
                <a:lnTo>
                  <a:pt x="165" y="221"/>
                </a:lnTo>
                <a:lnTo>
                  <a:pt x="145" y="217"/>
                </a:lnTo>
                <a:lnTo>
                  <a:pt x="128" y="212"/>
                </a:lnTo>
                <a:lnTo>
                  <a:pt x="111" y="207"/>
                </a:lnTo>
                <a:lnTo>
                  <a:pt x="95" y="202"/>
                </a:lnTo>
                <a:lnTo>
                  <a:pt x="82" y="197"/>
                </a:lnTo>
                <a:lnTo>
                  <a:pt x="68" y="191"/>
                </a:lnTo>
                <a:lnTo>
                  <a:pt x="55" y="186"/>
                </a:lnTo>
                <a:lnTo>
                  <a:pt x="43" y="180"/>
                </a:lnTo>
                <a:lnTo>
                  <a:pt x="34" y="174"/>
                </a:lnTo>
                <a:lnTo>
                  <a:pt x="25" y="168"/>
                </a:lnTo>
                <a:lnTo>
                  <a:pt x="18" y="162"/>
                </a:lnTo>
                <a:lnTo>
                  <a:pt x="11" y="155"/>
                </a:lnTo>
                <a:lnTo>
                  <a:pt x="6" y="149"/>
                </a:lnTo>
                <a:lnTo>
                  <a:pt x="3" y="143"/>
                </a:lnTo>
                <a:lnTo>
                  <a:pt x="0" y="136"/>
                </a:lnTo>
                <a:lnTo>
                  <a:pt x="0" y="129"/>
                </a:lnTo>
                <a:lnTo>
                  <a:pt x="0" y="123"/>
                </a:lnTo>
                <a:lnTo>
                  <a:pt x="3" y="116"/>
                </a:lnTo>
                <a:lnTo>
                  <a:pt x="6" y="110"/>
                </a:lnTo>
                <a:lnTo>
                  <a:pt x="11" y="103"/>
                </a:lnTo>
                <a:lnTo>
                  <a:pt x="18" y="97"/>
                </a:lnTo>
                <a:lnTo>
                  <a:pt x="25" y="91"/>
                </a:lnTo>
                <a:lnTo>
                  <a:pt x="34" y="85"/>
                </a:lnTo>
                <a:lnTo>
                  <a:pt x="43" y="80"/>
                </a:lnTo>
                <a:lnTo>
                  <a:pt x="55" y="73"/>
                </a:lnTo>
                <a:lnTo>
                  <a:pt x="68" y="68"/>
                </a:lnTo>
                <a:lnTo>
                  <a:pt x="82" y="63"/>
                </a:lnTo>
                <a:lnTo>
                  <a:pt x="95" y="57"/>
                </a:lnTo>
                <a:lnTo>
                  <a:pt x="111" y="52"/>
                </a:lnTo>
                <a:lnTo>
                  <a:pt x="128" y="47"/>
                </a:lnTo>
                <a:lnTo>
                  <a:pt x="145" y="42"/>
                </a:lnTo>
                <a:lnTo>
                  <a:pt x="165" y="38"/>
                </a:lnTo>
                <a:lnTo>
                  <a:pt x="184" y="34"/>
                </a:lnTo>
                <a:lnTo>
                  <a:pt x="204" y="30"/>
                </a:lnTo>
                <a:lnTo>
                  <a:pt x="226" y="25"/>
                </a:lnTo>
                <a:lnTo>
                  <a:pt x="248" y="23"/>
                </a:lnTo>
                <a:lnTo>
                  <a:pt x="270" y="18"/>
                </a:lnTo>
                <a:lnTo>
                  <a:pt x="294" y="15"/>
                </a:lnTo>
                <a:lnTo>
                  <a:pt x="318" y="13"/>
                </a:lnTo>
                <a:lnTo>
                  <a:pt x="343" y="10"/>
                </a:lnTo>
                <a:lnTo>
                  <a:pt x="369" y="8"/>
                </a:lnTo>
                <a:lnTo>
                  <a:pt x="394" y="6"/>
                </a:lnTo>
                <a:lnTo>
                  <a:pt x="421" y="4"/>
                </a:lnTo>
                <a:lnTo>
                  <a:pt x="449" y="3"/>
                </a:lnTo>
                <a:lnTo>
                  <a:pt x="476" y="1"/>
                </a:lnTo>
                <a:lnTo>
                  <a:pt x="505" y="1"/>
                </a:lnTo>
                <a:lnTo>
                  <a:pt x="533" y="0"/>
                </a:lnTo>
                <a:lnTo>
                  <a:pt x="561" y="0"/>
                </a:lnTo>
              </a:path>
            </a:pathLst>
          </a:custGeom>
          <a:solidFill>
            <a:schemeClr val="accent1"/>
          </a:solidFill>
          <a:ln w="7938">
            <a:no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9" name="Freeform 28"/>
          <p:cNvSpPr/>
          <p:nvPr/>
        </p:nvSpPr>
        <p:spPr bwMode="auto">
          <a:xfrm>
            <a:off x="3420110" y="1508760"/>
            <a:ext cx="52705" cy="80645"/>
          </a:xfrm>
          <a:custGeom>
            <a:avLst/>
            <a:gdLst/>
            <a:ahLst/>
            <a:cxnLst>
              <a:cxn ang="0">
                <a:pos x="0" y="25"/>
              </a:cxn>
              <a:cxn ang="0">
                <a:pos x="23" y="0"/>
              </a:cxn>
              <a:cxn ang="0">
                <a:pos x="32" y="7"/>
              </a:cxn>
            </a:cxnLst>
            <a:rect l="0" t="0" r="r" b="b"/>
            <a:pathLst>
              <a:path w="32" h="25">
                <a:moveTo>
                  <a:pt x="0" y="25"/>
                </a:moveTo>
                <a:lnTo>
                  <a:pt x="23" y="0"/>
                </a:lnTo>
                <a:lnTo>
                  <a:pt x="32" y="7"/>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0" name="Freeform 29"/>
          <p:cNvSpPr/>
          <p:nvPr/>
        </p:nvSpPr>
        <p:spPr bwMode="auto">
          <a:xfrm>
            <a:off x="3443605" y="1500505"/>
            <a:ext cx="36830" cy="53340"/>
          </a:xfrm>
          <a:custGeom>
            <a:avLst/>
            <a:gdLst/>
            <a:ahLst/>
            <a:cxnLst>
              <a:cxn ang="0">
                <a:pos x="11" y="0"/>
              </a:cxn>
              <a:cxn ang="0">
                <a:pos x="16" y="0"/>
              </a:cxn>
              <a:cxn ang="0">
                <a:pos x="20" y="2"/>
              </a:cxn>
              <a:cxn ang="0">
                <a:pos x="22" y="5"/>
              </a:cxn>
              <a:cxn ang="0">
                <a:pos x="23" y="8"/>
              </a:cxn>
              <a:cxn ang="0">
                <a:pos x="22" y="11"/>
              </a:cxn>
              <a:cxn ang="0">
                <a:pos x="20" y="13"/>
              </a:cxn>
              <a:cxn ang="0">
                <a:pos x="16" y="15"/>
              </a:cxn>
              <a:cxn ang="0">
                <a:pos x="11" y="16"/>
              </a:cxn>
              <a:cxn ang="0">
                <a:pos x="7" y="15"/>
              </a:cxn>
              <a:cxn ang="0">
                <a:pos x="3" y="13"/>
              </a:cxn>
              <a:cxn ang="0">
                <a:pos x="1" y="11"/>
              </a:cxn>
              <a:cxn ang="0">
                <a:pos x="0" y="8"/>
              </a:cxn>
              <a:cxn ang="0">
                <a:pos x="1" y="5"/>
              </a:cxn>
              <a:cxn ang="0">
                <a:pos x="3" y="2"/>
              </a:cxn>
              <a:cxn ang="0">
                <a:pos x="7" y="0"/>
              </a:cxn>
              <a:cxn ang="0">
                <a:pos x="11" y="0"/>
              </a:cxn>
            </a:cxnLst>
            <a:rect l="0" t="0" r="r" b="b"/>
            <a:pathLst>
              <a:path w="23" h="16">
                <a:moveTo>
                  <a:pt x="11" y="0"/>
                </a:moveTo>
                <a:lnTo>
                  <a:pt x="16" y="0"/>
                </a:lnTo>
                <a:lnTo>
                  <a:pt x="20" y="2"/>
                </a:lnTo>
                <a:lnTo>
                  <a:pt x="22" y="5"/>
                </a:lnTo>
                <a:lnTo>
                  <a:pt x="23" y="8"/>
                </a:lnTo>
                <a:lnTo>
                  <a:pt x="22" y="11"/>
                </a:lnTo>
                <a:lnTo>
                  <a:pt x="20" y="13"/>
                </a:lnTo>
                <a:lnTo>
                  <a:pt x="16" y="15"/>
                </a:lnTo>
                <a:lnTo>
                  <a:pt x="11" y="16"/>
                </a:lnTo>
                <a:lnTo>
                  <a:pt x="7" y="15"/>
                </a:lnTo>
                <a:lnTo>
                  <a:pt x="3" y="13"/>
                </a:lnTo>
                <a:lnTo>
                  <a:pt x="1" y="11"/>
                </a:lnTo>
                <a:lnTo>
                  <a:pt x="0" y="8"/>
                </a:lnTo>
                <a:lnTo>
                  <a:pt x="1" y="5"/>
                </a:lnTo>
                <a:lnTo>
                  <a:pt x="3" y="2"/>
                </a:lnTo>
                <a:lnTo>
                  <a:pt x="7" y="0"/>
                </a:lnTo>
                <a:lnTo>
                  <a:pt x="11" y="0"/>
                </a:lnTo>
                <a:close/>
              </a:path>
            </a:pathLst>
          </a:custGeom>
          <a:solidFill>
            <a:srgbClr val="808080"/>
          </a:solid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1" name="Freeform 30"/>
          <p:cNvSpPr/>
          <p:nvPr/>
        </p:nvSpPr>
        <p:spPr bwMode="auto">
          <a:xfrm>
            <a:off x="3470275" y="1529715"/>
            <a:ext cx="23495" cy="406400"/>
          </a:xfrm>
          <a:custGeom>
            <a:avLst/>
            <a:gdLst/>
            <a:ahLst/>
            <a:cxnLst>
              <a:cxn ang="0">
                <a:pos x="6" y="0"/>
              </a:cxn>
              <a:cxn ang="0">
                <a:pos x="6" y="104"/>
              </a:cxn>
              <a:cxn ang="0">
                <a:pos x="5" y="105"/>
              </a:cxn>
              <a:cxn ang="0">
                <a:pos x="4" y="105"/>
              </a:cxn>
              <a:cxn ang="0">
                <a:pos x="3" y="105"/>
              </a:cxn>
              <a:cxn ang="0">
                <a:pos x="4" y="105"/>
              </a:cxn>
              <a:cxn ang="0">
                <a:pos x="3" y="105"/>
              </a:cxn>
              <a:cxn ang="0">
                <a:pos x="2" y="105"/>
              </a:cxn>
              <a:cxn ang="0">
                <a:pos x="1" y="106"/>
              </a:cxn>
              <a:cxn ang="0">
                <a:pos x="0" y="107"/>
              </a:cxn>
              <a:cxn ang="0">
                <a:pos x="0" y="110"/>
              </a:cxn>
              <a:cxn ang="0">
                <a:pos x="0" y="115"/>
              </a:cxn>
              <a:cxn ang="0">
                <a:pos x="0" y="120"/>
              </a:cxn>
              <a:cxn ang="0">
                <a:pos x="2" y="122"/>
              </a:cxn>
              <a:cxn ang="0">
                <a:pos x="4" y="123"/>
              </a:cxn>
              <a:cxn ang="0">
                <a:pos x="10" y="123"/>
              </a:cxn>
              <a:cxn ang="0">
                <a:pos x="10" y="122"/>
              </a:cxn>
              <a:cxn ang="0">
                <a:pos x="14" y="122"/>
              </a:cxn>
              <a:cxn ang="0">
                <a:pos x="14" y="121"/>
              </a:cxn>
              <a:cxn ang="0">
                <a:pos x="14" y="120"/>
              </a:cxn>
              <a:cxn ang="0">
                <a:pos x="15" y="119"/>
              </a:cxn>
              <a:cxn ang="0">
                <a:pos x="15" y="117"/>
              </a:cxn>
            </a:cxnLst>
            <a:rect l="0" t="0" r="r" b="b"/>
            <a:pathLst>
              <a:path w="15" h="123">
                <a:moveTo>
                  <a:pt x="6" y="0"/>
                </a:moveTo>
                <a:lnTo>
                  <a:pt x="6" y="104"/>
                </a:lnTo>
                <a:lnTo>
                  <a:pt x="5" y="105"/>
                </a:lnTo>
                <a:lnTo>
                  <a:pt x="4" y="105"/>
                </a:lnTo>
                <a:lnTo>
                  <a:pt x="3" y="105"/>
                </a:lnTo>
                <a:lnTo>
                  <a:pt x="4" y="105"/>
                </a:lnTo>
                <a:lnTo>
                  <a:pt x="3" y="105"/>
                </a:lnTo>
                <a:lnTo>
                  <a:pt x="2" y="105"/>
                </a:lnTo>
                <a:lnTo>
                  <a:pt x="1" y="106"/>
                </a:lnTo>
                <a:lnTo>
                  <a:pt x="0" y="107"/>
                </a:lnTo>
                <a:lnTo>
                  <a:pt x="0" y="110"/>
                </a:lnTo>
                <a:lnTo>
                  <a:pt x="0" y="115"/>
                </a:lnTo>
                <a:lnTo>
                  <a:pt x="0" y="120"/>
                </a:lnTo>
                <a:lnTo>
                  <a:pt x="2" y="122"/>
                </a:lnTo>
                <a:lnTo>
                  <a:pt x="4" y="123"/>
                </a:lnTo>
                <a:lnTo>
                  <a:pt x="10" y="123"/>
                </a:lnTo>
                <a:lnTo>
                  <a:pt x="10" y="122"/>
                </a:lnTo>
                <a:lnTo>
                  <a:pt x="14" y="122"/>
                </a:lnTo>
                <a:lnTo>
                  <a:pt x="14" y="121"/>
                </a:lnTo>
                <a:lnTo>
                  <a:pt x="14" y="120"/>
                </a:lnTo>
                <a:lnTo>
                  <a:pt x="15" y="119"/>
                </a:lnTo>
                <a:lnTo>
                  <a:pt x="15" y="117"/>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2" name="Freeform 31"/>
          <p:cNvSpPr/>
          <p:nvPr/>
        </p:nvSpPr>
        <p:spPr bwMode="auto">
          <a:xfrm>
            <a:off x="3406775" y="760730"/>
            <a:ext cx="1133475" cy="851535"/>
          </a:xfrm>
          <a:custGeom>
            <a:avLst/>
            <a:gdLst/>
            <a:ahLst/>
            <a:cxnLst>
              <a:cxn ang="0">
                <a:pos x="587" y="1"/>
              </a:cxn>
              <a:cxn ang="0">
                <a:pos x="666" y="5"/>
              </a:cxn>
              <a:cxn ang="0">
                <a:pos x="739" y="11"/>
              </a:cxn>
              <a:cxn ang="0">
                <a:pos x="809" y="20"/>
              </a:cxn>
              <a:cxn ang="0">
                <a:pos x="872" y="32"/>
              </a:cxn>
              <a:cxn ang="0">
                <a:pos x="927" y="46"/>
              </a:cxn>
              <a:cxn ang="0">
                <a:pos x="974" y="61"/>
              </a:cxn>
              <a:cxn ang="0">
                <a:pos x="1013" y="78"/>
              </a:cxn>
              <a:cxn ang="0">
                <a:pos x="1042" y="96"/>
              </a:cxn>
              <a:cxn ang="0">
                <a:pos x="1059" y="116"/>
              </a:cxn>
              <a:cxn ang="0">
                <a:pos x="1066" y="137"/>
              </a:cxn>
              <a:cxn ang="0">
                <a:pos x="1059" y="158"/>
              </a:cxn>
              <a:cxn ang="0">
                <a:pos x="1042" y="177"/>
              </a:cxn>
              <a:cxn ang="0">
                <a:pos x="1013" y="196"/>
              </a:cxn>
              <a:cxn ang="0">
                <a:pos x="974" y="213"/>
              </a:cxn>
              <a:cxn ang="0">
                <a:pos x="927" y="229"/>
              </a:cxn>
              <a:cxn ang="0">
                <a:pos x="872" y="243"/>
              </a:cxn>
              <a:cxn ang="0">
                <a:pos x="809" y="254"/>
              </a:cxn>
              <a:cxn ang="0">
                <a:pos x="739" y="263"/>
              </a:cxn>
              <a:cxn ang="0">
                <a:pos x="666" y="269"/>
              </a:cxn>
              <a:cxn ang="0">
                <a:pos x="587" y="273"/>
              </a:cxn>
              <a:cxn ang="0">
                <a:pos x="505" y="274"/>
              </a:cxn>
              <a:cxn ang="0">
                <a:pos x="425" y="271"/>
              </a:cxn>
              <a:cxn ang="0">
                <a:pos x="350" y="265"/>
              </a:cxn>
              <a:cxn ang="0">
                <a:pos x="279" y="257"/>
              </a:cxn>
              <a:cxn ang="0">
                <a:pos x="213" y="246"/>
              </a:cxn>
              <a:cxn ang="0">
                <a:pos x="156" y="234"/>
              </a:cxn>
              <a:cxn ang="0">
                <a:pos x="106" y="219"/>
              </a:cxn>
              <a:cxn ang="0">
                <a:pos x="64" y="202"/>
              </a:cxn>
              <a:cxn ang="0">
                <a:pos x="33" y="184"/>
              </a:cxn>
              <a:cxn ang="0">
                <a:pos x="11" y="165"/>
              </a:cxn>
              <a:cxn ang="0">
                <a:pos x="1" y="144"/>
              </a:cxn>
              <a:cxn ang="0">
                <a:pos x="3" y="123"/>
              </a:cxn>
              <a:cxn ang="0">
                <a:pos x="17" y="103"/>
              </a:cxn>
              <a:cxn ang="0">
                <a:pos x="42" y="84"/>
              </a:cxn>
              <a:cxn ang="0">
                <a:pos x="77" y="66"/>
              </a:cxn>
              <a:cxn ang="0">
                <a:pos x="122" y="50"/>
              </a:cxn>
              <a:cxn ang="0">
                <a:pos x="175" y="36"/>
              </a:cxn>
              <a:cxn ang="0">
                <a:pos x="235" y="24"/>
              </a:cxn>
              <a:cxn ang="0">
                <a:pos x="302" y="13"/>
              </a:cxn>
              <a:cxn ang="0">
                <a:pos x="374" y="6"/>
              </a:cxn>
              <a:cxn ang="0">
                <a:pos x="452" y="1"/>
              </a:cxn>
              <a:cxn ang="0">
                <a:pos x="533" y="0"/>
              </a:cxn>
            </a:cxnLst>
            <a:rect l="0" t="0" r="r" b="b"/>
            <a:pathLst>
              <a:path w="1066" h="274">
                <a:moveTo>
                  <a:pt x="533" y="0"/>
                </a:moveTo>
                <a:lnTo>
                  <a:pt x="560" y="0"/>
                </a:lnTo>
                <a:lnTo>
                  <a:pt x="587" y="1"/>
                </a:lnTo>
                <a:lnTo>
                  <a:pt x="614" y="1"/>
                </a:lnTo>
                <a:lnTo>
                  <a:pt x="640" y="4"/>
                </a:lnTo>
                <a:lnTo>
                  <a:pt x="666" y="5"/>
                </a:lnTo>
                <a:lnTo>
                  <a:pt x="690" y="6"/>
                </a:lnTo>
                <a:lnTo>
                  <a:pt x="716" y="8"/>
                </a:lnTo>
                <a:lnTo>
                  <a:pt x="739" y="11"/>
                </a:lnTo>
                <a:lnTo>
                  <a:pt x="764" y="13"/>
                </a:lnTo>
                <a:lnTo>
                  <a:pt x="786" y="17"/>
                </a:lnTo>
                <a:lnTo>
                  <a:pt x="809" y="20"/>
                </a:lnTo>
                <a:lnTo>
                  <a:pt x="831" y="24"/>
                </a:lnTo>
                <a:lnTo>
                  <a:pt x="851" y="27"/>
                </a:lnTo>
                <a:lnTo>
                  <a:pt x="872" y="32"/>
                </a:lnTo>
                <a:lnTo>
                  <a:pt x="890" y="36"/>
                </a:lnTo>
                <a:lnTo>
                  <a:pt x="909" y="41"/>
                </a:lnTo>
                <a:lnTo>
                  <a:pt x="927" y="46"/>
                </a:lnTo>
                <a:lnTo>
                  <a:pt x="943" y="50"/>
                </a:lnTo>
                <a:lnTo>
                  <a:pt x="959" y="56"/>
                </a:lnTo>
                <a:lnTo>
                  <a:pt x="974" y="61"/>
                </a:lnTo>
                <a:lnTo>
                  <a:pt x="988" y="66"/>
                </a:lnTo>
                <a:lnTo>
                  <a:pt x="1002" y="72"/>
                </a:lnTo>
                <a:lnTo>
                  <a:pt x="1013" y="78"/>
                </a:lnTo>
                <a:lnTo>
                  <a:pt x="1023" y="84"/>
                </a:lnTo>
                <a:lnTo>
                  <a:pt x="1033" y="90"/>
                </a:lnTo>
                <a:lnTo>
                  <a:pt x="1042" y="96"/>
                </a:lnTo>
                <a:lnTo>
                  <a:pt x="1049" y="103"/>
                </a:lnTo>
                <a:lnTo>
                  <a:pt x="1055" y="110"/>
                </a:lnTo>
                <a:lnTo>
                  <a:pt x="1059" y="116"/>
                </a:lnTo>
                <a:lnTo>
                  <a:pt x="1063" y="123"/>
                </a:lnTo>
                <a:lnTo>
                  <a:pt x="1066" y="130"/>
                </a:lnTo>
                <a:lnTo>
                  <a:pt x="1066" y="137"/>
                </a:lnTo>
                <a:lnTo>
                  <a:pt x="1066" y="144"/>
                </a:lnTo>
                <a:lnTo>
                  <a:pt x="1063" y="151"/>
                </a:lnTo>
                <a:lnTo>
                  <a:pt x="1059" y="158"/>
                </a:lnTo>
                <a:lnTo>
                  <a:pt x="1055" y="165"/>
                </a:lnTo>
                <a:lnTo>
                  <a:pt x="1049" y="171"/>
                </a:lnTo>
                <a:lnTo>
                  <a:pt x="1042" y="177"/>
                </a:lnTo>
                <a:lnTo>
                  <a:pt x="1033" y="184"/>
                </a:lnTo>
                <a:lnTo>
                  <a:pt x="1023" y="191"/>
                </a:lnTo>
                <a:lnTo>
                  <a:pt x="1013" y="196"/>
                </a:lnTo>
                <a:lnTo>
                  <a:pt x="1002" y="202"/>
                </a:lnTo>
                <a:lnTo>
                  <a:pt x="988" y="208"/>
                </a:lnTo>
                <a:lnTo>
                  <a:pt x="974" y="213"/>
                </a:lnTo>
                <a:lnTo>
                  <a:pt x="959" y="219"/>
                </a:lnTo>
                <a:lnTo>
                  <a:pt x="943" y="224"/>
                </a:lnTo>
                <a:lnTo>
                  <a:pt x="927" y="229"/>
                </a:lnTo>
                <a:lnTo>
                  <a:pt x="909" y="234"/>
                </a:lnTo>
                <a:lnTo>
                  <a:pt x="890" y="238"/>
                </a:lnTo>
                <a:lnTo>
                  <a:pt x="872" y="243"/>
                </a:lnTo>
                <a:lnTo>
                  <a:pt x="851" y="246"/>
                </a:lnTo>
                <a:lnTo>
                  <a:pt x="831" y="250"/>
                </a:lnTo>
                <a:lnTo>
                  <a:pt x="809" y="254"/>
                </a:lnTo>
                <a:lnTo>
                  <a:pt x="786" y="257"/>
                </a:lnTo>
                <a:lnTo>
                  <a:pt x="764" y="260"/>
                </a:lnTo>
                <a:lnTo>
                  <a:pt x="739" y="263"/>
                </a:lnTo>
                <a:lnTo>
                  <a:pt x="716" y="265"/>
                </a:lnTo>
                <a:lnTo>
                  <a:pt x="690" y="267"/>
                </a:lnTo>
                <a:lnTo>
                  <a:pt x="666" y="269"/>
                </a:lnTo>
                <a:lnTo>
                  <a:pt x="640" y="271"/>
                </a:lnTo>
                <a:lnTo>
                  <a:pt x="614" y="272"/>
                </a:lnTo>
                <a:lnTo>
                  <a:pt x="587" y="273"/>
                </a:lnTo>
                <a:lnTo>
                  <a:pt x="560" y="274"/>
                </a:lnTo>
                <a:lnTo>
                  <a:pt x="533" y="274"/>
                </a:lnTo>
                <a:lnTo>
                  <a:pt x="505" y="274"/>
                </a:lnTo>
                <a:lnTo>
                  <a:pt x="478" y="273"/>
                </a:lnTo>
                <a:lnTo>
                  <a:pt x="452" y="272"/>
                </a:lnTo>
                <a:lnTo>
                  <a:pt x="425" y="271"/>
                </a:lnTo>
                <a:lnTo>
                  <a:pt x="400" y="269"/>
                </a:lnTo>
                <a:lnTo>
                  <a:pt x="374" y="267"/>
                </a:lnTo>
                <a:lnTo>
                  <a:pt x="350" y="265"/>
                </a:lnTo>
                <a:lnTo>
                  <a:pt x="326" y="263"/>
                </a:lnTo>
                <a:lnTo>
                  <a:pt x="302" y="260"/>
                </a:lnTo>
                <a:lnTo>
                  <a:pt x="279" y="257"/>
                </a:lnTo>
                <a:lnTo>
                  <a:pt x="257" y="254"/>
                </a:lnTo>
                <a:lnTo>
                  <a:pt x="235" y="250"/>
                </a:lnTo>
                <a:lnTo>
                  <a:pt x="213" y="246"/>
                </a:lnTo>
                <a:lnTo>
                  <a:pt x="194" y="243"/>
                </a:lnTo>
                <a:lnTo>
                  <a:pt x="175" y="238"/>
                </a:lnTo>
                <a:lnTo>
                  <a:pt x="156" y="234"/>
                </a:lnTo>
                <a:lnTo>
                  <a:pt x="139" y="229"/>
                </a:lnTo>
                <a:lnTo>
                  <a:pt x="122" y="224"/>
                </a:lnTo>
                <a:lnTo>
                  <a:pt x="106" y="219"/>
                </a:lnTo>
                <a:lnTo>
                  <a:pt x="91" y="213"/>
                </a:lnTo>
                <a:lnTo>
                  <a:pt x="77" y="208"/>
                </a:lnTo>
                <a:lnTo>
                  <a:pt x="64" y="202"/>
                </a:lnTo>
                <a:lnTo>
                  <a:pt x="53" y="196"/>
                </a:lnTo>
                <a:lnTo>
                  <a:pt x="42" y="191"/>
                </a:lnTo>
                <a:lnTo>
                  <a:pt x="33" y="184"/>
                </a:lnTo>
                <a:lnTo>
                  <a:pt x="24" y="177"/>
                </a:lnTo>
                <a:lnTo>
                  <a:pt x="17" y="171"/>
                </a:lnTo>
                <a:lnTo>
                  <a:pt x="11" y="165"/>
                </a:lnTo>
                <a:lnTo>
                  <a:pt x="6" y="158"/>
                </a:lnTo>
                <a:lnTo>
                  <a:pt x="3" y="151"/>
                </a:lnTo>
                <a:lnTo>
                  <a:pt x="1" y="144"/>
                </a:lnTo>
                <a:lnTo>
                  <a:pt x="0" y="137"/>
                </a:lnTo>
                <a:lnTo>
                  <a:pt x="1" y="130"/>
                </a:lnTo>
                <a:lnTo>
                  <a:pt x="3" y="123"/>
                </a:lnTo>
                <a:lnTo>
                  <a:pt x="6" y="116"/>
                </a:lnTo>
                <a:lnTo>
                  <a:pt x="11" y="110"/>
                </a:lnTo>
                <a:lnTo>
                  <a:pt x="17" y="103"/>
                </a:lnTo>
                <a:lnTo>
                  <a:pt x="24" y="96"/>
                </a:lnTo>
                <a:lnTo>
                  <a:pt x="33" y="90"/>
                </a:lnTo>
                <a:lnTo>
                  <a:pt x="42" y="84"/>
                </a:lnTo>
                <a:lnTo>
                  <a:pt x="53" y="78"/>
                </a:lnTo>
                <a:lnTo>
                  <a:pt x="64" y="72"/>
                </a:lnTo>
                <a:lnTo>
                  <a:pt x="77" y="66"/>
                </a:lnTo>
                <a:lnTo>
                  <a:pt x="91" y="61"/>
                </a:lnTo>
                <a:lnTo>
                  <a:pt x="106" y="56"/>
                </a:lnTo>
                <a:lnTo>
                  <a:pt x="122" y="50"/>
                </a:lnTo>
                <a:lnTo>
                  <a:pt x="139" y="46"/>
                </a:lnTo>
                <a:lnTo>
                  <a:pt x="156" y="41"/>
                </a:lnTo>
                <a:lnTo>
                  <a:pt x="175" y="36"/>
                </a:lnTo>
                <a:lnTo>
                  <a:pt x="194" y="32"/>
                </a:lnTo>
                <a:lnTo>
                  <a:pt x="213" y="27"/>
                </a:lnTo>
                <a:lnTo>
                  <a:pt x="235" y="24"/>
                </a:lnTo>
                <a:lnTo>
                  <a:pt x="257" y="20"/>
                </a:lnTo>
                <a:lnTo>
                  <a:pt x="279" y="17"/>
                </a:lnTo>
                <a:lnTo>
                  <a:pt x="302" y="13"/>
                </a:lnTo>
                <a:lnTo>
                  <a:pt x="326" y="11"/>
                </a:lnTo>
                <a:lnTo>
                  <a:pt x="350" y="8"/>
                </a:lnTo>
                <a:lnTo>
                  <a:pt x="374" y="6"/>
                </a:lnTo>
                <a:lnTo>
                  <a:pt x="400" y="5"/>
                </a:lnTo>
                <a:lnTo>
                  <a:pt x="425" y="4"/>
                </a:lnTo>
                <a:lnTo>
                  <a:pt x="452" y="1"/>
                </a:lnTo>
                <a:lnTo>
                  <a:pt x="478" y="1"/>
                </a:lnTo>
                <a:lnTo>
                  <a:pt x="505" y="0"/>
                </a:lnTo>
                <a:lnTo>
                  <a:pt x="533" y="0"/>
                </a:lnTo>
              </a:path>
            </a:pathLst>
          </a:custGeom>
          <a:solidFill>
            <a:srgbClr val="4F80BD"/>
          </a:solidFill>
          <a:ln w="7938">
            <a:no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23" name="Text Box 32"/>
          <p:cNvSpPr txBox="1"/>
          <p:nvPr/>
        </p:nvSpPr>
        <p:spPr>
          <a:xfrm>
            <a:off x="3610610" y="1009650"/>
            <a:ext cx="869950" cy="306705"/>
          </a:xfrm>
          <a:prstGeom prst="rect">
            <a:avLst/>
          </a:prstGeom>
          <a:noFill/>
          <a:ln w="9525">
            <a:noFill/>
          </a:ln>
          <a:extLst>
            <a:ext uri="{909E8E84-426E-40DD-AFC4-6F175D3DCCD1}">
              <a14:hiddenFill xmlns:a14="http://schemas.microsoft.com/office/drawing/2010/main">
                <a:solidFill>
                  <a:srgbClr val="0093D8"/>
                </a:solidFill>
              </a14:hiddenFill>
            </a:ext>
          </a:extLst>
        </p:spPr>
        <p:txBody>
          <a:bodyPr wrap="square">
            <a:spAutoFit/>
          </a:bodyPr>
          <a:lstStyle/>
          <a:p>
            <a:pPr>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威胁 </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a:t>
            </a:r>
          </a:p>
        </p:txBody>
      </p:sp>
      <p:sp>
        <p:nvSpPr>
          <p:cNvPr id="24" name="Line 33"/>
          <p:cNvSpPr>
            <a:spLocks noChangeShapeType="1"/>
          </p:cNvSpPr>
          <p:nvPr/>
        </p:nvSpPr>
        <p:spPr bwMode="auto">
          <a:xfrm flipH="1">
            <a:off x="3463290" y="1584325"/>
            <a:ext cx="366395" cy="199390"/>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6" name="Line 34"/>
          <p:cNvSpPr>
            <a:spLocks noChangeShapeType="1"/>
          </p:cNvSpPr>
          <p:nvPr/>
        </p:nvSpPr>
        <p:spPr bwMode="auto">
          <a:xfrm flipV="1">
            <a:off x="3465830" y="2606675"/>
            <a:ext cx="0" cy="631825"/>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7" name="Freeform 35"/>
          <p:cNvSpPr/>
          <p:nvPr/>
        </p:nvSpPr>
        <p:spPr bwMode="auto">
          <a:xfrm>
            <a:off x="2763520" y="3047365"/>
            <a:ext cx="1791335" cy="396003"/>
          </a:xfrm>
          <a:custGeom>
            <a:avLst/>
            <a:gdLst/>
            <a:ahLst/>
            <a:cxnLst>
              <a:cxn ang="0">
                <a:pos x="411" y="0"/>
              </a:cxn>
              <a:cxn ang="0">
                <a:pos x="411" y="24"/>
              </a:cxn>
              <a:cxn ang="0">
                <a:pos x="731" y="0"/>
              </a:cxn>
              <a:cxn ang="0">
                <a:pos x="675" y="40"/>
              </a:cxn>
              <a:cxn ang="0">
                <a:pos x="739" y="40"/>
              </a:cxn>
              <a:cxn ang="0">
                <a:pos x="947" y="72"/>
              </a:cxn>
              <a:cxn ang="0">
                <a:pos x="1203" y="120"/>
              </a:cxn>
              <a:cxn ang="0">
                <a:pos x="1363" y="104"/>
              </a:cxn>
              <a:cxn ang="0">
                <a:pos x="1619" y="136"/>
              </a:cxn>
              <a:cxn ang="0">
                <a:pos x="2003" y="232"/>
              </a:cxn>
              <a:cxn ang="0">
                <a:pos x="2019" y="288"/>
              </a:cxn>
              <a:cxn ang="0">
                <a:pos x="1923" y="376"/>
              </a:cxn>
              <a:cxn ang="0">
                <a:pos x="1947" y="464"/>
              </a:cxn>
              <a:cxn ang="0">
                <a:pos x="2043" y="544"/>
              </a:cxn>
              <a:cxn ang="0">
                <a:pos x="1931" y="640"/>
              </a:cxn>
              <a:cxn ang="0">
                <a:pos x="1955" y="664"/>
              </a:cxn>
              <a:cxn ang="0">
                <a:pos x="1955" y="744"/>
              </a:cxn>
              <a:cxn ang="0">
                <a:pos x="1579" y="816"/>
              </a:cxn>
              <a:cxn ang="0">
                <a:pos x="1619" y="800"/>
              </a:cxn>
              <a:cxn ang="0">
                <a:pos x="1307" y="824"/>
              </a:cxn>
              <a:cxn ang="0">
                <a:pos x="1171" y="800"/>
              </a:cxn>
              <a:cxn ang="0">
                <a:pos x="403" y="728"/>
              </a:cxn>
              <a:cxn ang="0">
                <a:pos x="395" y="704"/>
              </a:cxn>
              <a:cxn ang="0">
                <a:pos x="291" y="672"/>
              </a:cxn>
              <a:cxn ang="0">
                <a:pos x="27" y="584"/>
              </a:cxn>
              <a:cxn ang="0">
                <a:pos x="19" y="520"/>
              </a:cxn>
              <a:cxn ang="0">
                <a:pos x="19" y="464"/>
              </a:cxn>
              <a:cxn ang="0">
                <a:pos x="27" y="392"/>
              </a:cxn>
              <a:cxn ang="0">
                <a:pos x="83" y="296"/>
              </a:cxn>
              <a:cxn ang="0">
                <a:pos x="59" y="264"/>
              </a:cxn>
              <a:cxn ang="0">
                <a:pos x="51" y="216"/>
              </a:cxn>
              <a:cxn ang="0">
                <a:pos x="91" y="144"/>
              </a:cxn>
              <a:cxn ang="0">
                <a:pos x="139" y="56"/>
              </a:cxn>
            </a:cxnLst>
            <a:rect l="0" t="0" r="r" b="b"/>
            <a:pathLst>
              <a:path w="2180" h="824">
                <a:moveTo>
                  <a:pt x="107" y="56"/>
                </a:moveTo>
                <a:cubicBezTo>
                  <a:pt x="210" y="46"/>
                  <a:pt x="309" y="17"/>
                  <a:pt x="411" y="0"/>
                </a:cubicBezTo>
                <a:cubicBezTo>
                  <a:pt x="419" y="3"/>
                  <a:pt x="435" y="0"/>
                  <a:pt x="435" y="8"/>
                </a:cubicBezTo>
                <a:cubicBezTo>
                  <a:pt x="435" y="18"/>
                  <a:pt x="408" y="15"/>
                  <a:pt x="411" y="24"/>
                </a:cubicBezTo>
                <a:cubicBezTo>
                  <a:pt x="414" y="34"/>
                  <a:pt x="432" y="29"/>
                  <a:pt x="443" y="32"/>
                </a:cubicBezTo>
                <a:cubicBezTo>
                  <a:pt x="540" y="22"/>
                  <a:pt x="634" y="7"/>
                  <a:pt x="731" y="0"/>
                </a:cubicBezTo>
                <a:cubicBezTo>
                  <a:pt x="720" y="8"/>
                  <a:pt x="710" y="16"/>
                  <a:pt x="699" y="24"/>
                </a:cubicBezTo>
                <a:cubicBezTo>
                  <a:pt x="691" y="30"/>
                  <a:pt x="675" y="30"/>
                  <a:pt x="675" y="40"/>
                </a:cubicBezTo>
                <a:cubicBezTo>
                  <a:pt x="675" y="48"/>
                  <a:pt x="691" y="45"/>
                  <a:pt x="699" y="48"/>
                </a:cubicBezTo>
                <a:cubicBezTo>
                  <a:pt x="712" y="45"/>
                  <a:pt x="726" y="42"/>
                  <a:pt x="739" y="40"/>
                </a:cubicBezTo>
                <a:cubicBezTo>
                  <a:pt x="771" y="34"/>
                  <a:pt x="835" y="24"/>
                  <a:pt x="835" y="24"/>
                </a:cubicBezTo>
                <a:cubicBezTo>
                  <a:pt x="753" y="106"/>
                  <a:pt x="766" y="81"/>
                  <a:pt x="947" y="72"/>
                </a:cubicBezTo>
                <a:cubicBezTo>
                  <a:pt x="1085" y="86"/>
                  <a:pt x="1016" y="78"/>
                  <a:pt x="963" y="104"/>
                </a:cubicBezTo>
                <a:cubicBezTo>
                  <a:pt x="1043" y="127"/>
                  <a:pt x="1120" y="112"/>
                  <a:pt x="1203" y="120"/>
                </a:cubicBezTo>
                <a:cubicBezTo>
                  <a:pt x="1240" y="117"/>
                  <a:pt x="1278" y="116"/>
                  <a:pt x="1315" y="112"/>
                </a:cubicBezTo>
                <a:cubicBezTo>
                  <a:pt x="1331" y="110"/>
                  <a:pt x="1350" y="95"/>
                  <a:pt x="1363" y="104"/>
                </a:cubicBezTo>
                <a:cubicBezTo>
                  <a:pt x="1372" y="110"/>
                  <a:pt x="1347" y="120"/>
                  <a:pt x="1339" y="128"/>
                </a:cubicBezTo>
                <a:cubicBezTo>
                  <a:pt x="1431" y="146"/>
                  <a:pt x="1525" y="126"/>
                  <a:pt x="1619" y="136"/>
                </a:cubicBezTo>
                <a:cubicBezTo>
                  <a:pt x="1655" y="189"/>
                  <a:pt x="1729" y="185"/>
                  <a:pt x="1787" y="192"/>
                </a:cubicBezTo>
                <a:cubicBezTo>
                  <a:pt x="1860" y="216"/>
                  <a:pt x="1926" y="225"/>
                  <a:pt x="2003" y="232"/>
                </a:cubicBezTo>
                <a:cubicBezTo>
                  <a:pt x="2014" y="235"/>
                  <a:pt x="2032" y="229"/>
                  <a:pt x="2035" y="240"/>
                </a:cubicBezTo>
                <a:cubicBezTo>
                  <a:pt x="2040" y="256"/>
                  <a:pt x="2019" y="288"/>
                  <a:pt x="2019" y="288"/>
                </a:cubicBezTo>
                <a:cubicBezTo>
                  <a:pt x="2077" y="346"/>
                  <a:pt x="2180" y="314"/>
                  <a:pt x="1923" y="328"/>
                </a:cubicBezTo>
                <a:cubicBezTo>
                  <a:pt x="1903" y="341"/>
                  <a:pt x="1872" y="350"/>
                  <a:pt x="1923" y="376"/>
                </a:cubicBezTo>
                <a:cubicBezTo>
                  <a:pt x="1949" y="389"/>
                  <a:pt x="2025" y="391"/>
                  <a:pt x="2059" y="400"/>
                </a:cubicBezTo>
                <a:cubicBezTo>
                  <a:pt x="2025" y="434"/>
                  <a:pt x="1985" y="435"/>
                  <a:pt x="1947" y="464"/>
                </a:cubicBezTo>
                <a:cubicBezTo>
                  <a:pt x="1925" y="529"/>
                  <a:pt x="1941" y="515"/>
                  <a:pt x="1995" y="528"/>
                </a:cubicBezTo>
                <a:cubicBezTo>
                  <a:pt x="2011" y="532"/>
                  <a:pt x="2027" y="539"/>
                  <a:pt x="2043" y="544"/>
                </a:cubicBezTo>
                <a:cubicBezTo>
                  <a:pt x="1983" y="559"/>
                  <a:pt x="1930" y="564"/>
                  <a:pt x="1875" y="592"/>
                </a:cubicBezTo>
                <a:cubicBezTo>
                  <a:pt x="1894" y="608"/>
                  <a:pt x="1908" y="632"/>
                  <a:pt x="1931" y="640"/>
                </a:cubicBezTo>
                <a:cubicBezTo>
                  <a:pt x="1964" y="651"/>
                  <a:pt x="2010" y="623"/>
                  <a:pt x="2035" y="648"/>
                </a:cubicBezTo>
                <a:cubicBezTo>
                  <a:pt x="2054" y="667"/>
                  <a:pt x="1981" y="657"/>
                  <a:pt x="1955" y="664"/>
                </a:cubicBezTo>
                <a:cubicBezTo>
                  <a:pt x="1915" y="674"/>
                  <a:pt x="1908" y="679"/>
                  <a:pt x="1875" y="696"/>
                </a:cubicBezTo>
                <a:cubicBezTo>
                  <a:pt x="1888" y="750"/>
                  <a:pt x="1906" y="732"/>
                  <a:pt x="1955" y="744"/>
                </a:cubicBezTo>
                <a:cubicBezTo>
                  <a:pt x="1818" y="756"/>
                  <a:pt x="1671" y="756"/>
                  <a:pt x="1539" y="800"/>
                </a:cubicBezTo>
                <a:cubicBezTo>
                  <a:pt x="1552" y="805"/>
                  <a:pt x="1565" y="815"/>
                  <a:pt x="1579" y="816"/>
                </a:cubicBezTo>
                <a:cubicBezTo>
                  <a:pt x="1606" y="818"/>
                  <a:pt x="1634" y="818"/>
                  <a:pt x="1659" y="808"/>
                </a:cubicBezTo>
                <a:cubicBezTo>
                  <a:pt x="1672" y="803"/>
                  <a:pt x="1632" y="803"/>
                  <a:pt x="1619" y="800"/>
                </a:cubicBezTo>
                <a:cubicBezTo>
                  <a:pt x="1507" y="803"/>
                  <a:pt x="1395" y="799"/>
                  <a:pt x="1283" y="808"/>
                </a:cubicBezTo>
                <a:cubicBezTo>
                  <a:pt x="1273" y="809"/>
                  <a:pt x="1317" y="824"/>
                  <a:pt x="1307" y="824"/>
                </a:cubicBezTo>
                <a:cubicBezTo>
                  <a:pt x="1293" y="824"/>
                  <a:pt x="1281" y="810"/>
                  <a:pt x="1267" y="808"/>
                </a:cubicBezTo>
                <a:cubicBezTo>
                  <a:pt x="1235" y="802"/>
                  <a:pt x="1203" y="803"/>
                  <a:pt x="1171" y="800"/>
                </a:cubicBezTo>
                <a:cubicBezTo>
                  <a:pt x="1041" y="768"/>
                  <a:pt x="771" y="768"/>
                  <a:pt x="771" y="768"/>
                </a:cubicBezTo>
                <a:cubicBezTo>
                  <a:pt x="672" y="702"/>
                  <a:pt x="491" y="731"/>
                  <a:pt x="403" y="728"/>
                </a:cubicBezTo>
                <a:cubicBezTo>
                  <a:pt x="387" y="725"/>
                  <a:pt x="360" y="735"/>
                  <a:pt x="355" y="720"/>
                </a:cubicBezTo>
                <a:cubicBezTo>
                  <a:pt x="350" y="706"/>
                  <a:pt x="409" y="709"/>
                  <a:pt x="395" y="704"/>
                </a:cubicBezTo>
                <a:cubicBezTo>
                  <a:pt x="359" y="692"/>
                  <a:pt x="320" y="699"/>
                  <a:pt x="283" y="696"/>
                </a:cubicBezTo>
                <a:cubicBezTo>
                  <a:pt x="286" y="688"/>
                  <a:pt x="298" y="676"/>
                  <a:pt x="291" y="672"/>
                </a:cubicBezTo>
                <a:cubicBezTo>
                  <a:pt x="256" y="652"/>
                  <a:pt x="211" y="662"/>
                  <a:pt x="171" y="656"/>
                </a:cubicBezTo>
                <a:cubicBezTo>
                  <a:pt x="117" y="638"/>
                  <a:pt x="67" y="624"/>
                  <a:pt x="27" y="584"/>
                </a:cubicBezTo>
                <a:cubicBezTo>
                  <a:pt x="35" y="579"/>
                  <a:pt x="52" y="578"/>
                  <a:pt x="51" y="568"/>
                </a:cubicBezTo>
                <a:cubicBezTo>
                  <a:pt x="49" y="549"/>
                  <a:pt x="19" y="520"/>
                  <a:pt x="19" y="520"/>
                </a:cubicBezTo>
                <a:cubicBezTo>
                  <a:pt x="22" y="512"/>
                  <a:pt x="27" y="504"/>
                  <a:pt x="27" y="496"/>
                </a:cubicBezTo>
                <a:cubicBezTo>
                  <a:pt x="27" y="485"/>
                  <a:pt x="16" y="475"/>
                  <a:pt x="19" y="464"/>
                </a:cubicBezTo>
                <a:cubicBezTo>
                  <a:pt x="22" y="453"/>
                  <a:pt x="35" y="448"/>
                  <a:pt x="43" y="440"/>
                </a:cubicBezTo>
                <a:cubicBezTo>
                  <a:pt x="33" y="430"/>
                  <a:pt x="0" y="411"/>
                  <a:pt x="27" y="392"/>
                </a:cubicBezTo>
                <a:cubicBezTo>
                  <a:pt x="51" y="374"/>
                  <a:pt x="107" y="352"/>
                  <a:pt x="107" y="352"/>
                </a:cubicBezTo>
                <a:cubicBezTo>
                  <a:pt x="132" y="314"/>
                  <a:pt x="124" y="310"/>
                  <a:pt x="83" y="296"/>
                </a:cubicBezTo>
                <a:cubicBezTo>
                  <a:pt x="88" y="288"/>
                  <a:pt x="105" y="280"/>
                  <a:pt x="99" y="272"/>
                </a:cubicBezTo>
                <a:cubicBezTo>
                  <a:pt x="91" y="261"/>
                  <a:pt x="72" y="267"/>
                  <a:pt x="59" y="264"/>
                </a:cubicBezTo>
                <a:cubicBezTo>
                  <a:pt x="48" y="262"/>
                  <a:pt x="38" y="259"/>
                  <a:pt x="27" y="256"/>
                </a:cubicBezTo>
                <a:cubicBezTo>
                  <a:pt x="35" y="243"/>
                  <a:pt x="41" y="228"/>
                  <a:pt x="51" y="216"/>
                </a:cubicBezTo>
                <a:cubicBezTo>
                  <a:pt x="57" y="209"/>
                  <a:pt x="70" y="208"/>
                  <a:pt x="75" y="200"/>
                </a:cubicBezTo>
                <a:cubicBezTo>
                  <a:pt x="86" y="184"/>
                  <a:pt x="85" y="162"/>
                  <a:pt x="91" y="144"/>
                </a:cubicBezTo>
                <a:cubicBezTo>
                  <a:pt x="94" y="123"/>
                  <a:pt x="83" y="94"/>
                  <a:pt x="99" y="80"/>
                </a:cubicBezTo>
                <a:cubicBezTo>
                  <a:pt x="136" y="47"/>
                  <a:pt x="216" y="94"/>
                  <a:pt x="139" y="56"/>
                </a:cubicBezTo>
                <a:cubicBezTo>
                  <a:pt x="67" y="68"/>
                  <a:pt x="75" y="64"/>
                  <a:pt x="163" y="64"/>
                </a:cubicBezTo>
              </a:path>
            </a:pathLst>
          </a:custGeom>
          <a:solidFill>
            <a:srgbClr val="0093D8"/>
          </a:solidFill>
          <a:ln w="9525" cap="flat" cmpd="sng">
            <a:noFill/>
            <a:prstDash val="solid"/>
            <a:round/>
          </a:ln>
          <a:effectLst/>
        </p:spPr>
        <p:txBody>
          <a:bodyPr>
            <a:spAutoFit/>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pic>
        <p:nvPicPr>
          <p:cNvPr id="28" name="Picture 36" descr="PE01838_"/>
          <p:cNvPicPr>
            <a:picLocks noChangeAspect="1"/>
          </p:cNvPicPr>
          <p:nvPr/>
        </p:nvPicPr>
        <p:blipFill>
          <a:blip r:embed="rId3"/>
          <a:stretch>
            <a:fillRect/>
          </a:stretch>
        </p:blipFill>
        <p:spPr>
          <a:xfrm>
            <a:off x="3009900" y="4080510"/>
            <a:ext cx="278130" cy="438785"/>
          </a:xfrm>
          <a:prstGeom prst="rect">
            <a:avLst/>
          </a:prstGeom>
          <a:noFill/>
          <a:ln w="9525">
            <a:noFill/>
          </a:ln>
        </p:spPr>
      </p:pic>
      <p:sp>
        <p:nvSpPr>
          <p:cNvPr id="29" name="Freeform 37"/>
          <p:cNvSpPr/>
          <p:nvPr/>
        </p:nvSpPr>
        <p:spPr bwMode="auto">
          <a:xfrm>
            <a:off x="2050415" y="1482090"/>
            <a:ext cx="1427480" cy="1362075"/>
          </a:xfrm>
          <a:custGeom>
            <a:avLst/>
            <a:gdLst/>
            <a:ahLst/>
            <a:cxnLst>
              <a:cxn ang="0">
                <a:pos x="794" y="7"/>
              </a:cxn>
              <a:cxn ang="0">
                <a:pos x="83" y="405"/>
              </a:cxn>
              <a:cxn ang="0">
                <a:pos x="0" y="331"/>
              </a:cxn>
              <a:cxn ang="0">
                <a:pos x="786" y="0"/>
              </a:cxn>
              <a:cxn ang="0">
                <a:pos x="794" y="7"/>
              </a:cxn>
            </a:cxnLst>
            <a:rect l="0" t="0" r="r" b="b"/>
            <a:pathLst>
              <a:path w="794" h="405">
                <a:moveTo>
                  <a:pt x="794" y="7"/>
                </a:moveTo>
                <a:lnTo>
                  <a:pt x="83" y="405"/>
                </a:lnTo>
                <a:lnTo>
                  <a:pt x="0" y="331"/>
                </a:lnTo>
                <a:lnTo>
                  <a:pt x="786" y="0"/>
                </a:lnTo>
                <a:lnTo>
                  <a:pt x="794" y="7"/>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0" name="Freeform 38"/>
          <p:cNvSpPr/>
          <p:nvPr/>
        </p:nvSpPr>
        <p:spPr bwMode="auto">
          <a:xfrm>
            <a:off x="2199640" y="2449830"/>
            <a:ext cx="333375" cy="394335"/>
          </a:xfrm>
          <a:custGeom>
            <a:avLst/>
            <a:gdLst/>
            <a:ahLst/>
            <a:cxnLst>
              <a:cxn ang="0">
                <a:pos x="0" y="117"/>
              </a:cxn>
              <a:cxn ang="0">
                <a:pos x="20" y="0"/>
              </a:cxn>
              <a:cxn ang="0">
                <a:pos x="186" y="13"/>
              </a:cxn>
            </a:cxnLst>
            <a:rect l="0" t="0" r="r" b="b"/>
            <a:pathLst>
              <a:path w="186" h="117">
                <a:moveTo>
                  <a:pt x="0" y="117"/>
                </a:moveTo>
                <a:lnTo>
                  <a:pt x="20" y="0"/>
                </a:lnTo>
                <a:lnTo>
                  <a:pt x="186" y="13"/>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1" name="Freeform 39"/>
          <p:cNvSpPr/>
          <p:nvPr/>
        </p:nvSpPr>
        <p:spPr bwMode="auto">
          <a:xfrm>
            <a:off x="2125345" y="2578100"/>
            <a:ext cx="52705" cy="261620"/>
          </a:xfrm>
          <a:custGeom>
            <a:avLst/>
            <a:gdLst/>
            <a:ahLst/>
            <a:cxnLst>
              <a:cxn ang="0">
                <a:pos x="14" y="0"/>
              </a:cxn>
              <a:cxn ang="0">
                <a:pos x="20" y="3"/>
              </a:cxn>
              <a:cxn ang="0">
                <a:pos x="25" y="12"/>
              </a:cxn>
              <a:cxn ang="0">
                <a:pos x="28" y="25"/>
              </a:cxn>
              <a:cxn ang="0">
                <a:pos x="29" y="40"/>
              </a:cxn>
              <a:cxn ang="0">
                <a:pos x="26" y="57"/>
              </a:cxn>
              <a:cxn ang="0">
                <a:pos x="23" y="68"/>
              </a:cxn>
              <a:cxn ang="0">
                <a:pos x="17" y="76"/>
              </a:cxn>
              <a:cxn ang="0">
                <a:pos x="11" y="78"/>
              </a:cxn>
              <a:cxn ang="0">
                <a:pos x="6" y="76"/>
              </a:cxn>
              <a:cxn ang="0">
                <a:pos x="2" y="68"/>
              </a:cxn>
              <a:cxn ang="0">
                <a:pos x="0" y="57"/>
              </a:cxn>
              <a:cxn ang="0">
                <a:pos x="0" y="40"/>
              </a:cxn>
              <a:cxn ang="0">
                <a:pos x="2" y="25"/>
              </a:cxn>
              <a:cxn ang="0">
                <a:pos x="5" y="12"/>
              </a:cxn>
              <a:cxn ang="0">
                <a:pos x="8" y="3"/>
              </a:cxn>
              <a:cxn ang="0">
                <a:pos x="14" y="0"/>
              </a:cxn>
            </a:cxnLst>
            <a:rect l="0" t="0" r="r" b="b"/>
            <a:pathLst>
              <a:path w="29" h="78">
                <a:moveTo>
                  <a:pt x="14" y="0"/>
                </a:moveTo>
                <a:lnTo>
                  <a:pt x="20" y="3"/>
                </a:lnTo>
                <a:lnTo>
                  <a:pt x="25" y="12"/>
                </a:lnTo>
                <a:lnTo>
                  <a:pt x="28" y="25"/>
                </a:lnTo>
                <a:lnTo>
                  <a:pt x="29" y="40"/>
                </a:lnTo>
                <a:lnTo>
                  <a:pt x="26" y="57"/>
                </a:lnTo>
                <a:lnTo>
                  <a:pt x="23" y="68"/>
                </a:lnTo>
                <a:lnTo>
                  <a:pt x="17" y="76"/>
                </a:lnTo>
                <a:lnTo>
                  <a:pt x="11" y="78"/>
                </a:lnTo>
                <a:lnTo>
                  <a:pt x="6" y="76"/>
                </a:lnTo>
                <a:lnTo>
                  <a:pt x="2" y="68"/>
                </a:lnTo>
                <a:lnTo>
                  <a:pt x="0" y="57"/>
                </a:lnTo>
                <a:lnTo>
                  <a:pt x="0" y="40"/>
                </a:lnTo>
                <a:lnTo>
                  <a:pt x="2" y="25"/>
                </a:lnTo>
                <a:lnTo>
                  <a:pt x="5" y="12"/>
                </a:lnTo>
                <a:lnTo>
                  <a:pt x="8" y="3"/>
                </a:lnTo>
                <a:lnTo>
                  <a:pt x="14" y="0"/>
                </a:lnTo>
                <a:close/>
              </a:path>
            </a:pathLst>
          </a:custGeom>
          <a:solidFill>
            <a:srgbClr val="808080"/>
          </a:solid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2" name="Freeform 40"/>
          <p:cNvSpPr/>
          <p:nvPr/>
        </p:nvSpPr>
        <p:spPr bwMode="auto">
          <a:xfrm>
            <a:off x="1640205" y="2215515"/>
            <a:ext cx="753745" cy="988695"/>
          </a:xfrm>
          <a:custGeom>
            <a:avLst/>
            <a:gdLst/>
            <a:ahLst/>
            <a:cxnLst>
              <a:cxn ang="0">
                <a:pos x="0" y="0"/>
              </a:cxn>
              <a:cxn ang="0">
                <a:pos x="211" y="0"/>
              </a:cxn>
              <a:cxn ang="0">
                <a:pos x="213" y="149"/>
              </a:cxn>
              <a:cxn ang="0">
                <a:pos x="419" y="149"/>
              </a:cxn>
              <a:cxn ang="0">
                <a:pos x="419" y="294"/>
              </a:cxn>
              <a:cxn ang="0">
                <a:pos x="0" y="294"/>
              </a:cxn>
              <a:cxn ang="0">
                <a:pos x="0" y="0"/>
              </a:cxn>
            </a:cxnLst>
            <a:rect l="0" t="0" r="r" b="b"/>
            <a:pathLst>
              <a:path w="419" h="294">
                <a:moveTo>
                  <a:pt x="0" y="0"/>
                </a:moveTo>
                <a:lnTo>
                  <a:pt x="211" y="0"/>
                </a:lnTo>
                <a:lnTo>
                  <a:pt x="213" y="149"/>
                </a:lnTo>
                <a:lnTo>
                  <a:pt x="419" y="149"/>
                </a:lnTo>
                <a:lnTo>
                  <a:pt x="419" y="294"/>
                </a:lnTo>
                <a:lnTo>
                  <a:pt x="0" y="294"/>
                </a:lnTo>
                <a:lnTo>
                  <a:pt x="0" y="0"/>
                </a:lnTo>
                <a:close/>
              </a:path>
            </a:pathLst>
          </a:custGeom>
          <a:solidFill>
            <a:srgbClr val="808080"/>
          </a:solidFill>
          <a:ln w="7938">
            <a:no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3" name="Rectangle 41"/>
          <p:cNvSpPr>
            <a:spLocks noChangeArrowheads="1"/>
          </p:cNvSpPr>
          <p:nvPr/>
        </p:nvSpPr>
        <p:spPr bwMode="auto">
          <a:xfrm>
            <a:off x="3281680" y="2164715"/>
            <a:ext cx="400685" cy="481330"/>
          </a:xfrm>
          <a:prstGeom prst="rect">
            <a:avLst/>
          </a:prstGeom>
          <a:solidFill>
            <a:srgbClr val="B3B3B3"/>
          </a:solidFill>
          <a:ln w="7938">
            <a:no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4" name="Freeform 42"/>
          <p:cNvSpPr/>
          <p:nvPr/>
        </p:nvSpPr>
        <p:spPr bwMode="auto">
          <a:xfrm>
            <a:off x="3278505" y="1908810"/>
            <a:ext cx="408305" cy="249555"/>
          </a:xfrm>
          <a:custGeom>
            <a:avLst/>
            <a:gdLst/>
            <a:ahLst/>
            <a:cxnLst>
              <a:cxn ang="0">
                <a:pos x="0" y="74"/>
              </a:cxn>
              <a:cxn ang="0">
                <a:pos x="115" y="0"/>
              </a:cxn>
              <a:cxn ang="0">
                <a:pos x="227" y="74"/>
              </a:cxn>
            </a:cxnLst>
            <a:rect l="0" t="0" r="r" b="b"/>
            <a:pathLst>
              <a:path w="227" h="74">
                <a:moveTo>
                  <a:pt x="0" y="74"/>
                </a:moveTo>
                <a:lnTo>
                  <a:pt x="115" y="0"/>
                </a:lnTo>
                <a:lnTo>
                  <a:pt x="227" y="74"/>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5" name="Rectangle 43"/>
          <p:cNvSpPr>
            <a:spLocks noChangeArrowheads="1"/>
          </p:cNvSpPr>
          <p:nvPr/>
        </p:nvSpPr>
        <p:spPr bwMode="auto">
          <a:xfrm>
            <a:off x="1676400" y="3221355"/>
            <a:ext cx="416560" cy="194945"/>
          </a:xfrm>
          <a:prstGeom prst="rect">
            <a:avLst/>
          </a:prstGeom>
          <a:solidFill>
            <a:srgbClr val="808080"/>
          </a:solidFill>
          <a:ln w="7938">
            <a:no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6" name="Rectangle 44"/>
          <p:cNvSpPr>
            <a:spLocks noChangeArrowheads="1"/>
          </p:cNvSpPr>
          <p:nvPr/>
        </p:nvSpPr>
        <p:spPr bwMode="auto">
          <a:xfrm>
            <a:off x="1640840" y="3434715"/>
            <a:ext cx="492760" cy="17145"/>
          </a:xfrm>
          <a:prstGeom prst="rect">
            <a:avLst/>
          </a:prstGeom>
          <a:solidFill>
            <a:srgbClr val="808080"/>
          </a:solidFill>
          <a:ln w="7938">
            <a:solidFill>
              <a:srgbClr val="000000"/>
            </a:solid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7" name="Rectangle 45"/>
          <p:cNvSpPr>
            <a:spLocks noChangeArrowheads="1"/>
          </p:cNvSpPr>
          <p:nvPr/>
        </p:nvSpPr>
        <p:spPr bwMode="auto">
          <a:xfrm>
            <a:off x="1640840" y="3469005"/>
            <a:ext cx="492760" cy="18415"/>
          </a:xfrm>
          <a:prstGeom prst="rect">
            <a:avLst/>
          </a:prstGeom>
          <a:solidFill>
            <a:srgbClr val="808080"/>
          </a:solidFill>
          <a:ln w="7938">
            <a:solidFill>
              <a:srgbClr val="000000"/>
            </a:solid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8" name="Freeform 46"/>
          <p:cNvSpPr/>
          <p:nvPr/>
        </p:nvSpPr>
        <p:spPr bwMode="auto">
          <a:xfrm>
            <a:off x="1673225" y="3493135"/>
            <a:ext cx="424180" cy="329565"/>
          </a:xfrm>
          <a:custGeom>
            <a:avLst/>
            <a:gdLst/>
            <a:ahLst/>
            <a:cxnLst>
              <a:cxn ang="0">
                <a:pos x="0" y="0"/>
              </a:cxn>
              <a:cxn ang="0">
                <a:pos x="236" y="0"/>
              </a:cxn>
              <a:cxn ang="0">
                <a:pos x="236" y="78"/>
              </a:cxn>
              <a:cxn ang="0">
                <a:pos x="166" y="98"/>
              </a:cxn>
              <a:cxn ang="0">
                <a:pos x="104" y="78"/>
              </a:cxn>
              <a:cxn ang="0">
                <a:pos x="47" y="60"/>
              </a:cxn>
              <a:cxn ang="0">
                <a:pos x="0" y="78"/>
              </a:cxn>
              <a:cxn ang="0">
                <a:pos x="0" y="0"/>
              </a:cxn>
            </a:cxnLst>
            <a:rect l="0" t="0" r="r" b="b"/>
            <a:pathLst>
              <a:path w="236" h="98">
                <a:moveTo>
                  <a:pt x="0" y="0"/>
                </a:moveTo>
                <a:lnTo>
                  <a:pt x="236" y="0"/>
                </a:lnTo>
                <a:lnTo>
                  <a:pt x="236" y="78"/>
                </a:lnTo>
                <a:lnTo>
                  <a:pt x="166" y="98"/>
                </a:lnTo>
                <a:lnTo>
                  <a:pt x="104" y="78"/>
                </a:lnTo>
                <a:lnTo>
                  <a:pt x="47" y="60"/>
                </a:lnTo>
                <a:lnTo>
                  <a:pt x="0" y="78"/>
                </a:lnTo>
                <a:lnTo>
                  <a:pt x="0" y="0"/>
                </a:lnTo>
                <a:close/>
              </a:path>
            </a:pathLst>
          </a:custGeom>
          <a:solidFill>
            <a:srgbClr val="808080"/>
          </a:solidFill>
          <a:ln w="7938">
            <a:no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39" name="Line 47"/>
          <p:cNvSpPr>
            <a:spLocks noChangeShapeType="1"/>
          </p:cNvSpPr>
          <p:nvPr/>
        </p:nvSpPr>
        <p:spPr bwMode="auto">
          <a:xfrm>
            <a:off x="2051685" y="2595245"/>
            <a:ext cx="316230" cy="76835"/>
          </a:xfrm>
          <a:prstGeom prst="line">
            <a:avLst/>
          </a:prstGeom>
          <a:noFill/>
          <a:ln w="7938">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0" name="Freeform 48"/>
          <p:cNvSpPr/>
          <p:nvPr/>
        </p:nvSpPr>
        <p:spPr bwMode="auto">
          <a:xfrm>
            <a:off x="2367915" y="2305050"/>
            <a:ext cx="317500" cy="367030"/>
          </a:xfrm>
          <a:custGeom>
            <a:avLst/>
            <a:gdLst/>
            <a:ahLst/>
            <a:cxnLst>
              <a:cxn ang="0">
                <a:pos x="0" y="109"/>
              </a:cxn>
              <a:cxn ang="0">
                <a:pos x="29" y="0"/>
              </a:cxn>
              <a:cxn ang="0">
                <a:pos x="177" y="10"/>
              </a:cxn>
            </a:cxnLst>
            <a:rect l="0" t="0" r="r" b="b"/>
            <a:pathLst>
              <a:path w="177" h="109">
                <a:moveTo>
                  <a:pt x="0" y="109"/>
                </a:moveTo>
                <a:lnTo>
                  <a:pt x="29" y="0"/>
                </a:lnTo>
                <a:lnTo>
                  <a:pt x="177" y="1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1" name="Freeform 49"/>
          <p:cNvSpPr/>
          <p:nvPr/>
        </p:nvSpPr>
        <p:spPr bwMode="auto">
          <a:xfrm>
            <a:off x="2533015" y="2174875"/>
            <a:ext cx="297815" cy="318770"/>
          </a:xfrm>
          <a:custGeom>
            <a:avLst/>
            <a:gdLst/>
            <a:ahLst/>
            <a:cxnLst>
              <a:cxn ang="0">
                <a:pos x="0" y="95"/>
              </a:cxn>
              <a:cxn ang="0">
                <a:pos x="28" y="0"/>
              </a:cxn>
              <a:cxn ang="0">
                <a:pos x="165" y="2"/>
              </a:cxn>
            </a:cxnLst>
            <a:rect l="0" t="0" r="r" b="b"/>
            <a:pathLst>
              <a:path w="165" h="95">
                <a:moveTo>
                  <a:pt x="0" y="95"/>
                </a:moveTo>
                <a:lnTo>
                  <a:pt x="28" y="0"/>
                </a:lnTo>
                <a:lnTo>
                  <a:pt x="165" y="2"/>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2" name="Freeform 50"/>
          <p:cNvSpPr/>
          <p:nvPr/>
        </p:nvSpPr>
        <p:spPr bwMode="auto">
          <a:xfrm>
            <a:off x="2685415" y="2043430"/>
            <a:ext cx="280670" cy="294005"/>
          </a:xfrm>
          <a:custGeom>
            <a:avLst/>
            <a:gdLst/>
            <a:ahLst/>
            <a:cxnLst>
              <a:cxn ang="0">
                <a:pos x="0" y="88"/>
              </a:cxn>
              <a:cxn ang="0">
                <a:pos x="36" y="0"/>
              </a:cxn>
              <a:cxn ang="0">
                <a:pos x="156" y="0"/>
              </a:cxn>
            </a:cxnLst>
            <a:rect l="0" t="0" r="r" b="b"/>
            <a:pathLst>
              <a:path w="156" h="88">
                <a:moveTo>
                  <a:pt x="0" y="88"/>
                </a:moveTo>
                <a:lnTo>
                  <a:pt x="36" y="0"/>
                </a:lnTo>
                <a:lnTo>
                  <a:pt x="156"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3" name="Freeform 51"/>
          <p:cNvSpPr/>
          <p:nvPr/>
        </p:nvSpPr>
        <p:spPr bwMode="auto">
          <a:xfrm>
            <a:off x="2830830" y="1911985"/>
            <a:ext cx="258445" cy="268605"/>
          </a:xfrm>
          <a:custGeom>
            <a:avLst/>
            <a:gdLst/>
            <a:ahLst/>
            <a:cxnLst>
              <a:cxn ang="0">
                <a:pos x="0" y="80"/>
              </a:cxn>
              <a:cxn ang="0">
                <a:pos x="37" y="5"/>
              </a:cxn>
              <a:cxn ang="0">
                <a:pos x="144" y="0"/>
              </a:cxn>
            </a:cxnLst>
            <a:rect l="0" t="0" r="r" b="b"/>
            <a:pathLst>
              <a:path w="144" h="80">
                <a:moveTo>
                  <a:pt x="0" y="80"/>
                </a:moveTo>
                <a:lnTo>
                  <a:pt x="37" y="5"/>
                </a:lnTo>
                <a:lnTo>
                  <a:pt x="144"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4" name="Freeform 52"/>
          <p:cNvSpPr/>
          <p:nvPr/>
        </p:nvSpPr>
        <p:spPr bwMode="auto">
          <a:xfrm>
            <a:off x="2965450" y="1811655"/>
            <a:ext cx="220345" cy="231775"/>
          </a:xfrm>
          <a:custGeom>
            <a:avLst/>
            <a:gdLst/>
            <a:ahLst/>
            <a:cxnLst>
              <a:cxn ang="0">
                <a:pos x="0" y="69"/>
              </a:cxn>
              <a:cxn ang="0">
                <a:pos x="36" y="4"/>
              </a:cxn>
              <a:cxn ang="0">
                <a:pos x="123" y="0"/>
              </a:cxn>
            </a:cxnLst>
            <a:rect l="0" t="0" r="r" b="b"/>
            <a:pathLst>
              <a:path w="123" h="69">
                <a:moveTo>
                  <a:pt x="0" y="69"/>
                </a:moveTo>
                <a:lnTo>
                  <a:pt x="36" y="4"/>
                </a:lnTo>
                <a:lnTo>
                  <a:pt x="123"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5" name="Freeform 53"/>
          <p:cNvSpPr/>
          <p:nvPr/>
        </p:nvSpPr>
        <p:spPr bwMode="auto">
          <a:xfrm>
            <a:off x="3089275" y="1706880"/>
            <a:ext cx="192405" cy="205105"/>
          </a:xfrm>
          <a:custGeom>
            <a:avLst/>
            <a:gdLst/>
            <a:ahLst/>
            <a:cxnLst>
              <a:cxn ang="0">
                <a:pos x="0" y="61"/>
              </a:cxn>
              <a:cxn ang="0">
                <a:pos x="29" y="9"/>
              </a:cxn>
              <a:cxn ang="0">
                <a:pos x="107" y="0"/>
              </a:cxn>
            </a:cxnLst>
            <a:rect l="0" t="0" r="r" b="b"/>
            <a:pathLst>
              <a:path w="107" h="61">
                <a:moveTo>
                  <a:pt x="0" y="61"/>
                </a:moveTo>
                <a:lnTo>
                  <a:pt x="29" y="9"/>
                </a:lnTo>
                <a:lnTo>
                  <a:pt x="107"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6" name="Freeform 54"/>
          <p:cNvSpPr/>
          <p:nvPr/>
        </p:nvSpPr>
        <p:spPr bwMode="auto">
          <a:xfrm>
            <a:off x="3186430" y="1628775"/>
            <a:ext cx="172720" cy="182880"/>
          </a:xfrm>
          <a:custGeom>
            <a:avLst/>
            <a:gdLst/>
            <a:ahLst/>
            <a:cxnLst>
              <a:cxn ang="0">
                <a:pos x="0" y="54"/>
              </a:cxn>
              <a:cxn ang="0">
                <a:pos x="35" y="7"/>
              </a:cxn>
              <a:cxn ang="0">
                <a:pos x="96" y="0"/>
              </a:cxn>
            </a:cxnLst>
            <a:rect l="0" t="0" r="r" b="b"/>
            <a:pathLst>
              <a:path w="96" h="54">
                <a:moveTo>
                  <a:pt x="0" y="54"/>
                </a:moveTo>
                <a:lnTo>
                  <a:pt x="35" y="7"/>
                </a:lnTo>
                <a:lnTo>
                  <a:pt x="96"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7" name="Freeform 55"/>
          <p:cNvSpPr/>
          <p:nvPr/>
        </p:nvSpPr>
        <p:spPr bwMode="auto">
          <a:xfrm>
            <a:off x="3281680" y="1565910"/>
            <a:ext cx="138430" cy="140335"/>
          </a:xfrm>
          <a:custGeom>
            <a:avLst/>
            <a:gdLst/>
            <a:ahLst/>
            <a:cxnLst>
              <a:cxn ang="0">
                <a:pos x="0" y="42"/>
              </a:cxn>
              <a:cxn ang="0">
                <a:pos x="28" y="6"/>
              </a:cxn>
              <a:cxn ang="0">
                <a:pos x="77" y="0"/>
              </a:cxn>
            </a:cxnLst>
            <a:rect l="0" t="0" r="r" b="b"/>
            <a:pathLst>
              <a:path w="77" h="42">
                <a:moveTo>
                  <a:pt x="0" y="42"/>
                </a:moveTo>
                <a:lnTo>
                  <a:pt x="28" y="6"/>
                </a:lnTo>
                <a:lnTo>
                  <a:pt x="77"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8" name="Freeform 56"/>
          <p:cNvSpPr/>
          <p:nvPr/>
        </p:nvSpPr>
        <p:spPr bwMode="auto">
          <a:xfrm>
            <a:off x="3359150" y="1504315"/>
            <a:ext cx="116205" cy="124460"/>
          </a:xfrm>
          <a:custGeom>
            <a:avLst/>
            <a:gdLst/>
            <a:ahLst/>
            <a:cxnLst>
              <a:cxn ang="0">
                <a:pos x="0" y="37"/>
              </a:cxn>
              <a:cxn ang="0">
                <a:pos x="23" y="8"/>
              </a:cxn>
              <a:cxn ang="0">
                <a:pos x="65" y="0"/>
              </a:cxn>
            </a:cxnLst>
            <a:rect l="0" t="0" r="r" b="b"/>
            <a:pathLst>
              <a:path w="65" h="37">
                <a:moveTo>
                  <a:pt x="0" y="37"/>
                </a:moveTo>
                <a:lnTo>
                  <a:pt x="23" y="8"/>
                </a:lnTo>
                <a:lnTo>
                  <a:pt x="65" y="0"/>
                </a:lnTo>
              </a:path>
            </a:pathLst>
          </a:custGeom>
          <a:no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49" name="Rectangle 57"/>
          <p:cNvSpPr>
            <a:spLocks noChangeArrowheads="1"/>
          </p:cNvSpPr>
          <p:nvPr/>
        </p:nvSpPr>
        <p:spPr bwMode="auto">
          <a:xfrm>
            <a:off x="1974215" y="2210435"/>
            <a:ext cx="417830" cy="505460"/>
          </a:xfrm>
          <a:prstGeom prst="rect">
            <a:avLst/>
          </a:prstGeom>
          <a:solidFill>
            <a:srgbClr val="FFFFFF"/>
          </a:solidFill>
          <a:ln w="7938">
            <a:solidFill>
              <a:srgbClr val="000000"/>
            </a:solidFill>
            <a:miter lim="800000"/>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50" name="Freeform 58"/>
          <p:cNvSpPr/>
          <p:nvPr/>
        </p:nvSpPr>
        <p:spPr bwMode="auto">
          <a:xfrm>
            <a:off x="2109470" y="2477135"/>
            <a:ext cx="73660" cy="90805"/>
          </a:xfrm>
          <a:custGeom>
            <a:avLst/>
            <a:gdLst/>
            <a:ahLst/>
            <a:cxnLst>
              <a:cxn ang="0">
                <a:pos x="20" y="0"/>
              </a:cxn>
              <a:cxn ang="0">
                <a:pos x="25" y="0"/>
              </a:cxn>
              <a:cxn ang="0">
                <a:pos x="28" y="1"/>
              </a:cxn>
              <a:cxn ang="0">
                <a:pos x="32" y="2"/>
              </a:cxn>
              <a:cxn ang="0">
                <a:pos x="35" y="4"/>
              </a:cxn>
              <a:cxn ang="0">
                <a:pos x="37" y="6"/>
              </a:cxn>
              <a:cxn ang="0">
                <a:pos x="38" y="8"/>
              </a:cxn>
              <a:cxn ang="0">
                <a:pos x="39" y="11"/>
              </a:cxn>
              <a:cxn ang="0">
                <a:pos x="40" y="13"/>
              </a:cxn>
              <a:cxn ang="0">
                <a:pos x="39" y="17"/>
              </a:cxn>
              <a:cxn ang="0">
                <a:pos x="38" y="19"/>
              </a:cxn>
              <a:cxn ang="0">
                <a:pos x="37" y="21"/>
              </a:cxn>
              <a:cxn ang="0">
                <a:pos x="35" y="23"/>
              </a:cxn>
              <a:cxn ang="0">
                <a:pos x="32" y="25"/>
              </a:cxn>
              <a:cxn ang="0">
                <a:pos x="28" y="27"/>
              </a:cxn>
              <a:cxn ang="0">
                <a:pos x="25" y="27"/>
              </a:cxn>
              <a:cxn ang="0">
                <a:pos x="20" y="27"/>
              </a:cxn>
              <a:cxn ang="0">
                <a:pos x="17" y="27"/>
              </a:cxn>
              <a:cxn ang="0">
                <a:pos x="13" y="27"/>
              </a:cxn>
              <a:cxn ang="0">
                <a:pos x="10" y="25"/>
              </a:cxn>
              <a:cxn ang="0">
                <a:pos x="6" y="23"/>
              </a:cxn>
              <a:cxn ang="0">
                <a:pos x="4" y="21"/>
              </a:cxn>
              <a:cxn ang="0">
                <a:pos x="2" y="19"/>
              </a:cxn>
              <a:cxn ang="0">
                <a:pos x="1" y="17"/>
              </a:cxn>
              <a:cxn ang="0">
                <a:pos x="0" y="13"/>
              </a:cxn>
              <a:cxn ang="0">
                <a:pos x="1" y="11"/>
              </a:cxn>
              <a:cxn ang="0">
                <a:pos x="2" y="8"/>
              </a:cxn>
              <a:cxn ang="0">
                <a:pos x="4" y="6"/>
              </a:cxn>
              <a:cxn ang="0">
                <a:pos x="6" y="4"/>
              </a:cxn>
              <a:cxn ang="0">
                <a:pos x="10" y="2"/>
              </a:cxn>
              <a:cxn ang="0">
                <a:pos x="13" y="1"/>
              </a:cxn>
              <a:cxn ang="0">
                <a:pos x="17" y="0"/>
              </a:cxn>
              <a:cxn ang="0">
                <a:pos x="20" y="0"/>
              </a:cxn>
            </a:cxnLst>
            <a:rect l="0" t="0" r="r" b="b"/>
            <a:pathLst>
              <a:path w="40" h="27">
                <a:moveTo>
                  <a:pt x="20" y="0"/>
                </a:moveTo>
                <a:lnTo>
                  <a:pt x="25" y="0"/>
                </a:lnTo>
                <a:lnTo>
                  <a:pt x="28" y="1"/>
                </a:lnTo>
                <a:lnTo>
                  <a:pt x="32" y="2"/>
                </a:lnTo>
                <a:lnTo>
                  <a:pt x="35" y="4"/>
                </a:lnTo>
                <a:lnTo>
                  <a:pt x="37" y="6"/>
                </a:lnTo>
                <a:lnTo>
                  <a:pt x="38" y="8"/>
                </a:lnTo>
                <a:lnTo>
                  <a:pt x="39" y="11"/>
                </a:lnTo>
                <a:lnTo>
                  <a:pt x="40" y="13"/>
                </a:lnTo>
                <a:lnTo>
                  <a:pt x="39" y="17"/>
                </a:lnTo>
                <a:lnTo>
                  <a:pt x="38" y="19"/>
                </a:lnTo>
                <a:lnTo>
                  <a:pt x="37" y="21"/>
                </a:lnTo>
                <a:lnTo>
                  <a:pt x="35" y="23"/>
                </a:lnTo>
                <a:lnTo>
                  <a:pt x="32" y="25"/>
                </a:lnTo>
                <a:lnTo>
                  <a:pt x="28" y="27"/>
                </a:lnTo>
                <a:lnTo>
                  <a:pt x="25" y="27"/>
                </a:lnTo>
                <a:lnTo>
                  <a:pt x="20" y="27"/>
                </a:lnTo>
                <a:lnTo>
                  <a:pt x="17" y="27"/>
                </a:lnTo>
                <a:lnTo>
                  <a:pt x="13" y="27"/>
                </a:lnTo>
                <a:lnTo>
                  <a:pt x="10" y="25"/>
                </a:lnTo>
                <a:lnTo>
                  <a:pt x="6" y="23"/>
                </a:lnTo>
                <a:lnTo>
                  <a:pt x="4" y="21"/>
                </a:lnTo>
                <a:lnTo>
                  <a:pt x="2" y="19"/>
                </a:lnTo>
                <a:lnTo>
                  <a:pt x="1" y="17"/>
                </a:lnTo>
                <a:lnTo>
                  <a:pt x="0" y="13"/>
                </a:lnTo>
                <a:lnTo>
                  <a:pt x="1" y="11"/>
                </a:lnTo>
                <a:lnTo>
                  <a:pt x="2" y="8"/>
                </a:lnTo>
                <a:lnTo>
                  <a:pt x="4" y="6"/>
                </a:lnTo>
                <a:lnTo>
                  <a:pt x="6" y="4"/>
                </a:lnTo>
                <a:lnTo>
                  <a:pt x="10" y="2"/>
                </a:lnTo>
                <a:lnTo>
                  <a:pt x="13" y="1"/>
                </a:lnTo>
                <a:lnTo>
                  <a:pt x="17" y="0"/>
                </a:lnTo>
                <a:lnTo>
                  <a:pt x="20" y="0"/>
                </a:lnTo>
                <a:close/>
              </a:path>
            </a:pathLst>
          </a:custGeom>
          <a:solidFill>
            <a:srgbClr val="808080"/>
          </a:solidFill>
          <a:ln w="7938">
            <a:solidFill>
              <a:srgbClr val="000000"/>
            </a:solid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51" name="Line 59"/>
          <p:cNvSpPr>
            <a:spLocks noChangeShapeType="1"/>
          </p:cNvSpPr>
          <p:nvPr/>
        </p:nvSpPr>
        <p:spPr bwMode="auto">
          <a:xfrm flipH="1">
            <a:off x="2773045" y="1859280"/>
            <a:ext cx="321310" cy="174625"/>
          </a:xfrm>
          <a:prstGeom prst="line">
            <a:avLst/>
          </a:prstGeom>
          <a:noFill/>
          <a:ln w="7938">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2" name="Line 60"/>
          <p:cNvSpPr>
            <a:spLocks noChangeShapeType="1"/>
          </p:cNvSpPr>
          <p:nvPr/>
        </p:nvSpPr>
        <p:spPr bwMode="auto">
          <a:xfrm>
            <a:off x="2684145" y="1530985"/>
            <a:ext cx="183515" cy="433705"/>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3" name="Line 61"/>
          <p:cNvSpPr>
            <a:spLocks noChangeShapeType="1"/>
          </p:cNvSpPr>
          <p:nvPr/>
        </p:nvSpPr>
        <p:spPr bwMode="auto">
          <a:xfrm>
            <a:off x="1676400" y="1972310"/>
            <a:ext cx="419100" cy="498475"/>
          </a:xfrm>
          <a:prstGeom prst="line">
            <a:avLst/>
          </a:prstGeom>
          <a:noFill/>
          <a:ln w="9525">
            <a:solidFill>
              <a:srgbClr val="000000"/>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4" name="Picture 62" descr="PE01838_"/>
          <p:cNvPicPr>
            <a:picLocks noChangeAspect="1"/>
          </p:cNvPicPr>
          <p:nvPr/>
        </p:nvPicPr>
        <p:blipFill>
          <a:blip r:embed="rId3"/>
          <a:stretch>
            <a:fillRect/>
          </a:stretch>
        </p:blipFill>
        <p:spPr>
          <a:xfrm>
            <a:off x="2076450" y="2439670"/>
            <a:ext cx="168910" cy="266065"/>
          </a:xfrm>
          <a:prstGeom prst="rect">
            <a:avLst/>
          </a:prstGeom>
          <a:noFill/>
          <a:ln w="9525">
            <a:noFill/>
          </a:ln>
        </p:spPr>
      </p:pic>
      <p:sp>
        <p:nvSpPr>
          <p:cNvPr id="55" name="Text Box 63"/>
          <p:cNvSpPr txBox="1"/>
          <p:nvPr/>
        </p:nvSpPr>
        <p:spPr>
          <a:xfrm>
            <a:off x="852805" y="1553845"/>
            <a:ext cx="820420" cy="306705"/>
          </a:xfrm>
          <a:prstGeom prst="rect">
            <a:avLst/>
          </a:prstGeom>
          <a:solidFill>
            <a:schemeClr val="accent1"/>
          </a:solidFill>
          <a:ln w="9525">
            <a:noFill/>
          </a:ln>
        </p:spPr>
        <p:txBody>
          <a:bodyPr wrap="square">
            <a:spAutoFit/>
          </a:bodyPr>
          <a:lstStyle/>
          <a:p>
            <a:pPr>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威胁 </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a:t>
            </a:r>
          </a:p>
        </p:txBody>
      </p:sp>
      <p:sp>
        <p:nvSpPr>
          <p:cNvPr id="56" name="Freeform 64"/>
          <p:cNvSpPr/>
          <p:nvPr/>
        </p:nvSpPr>
        <p:spPr bwMode="auto">
          <a:xfrm>
            <a:off x="1865630" y="885825"/>
            <a:ext cx="1080770" cy="720090"/>
          </a:xfrm>
          <a:custGeom>
            <a:avLst/>
            <a:gdLst/>
            <a:ahLst/>
            <a:cxnLst>
              <a:cxn ang="0">
                <a:pos x="724" y="1"/>
              </a:cxn>
              <a:cxn ang="0">
                <a:pos x="820" y="5"/>
              </a:cxn>
              <a:cxn ang="0">
                <a:pos x="912" y="12"/>
              </a:cxn>
              <a:cxn ang="0">
                <a:pos x="997" y="22"/>
              </a:cxn>
              <a:cxn ang="0">
                <a:pos x="1074" y="34"/>
              </a:cxn>
              <a:cxn ang="0">
                <a:pos x="1143" y="49"/>
              </a:cxn>
              <a:cxn ang="0">
                <a:pos x="1201" y="67"/>
              </a:cxn>
              <a:cxn ang="0">
                <a:pos x="1248" y="86"/>
              </a:cxn>
              <a:cxn ang="0">
                <a:pos x="1284" y="106"/>
              </a:cxn>
              <a:cxn ang="0">
                <a:pos x="1306" y="128"/>
              </a:cxn>
              <a:cxn ang="0">
                <a:pos x="1314" y="151"/>
              </a:cxn>
              <a:cxn ang="0">
                <a:pos x="1306" y="174"/>
              </a:cxn>
              <a:cxn ang="0">
                <a:pos x="1284" y="196"/>
              </a:cxn>
              <a:cxn ang="0">
                <a:pos x="1248" y="216"/>
              </a:cxn>
              <a:cxn ang="0">
                <a:pos x="1201" y="235"/>
              </a:cxn>
              <a:cxn ang="0">
                <a:pos x="1143" y="252"/>
              </a:cxn>
              <a:cxn ang="0">
                <a:pos x="1074" y="267"/>
              </a:cxn>
              <a:cxn ang="0">
                <a:pos x="997" y="280"/>
              </a:cxn>
              <a:cxn ang="0">
                <a:pos x="912" y="290"/>
              </a:cxn>
              <a:cxn ang="0">
                <a:pos x="820" y="297"/>
              </a:cxn>
              <a:cxn ang="0">
                <a:pos x="724" y="301"/>
              </a:cxn>
              <a:cxn ang="0">
                <a:pos x="623" y="301"/>
              </a:cxn>
              <a:cxn ang="0">
                <a:pos x="525" y="299"/>
              </a:cxn>
              <a:cxn ang="0">
                <a:pos x="431" y="293"/>
              </a:cxn>
              <a:cxn ang="0">
                <a:pos x="344" y="283"/>
              </a:cxn>
              <a:cxn ang="0">
                <a:pos x="264" y="272"/>
              </a:cxn>
              <a:cxn ang="0">
                <a:pos x="193" y="257"/>
              </a:cxn>
              <a:cxn ang="0">
                <a:pos x="131" y="241"/>
              </a:cxn>
              <a:cxn ang="0">
                <a:pos x="79" y="222"/>
              </a:cxn>
              <a:cxn ang="0">
                <a:pos x="39" y="203"/>
              </a:cxn>
              <a:cxn ang="0">
                <a:pos x="13" y="181"/>
              </a:cxn>
              <a:cxn ang="0">
                <a:pos x="1" y="158"/>
              </a:cxn>
              <a:cxn ang="0">
                <a:pos x="3" y="135"/>
              </a:cxn>
              <a:cxn ang="0">
                <a:pos x="20" y="113"/>
              </a:cxn>
              <a:cxn ang="0">
                <a:pos x="51" y="92"/>
              </a:cxn>
              <a:cxn ang="0">
                <a:pos x="95" y="72"/>
              </a:cxn>
              <a:cxn ang="0">
                <a:pos x="150" y="55"/>
              </a:cxn>
              <a:cxn ang="0">
                <a:pos x="215" y="39"/>
              </a:cxn>
              <a:cxn ang="0">
                <a:pos x="289" y="25"/>
              </a:cxn>
              <a:cxn ang="0">
                <a:pos x="372" y="15"/>
              </a:cxn>
              <a:cxn ang="0">
                <a:pos x="462" y="7"/>
              </a:cxn>
              <a:cxn ang="0">
                <a:pos x="557" y="2"/>
              </a:cxn>
              <a:cxn ang="0">
                <a:pos x="657" y="0"/>
              </a:cxn>
            </a:cxnLst>
            <a:rect l="0" t="0" r="r" b="b"/>
            <a:pathLst>
              <a:path w="1314" h="302">
                <a:moveTo>
                  <a:pt x="657" y="0"/>
                </a:moveTo>
                <a:lnTo>
                  <a:pt x="691" y="1"/>
                </a:lnTo>
                <a:lnTo>
                  <a:pt x="724" y="1"/>
                </a:lnTo>
                <a:lnTo>
                  <a:pt x="757" y="2"/>
                </a:lnTo>
                <a:lnTo>
                  <a:pt x="788" y="3"/>
                </a:lnTo>
                <a:lnTo>
                  <a:pt x="820" y="5"/>
                </a:lnTo>
                <a:lnTo>
                  <a:pt x="851" y="7"/>
                </a:lnTo>
                <a:lnTo>
                  <a:pt x="882" y="9"/>
                </a:lnTo>
                <a:lnTo>
                  <a:pt x="912" y="12"/>
                </a:lnTo>
                <a:lnTo>
                  <a:pt x="941" y="15"/>
                </a:lnTo>
                <a:lnTo>
                  <a:pt x="969" y="18"/>
                </a:lnTo>
                <a:lnTo>
                  <a:pt x="997" y="22"/>
                </a:lnTo>
                <a:lnTo>
                  <a:pt x="1024" y="25"/>
                </a:lnTo>
                <a:lnTo>
                  <a:pt x="1049" y="30"/>
                </a:lnTo>
                <a:lnTo>
                  <a:pt x="1074" y="34"/>
                </a:lnTo>
                <a:lnTo>
                  <a:pt x="1098" y="39"/>
                </a:lnTo>
                <a:lnTo>
                  <a:pt x="1120" y="44"/>
                </a:lnTo>
                <a:lnTo>
                  <a:pt x="1143" y="49"/>
                </a:lnTo>
                <a:lnTo>
                  <a:pt x="1163" y="55"/>
                </a:lnTo>
                <a:lnTo>
                  <a:pt x="1182" y="61"/>
                </a:lnTo>
                <a:lnTo>
                  <a:pt x="1201" y="67"/>
                </a:lnTo>
                <a:lnTo>
                  <a:pt x="1218" y="72"/>
                </a:lnTo>
                <a:lnTo>
                  <a:pt x="1234" y="79"/>
                </a:lnTo>
                <a:lnTo>
                  <a:pt x="1248" y="86"/>
                </a:lnTo>
                <a:lnTo>
                  <a:pt x="1262" y="92"/>
                </a:lnTo>
                <a:lnTo>
                  <a:pt x="1274" y="99"/>
                </a:lnTo>
                <a:lnTo>
                  <a:pt x="1284" y="106"/>
                </a:lnTo>
                <a:lnTo>
                  <a:pt x="1293" y="113"/>
                </a:lnTo>
                <a:lnTo>
                  <a:pt x="1300" y="120"/>
                </a:lnTo>
                <a:lnTo>
                  <a:pt x="1306" y="128"/>
                </a:lnTo>
                <a:lnTo>
                  <a:pt x="1310" y="135"/>
                </a:lnTo>
                <a:lnTo>
                  <a:pt x="1312" y="144"/>
                </a:lnTo>
                <a:lnTo>
                  <a:pt x="1314" y="151"/>
                </a:lnTo>
                <a:lnTo>
                  <a:pt x="1312" y="158"/>
                </a:lnTo>
                <a:lnTo>
                  <a:pt x="1310" y="166"/>
                </a:lnTo>
                <a:lnTo>
                  <a:pt x="1306" y="174"/>
                </a:lnTo>
                <a:lnTo>
                  <a:pt x="1300" y="181"/>
                </a:lnTo>
                <a:lnTo>
                  <a:pt x="1293" y="189"/>
                </a:lnTo>
                <a:lnTo>
                  <a:pt x="1284" y="196"/>
                </a:lnTo>
                <a:lnTo>
                  <a:pt x="1274" y="203"/>
                </a:lnTo>
                <a:lnTo>
                  <a:pt x="1262" y="210"/>
                </a:lnTo>
                <a:lnTo>
                  <a:pt x="1248" y="216"/>
                </a:lnTo>
                <a:lnTo>
                  <a:pt x="1234" y="222"/>
                </a:lnTo>
                <a:lnTo>
                  <a:pt x="1218" y="229"/>
                </a:lnTo>
                <a:lnTo>
                  <a:pt x="1201" y="235"/>
                </a:lnTo>
                <a:lnTo>
                  <a:pt x="1182" y="241"/>
                </a:lnTo>
                <a:lnTo>
                  <a:pt x="1163" y="246"/>
                </a:lnTo>
                <a:lnTo>
                  <a:pt x="1143" y="252"/>
                </a:lnTo>
                <a:lnTo>
                  <a:pt x="1120" y="257"/>
                </a:lnTo>
                <a:lnTo>
                  <a:pt x="1098" y="262"/>
                </a:lnTo>
                <a:lnTo>
                  <a:pt x="1074" y="267"/>
                </a:lnTo>
                <a:lnTo>
                  <a:pt x="1049" y="272"/>
                </a:lnTo>
                <a:lnTo>
                  <a:pt x="1024" y="276"/>
                </a:lnTo>
                <a:lnTo>
                  <a:pt x="997" y="280"/>
                </a:lnTo>
                <a:lnTo>
                  <a:pt x="969" y="283"/>
                </a:lnTo>
                <a:lnTo>
                  <a:pt x="941" y="287"/>
                </a:lnTo>
                <a:lnTo>
                  <a:pt x="912" y="290"/>
                </a:lnTo>
                <a:lnTo>
                  <a:pt x="882" y="293"/>
                </a:lnTo>
                <a:lnTo>
                  <a:pt x="851" y="295"/>
                </a:lnTo>
                <a:lnTo>
                  <a:pt x="820" y="297"/>
                </a:lnTo>
                <a:lnTo>
                  <a:pt x="788" y="299"/>
                </a:lnTo>
                <a:lnTo>
                  <a:pt x="757" y="300"/>
                </a:lnTo>
                <a:lnTo>
                  <a:pt x="724" y="301"/>
                </a:lnTo>
                <a:lnTo>
                  <a:pt x="691" y="301"/>
                </a:lnTo>
                <a:lnTo>
                  <a:pt x="657" y="302"/>
                </a:lnTo>
                <a:lnTo>
                  <a:pt x="623" y="301"/>
                </a:lnTo>
                <a:lnTo>
                  <a:pt x="590" y="301"/>
                </a:lnTo>
                <a:lnTo>
                  <a:pt x="557" y="300"/>
                </a:lnTo>
                <a:lnTo>
                  <a:pt x="525" y="299"/>
                </a:lnTo>
                <a:lnTo>
                  <a:pt x="493" y="297"/>
                </a:lnTo>
                <a:lnTo>
                  <a:pt x="462" y="295"/>
                </a:lnTo>
                <a:lnTo>
                  <a:pt x="431" y="293"/>
                </a:lnTo>
                <a:lnTo>
                  <a:pt x="401" y="290"/>
                </a:lnTo>
                <a:lnTo>
                  <a:pt x="372" y="287"/>
                </a:lnTo>
                <a:lnTo>
                  <a:pt x="344" y="283"/>
                </a:lnTo>
                <a:lnTo>
                  <a:pt x="316" y="280"/>
                </a:lnTo>
                <a:lnTo>
                  <a:pt x="289" y="276"/>
                </a:lnTo>
                <a:lnTo>
                  <a:pt x="264" y="272"/>
                </a:lnTo>
                <a:lnTo>
                  <a:pt x="239" y="267"/>
                </a:lnTo>
                <a:lnTo>
                  <a:pt x="215" y="262"/>
                </a:lnTo>
                <a:lnTo>
                  <a:pt x="193" y="257"/>
                </a:lnTo>
                <a:lnTo>
                  <a:pt x="170" y="252"/>
                </a:lnTo>
                <a:lnTo>
                  <a:pt x="150" y="246"/>
                </a:lnTo>
                <a:lnTo>
                  <a:pt x="131" y="241"/>
                </a:lnTo>
                <a:lnTo>
                  <a:pt x="113" y="235"/>
                </a:lnTo>
                <a:lnTo>
                  <a:pt x="95" y="229"/>
                </a:lnTo>
                <a:lnTo>
                  <a:pt x="79" y="222"/>
                </a:lnTo>
                <a:lnTo>
                  <a:pt x="65" y="216"/>
                </a:lnTo>
                <a:lnTo>
                  <a:pt x="51" y="210"/>
                </a:lnTo>
                <a:lnTo>
                  <a:pt x="39" y="203"/>
                </a:lnTo>
                <a:lnTo>
                  <a:pt x="29" y="196"/>
                </a:lnTo>
                <a:lnTo>
                  <a:pt x="20" y="189"/>
                </a:lnTo>
                <a:lnTo>
                  <a:pt x="13" y="181"/>
                </a:lnTo>
                <a:lnTo>
                  <a:pt x="7" y="174"/>
                </a:lnTo>
                <a:lnTo>
                  <a:pt x="3" y="166"/>
                </a:lnTo>
                <a:lnTo>
                  <a:pt x="1" y="158"/>
                </a:lnTo>
                <a:lnTo>
                  <a:pt x="0" y="151"/>
                </a:lnTo>
                <a:lnTo>
                  <a:pt x="1" y="144"/>
                </a:lnTo>
                <a:lnTo>
                  <a:pt x="3" y="135"/>
                </a:lnTo>
                <a:lnTo>
                  <a:pt x="7" y="128"/>
                </a:lnTo>
                <a:lnTo>
                  <a:pt x="13" y="120"/>
                </a:lnTo>
                <a:lnTo>
                  <a:pt x="20" y="113"/>
                </a:lnTo>
                <a:lnTo>
                  <a:pt x="29" y="106"/>
                </a:lnTo>
                <a:lnTo>
                  <a:pt x="39" y="99"/>
                </a:lnTo>
                <a:lnTo>
                  <a:pt x="51" y="92"/>
                </a:lnTo>
                <a:lnTo>
                  <a:pt x="65" y="86"/>
                </a:lnTo>
                <a:lnTo>
                  <a:pt x="79" y="79"/>
                </a:lnTo>
                <a:lnTo>
                  <a:pt x="95" y="72"/>
                </a:lnTo>
                <a:lnTo>
                  <a:pt x="113" y="67"/>
                </a:lnTo>
                <a:lnTo>
                  <a:pt x="131" y="61"/>
                </a:lnTo>
                <a:lnTo>
                  <a:pt x="150" y="55"/>
                </a:lnTo>
                <a:lnTo>
                  <a:pt x="170" y="49"/>
                </a:lnTo>
                <a:lnTo>
                  <a:pt x="193" y="44"/>
                </a:lnTo>
                <a:lnTo>
                  <a:pt x="215" y="39"/>
                </a:lnTo>
                <a:lnTo>
                  <a:pt x="239" y="34"/>
                </a:lnTo>
                <a:lnTo>
                  <a:pt x="264" y="30"/>
                </a:lnTo>
                <a:lnTo>
                  <a:pt x="289" y="25"/>
                </a:lnTo>
                <a:lnTo>
                  <a:pt x="316" y="22"/>
                </a:lnTo>
                <a:lnTo>
                  <a:pt x="344" y="18"/>
                </a:lnTo>
                <a:lnTo>
                  <a:pt x="372" y="15"/>
                </a:lnTo>
                <a:lnTo>
                  <a:pt x="401" y="12"/>
                </a:lnTo>
                <a:lnTo>
                  <a:pt x="431" y="9"/>
                </a:lnTo>
                <a:lnTo>
                  <a:pt x="462" y="7"/>
                </a:lnTo>
                <a:lnTo>
                  <a:pt x="493" y="5"/>
                </a:lnTo>
                <a:lnTo>
                  <a:pt x="525" y="3"/>
                </a:lnTo>
                <a:lnTo>
                  <a:pt x="557" y="2"/>
                </a:lnTo>
                <a:lnTo>
                  <a:pt x="590" y="1"/>
                </a:lnTo>
                <a:lnTo>
                  <a:pt x="623" y="1"/>
                </a:lnTo>
                <a:lnTo>
                  <a:pt x="657" y="0"/>
                </a:lnTo>
              </a:path>
            </a:pathLst>
          </a:custGeom>
          <a:solidFill>
            <a:schemeClr val="accent1"/>
          </a:solidFill>
          <a:ln w="7938">
            <a:noFill/>
            <a:prstDash val="solid"/>
            <a:round/>
          </a:ln>
        </p:spPr>
        <p:txBody>
          <a:bodyP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57" name="Text Box 65"/>
          <p:cNvSpPr txBox="1"/>
          <p:nvPr/>
        </p:nvSpPr>
        <p:spPr>
          <a:xfrm>
            <a:off x="2023745" y="1034415"/>
            <a:ext cx="821690" cy="306705"/>
          </a:xfrm>
          <a:prstGeom prst="rect">
            <a:avLst/>
          </a:prstGeom>
          <a:noFill/>
          <a:ln w="9525">
            <a:noFill/>
          </a:ln>
        </p:spPr>
        <p:txBody>
          <a:bodyPr wrap="square">
            <a:spAutoFit/>
          </a:bodyPr>
          <a:lstStyle/>
          <a:p>
            <a:pPr>
              <a:spcBef>
                <a:spcPct val="50000"/>
              </a:spcBef>
            </a:pP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威胁 </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B</a:t>
            </a:r>
          </a:p>
        </p:txBody>
      </p:sp>
      <p:sp>
        <p:nvSpPr>
          <p:cNvPr id="58" name="Text Box 66"/>
          <p:cNvSpPr txBox="1"/>
          <p:nvPr/>
        </p:nvSpPr>
        <p:spPr>
          <a:xfrm>
            <a:off x="2023745" y="1108075"/>
            <a:ext cx="139700" cy="306705"/>
          </a:xfrm>
          <a:prstGeom prst="rect">
            <a:avLst/>
          </a:prstGeom>
          <a:noFill/>
          <a:ln w="9525">
            <a:noFill/>
          </a:ln>
        </p:spPr>
        <p:txBody>
          <a:bodyPr wrap="square">
            <a:spAutoFit/>
          </a:bodyPr>
          <a:lstStyle/>
          <a:p>
            <a:pPr>
              <a:spcBef>
                <a:spcPct val="50000"/>
              </a:spcBef>
            </a:pP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59" name="Line 67"/>
          <p:cNvSpPr>
            <a:spLocks noChangeShapeType="1"/>
          </p:cNvSpPr>
          <p:nvPr/>
        </p:nvSpPr>
        <p:spPr bwMode="auto">
          <a:xfrm flipV="1">
            <a:off x="6181725" y="2686050"/>
            <a:ext cx="1145540" cy="798830"/>
          </a:xfrm>
          <a:prstGeom prst="line">
            <a:avLst/>
          </a:prstGeom>
          <a:noFill/>
          <a:ln w="38100">
            <a:solidFill>
              <a:schemeClr val="bg1">
                <a:lumMod val="50000"/>
              </a:schemeClr>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0" name="Rectangle 68"/>
          <p:cNvSpPr/>
          <p:nvPr/>
        </p:nvSpPr>
        <p:spPr>
          <a:xfrm>
            <a:off x="4785360" y="694055"/>
            <a:ext cx="2312035" cy="281940"/>
          </a:xfrm>
          <a:prstGeom prst="rect">
            <a:avLst/>
          </a:prstGeom>
          <a:noFill/>
          <a:ln w="12700">
            <a:noFill/>
          </a:ln>
        </p:spPr>
        <p:txBody>
          <a:bodyPr wrap="square" lIns="90488" tIns="44450" rIns="90488" bIns="44450">
            <a:spAutoFit/>
          </a:bodyPr>
          <a:lstStyle/>
          <a:p>
            <a:pPr eaLnBrk="0" hangingPunct="0">
              <a:lnSpc>
                <a:spcPct val="9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威胁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C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识别可能的原因</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61" name="Line 69"/>
          <p:cNvSpPr>
            <a:spLocks noChangeShapeType="1"/>
          </p:cNvSpPr>
          <p:nvPr/>
        </p:nvSpPr>
        <p:spPr bwMode="auto">
          <a:xfrm>
            <a:off x="6202680" y="1428750"/>
            <a:ext cx="1124585" cy="808990"/>
          </a:xfrm>
          <a:prstGeom prst="line">
            <a:avLst/>
          </a:prstGeom>
          <a:noFill/>
          <a:ln w="38100">
            <a:solidFill>
              <a:schemeClr val="bg1">
                <a:lumMod val="50000"/>
              </a:schemeClr>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2" name="Line 70"/>
          <p:cNvSpPr>
            <a:spLocks noChangeShapeType="1"/>
          </p:cNvSpPr>
          <p:nvPr/>
        </p:nvSpPr>
        <p:spPr bwMode="auto">
          <a:xfrm>
            <a:off x="6222365" y="1937385"/>
            <a:ext cx="1105535" cy="399415"/>
          </a:xfrm>
          <a:prstGeom prst="line">
            <a:avLst/>
          </a:prstGeom>
          <a:noFill/>
          <a:ln w="38100">
            <a:solidFill>
              <a:schemeClr val="bg1">
                <a:lumMod val="50000"/>
              </a:schemeClr>
            </a:solidFill>
            <a:round/>
            <a:tailEnd type="triangle" w="sm" len="lg"/>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3" name="Rectangle 71"/>
          <p:cNvSpPr/>
          <p:nvPr/>
        </p:nvSpPr>
        <p:spPr>
          <a:xfrm>
            <a:off x="6294755" y="2012315"/>
            <a:ext cx="848995" cy="24955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r>
              <a:rPr lang="zh-CN" altLang="en-US" sz="1400" b="0" dirty="0">
                <a:solidFill>
                  <a:srgbClr val="000000"/>
                </a:solidFill>
                <a:latin typeface="微软雅黑" panose="020B0503020204020204" pitchFamily="34" charset="-122"/>
                <a:ea typeface="微软雅黑" panose="020B0503020204020204" pitchFamily="34" charset="-122"/>
              </a:rPr>
              <a:t> </a:t>
            </a:r>
          </a:p>
        </p:txBody>
      </p:sp>
      <p:sp>
        <p:nvSpPr>
          <p:cNvPr id="64" name="Rectangle 72"/>
          <p:cNvSpPr/>
          <p:nvPr/>
        </p:nvSpPr>
        <p:spPr>
          <a:xfrm>
            <a:off x="7097395" y="754380"/>
            <a:ext cx="918845" cy="278765"/>
          </a:xfrm>
          <a:prstGeom prst="roundRect">
            <a:avLst/>
          </a:prstGeom>
          <a:solidFill>
            <a:srgbClr val="F4AE3E"/>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屏障</a:t>
            </a:r>
          </a:p>
        </p:txBody>
      </p:sp>
      <p:sp>
        <p:nvSpPr>
          <p:cNvPr id="65" name="Oval 73"/>
          <p:cNvSpPr>
            <a:spLocks noChangeArrowheads="1"/>
          </p:cNvSpPr>
          <p:nvPr/>
        </p:nvSpPr>
        <p:spPr bwMode="auto">
          <a:xfrm>
            <a:off x="7287260" y="1965325"/>
            <a:ext cx="822325" cy="895985"/>
          </a:xfrm>
          <a:prstGeom prst="ellipse">
            <a:avLst/>
          </a:prstGeom>
          <a:solidFill>
            <a:srgbClr val="F4AE3E"/>
          </a:solidFill>
          <a:ln w="9525">
            <a:noFill/>
            <a:round/>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66" name="Text Box 74"/>
          <p:cNvSpPr txBox="1"/>
          <p:nvPr/>
        </p:nvSpPr>
        <p:spPr>
          <a:xfrm>
            <a:off x="7298690" y="2202180"/>
            <a:ext cx="799465" cy="521970"/>
          </a:xfrm>
          <a:prstGeom prst="rect">
            <a:avLst/>
          </a:prstGeom>
          <a:noFill/>
          <a:ln w="9525">
            <a:noFill/>
          </a:ln>
        </p:spPr>
        <p:txBody>
          <a:bodyPr wrap="square">
            <a:spAutoFit/>
          </a:bodyPr>
          <a:lstStyle/>
          <a:p>
            <a:pPr algn="ctr" eaLnBrk="0" hangingPunct="0"/>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起重机</a:t>
            </a:r>
          </a:p>
          <a:p>
            <a:pPr algn="ctr" eaLnBrk="0" hangingPunct="0"/>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倒塌</a:t>
            </a:r>
          </a:p>
        </p:txBody>
      </p:sp>
      <p:grpSp>
        <p:nvGrpSpPr>
          <p:cNvPr id="67" name="Group 75"/>
          <p:cNvGrpSpPr/>
          <p:nvPr/>
        </p:nvGrpSpPr>
        <p:grpSpPr>
          <a:xfrm>
            <a:off x="4953000" y="4183324"/>
            <a:ext cx="1680210" cy="321587"/>
            <a:chOff x="192" y="3867"/>
            <a:chExt cx="1968" cy="309"/>
          </a:xfrm>
        </p:grpSpPr>
        <p:sp>
          <p:nvSpPr>
            <p:cNvPr id="68" name="Rectangle 76"/>
            <p:cNvSpPr/>
            <p:nvPr/>
          </p:nvSpPr>
          <p:spPr>
            <a:xfrm>
              <a:off x="285" y="3867"/>
              <a:ext cx="1006" cy="271"/>
            </a:xfrm>
            <a:prstGeom prst="rect">
              <a:avLst/>
            </a:prstGeom>
            <a:noFill/>
            <a:ln w="12700">
              <a:noFill/>
            </a:ln>
          </p:spPr>
          <p:txBody>
            <a:bodyPr wrap="square" lIns="90488" tIns="44450" rIns="90488" bIns="44450">
              <a:spAutoFit/>
            </a:bodyPr>
            <a:lstStyle/>
            <a:p>
              <a:pPr eaLnBrk="0" hangingPunct="0">
                <a:lnSpc>
                  <a:spcPct val="90000"/>
                </a:lnSpc>
              </a:pPr>
              <a:r>
                <a:rPr lang="zh-CN" altLang="en-US" sz="1400" b="1" dirty="0">
                  <a:solidFill>
                    <a:srgbClr val="FF0000"/>
                  </a:solidFill>
                  <a:latin typeface="微软雅黑" panose="020B0503020204020204" pitchFamily="34" charset="-122"/>
                  <a:ea typeface="微软雅黑" panose="020B0503020204020204" pitchFamily="34" charset="-122"/>
                </a:rPr>
                <a:t>识别</a:t>
              </a:r>
            </a:p>
          </p:txBody>
        </p:sp>
        <p:sp>
          <p:nvSpPr>
            <p:cNvPr id="69" name="Rectangle 77"/>
            <p:cNvSpPr/>
            <p:nvPr/>
          </p:nvSpPr>
          <p:spPr>
            <a:xfrm>
              <a:off x="1342" y="3867"/>
              <a:ext cx="815" cy="271"/>
            </a:xfrm>
            <a:prstGeom prst="rect">
              <a:avLst/>
            </a:prstGeom>
            <a:noFill/>
            <a:ln w="12700">
              <a:noFill/>
            </a:ln>
          </p:spPr>
          <p:txBody>
            <a:bodyPr wrap="square" lIns="90488" tIns="44450" rIns="90488" bIns="44450">
              <a:spAutoFit/>
            </a:bodyPr>
            <a:lstStyle/>
            <a:p>
              <a:pPr eaLnBrk="0" hangingPunct="0">
                <a:lnSpc>
                  <a:spcPct val="90000"/>
                </a:lnSpc>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评估</a:t>
              </a:r>
            </a:p>
          </p:txBody>
        </p:sp>
        <p:grpSp>
          <p:nvGrpSpPr>
            <p:cNvPr id="70" name="Group 78"/>
            <p:cNvGrpSpPr/>
            <p:nvPr/>
          </p:nvGrpSpPr>
          <p:grpSpPr>
            <a:xfrm>
              <a:off x="192" y="4128"/>
              <a:ext cx="1968" cy="48"/>
              <a:chOff x="144" y="4080"/>
              <a:chExt cx="2496" cy="0"/>
            </a:xfrm>
          </p:grpSpPr>
          <p:sp>
            <p:nvSpPr>
              <p:cNvPr id="71" name="Line 79"/>
              <p:cNvSpPr>
                <a:spLocks noChangeShapeType="1"/>
              </p:cNvSpPr>
              <p:nvPr/>
            </p:nvSpPr>
            <p:spPr bwMode="auto">
              <a:xfrm>
                <a:off x="1536" y="4080"/>
                <a:ext cx="1104" cy="0"/>
              </a:xfrm>
              <a:prstGeom prst="line">
                <a:avLst/>
              </a:prstGeom>
              <a:noFill/>
              <a:ln w="9525">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72" name="Line 80"/>
              <p:cNvSpPr>
                <a:spLocks noChangeShapeType="1"/>
              </p:cNvSpPr>
              <p:nvPr/>
            </p:nvSpPr>
            <p:spPr bwMode="auto">
              <a:xfrm flipH="1">
                <a:off x="144" y="4080"/>
                <a:ext cx="1584" cy="0"/>
              </a:xfrm>
              <a:prstGeom prst="line">
                <a:avLst/>
              </a:prstGeom>
              <a:noFill/>
              <a:ln w="9525">
                <a:solidFill>
                  <a:schemeClr val="bg1">
                    <a:lumMod val="50000"/>
                  </a:schemeClr>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sp>
        <p:nvSpPr>
          <p:cNvPr id="73" name="Line 81"/>
          <p:cNvSpPr>
            <a:spLocks noChangeShapeType="1"/>
          </p:cNvSpPr>
          <p:nvPr/>
        </p:nvSpPr>
        <p:spPr bwMode="auto">
          <a:xfrm flipH="1">
            <a:off x="6865620" y="1005840"/>
            <a:ext cx="247650" cy="417830"/>
          </a:xfrm>
          <a:prstGeom prst="line">
            <a:avLst/>
          </a:prstGeom>
          <a:noFill/>
          <a:ln w="38100">
            <a:solidFill>
              <a:schemeClr val="bg1">
                <a:lumMod val="50000"/>
              </a:schemeClr>
            </a:solidFill>
            <a:round/>
            <a:tailEnd type="triangle" w="sm"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74" name="Rectangle 82"/>
          <p:cNvSpPr/>
          <p:nvPr/>
        </p:nvSpPr>
        <p:spPr>
          <a:xfrm>
            <a:off x="6314440" y="2683510"/>
            <a:ext cx="829310" cy="24955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75" name="Rectangle 83"/>
          <p:cNvSpPr/>
          <p:nvPr/>
        </p:nvSpPr>
        <p:spPr>
          <a:xfrm>
            <a:off x="6264910" y="1412240"/>
            <a:ext cx="878840" cy="24955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400" b="0" dirty="0">
              <a:solidFill>
                <a:srgbClr val="000000"/>
              </a:solidFill>
              <a:latin typeface="微软雅黑" panose="020B0503020204020204" pitchFamily="34" charset="-122"/>
              <a:ea typeface="微软雅黑" panose="020B0503020204020204" pitchFamily="34" charset="-122"/>
            </a:endParaRPr>
          </a:p>
        </p:txBody>
      </p:sp>
      <p:sp>
        <p:nvSpPr>
          <p:cNvPr id="76" name="Rectangle 84"/>
          <p:cNvSpPr/>
          <p:nvPr/>
        </p:nvSpPr>
        <p:spPr>
          <a:xfrm>
            <a:off x="6311900" y="3258820"/>
            <a:ext cx="847725" cy="249555"/>
          </a:xfrm>
          <a:prstGeom prst="rect">
            <a:avLst/>
          </a:prstGeom>
          <a:solidFill>
            <a:srgbClr val="0093D8"/>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r>
              <a:rPr lang="zh-CN" altLang="en-US" sz="1400" b="0" dirty="0">
                <a:solidFill>
                  <a:srgbClr val="000000"/>
                </a:solidFill>
                <a:latin typeface="微软雅黑" panose="020B0503020204020204" pitchFamily="34" charset="-122"/>
                <a:ea typeface="微软雅黑" panose="020B0503020204020204" pitchFamily="34" charset="-122"/>
              </a:rPr>
              <a:t> </a:t>
            </a:r>
          </a:p>
        </p:txBody>
      </p:sp>
      <p:sp>
        <p:nvSpPr>
          <p:cNvPr id="77" name="Rectangle 85"/>
          <p:cNvSpPr/>
          <p:nvPr/>
        </p:nvSpPr>
        <p:spPr>
          <a:xfrm>
            <a:off x="4814570" y="1917065"/>
            <a:ext cx="1294130" cy="321310"/>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78" name="Rectangle 86"/>
          <p:cNvSpPr/>
          <p:nvPr/>
        </p:nvSpPr>
        <p:spPr>
          <a:xfrm>
            <a:off x="4824095" y="1189990"/>
            <a:ext cx="1294130" cy="320675"/>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79" name="Rectangle 87"/>
          <p:cNvSpPr/>
          <p:nvPr/>
        </p:nvSpPr>
        <p:spPr>
          <a:xfrm>
            <a:off x="4824095" y="2858135"/>
            <a:ext cx="1294130" cy="320675"/>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80" name="Rectangle 88"/>
          <p:cNvSpPr/>
          <p:nvPr/>
        </p:nvSpPr>
        <p:spPr>
          <a:xfrm>
            <a:off x="4804410" y="3575685"/>
            <a:ext cx="1294130" cy="321310"/>
          </a:xfrm>
          <a:prstGeom prst="rect">
            <a:avLst/>
          </a:prstGeom>
          <a:solidFill>
            <a:srgbClr val="FCFEB9"/>
          </a:solidFill>
          <a:ln w="12700" cap="flat" cmpd="sng">
            <a:noFill/>
            <a:prstDash val="solid"/>
            <a:miter/>
            <a:headEnd type="none" w="med" len="med"/>
            <a:tailEnd type="none" w="med" len="med"/>
          </a:ln>
        </p:spPr>
        <p:txBody>
          <a:bodyPr wrap="none" lIns="90488" tIns="44450" rIns="90488" bIns="44450" anchor="ctr"/>
          <a:lstStyle/>
          <a:p>
            <a:pPr algn="ctr" eaLnBrk="0" hangingPunct="0">
              <a:lnSpc>
                <a:spcPct val="90000"/>
              </a:lnSpc>
            </a:pP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1757273" name="Line 89"/>
          <p:cNvSpPr>
            <a:spLocks noChangeShapeType="1"/>
          </p:cNvSpPr>
          <p:nvPr/>
        </p:nvSpPr>
        <p:spPr bwMode="auto">
          <a:xfrm>
            <a:off x="4598670" y="758190"/>
            <a:ext cx="0" cy="3978910"/>
          </a:xfrm>
          <a:prstGeom prst="line">
            <a:avLst/>
          </a:prstGeom>
          <a:noFill/>
          <a:ln w="57150" cmpd="thinThick">
            <a:solidFill>
              <a:srgbClr val="000000"/>
            </a:solidFill>
            <a:rou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81" name="Line 90"/>
          <p:cNvSpPr>
            <a:spLocks noChangeShapeType="1"/>
          </p:cNvSpPr>
          <p:nvPr/>
        </p:nvSpPr>
        <p:spPr bwMode="auto">
          <a:xfrm>
            <a:off x="5340350" y="952500"/>
            <a:ext cx="0" cy="250825"/>
          </a:xfrm>
          <a:prstGeom prst="line">
            <a:avLst/>
          </a:prstGeom>
          <a:noFill/>
          <a:ln w="38100">
            <a:solidFill>
              <a:schemeClr val="bg1">
                <a:lumMod val="50000"/>
              </a:schemeClr>
            </a:solidFill>
            <a:round/>
            <a:tailEnd type="triangle" w="med" len="me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82" name="Text Box 91"/>
          <p:cNvSpPr txBox="1"/>
          <p:nvPr/>
        </p:nvSpPr>
        <p:spPr>
          <a:xfrm>
            <a:off x="7265670" y="1028700"/>
            <a:ext cx="678180" cy="306705"/>
          </a:xfrm>
          <a:prstGeom prst="rect">
            <a:avLst/>
          </a:prstGeom>
          <a:noFill/>
          <a:ln w="9525">
            <a:noFill/>
          </a:ln>
        </p:spPr>
        <p:txBody>
          <a:bodyPr wrap="square">
            <a:spAutoFit/>
          </a:bodyPr>
          <a:lstStyle/>
          <a:p>
            <a:pPr>
              <a:spcBef>
                <a:spcPct val="50000"/>
              </a:spcBef>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指出)</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a:off x="5904378" y="604874"/>
            <a:ext cx="1728104" cy="1728104"/>
            <a:chOff x="1783433" y="1275606"/>
            <a:chExt cx="2783128" cy="2783128"/>
          </a:xfrm>
        </p:grpSpPr>
        <p:sp>
          <p:nvSpPr>
            <p:cNvPr id="7" name="椭圆 6"/>
            <p:cNvSpPr/>
            <p:nvPr/>
          </p:nvSpPr>
          <p:spPr>
            <a:xfrm>
              <a:off x="1783433" y="1275606"/>
              <a:ext cx="2783128" cy="278312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8" name="Freeform 18"/>
            <p:cNvSpPr>
              <a:spLocks noEditPoints="1"/>
            </p:cNvSpPr>
            <p:nvPr/>
          </p:nvSpPr>
          <p:spPr bwMode="black">
            <a:xfrm>
              <a:off x="2422186" y="1904845"/>
              <a:ext cx="1505622" cy="15246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82305" tIns="41153" rIns="82305" bIns="41153" numCol="1" anchor="t" anchorCtr="0" compatLnSpc="1"/>
            <a:lstStyle/>
            <a:p>
              <a:endParaRPr lang="en-US" sz="1000" dirty="0"/>
            </a:p>
          </p:txBody>
        </p:sp>
        <p:sp>
          <p:nvSpPr>
            <p:cNvPr id="9" name="椭圆 8"/>
            <p:cNvSpPr/>
            <p:nvPr/>
          </p:nvSpPr>
          <p:spPr>
            <a:xfrm>
              <a:off x="1931223" y="1423396"/>
              <a:ext cx="2487549" cy="248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016760" y="2081530"/>
            <a:ext cx="4398645" cy="1076325"/>
          </a:xfrm>
          <a:prstGeom prst="rect">
            <a:avLst/>
          </a:prstGeom>
        </p:spPr>
        <p:txBody>
          <a:bodyPr wrap="square">
            <a:spAutoFit/>
          </a:bodyPr>
          <a:lstStyle/>
          <a:p>
            <a:pPr algn="l"/>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12" name="矩形 11"/>
          <p:cNvSpPr/>
          <p:nvPr/>
        </p:nvSpPr>
        <p:spPr>
          <a:xfrm>
            <a:off x="2409790" y="3093136"/>
            <a:ext cx="4572000" cy="441960"/>
          </a:xfrm>
          <a:prstGeom prst="rect">
            <a:avLst/>
          </a:prstGeom>
        </p:spPr>
        <p:txBody>
          <a:bodyPr>
            <a:spAutoFit/>
          </a:bodyPr>
          <a:lstStyle/>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工作危险分析 (JHA)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762635" y="749300"/>
            <a:ext cx="1584960" cy="398780"/>
          </a:xfrm>
          <a:prstGeom prst="rect">
            <a:avLst/>
          </a:prstGeom>
          <a:noFill/>
        </p:spPr>
        <p:txBody>
          <a:bodyPr wrap="none" rtlCol="0" anchor="t">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JHA</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是什么</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3" name="文本框 2"/>
          <p:cNvSpPr txBox="1"/>
          <p:nvPr/>
        </p:nvSpPr>
        <p:spPr>
          <a:xfrm>
            <a:off x="975995" y="1205230"/>
            <a:ext cx="6764655" cy="1753235"/>
          </a:xfrm>
          <a:prstGeom prst="rect">
            <a:avLst/>
          </a:prstGeom>
          <a:noFill/>
        </p:spPr>
        <p:txBody>
          <a:bodyPr wrap="square" rtlCol="0">
            <a:spAutoFit/>
          </a:bodyPr>
          <a:lstStyle/>
          <a:p>
            <a:pPr indent="457200" fontAlgn="auto">
              <a:lnSpc>
                <a:spcPct val="150000"/>
              </a:lnSpc>
              <a:extLst>
                <a:ext uri="{35155182-B16C-46BC-9424-99874614C6A1}">
                  <wpsdc:indentchars xmlns="" xmlns:wpsdc="http://www.wps.cn/officeDocument/2017/drawingmlCustomData" val="200" checksum="59296752"/>
                </a:ext>
              </a:extLst>
            </a:pPr>
            <a:r>
              <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是对工作进行结构化的有步骤的团队分析，是一种任务层次上的危险&amp;影响管理过程(HEMP)工具对任务的每个步骤都要进行危险的识别&amp;评估并且制定适当的控制措施和恢复方法工作执行过程的风险分析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9939" name="Rectangle 8"/>
          <p:cNvSpPr/>
          <p:nvPr/>
        </p:nvSpPr>
        <p:spPr>
          <a:xfrm>
            <a:off x="1377950" y="2313940"/>
            <a:ext cx="6176010" cy="1108075"/>
          </a:xfrm>
          <a:prstGeom prst="roundRect">
            <a:avLst/>
          </a:prstGeom>
          <a:solidFill>
            <a:schemeClr val="accent1">
              <a:lumMod val="20000"/>
              <a:lumOff val="80000"/>
            </a:schemeClr>
          </a:solidFill>
          <a:ln w="12700" cap="flat" cmpd="sng">
            <a:noFill/>
            <a:prstDash val="solid"/>
            <a:miter/>
            <a:headEnd type="none" w="med" len="med"/>
            <a:tailEnd type="none" w="med" len="med"/>
          </a:ln>
        </p:spPr>
        <p:txBody>
          <a:bodyPr wrap="none" anchor="ctr"/>
          <a:lstStyle/>
          <a:p>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39940" name="Rectangle 9"/>
          <p:cNvSpPr/>
          <p:nvPr/>
        </p:nvSpPr>
        <p:spPr>
          <a:xfrm>
            <a:off x="1536700" y="2415540"/>
            <a:ext cx="3636010" cy="904875"/>
          </a:xfrm>
          <a:prstGeom prst="roundRect">
            <a:avLst/>
          </a:prstGeom>
          <a:solidFill>
            <a:schemeClr val="bg1"/>
          </a:solidFill>
          <a:ln w="12700" cap="flat" cmpd="sng">
            <a:solidFill>
              <a:schemeClr val="tx1"/>
            </a:solidFill>
            <a:prstDash val="solid"/>
            <a:miter/>
            <a:headEnd type="none" w="med" len="med"/>
            <a:tailEnd type="none" w="med" len="med"/>
          </a:ln>
        </p:spPr>
        <p:txBody>
          <a:bodyPr wrap="none" anchor="ctr"/>
          <a:lstStyle/>
          <a:p>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39942" name="Rectangle 11"/>
          <p:cNvSpPr/>
          <p:nvPr/>
        </p:nvSpPr>
        <p:spPr>
          <a:xfrm>
            <a:off x="3608705" y="854710"/>
            <a:ext cx="1197610" cy="502533"/>
          </a:xfrm>
          <a:prstGeom prst="roundRect">
            <a:avLst/>
          </a:prstGeom>
          <a:no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rPr>
              <a:t>确定任务范围</a:t>
            </a:r>
          </a:p>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rPr>
              <a:t>列出调查目标</a:t>
            </a:r>
          </a:p>
        </p:txBody>
      </p:sp>
      <p:sp>
        <p:nvSpPr>
          <p:cNvPr id="39943" name="Rectangle 12">
            <a:hlinkClick r:id="" action="ppaction://noaction"/>
          </p:cNvPr>
          <p:cNvSpPr/>
          <p:nvPr/>
        </p:nvSpPr>
        <p:spPr>
          <a:xfrm>
            <a:off x="3079115" y="1616075"/>
            <a:ext cx="2412365" cy="299708"/>
          </a:xfrm>
          <a:prstGeom prst="roundRect">
            <a:avLst/>
          </a:prstGeom>
          <a:no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1.将任务分解成多个基本步骤</a:t>
            </a:r>
          </a:p>
        </p:txBody>
      </p:sp>
      <p:sp>
        <p:nvSpPr>
          <p:cNvPr id="39944" name="Rectangle 13"/>
          <p:cNvSpPr/>
          <p:nvPr/>
        </p:nvSpPr>
        <p:spPr>
          <a:xfrm>
            <a:off x="3211195" y="1916430"/>
            <a:ext cx="1188720" cy="273050"/>
          </a:xfrm>
          <a:prstGeom prst="rect">
            <a:avLst/>
          </a:prstGeom>
          <a:noFill/>
          <a:ln w="12700">
            <a:noFill/>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rPr>
              <a:t>针对每个步骤</a:t>
            </a:r>
          </a:p>
        </p:txBody>
      </p:sp>
      <p:sp>
        <p:nvSpPr>
          <p:cNvPr id="39945" name="Rectangle 14"/>
          <p:cNvSpPr/>
          <p:nvPr/>
        </p:nvSpPr>
        <p:spPr>
          <a:xfrm>
            <a:off x="1701800" y="2529840"/>
            <a:ext cx="1526540" cy="299708"/>
          </a:xfrm>
          <a:prstGeom prst="roundRect">
            <a:avLst/>
          </a:prstGeom>
          <a:solidFill>
            <a:schemeClr val="bg1"/>
          </a:solid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2.识别危险和威胁</a:t>
            </a:r>
          </a:p>
        </p:txBody>
      </p:sp>
      <p:sp>
        <p:nvSpPr>
          <p:cNvPr id="39946" name="Rectangle 15"/>
          <p:cNvSpPr/>
          <p:nvPr/>
        </p:nvSpPr>
        <p:spPr>
          <a:xfrm>
            <a:off x="3406140" y="2529840"/>
            <a:ext cx="1525905" cy="299708"/>
          </a:xfrm>
          <a:prstGeom prst="roundRect">
            <a:avLst/>
          </a:prstGeom>
          <a:solidFill>
            <a:schemeClr val="bg1"/>
          </a:solid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3.对风险进行评估</a:t>
            </a:r>
          </a:p>
        </p:txBody>
      </p:sp>
      <p:sp>
        <p:nvSpPr>
          <p:cNvPr id="39947" name="Rectangle 16"/>
          <p:cNvSpPr/>
          <p:nvPr/>
        </p:nvSpPr>
        <p:spPr>
          <a:xfrm>
            <a:off x="5926455" y="2559050"/>
            <a:ext cx="1349375" cy="502533"/>
          </a:xfrm>
          <a:prstGeom prst="roundRect">
            <a:avLst/>
          </a:prstGeom>
          <a:solidFill>
            <a:schemeClr val="bg1"/>
          </a:solid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4.制定控制措施</a:t>
            </a:r>
          </a:p>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和恢复方法</a:t>
            </a:r>
          </a:p>
        </p:txBody>
      </p:sp>
      <p:sp>
        <p:nvSpPr>
          <p:cNvPr id="39948" name="Rectangle 17"/>
          <p:cNvSpPr/>
          <p:nvPr/>
        </p:nvSpPr>
        <p:spPr>
          <a:xfrm>
            <a:off x="3855085" y="3629660"/>
            <a:ext cx="843280" cy="299708"/>
          </a:xfrm>
          <a:prstGeom prst="roundRect">
            <a:avLst/>
          </a:prstGeom>
          <a:no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rPr>
              <a:t>记录结果</a:t>
            </a:r>
          </a:p>
        </p:txBody>
      </p:sp>
      <p:sp>
        <p:nvSpPr>
          <p:cNvPr id="39949" name="Rectangle 18"/>
          <p:cNvSpPr/>
          <p:nvPr/>
        </p:nvSpPr>
        <p:spPr>
          <a:xfrm>
            <a:off x="3215640" y="4086225"/>
            <a:ext cx="2134235" cy="502533"/>
          </a:xfrm>
          <a:prstGeom prst="roundRect">
            <a:avLst/>
          </a:prstGeom>
          <a:noFill/>
          <a:ln w="12700" cap="flat" cmpd="sng">
            <a:solidFill>
              <a:schemeClr val="tx1"/>
            </a:solidFill>
            <a:prstDash val="solid"/>
            <a:miter/>
            <a:headEnd type="none" w="med" len="med"/>
            <a:tailEnd type="none" w="med" len="med"/>
          </a:ln>
        </p:spPr>
        <p:txBody>
          <a:bodyPr wrap="square" lIns="90488" tIns="44450" rIns="90488" bIns="44450">
            <a:spAutoFit/>
          </a:bodyPr>
          <a:lstStyle/>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对每个步骤进行总结概括,</a:t>
            </a:r>
          </a:p>
          <a:p>
            <a:pPr algn="ctr" eaLnBrk="0" hangingPunct="0"/>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指定行动和行动者</a:t>
            </a:r>
          </a:p>
        </p:txBody>
      </p:sp>
      <p:sp>
        <p:nvSpPr>
          <p:cNvPr id="39950" name="AutoShape 19"/>
          <p:cNvSpPr/>
          <p:nvPr/>
        </p:nvSpPr>
        <p:spPr>
          <a:xfrm rot="16200000" flipH="1">
            <a:off x="4523740" y="1953895"/>
            <a:ext cx="143510" cy="255270"/>
          </a:xfrm>
          <a:prstGeom prst="rightArrow">
            <a:avLst>
              <a:gd name="adj1" fmla="val 50000"/>
              <a:gd name="adj2" fmla="val 50004"/>
            </a:avLst>
          </a:prstGeom>
          <a:solidFill>
            <a:schemeClr val="bg1">
              <a:lumMod val="50000"/>
            </a:schemeClr>
          </a:solidFill>
          <a:ln w="12700" cap="flat" cmpd="sng">
            <a:noFill/>
            <a:prstDash val="solid"/>
            <a:miter/>
            <a:headEnd type="none" w="med" len="med"/>
            <a:tailEnd type="none" w="med" len="med"/>
          </a:ln>
        </p:spPr>
        <p:txBody>
          <a:bodyPr wrap="none" anchor="ctr"/>
          <a:lstStyle/>
          <a:p>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39951" name="AutoShape 20"/>
          <p:cNvSpPr/>
          <p:nvPr/>
        </p:nvSpPr>
        <p:spPr>
          <a:xfrm rot="16200000" flipH="1">
            <a:off x="4206875" y="1344295"/>
            <a:ext cx="143510" cy="255270"/>
          </a:xfrm>
          <a:prstGeom prst="rightArrow">
            <a:avLst>
              <a:gd name="adj1" fmla="val 50000"/>
              <a:gd name="adj2" fmla="val 50004"/>
            </a:avLst>
          </a:prstGeom>
          <a:solidFill>
            <a:schemeClr val="bg1">
              <a:lumMod val="50000"/>
            </a:schemeClr>
          </a:solidFill>
          <a:ln w="12700" cap="flat" cmpd="sng">
            <a:noFill/>
            <a:prstDash val="solid"/>
            <a:miter/>
            <a:headEnd type="none" w="med" len="med"/>
            <a:tailEnd type="none" w="med" len="med"/>
          </a:ln>
        </p:spPr>
        <p:txBody>
          <a:bodyPr wrap="none" anchor="ctr"/>
          <a:lstStyle/>
          <a:p>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1658899" name="Line 21"/>
          <p:cNvSpPr>
            <a:spLocks noChangeShapeType="1"/>
          </p:cNvSpPr>
          <p:nvPr/>
        </p:nvSpPr>
        <p:spPr bwMode="auto">
          <a:xfrm flipV="1">
            <a:off x="2482850" y="2254885"/>
            <a:ext cx="0" cy="262255"/>
          </a:xfrm>
          <a:prstGeom prst="line">
            <a:avLst/>
          </a:prstGeom>
          <a:noFill/>
          <a:ln w="12700">
            <a:solidFill>
              <a:schemeClr val="bg1">
                <a:lumMod val="50000"/>
              </a:schemeClr>
            </a:solidFill>
            <a:round/>
            <a:head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58900" name="Line 22"/>
          <p:cNvSpPr>
            <a:spLocks noChangeShapeType="1"/>
          </p:cNvSpPr>
          <p:nvPr/>
        </p:nvSpPr>
        <p:spPr bwMode="auto">
          <a:xfrm>
            <a:off x="2487295" y="2258695"/>
            <a:ext cx="4111625" cy="0"/>
          </a:xfrm>
          <a:prstGeom prst="line">
            <a:avLst/>
          </a:prstGeom>
          <a:noFill/>
          <a:ln w="12700">
            <a:solidFill>
              <a:schemeClr val="bg1">
                <a:lumMod val="50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58901" name="Line 23"/>
          <p:cNvSpPr>
            <a:spLocks noChangeShapeType="1"/>
          </p:cNvSpPr>
          <p:nvPr/>
        </p:nvSpPr>
        <p:spPr bwMode="auto">
          <a:xfrm>
            <a:off x="6603365" y="2263140"/>
            <a:ext cx="0" cy="245110"/>
          </a:xfrm>
          <a:prstGeom prst="line">
            <a:avLst/>
          </a:prstGeom>
          <a:noFill/>
          <a:ln w="127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58902" name="Line 24"/>
          <p:cNvSpPr>
            <a:spLocks noChangeShapeType="1"/>
          </p:cNvSpPr>
          <p:nvPr/>
        </p:nvSpPr>
        <p:spPr bwMode="auto">
          <a:xfrm>
            <a:off x="4173220" y="2263140"/>
            <a:ext cx="0" cy="245110"/>
          </a:xfrm>
          <a:prstGeom prst="line">
            <a:avLst/>
          </a:prstGeom>
          <a:noFill/>
          <a:ln w="127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9956" name="AutoShape 25"/>
          <p:cNvSpPr/>
          <p:nvPr/>
        </p:nvSpPr>
        <p:spPr>
          <a:xfrm rot="16200000" flipH="1">
            <a:off x="4206875" y="3425825"/>
            <a:ext cx="143510" cy="255270"/>
          </a:xfrm>
          <a:prstGeom prst="rightArrow">
            <a:avLst>
              <a:gd name="adj1" fmla="val 50000"/>
              <a:gd name="adj2" fmla="val 50004"/>
            </a:avLst>
          </a:prstGeom>
          <a:solidFill>
            <a:schemeClr val="bg1">
              <a:lumMod val="50000"/>
            </a:schemeClr>
          </a:solidFill>
          <a:ln w="12700" cap="flat" cmpd="sng">
            <a:noFill/>
            <a:prstDash val="solid"/>
            <a:miter/>
            <a:headEnd type="none" w="med" len="med"/>
            <a:tailEnd type="none" w="med" len="med"/>
          </a:ln>
        </p:spPr>
        <p:txBody>
          <a:bodyPr wrap="none" anchor="ctr"/>
          <a:lstStyle/>
          <a:p>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39957" name="AutoShape 26"/>
          <p:cNvSpPr/>
          <p:nvPr/>
        </p:nvSpPr>
        <p:spPr>
          <a:xfrm rot="16200000" flipH="1">
            <a:off x="4229100" y="3877945"/>
            <a:ext cx="143510" cy="255270"/>
          </a:xfrm>
          <a:prstGeom prst="rightArrow">
            <a:avLst>
              <a:gd name="adj1" fmla="val 50000"/>
              <a:gd name="adj2" fmla="val 50004"/>
            </a:avLst>
          </a:prstGeom>
          <a:solidFill>
            <a:schemeClr val="bg1">
              <a:lumMod val="50000"/>
            </a:schemeClr>
          </a:solidFill>
          <a:ln w="12700" cap="flat" cmpd="sng">
            <a:noFill/>
            <a:prstDash val="solid"/>
            <a:miter/>
            <a:headEnd type="none" w="med" len="med"/>
            <a:tailEnd type="none" w="med" len="med"/>
          </a:ln>
        </p:spPr>
        <p:txBody>
          <a:bodyPr wrap="none" anchor="ctr"/>
          <a:lstStyle/>
          <a:p>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39958" name="Rectangle 27"/>
          <p:cNvSpPr/>
          <p:nvPr/>
        </p:nvSpPr>
        <p:spPr>
          <a:xfrm>
            <a:off x="1619250" y="2955290"/>
            <a:ext cx="1452880" cy="273050"/>
          </a:xfrm>
          <a:prstGeom prst="rect">
            <a:avLst/>
          </a:prstGeom>
          <a:noFill/>
          <a:ln w="12700">
            <a:noFill/>
          </a:ln>
        </p:spPr>
        <p:txBody>
          <a:bodyPr wrap="square" lIns="90488" tIns="44450" rIns="90488" bIns="44450">
            <a:spAutoFit/>
          </a:bodyPr>
          <a:lstStyle/>
          <a:p>
            <a:pPr eaLnBrk="0" hangingPunct="0"/>
            <a:r>
              <a:rPr lang="en-US" altLang="zh-CN"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为了工作环境</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40963" name="Group 3"/>
          <p:cNvGrpSpPr/>
          <p:nvPr/>
        </p:nvGrpSpPr>
        <p:grpSpPr>
          <a:xfrm>
            <a:off x="926465" y="1673860"/>
            <a:ext cx="3101975" cy="430530"/>
            <a:chOff x="0" y="624"/>
            <a:chExt cx="2922" cy="518"/>
          </a:xfrm>
        </p:grpSpPr>
        <p:sp>
          <p:nvSpPr>
            <p:cNvPr id="1665028" name="Rectangle 4"/>
            <p:cNvSpPr>
              <a:spLocks noChangeArrowheads="1"/>
            </p:cNvSpPr>
            <p:nvPr/>
          </p:nvSpPr>
          <p:spPr bwMode="auto">
            <a:xfrm>
              <a:off x="43" y="624"/>
              <a:ext cx="2836" cy="518"/>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任务名称: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溢流阀性能测试</a:t>
              </a:r>
              <a:endParaRPr kumimoji="0" lang="en-US" altLang="zh-CN"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29" name="Rectangle 5"/>
            <p:cNvSpPr>
              <a:spLocks noChangeArrowheads="1"/>
            </p:cNvSpPr>
            <p:nvPr/>
          </p:nvSpPr>
          <p:spPr bwMode="auto">
            <a:xfrm>
              <a:off x="0" y="624"/>
              <a:ext cx="2922" cy="518"/>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64" name="Group 6"/>
          <p:cNvGrpSpPr/>
          <p:nvPr/>
        </p:nvGrpSpPr>
        <p:grpSpPr>
          <a:xfrm>
            <a:off x="4028440" y="1673860"/>
            <a:ext cx="3360420" cy="430530"/>
            <a:chOff x="2922" y="624"/>
            <a:chExt cx="3166" cy="518"/>
          </a:xfrm>
        </p:grpSpPr>
        <p:sp>
          <p:nvSpPr>
            <p:cNvPr id="1665031" name="Rectangle 7"/>
            <p:cNvSpPr>
              <a:spLocks noChangeArrowheads="1"/>
            </p:cNvSpPr>
            <p:nvPr/>
          </p:nvSpPr>
          <p:spPr bwMode="auto">
            <a:xfrm>
              <a:off x="2965" y="624"/>
              <a:ext cx="3080" cy="518"/>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成员: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车间主管</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阀门工程师</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1</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名助手</a:t>
              </a:r>
              <a:endPar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32" name="Rectangle 8"/>
            <p:cNvSpPr>
              <a:spLocks noChangeArrowheads="1"/>
            </p:cNvSpPr>
            <p:nvPr/>
          </p:nvSpPr>
          <p:spPr bwMode="auto">
            <a:xfrm>
              <a:off x="2922" y="624"/>
              <a:ext cx="3166" cy="518"/>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65" name="Group 9"/>
          <p:cNvGrpSpPr/>
          <p:nvPr/>
        </p:nvGrpSpPr>
        <p:grpSpPr>
          <a:xfrm>
            <a:off x="7388860" y="1673860"/>
            <a:ext cx="917141" cy="430530"/>
            <a:chOff x="6088" y="624"/>
            <a:chExt cx="864" cy="518"/>
          </a:xfrm>
        </p:grpSpPr>
        <p:sp>
          <p:nvSpPr>
            <p:cNvPr id="1665034" name="Rectangle 10"/>
            <p:cNvSpPr>
              <a:spLocks noChangeArrowheads="1"/>
            </p:cNvSpPr>
            <p:nvPr/>
          </p:nvSpPr>
          <p:spPr bwMode="auto">
            <a:xfrm>
              <a:off x="6131" y="624"/>
              <a:ext cx="821" cy="518"/>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日期: </a:t>
              </a:r>
              <a:r>
                <a:rPr kumimoji="0" lang="zh-CN" altLang="en-US" sz="12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28/6/07</a:t>
              </a:r>
              <a:endPar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35" name="Rectangle 11"/>
            <p:cNvSpPr>
              <a:spLocks noChangeArrowheads="1"/>
            </p:cNvSpPr>
            <p:nvPr/>
          </p:nvSpPr>
          <p:spPr bwMode="auto">
            <a:xfrm>
              <a:off x="6088" y="624"/>
              <a:ext cx="734" cy="518"/>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66" name="Group 12"/>
          <p:cNvGrpSpPr/>
          <p:nvPr/>
        </p:nvGrpSpPr>
        <p:grpSpPr>
          <a:xfrm>
            <a:off x="926465" y="2104390"/>
            <a:ext cx="548005" cy="478790"/>
            <a:chOff x="0" y="1142"/>
            <a:chExt cx="517" cy="576"/>
          </a:xfrm>
        </p:grpSpPr>
        <p:sp>
          <p:nvSpPr>
            <p:cNvPr id="1665037" name="Rectangle 13"/>
            <p:cNvSpPr>
              <a:spLocks noChangeArrowheads="1"/>
            </p:cNvSpPr>
            <p:nvPr/>
          </p:nvSpPr>
          <p:spPr bwMode="auto">
            <a:xfrm>
              <a:off x="43" y="1142"/>
              <a:ext cx="431" cy="576"/>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步骤</a:t>
              </a: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38" name="Rectangle 14"/>
            <p:cNvSpPr>
              <a:spLocks noChangeArrowheads="1"/>
            </p:cNvSpPr>
            <p:nvPr/>
          </p:nvSpPr>
          <p:spPr bwMode="auto">
            <a:xfrm>
              <a:off x="0" y="1142"/>
              <a:ext cx="517" cy="576"/>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67" name="Group 15"/>
          <p:cNvGrpSpPr/>
          <p:nvPr/>
        </p:nvGrpSpPr>
        <p:grpSpPr>
          <a:xfrm>
            <a:off x="1474470" y="2104390"/>
            <a:ext cx="1392555" cy="478790"/>
            <a:chOff x="517" y="1142"/>
            <a:chExt cx="1311" cy="576"/>
          </a:xfrm>
        </p:grpSpPr>
        <p:sp>
          <p:nvSpPr>
            <p:cNvPr id="1665040" name="Rectangle 16"/>
            <p:cNvSpPr>
              <a:spLocks noChangeArrowheads="1"/>
            </p:cNvSpPr>
            <p:nvPr/>
          </p:nvSpPr>
          <p:spPr bwMode="auto">
            <a:xfrm>
              <a:off x="560" y="1142"/>
              <a:ext cx="1225" cy="576"/>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任务步骤描述</a:t>
              </a: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41" name="Rectangle 17"/>
            <p:cNvSpPr>
              <a:spLocks noChangeArrowheads="1"/>
            </p:cNvSpPr>
            <p:nvPr/>
          </p:nvSpPr>
          <p:spPr bwMode="auto">
            <a:xfrm>
              <a:off x="517" y="1142"/>
              <a:ext cx="1311" cy="576"/>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68" name="Group 18"/>
          <p:cNvGrpSpPr/>
          <p:nvPr/>
        </p:nvGrpSpPr>
        <p:grpSpPr>
          <a:xfrm>
            <a:off x="2856230" y="2095500"/>
            <a:ext cx="3306445" cy="1285240"/>
            <a:chOff x="1828" y="1142"/>
            <a:chExt cx="1094" cy="576"/>
          </a:xfrm>
        </p:grpSpPr>
        <p:sp>
          <p:nvSpPr>
            <p:cNvPr id="1665043" name="Rectangle 19"/>
            <p:cNvSpPr>
              <a:spLocks noChangeArrowheads="1"/>
            </p:cNvSpPr>
            <p:nvPr/>
          </p:nvSpPr>
          <p:spPr bwMode="auto">
            <a:xfrm>
              <a:off x="1871" y="1142"/>
              <a:ext cx="1008" cy="576"/>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危险/威胁</a:t>
              </a:r>
              <a:endPar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44" name="Rectangle 20"/>
            <p:cNvSpPr>
              <a:spLocks noChangeArrowheads="1"/>
            </p:cNvSpPr>
            <p:nvPr/>
          </p:nvSpPr>
          <p:spPr bwMode="auto">
            <a:xfrm>
              <a:off x="1828" y="1142"/>
              <a:ext cx="1094" cy="576"/>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69" name="Group 21"/>
          <p:cNvGrpSpPr/>
          <p:nvPr/>
        </p:nvGrpSpPr>
        <p:grpSpPr>
          <a:xfrm>
            <a:off x="6151245" y="2104390"/>
            <a:ext cx="1237615" cy="1328420"/>
            <a:chOff x="4922" y="1142"/>
            <a:chExt cx="1166" cy="576"/>
          </a:xfrm>
        </p:grpSpPr>
        <p:sp>
          <p:nvSpPr>
            <p:cNvPr id="1665046" name="Rectangle 22"/>
            <p:cNvSpPr>
              <a:spLocks noChangeArrowheads="1"/>
            </p:cNvSpPr>
            <p:nvPr/>
          </p:nvSpPr>
          <p:spPr bwMode="auto">
            <a:xfrm>
              <a:off x="4965" y="1142"/>
              <a:ext cx="1080" cy="576"/>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屏障</a:t>
              </a: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47" name="Rectangle 23"/>
            <p:cNvSpPr>
              <a:spLocks noChangeArrowheads="1"/>
            </p:cNvSpPr>
            <p:nvPr/>
          </p:nvSpPr>
          <p:spPr bwMode="auto">
            <a:xfrm>
              <a:off x="4922" y="1142"/>
              <a:ext cx="1166" cy="576"/>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0" name="Group 24"/>
          <p:cNvGrpSpPr/>
          <p:nvPr/>
        </p:nvGrpSpPr>
        <p:grpSpPr>
          <a:xfrm>
            <a:off x="7392035" y="2104390"/>
            <a:ext cx="779145" cy="478790"/>
            <a:chOff x="6088" y="1142"/>
            <a:chExt cx="734" cy="576"/>
          </a:xfrm>
        </p:grpSpPr>
        <p:sp>
          <p:nvSpPr>
            <p:cNvPr id="1665049" name="Rectangle 25"/>
            <p:cNvSpPr>
              <a:spLocks noChangeArrowheads="1"/>
            </p:cNvSpPr>
            <p:nvPr/>
          </p:nvSpPr>
          <p:spPr bwMode="auto">
            <a:xfrm>
              <a:off x="6131" y="1142"/>
              <a:ext cx="648" cy="576"/>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行动/责任</a:t>
              </a:r>
              <a:r>
                <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者</a:t>
              </a: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50" name="Rectangle 26"/>
            <p:cNvSpPr>
              <a:spLocks noChangeArrowheads="1"/>
            </p:cNvSpPr>
            <p:nvPr/>
          </p:nvSpPr>
          <p:spPr bwMode="auto">
            <a:xfrm>
              <a:off x="6088" y="1142"/>
              <a:ext cx="734" cy="576"/>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1" name="Group 27"/>
          <p:cNvGrpSpPr/>
          <p:nvPr/>
        </p:nvGrpSpPr>
        <p:grpSpPr>
          <a:xfrm>
            <a:off x="926465" y="2582545"/>
            <a:ext cx="548005" cy="828675"/>
            <a:chOff x="0" y="1718"/>
            <a:chExt cx="517" cy="998"/>
          </a:xfrm>
        </p:grpSpPr>
        <p:sp>
          <p:nvSpPr>
            <p:cNvPr id="1665052" name="Rectangle 28"/>
            <p:cNvSpPr>
              <a:spLocks noChangeArrowheads="1"/>
            </p:cNvSpPr>
            <p:nvPr/>
          </p:nvSpPr>
          <p:spPr bwMode="auto">
            <a:xfrm>
              <a:off x="43" y="1718"/>
              <a:ext cx="431" cy="998"/>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1</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53" name="Rectangle 29"/>
            <p:cNvSpPr>
              <a:spLocks noChangeArrowheads="1"/>
            </p:cNvSpPr>
            <p:nvPr/>
          </p:nvSpPr>
          <p:spPr bwMode="auto">
            <a:xfrm>
              <a:off x="0" y="1718"/>
              <a:ext cx="517" cy="998"/>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2" name="Group 30"/>
          <p:cNvGrpSpPr/>
          <p:nvPr/>
        </p:nvGrpSpPr>
        <p:grpSpPr>
          <a:xfrm>
            <a:off x="1474470" y="2582545"/>
            <a:ext cx="1392555" cy="828675"/>
            <a:chOff x="517" y="1718"/>
            <a:chExt cx="1311" cy="998"/>
          </a:xfrm>
        </p:grpSpPr>
        <p:sp>
          <p:nvSpPr>
            <p:cNvPr id="1665055" name="Rectangle 31"/>
            <p:cNvSpPr>
              <a:spLocks noChangeArrowheads="1"/>
            </p:cNvSpPr>
            <p:nvPr/>
          </p:nvSpPr>
          <p:spPr bwMode="auto">
            <a:xfrm>
              <a:off x="560" y="1718"/>
              <a:ext cx="1225" cy="998"/>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在测试工作台上安装溢流阀</a:t>
              </a:r>
              <a:r>
                <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(RV)</a:t>
              </a:r>
            </a:p>
          </p:txBody>
        </p:sp>
        <p:sp>
          <p:nvSpPr>
            <p:cNvPr id="1665056" name="Rectangle 32"/>
            <p:cNvSpPr>
              <a:spLocks noChangeArrowheads="1"/>
            </p:cNvSpPr>
            <p:nvPr/>
          </p:nvSpPr>
          <p:spPr bwMode="auto">
            <a:xfrm>
              <a:off x="517" y="1718"/>
              <a:ext cx="1311" cy="998"/>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3" name="Group 33"/>
          <p:cNvGrpSpPr/>
          <p:nvPr/>
        </p:nvGrpSpPr>
        <p:grpSpPr>
          <a:xfrm>
            <a:off x="926465" y="3411220"/>
            <a:ext cx="548005" cy="398145"/>
            <a:chOff x="0" y="2716"/>
            <a:chExt cx="517" cy="480"/>
          </a:xfrm>
        </p:grpSpPr>
        <p:sp>
          <p:nvSpPr>
            <p:cNvPr id="1665058" name="Rectangle 34"/>
            <p:cNvSpPr>
              <a:spLocks noChangeArrowheads="1"/>
            </p:cNvSpPr>
            <p:nvPr/>
          </p:nvSpPr>
          <p:spPr bwMode="auto">
            <a:xfrm>
              <a:off x="43" y="2716"/>
              <a:ext cx="431" cy="480"/>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2</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59" name="Rectangle 35"/>
            <p:cNvSpPr>
              <a:spLocks noChangeArrowheads="1"/>
            </p:cNvSpPr>
            <p:nvPr/>
          </p:nvSpPr>
          <p:spPr bwMode="auto">
            <a:xfrm>
              <a:off x="0" y="2716"/>
              <a:ext cx="517" cy="480"/>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4" name="Group 36"/>
          <p:cNvGrpSpPr/>
          <p:nvPr/>
        </p:nvGrpSpPr>
        <p:grpSpPr>
          <a:xfrm>
            <a:off x="1474470" y="3411220"/>
            <a:ext cx="1392555" cy="398145"/>
            <a:chOff x="517" y="2716"/>
            <a:chExt cx="1311" cy="480"/>
          </a:xfrm>
        </p:grpSpPr>
        <p:sp>
          <p:nvSpPr>
            <p:cNvPr id="1665061" name="Rectangle 37"/>
            <p:cNvSpPr>
              <a:spLocks noChangeArrowheads="1"/>
            </p:cNvSpPr>
            <p:nvPr/>
          </p:nvSpPr>
          <p:spPr bwMode="auto">
            <a:xfrm>
              <a:off x="560" y="2716"/>
              <a:ext cx="1225" cy="480"/>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引入螺丝钳和千斤顶</a:t>
              </a:r>
              <a:endPar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62" name="Rectangle 38"/>
            <p:cNvSpPr>
              <a:spLocks noChangeArrowheads="1"/>
            </p:cNvSpPr>
            <p:nvPr/>
          </p:nvSpPr>
          <p:spPr bwMode="auto">
            <a:xfrm>
              <a:off x="517" y="2716"/>
              <a:ext cx="1311" cy="480"/>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5" name="Group 39"/>
          <p:cNvGrpSpPr/>
          <p:nvPr/>
        </p:nvGrpSpPr>
        <p:grpSpPr>
          <a:xfrm>
            <a:off x="2867025" y="3411220"/>
            <a:ext cx="3289300" cy="398145"/>
            <a:chOff x="1828" y="2716"/>
            <a:chExt cx="1094" cy="480"/>
          </a:xfrm>
        </p:grpSpPr>
        <p:sp>
          <p:nvSpPr>
            <p:cNvPr id="1665064" name="Rectangle 40"/>
            <p:cNvSpPr>
              <a:spLocks noChangeArrowheads="1"/>
            </p:cNvSpPr>
            <p:nvPr/>
          </p:nvSpPr>
          <p:spPr bwMode="auto">
            <a:xfrm>
              <a:off x="1871" y="2716"/>
              <a:ext cx="1008" cy="480"/>
            </a:xfrm>
            <a:prstGeom prst="rect">
              <a:avLst/>
            </a:prstGeom>
            <a:noFill/>
            <a:ln w="9525">
              <a:noFill/>
              <a:miter lim="800000"/>
            </a:ln>
            <a:effectLst>
              <a:prstShdw prst="shdw17" dist="17961" dir="2700000">
                <a:schemeClr val="accent1">
                  <a:gamma/>
                  <a:shade val="60000"/>
                  <a:invGamma/>
                </a:schemeClr>
              </a:prstShdw>
            </a:effectLst>
          </p:spPr>
          <p:txBody>
            <a:bodyPr/>
            <a:lstStyle/>
            <a:p>
              <a:pPr algn="ctr" eaLnBrk="0" hangingPunct="0"/>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65065" name="Rectangle 41"/>
            <p:cNvSpPr>
              <a:spLocks noChangeArrowheads="1"/>
            </p:cNvSpPr>
            <p:nvPr/>
          </p:nvSpPr>
          <p:spPr bwMode="auto">
            <a:xfrm>
              <a:off x="1828" y="2716"/>
              <a:ext cx="1094" cy="480"/>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6" name="Group 42"/>
          <p:cNvGrpSpPr/>
          <p:nvPr/>
        </p:nvGrpSpPr>
        <p:grpSpPr>
          <a:xfrm>
            <a:off x="6151245" y="3411220"/>
            <a:ext cx="1237615" cy="398145"/>
            <a:chOff x="4922" y="2716"/>
            <a:chExt cx="1166" cy="480"/>
          </a:xfrm>
        </p:grpSpPr>
        <p:sp>
          <p:nvSpPr>
            <p:cNvPr id="1665067" name="Rectangle 43"/>
            <p:cNvSpPr>
              <a:spLocks noChangeArrowheads="1"/>
            </p:cNvSpPr>
            <p:nvPr/>
          </p:nvSpPr>
          <p:spPr bwMode="auto">
            <a:xfrm>
              <a:off x="4965" y="2716"/>
              <a:ext cx="1080" cy="480"/>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68" name="Rectangle 44"/>
            <p:cNvSpPr>
              <a:spLocks noChangeArrowheads="1"/>
            </p:cNvSpPr>
            <p:nvPr/>
          </p:nvSpPr>
          <p:spPr bwMode="auto">
            <a:xfrm>
              <a:off x="4922" y="2716"/>
              <a:ext cx="1166" cy="480"/>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7" name="Group 45"/>
          <p:cNvGrpSpPr/>
          <p:nvPr/>
        </p:nvGrpSpPr>
        <p:grpSpPr>
          <a:xfrm>
            <a:off x="7388860" y="3411220"/>
            <a:ext cx="779145" cy="398145"/>
            <a:chOff x="6088" y="2716"/>
            <a:chExt cx="734" cy="480"/>
          </a:xfrm>
        </p:grpSpPr>
        <p:sp>
          <p:nvSpPr>
            <p:cNvPr id="1665070" name="Rectangle 46"/>
            <p:cNvSpPr>
              <a:spLocks noChangeArrowheads="1"/>
            </p:cNvSpPr>
            <p:nvPr/>
          </p:nvSpPr>
          <p:spPr bwMode="auto">
            <a:xfrm>
              <a:off x="6131" y="2716"/>
              <a:ext cx="648" cy="480"/>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71" name="Rectangle 47"/>
            <p:cNvSpPr>
              <a:spLocks noChangeArrowheads="1"/>
            </p:cNvSpPr>
            <p:nvPr/>
          </p:nvSpPr>
          <p:spPr bwMode="auto">
            <a:xfrm>
              <a:off x="6088" y="2716"/>
              <a:ext cx="734" cy="480"/>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8" name="Group 48"/>
          <p:cNvGrpSpPr/>
          <p:nvPr/>
        </p:nvGrpSpPr>
        <p:grpSpPr>
          <a:xfrm>
            <a:off x="926465" y="3809365"/>
            <a:ext cx="548005" cy="718185"/>
            <a:chOff x="0" y="3196"/>
            <a:chExt cx="517" cy="864"/>
          </a:xfrm>
        </p:grpSpPr>
        <p:sp>
          <p:nvSpPr>
            <p:cNvPr id="1665073" name="Rectangle 49"/>
            <p:cNvSpPr>
              <a:spLocks noChangeArrowheads="1"/>
            </p:cNvSpPr>
            <p:nvPr/>
          </p:nvSpPr>
          <p:spPr bwMode="auto">
            <a:xfrm>
              <a:off x="43" y="3196"/>
              <a:ext cx="431"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3</a:t>
              </a:r>
              <a:endParaRPr kumimoji="0" lang="en-US" altLang="zh-CN"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74" name="Rectangle 50"/>
            <p:cNvSpPr>
              <a:spLocks noChangeArrowheads="1"/>
            </p:cNvSpPr>
            <p:nvPr/>
          </p:nvSpPr>
          <p:spPr bwMode="auto">
            <a:xfrm>
              <a:off x="0" y="3196"/>
              <a:ext cx="517"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79" name="Group 51"/>
          <p:cNvGrpSpPr/>
          <p:nvPr/>
        </p:nvGrpSpPr>
        <p:grpSpPr>
          <a:xfrm>
            <a:off x="1474470" y="3809365"/>
            <a:ext cx="1392555" cy="718185"/>
            <a:chOff x="517" y="3196"/>
            <a:chExt cx="1311" cy="864"/>
          </a:xfrm>
        </p:grpSpPr>
        <p:sp>
          <p:nvSpPr>
            <p:cNvPr id="1665076" name="Rectangle 52"/>
            <p:cNvSpPr>
              <a:spLocks noChangeArrowheads="1"/>
            </p:cNvSpPr>
            <p:nvPr/>
          </p:nvSpPr>
          <p:spPr bwMode="auto">
            <a:xfrm>
              <a:off x="560" y="3196"/>
              <a:ext cx="1225"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检查顶升压力</a:t>
              </a:r>
              <a:endPar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77" name="Rectangle 53"/>
            <p:cNvSpPr>
              <a:spLocks noChangeArrowheads="1"/>
            </p:cNvSpPr>
            <p:nvPr/>
          </p:nvSpPr>
          <p:spPr bwMode="auto">
            <a:xfrm>
              <a:off x="517" y="3196"/>
              <a:ext cx="1311"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0" name="Group 54"/>
          <p:cNvGrpSpPr/>
          <p:nvPr/>
        </p:nvGrpSpPr>
        <p:grpSpPr>
          <a:xfrm>
            <a:off x="2867025" y="3809365"/>
            <a:ext cx="1161415" cy="718185"/>
            <a:chOff x="1828" y="3196"/>
            <a:chExt cx="1094" cy="864"/>
          </a:xfrm>
        </p:grpSpPr>
        <p:sp>
          <p:nvSpPr>
            <p:cNvPr id="1665079" name="Rectangle 55"/>
            <p:cNvSpPr>
              <a:spLocks noChangeArrowheads="1"/>
            </p:cNvSpPr>
            <p:nvPr/>
          </p:nvSpPr>
          <p:spPr bwMode="auto">
            <a:xfrm>
              <a:off x="1871" y="3196"/>
              <a:ext cx="1008" cy="864"/>
            </a:xfrm>
            <a:prstGeom prst="rect">
              <a:avLst/>
            </a:prstGeom>
            <a:noFill/>
            <a:ln w="9525">
              <a:noFill/>
              <a:miter lim="800000"/>
            </a:ln>
            <a:effectLst>
              <a:prstShdw prst="shdw17" dist="17961" dir="2700000">
                <a:schemeClr val="accent1">
                  <a:gamma/>
                  <a:shade val="60000"/>
                  <a:invGamma/>
                </a:schemeClr>
              </a:prstShdw>
            </a:effectLst>
          </p:spPr>
          <p:txBody>
            <a:bodyPr/>
            <a:lstStyle/>
            <a:p>
              <a:pPr eaLnBrk="0" hangingPunct="0"/>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65080" name="Rectangle 56"/>
            <p:cNvSpPr>
              <a:spLocks noChangeArrowheads="1"/>
            </p:cNvSpPr>
            <p:nvPr/>
          </p:nvSpPr>
          <p:spPr bwMode="auto">
            <a:xfrm>
              <a:off x="1828" y="3196"/>
              <a:ext cx="1094"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1" name="Group 57"/>
          <p:cNvGrpSpPr/>
          <p:nvPr/>
        </p:nvGrpSpPr>
        <p:grpSpPr>
          <a:xfrm>
            <a:off x="4028440" y="3809365"/>
            <a:ext cx="855980" cy="718185"/>
            <a:chOff x="2922" y="3196"/>
            <a:chExt cx="806" cy="864"/>
          </a:xfrm>
        </p:grpSpPr>
        <p:sp>
          <p:nvSpPr>
            <p:cNvPr id="1665082" name="Rectangle 58"/>
            <p:cNvSpPr>
              <a:spLocks noChangeArrowheads="1"/>
            </p:cNvSpPr>
            <p:nvPr/>
          </p:nvSpPr>
          <p:spPr bwMode="auto">
            <a:xfrm>
              <a:off x="2965" y="3196"/>
              <a:ext cx="763"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阀门工程师</a:t>
              </a:r>
              <a:r>
                <a:rPr kumimoji="0" lang="en-US" altLang="zh-CN"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附近的人员</a:t>
              </a: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83" name="Rectangle 59"/>
            <p:cNvSpPr>
              <a:spLocks noChangeArrowheads="1"/>
            </p:cNvSpPr>
            <p:nvPr/>
          </p:nvSpPr>
          <p:spPr bwMode="auto">
            <a:xfrm>
              <a:off x="2922" y="3196"/>
              <a:ext cx="806"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2" name="Group 60"/>
          <p:cNvGrpSpPr/>
          <p:nvPr/>
        </p:nvGrpSpPr>
        <p:grpSpPr>
          <a:xfrm>
            <a:off x="4884420" y="3809365"/>
            <a:ext cx="396240" cy="718185"/>
            <a:chOff x="3728" y="3196"/>
            <a:chExt cx="374" cy="864"/>
          </a:xfrm>
        </p:grpSpPr>
        <p:sp>
          <p:nvSpPr>
            <p:cNvPr id="1665085" name="Rectangle 61"/>
            <p:cNvSpPr>
              <a:spLocks noChangeArrowheads="1"/>
            </p:cNvSpPr>
            <p:nvPr/>
          </p:nvSpPr>
          <p:spPr bwMode="auto">
            <a:xfrm>
              <a:off x="3771" y="3196"/>
              <a:ext cx="288"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L</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M</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86" name="Rectangle 62"/>
            <p:cNvSpPr>
              <a:spLocks noChangeArrowheads="1"/>
            </p:cNvSpPr>
            <p:nvPr/>
          </p:nvSpPr>
          <p:spPr bwMode="auto">
            <a:xfrm>
              <a:off x="3728" y="3196"/>
              <a:ext cx="374"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3" name="Group 63"/>
          <p:cNvGrpSpPr/>
          <p:nvPr/>
        </p:nvGrpSpPr>
        <p:grpSpPr>
          <a:xfrm>
            <a:off x="5280660" y="3809365"/>
            <a:ext cx="397510" cy="718185"/>
            <a:chOff x="4102" y="3196"/>
            <a:chExt cx="374" cy="864"/>
          </a:xfrm>
        </p:grpSpPr>
        <p:sp>
          <p:nvSpPr>
            <p:cNvPr id="1665088" name="Rectangle 64"/>
            <p:cNvSpPr>
              <a:spLocks noChangeArrowheads="1"/>
            </p:cNvSpPr>
            <p:nvPr/>
          </p:nvSpPr>
          <p:spPr bwMode="auto">
            <a:xfrm>
              <a:off x="4145" y="3196"/>
              <a:ext cx="288"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M</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L</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89" name="Rectangle 65"/>
            <p:cNvSpPr>
              <a:spLocks noChangeArrowheads="1"/>
            </p:cNvSpPr>
            <p:nvPr/>
          </p:nvSpPr>
          <p:spPr bwMode="auto">
            <a:xfrm>
              <a:off x="4102" y="3196"/>
              <a:ext cx="374"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4" name="Group 66"/>
          <p:cNvGrpSpPr/>
          <p:nvPr/>
        </p:nvGrpSpPr>
        <p:grpSpPr>
          <a:xfrm>
            <a:off x="5678170" y="3809365"/>
            <a:ext cx="473075" cy="718185"/>
            <a:chOff x="4476" y="3196"/>
            <a:chExt cx="446" cy="864"/>
          </a:xfrm>
        </p:grpSpPr>
        <p:sp>
          <p:nvSpPr>
            <p:cNvPr id="1665091" name="Rectangle 67"/>
            <p:cNvSpPr>
              <a:spLocks noChangeArrowheads="1"/>
            </p:cNvSpPr>
            <p:nvPr/>
          </p:nvSpPr>
          <p:spPr bwMode="auto">
            <a:xfrm>
              <a:off x="4519" y="3196"/>
              <a:ext cx="360"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L</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 </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Arial Unicode MS" panose="020B0604020202020204" charset="-122"/>
                </a:rPr>
                <a:t>L</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92" name="Rectangle 68"/>
            <p:cNvSpPr>
              <a:spLocks noChangeArrowheads="1"/>
            </p:cNvSpPr>
            <p:nvPr/>
          </p:nvSpPr>
          <p:spPr bwMode="auto">
            <a:xfrm>
              <a:off x="4476" y="3196"/>
              <a:ext cx="446"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5" name="Group 69"/>
          <p:cNvGrpSpPr/>
          <p:nvPr/>
        </p:nvGrpSpPr>
        <p:grpSpPr>
          <a:xfrm>
            <a:off x="6139180" y="3817620"/>
            <a:ext cx="1299210" cy="1040765"/>
            <a:chOff x="4922" y="3196"/>
            <a:chExt cx="1234" cy="864"/>
          </a:xfrm>
        </p:grpSpPr>
        <p:sp>
          <p:nvSpPr>
            <p:cNvPr id="1665094" name="Rectangle 70"/>
            <p:cNvSpPr>
              <a:spLocks noChangeArrowheads="1"/>
            </p:cNvSpPr>
            <p:nvPr/>
          </p:nvSpPr>
          <p:spPr bwMode="auto">
            <a:xfrm>
              <a:off x="4965" y="3196"/>
              <a:ext cx="1191"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对通道进行严格控制 – 通知工作区域内的其他人员</a:t>
              </a: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确保出口道路通畅</a:t>
              </a: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戴上眼保护装备</a:t>
              </a:r>
              <a:r>
                <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当压力接近/达到设计限值时应结束测试</a:t>
              </a: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65095" name="Rectangle 71"/>
            <p:cNvSpPr>
              <a:spLocks noChangeArrowheads="1"/>
            </p:cNvSpPr>
            <p:nvPr/>
          </p:nvSpPr>
          <p:spPr bwMode="auto">
            <a:xfrm>
              <a:off x="4922" y="3196"/>
              <a:ext cx="1166"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6" name="Group 72"/>
          <p:cNvGrpSpPr/>
          <p:nvPr/>
        </p:nvGrpSpPr>
        <p:grpSpPr>
          <a:xfrm>
            <a:off x="7388860" y="3809365"/>
            <a:ext cx="779145" cy="1049020"/>
            <a:chOff x="6088" y="3196"/>
            <a:chExt cx="734" cy="864"/>
          </a:xfrm>
        </p:grpSpPr>
        <p:sp>
          <p:nvSpPr>
            <p:cNvPr id="1665097" name="Rectangle 73"/>
            <p:cNvSpPr>
              <a:spLocks noChangeArrowheads="1"/>
            </p:cNvSpPr>
            <p:nvPr/>
          </p:nvSpPr>
          <p:spPr bwMode="auto">
            <a:xfrm>
              <a:off x="6131" y="3196"/>
              <a:ext cx="648" cy="864"/>
            </a:xfrm>
            <a:prstGeom prst="rect">
              <a:avLst/>
            </a:prstGeom>
            <a:noFill/>
            <a:ln w="9525">
              <a:noFill/>
              <a:miter lim="800000"/>
            </a:ln>
            <a:effectLst>
              <a:prstShdw prst="shdw17" dist="17961" dir="2700000">
                <a:schemeClr val="accent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9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65098" name="Rectangle 74"/>
            <p:cNvSpPr>
              <a:spLocks noChangeArrowheads="1"/>
            </p:cNvSpPr>
            <p:nvPr/>
          </p:nvSpPr>
          <p:spPr bwMode="auto">
            <a:xfrm>
              <a:off x="6088" y="3196"/>
              <a:ext cx="734" cy="864"/>
            </a:xfrm>
            <a:prstGeom prst="rect">
              <a:avLst/>
            </a:prstGeom>
            <a:noFill/>
            <a:ln w="7">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65099" name="Rectangle 75"/>
          <p:cNvSpPr>
            <a:spLocks noChangeArrowheads="1"/>
          </p:cNvSpPr>
          <p:nvPr/>
        </p:nvSpPr>
        <p:spPr bwMode="auto">
          <a:xfrm>
            <a:off x="920750" y="1161415"/>
            <a:ext cx="7247255" cy="3696970"/>
          </a:xfrm>
          <a:prstGeom prst="rect">
            <a:avLst/>
          </a:prstGeom>
          <a:noFill/>
          <a:ln w="9525">
            <a:solidFill>
              <a:srgbClr val="A0A0A0"/>
            </a:solidFill>
            <a:miter lim="800000"/>
          </a:ln>
          <a:effectLst>
            <a:prstShdw prst="shdw17" dist="17961" dir="2700000">
              <a:srgbClr val="A0A0A0">
                <a:gamma/>
                <a:shade val="60000"/>
                <a:invGamma/>
              </a:srgbClr>
            </a:prstShdw>
          </a:effectLst>
        </p:spPr>
        <p:txBody>
          <a:bodyPr/>
          <a:lstStyle/>
          <a:p>
            <a:endParaRPr lang="zh-CN" altLang="en-US" sz="9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nvGrpSpPr>
          <p:cNvPr id="40988" name="Group 76"/>
          <p:cNvGrpSpPr/>
          <p:nvPr/>
        </p:nvGrpSpPr>
        <p:grpSpPr>
          <a:xfrm>
            <a:off x="2975610" y="2610485"/>
            <a:ext cx="1170305" cy="740410"/>
            <a:chOff x="2179" y="2069"/>
            <a:chExt cx="886" cy="690"/>
          </a:xfrm>
        </p:grpSpPr>
        <p:grpSp>
          <p:nvGrpSpPr>
            <p:cNvPr id="41069" name="Group 77"/>
            <p:cNvGrpSpPr/>
            <p:nvPr/>
          </p:nvGrpSpPr>
          <p:grpSpPr>
            <a:xfrm>
              <a:off x="2562" y="2290"/>
              <a:ext cx="120" cy="217"/>
              <a:chOff x="2512" y="1886"/>
              <a:chExt cx="716" cy="659"/>
            </a:xfrm>
          </p:grpSpPr>
          <p:sp>
            <p:nvSpPr>
              <p:cNvPr id="1665102" name="Oval 78"/>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03" name="Rectangle 79"/>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04" name="Rectangle 80"/>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65105" name="Rectangle 81"/>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06" name="Rectangle 82"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07" name="Line 83"/>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08" name="Line 84"/>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09" name="Rectangle 85"/>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0" name="Rectangle 86"/>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1" name="Rectangle 87"/>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2" name="Rectangle 88"/>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3" name="Rectangle 89"/>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4" name="Rectangle 90"/>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5" name="Rectangle 91"/>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16" name="Line 92"/>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17" name="Line 93"/>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18" name="Line 94"/>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19" name="Line 95"/>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0" name="Line 96"/>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1" name="Line 97"/>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2" name="Line 98"/>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3" name="Line 99"/>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4" name="Line 100"/>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5" name="Line 101"/>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6" name="Line 102"/>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7" name="Rectangle 103"/>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28" name="Line 104"/>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29" name="Rectangle 105"/>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30" name="Rectangle 106"/>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89" name="Group 107"/>
          <p:cNvGrpSpPr/>
          <p:nvPr/>
        </p:nvGrpSpPr>
        <p:grpSpPr>
          <a:xfrm>
            <a:off x="2988310" y="3419475"/>
            <a:ext cx="916940" cy="448310"/>
            <a:chOff x="2179" y="2069"/>
            <a:chExt cx="886" cy="690"/>
          </a:xfrm>
        </p:grpSpPr>
        <p:grpSp>
          <p:nvGrpSpPr>
            <p:cNvPr id="41039" name="Group 108"/>
            <p:cNvGrpSpPr/>
            <p:nvPr/>
          </p:nvGrpSpPr>
          <p:grpSpPr>
            <a:xfrm>
              <a:off x="2562" y="2290"/>
              <a:ext cx="120" cy="217"/>
              <a:chOff x="2512" y="1886"/>
              <a:chExt cx="716" cy="659"/>
            </a:xfrm>
          </p:grpSpPr>
          <p:sp>
            <p:nvSpPr>
              <p:cNvPr id="1665133" name="Oval 109"/>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34" name="Rectangle 110"/>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35" name="Rectangle 111"/>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65136" name="Rectangle 112"/>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37" name="Rectangle 113"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38" name="Line 114"/>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39" name="Line 115"/>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40" name="Rectangle 116"/>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1" name="Rectangle 117"/>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2" name="Rectangle 118"/>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3" name="Rectangle 119"/>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4" name="Rectangle 120"/>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5" name="Rectangle 121"/>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6" name="Rectangle 122"/>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47" name="Line 123"/>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48" name="Line 124"/>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49" name="Line 125"/>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0" name="Line 126"/>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1" name="Line 127"/>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2" name="Line 128"/>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3" name="Line 129"/>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4" name="Line 130"/>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5" name="Line 131"/>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6" name="Line 132"/>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7" name="Line 133"/>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58" name="Rectangle 134"/>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59" name="Line 135"/>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60" name="Rectangle 136"/>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61" name="Rectangle 137"/>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40990" name="Group 138"/>
          <p:cNvGrpSpPr/>
          <p:nvPr/>
        </p:nvGrpSpPr>
        <p:grpSpPr>
          <a:xfrm>
            <a:off x="3016250" y="3943350"/>
            <a:ext cx="882650" cy="508635"/>
            <a:chOff x="2179" y="2069"/>
            <a:chExt cx="886" cy="690"/>
          </a:xfrm>
        </p:grpSpPr>
        <p:grpSp>
          <p:nvGrpSpPr>
            <p:cNvPr id="41009" name="Group 139"/>
            <p:cNvGrpSpPr/>
            <p:nvPr/>
          </p:nvGrpSpPr>
          <p:grpSpPr>
            <a:xfrm>
              <a:off x="2562" y="2290"/>
              <a:ext cx="120" cy="217"/>
              <a:chOff x="2512" y="1886"/>
              <a:chExt cx="716" cy="659"/>
            </a:xfrm>
          </p:grpSpPr>
          <p:sp>
            <p:nvSpPr>
              <p:cNvPr id="1665164" name="Oval 140"/>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65" name="Rectangle 141"/>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66" name="Rectangle 142"/>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65167" name="Rectangle 143"/>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68" name="Rectangle 144"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69" name="Line 145"/>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70" name="Line 146"/>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71" name="Rectangle 147"/>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2" name="Rectangle 148"/>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3" name="Rectangle 149"/>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4" name="Rectangle 150"/>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5" name="Rectangle 151"/>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6" name="Rectangle 152"/>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7" name="Rectangle 153"/>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78" name="Line 154"/>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79" name="Line 155"/>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0" name="Line 156"/>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1" name="Line 157"/>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2" name="Line 158"/>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3" name="Line 159"/>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4" name="Line 160"/>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5" name="Line 161"/>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6" name="Line 162"/>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7" name="Line 163"/>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8" name="Line 164"/>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89" name="Rectangle 165"/>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90" name="Line 166"/>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191" name="Rectangle 167"/>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65192" name="Rectangle 168"/>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900"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65193" name="Text Box 169"/>
          <p:cNvSpPr txBox="1">
            <a:spLocks noChangeArrowheads="1"/>
          </p:cNvSpPr>
          <p:nvPr/>
        </p:nvSpPr>
        <p:spPr bwMode="auto">
          <a:xfrm>
            <a:off x="2861945" y="2235200"/>
            <a:ext cx="1507490" cy="39878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顶事件 = 掉落的物体</a:t>
            </a:r>
          </a:p>
          <a:p>
            <a:pPr marR="0" defTabSz="914400">
              <a:buClrTx/>
              <a:buSzTx/>
              <a:buFontTx/>
              <a:buNone/>
              <a:defRPr/>
            </a:pPr>
            <a:r>
              <a:rPr kumimoji="0" lang="zh-CN" altLang="en-US" sz="1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危险 = 不安全的阀门</a:t>
            </a:r>
          </a:p>
        </p:txBody>
      </p:sp>
      <p:sp>
        <p:nvSpPr>
          <p:cNvPr id="1665194" name="Text Box 170"/>
          <p:cNvSpPr txBox="1">
            <a:spLocks noChangeArrowheads="1"/>
          </p:cNvSpPr>
          <p:nvPr/>
        </p:nvSpPr>
        <p:spPr bwMode="auto">
          <a:xfrm>
            <a:off x="4163060" y="2640965"/>
            <a:ext cx="1783080" cy="39878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威胁 1 = 错误的固定方式</a:t>
            </a:r>
            <a:endParaRPr kumimoji="0" lang="en-US" altLang="zh-CN" sz="1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buNone/>
              <a:defRPr/>
            </a:pPr>
            <a:r>
              <a:rPr kumimoji="0" lang="zh-CN" altLang="en-US" sz="1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威胁 2 = 较大的阀门</a:t>
            </a:r>
          </a:p>
        </p:txBody>
      </p:sp>
      <p:sp>
        <p:nvSpPr>
          <p:cNvPr id="1665195" name="Rectangle 171"/>
          <p:cNvSpPr>
            <a:spLocks noChangeArrowheads="1"/>
          </p:cNvSpPr>
          <p:nvPr/>
        </p:nvSpPr>
        <p:spPr bwMode="auto">
          <a:xfrm>
            <a:off x="6112510" y="2265045"/>
            <a:ext cx="1465580" cy="55308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None/>
              <a:defRPr/>
            </a:pPr>
            <a:r>
              <a:rPr kumimoji="0" lang="en-US" altLang="zh-CN"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检查固定方式 </a:t>
            </a:r>
          </a:p>
          <a:p>
            <a:pPr marL="457200" marR="0" lvl="0" indent="-457200" algn="l" defTabSz="914400" rtl="0" eaLnBrk="0" fontAlgn="base" latinLnBrk="0" hangingPunct="0">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 确保高度调整正确</a:t>
            </a:r>
          </a:p>
          <a:p>
            <a:pPr marL="457200" marR="0" lvl="0" indent="-457200" algn="l" defTabSz="914400" rtl="0" eaLnBrk="0" fontAlgn="base" latinLnBrk="0" hangingPunct="0">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 正确的顶起技术</a:t>
            </a:r>
          </a:p>
        </p:txBody>
      </p:sp>
      <p:sp>
        <p:nvSpPr>
          <p:cNvPr id="40995" name="Text Box 176"/>
          <p:cNvSpPr txBox="1"/>
          <p:nvPr/>
        </p:nvSpPr>
        <p:spPr>
          <a:xfrm>
            <a:off x="619125" y="626110"/>
            <a:ext cx="7222490" cy="337185"/>
          </a:xfrm>
          <a:prstGeom prst="rect">
            <a:avLst/>
          </a:prstGeom>
          <a:noFill/>
          <a:ln w="9525">
            <a:noFill/>
          </a:ln>
          <a:effectLst>
            <a:prstShdw prst="shdw17" dist="17961" dir="2699999">
              <a:srgbClr val="3D7A99"/>
            </a:prstShdw>
          </a:effectLst>
          <a:extLst>
            <a:ext uri="{909E8E84-426E-40DD-AFC4-6F175D3DCCD1}">
              <a14:hiddenFill xmlns:a14="http://schemas.microsoft.com/office/drawing/2010/main">
                <a:solidFill>
                  <a:srgbClr val="66CCFF"/>
                </a:solidFill>
              </a14:hiddenFill>
            </a:ext>
          </a:extLst>
        </p:spPr>
        <p:txBody>
          <a:bodyPr>
            <a:spAutoFit/>
          </a:bodyPr>
          <a:lstStyle/>
          <a:p>
            <a:pPr marL="384175" indent="-384175"/>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应用蝴蝶结理论对每个任务进行工作危险分析</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找出所有的威胁和危险</a:t>
            </a:r>
          </a:p>
        </p:txBody>
      </p:sp>
      <p:sp>
        <p:nvSpPr>
          <p:cNvPr id="40996" name="Rectangle 178"/>
          <p:cNvSpPr/>
          <p:nvPr/>
        </p:nvSpPr>
        <p:spPr>
          <a:xfrm>
            <a:off x="1585595" y="1976755"/>
            <a:ext cx="1235710" cy="480060"/>
          </a:xfrm>
          <a:prstGeom prst="roundRect">
            <a:avLst/>
          </a:prstGeom>
          <a:solidFill>
            <a:schemeClr val="accent1">
              <a:lumMod val="40000"/>
              <a:lumOff val="60000"/>
            </a:schemeClr>
          </a:solidFill>
          <a:ln w="9525" cap="flat" cmpd="sng">
            <a:noFill/>
            <a:prstDash val="solid"/>
            <a:miter/>
            <a:headEnd type="none" w="med" len="med"/>
            <a:tailEnd type="none" w="med" len="med"/>
          </a:ln>
          <a:effectLst>
            <a:prstShdw prst="shdw17" dist="17961" dir="2699999">
              <a:srgbClr val="990000"/>
            </a:prstShdw>
          </a:effectLst>
        </p:spPr>
        <p:txBody>
          <a:bodyPr wrap="none" anchor="ctr"/>
          <a:lstStyle/>
          <a:p>
            <a:pPr marL="457200" indent="-457200"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 将任务分解为</a:t>
            </a:r>
          </a:p>
          <a:p>
            <a:pPr marL="457200" indent="-457200"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多个基本步骤</a:t>
            </a:r>
          </a:p>
        </p:txBody>
      </p:sp>
      <p:sp>
        <p:nvSpPr>
          <p:cNvPr id="40997" name="Rectangle 179"/>
          <p:cNvSpPr/>
          <p:nvPr/>
        </p:nvSpPr>
        <p:spPr>
          <a:xfrm>
            <a:off x="1500505" y="4114800"/>
            <a:ext cx="1291590" cy="402590"/>
          </a:xfrm>
          <a:prstGeom prst="roundRect">
            <a:avLst/>
          </a:prstGeom>
          <a:solidFill>
            <a:schemeClr val="accent1">
              <a:lumMod val="40000"/>
              <a:lumOff val="60000"/>
            </a:schemeClr>
          </a:solidFill>
          <a:ln w="9525" cap="flat" cmpd="sng">
            <a:noFill/>
            <a:prstDash val="solid"/>
            <a:miter/>
            <a:headEnd type="none" w="med" len="med"/>
            <a:tailEnd type="none" w="med" len="med"/>
          </a:ln>
          <a:effectLst>
            <a:prstShdw prst="shdw17" dist="17961" dir="2699999">
              <a:srgbClr val="990000"/>
            </a:prstShdw>
          </a:effectLst>
        </p:spPr>
        <p:txBody>
          <a:bodyPr wrap="none" anchor="ct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识别危险和威胁</a:t>
            </a:r>
          </a:p>
        </p:txBody>
      </p:sp>
      <p:sp>
        <p:nvSpPr>
          <p:cNvPr id="40998" name="Rectangle 180"/>
          <p:cNvSpPr/>
          <p:nvPr/>
        </p:nvSpPr>
        <p:spPr>
          <a:xfrm>
            <a:off x="4759960" y="3246755"/>
            <a:ext cx="1352550" cy="330835"/>
          </a:xfrm>
          <a:prstGeom prst="roundRect">
            <a:avLst/>
          </a:prstGeom>
          <a:solidFill>
            <a:schemeClr val="accent1">
              <a:lumMod val="40000"/>
              <a:lumOff val="60000"/>
            </a:schemeClr>
          </a:solidFill>
          <a:ln w="9525" cap="flat" cmpd="sng">
            <a:noFill/>
            <a:prstDash val="solid"/>
            <a:miter/>
            <a:headEnd type="none" w="med" len="med"/>
            <a:tailEnd type="none" w="med" len="med"/>
          </a:ln>
          <a:effectLst>
            <a:prstShdw prst="shdw17" dist="17961" dir="2699999">
              <a:srgbClr val="990000"/>
            </a:prstShdw>
          </a:effectLst>
        </p:spPr>
        <p:txBody>
          <a:bodyPr wrap="none" anchor="ct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对风险进行评估</a:t>
            </a:r>
          </a:p>
        </p:txBody>
      </p:sp>
      <p:sp>
        <p:nvSpPr>
          <p:cNvPr id="40999" name="Rectangle 181"/>
          <p:cNvSpPr/>
          <p:nvPr/>
        </p:nvSpPr>
        <p:spPr>
          <a:xfrm>
            <a:off x="6636385" y="3187065"/>
            <a:ext cx="1205230" cy="440055"/>
          </a:xfrm>
          <a:prstGeom prst="roundRect">
            <a:avLst/>
          </a:prstGeom>
          <a:solidFill>
            <a:schemeClr val="accent1">
              <a:lumMod val="40000"/>
              <a:lumOff val="60000"/>
            </a:schemeClr>
          </a:solidFill>
          <a:ln w="9525" cap="flat" cmpd="sng">
            <a:noFill/>
            <a:prstDash val="solid"/>
            <a:miter/>
            <a:headEnd type="none" w="med" len="med"/>
            <a:tailEnd type="none" w="med" len="med"/>
          </a:ln>
          <a:effectLst>
            <a:prstShdw prst="shdw17" dist="17961" dir="2699999">
              <a:srgbClr val="990000"/>
            </a:prstShdw>
          </a:effectLst>
        </p:spPr>
        <p:txBody>
          <a:bodyPr wrap="none" anchor="ct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制定控制措施</a:t>
            </a:r>
          </a:p>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和恢复方法</a:t>
            </a:r>
          </a:p>
        </p:txBody>
      </p:sp>
      <p:sp>
        <p:nvSpPr>
          <p:cNvPr id="1665206" name="Line 182"/>
          <p:cNvSpPr>
            <a:spLocks noChangeShapeType="1"/>
          </p:cNvSpPr>
          <p:nvPr/>
        </p:nvSpPr>
        <p:spPr bwMode="auto">
          <a:xfrm>
            <a:off x="5070475" y="3654425"/>
            <a:ext cx="0" cy="179070"/>
          </a:xfrm>
          <a:prstGeom prst="line">
            <a:avLst/>
          </a:prstGeom>
          <a:noFill/>
          <a:ln w="9525">
            <a:solidFill>
              <a:srgbClr val="000099"/>
            </a:solidFill>
            <a:round/>
            <a:tailEnd type="triangle" w="med" len="med"/>
          </a:ln>
          <a:effectLst>
            <a:prstShdw prst="shdw17" dist="17961" dir="2700000">
              <a:srgbClr val="000099">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207" name="Line 183"/>
          <p:cNvSpPr>
            <a:spLocks noChangeShapeType="1"/>
          </p:cNvSpPr>
          <p:nvPr/>
        </p:nvSpPr>
        <p:spPr bwMode="auto">
          <a:xfrm flipH="1">
            <a:off x="5499735" y="3654425"/>
            <a:ext cx="25400" cy="179070"/>
          </a:xfrm>
          <a:prstGeom prst="line">
            <a:avLst/>
          </a:prstGeom>
          <a:noFill/>
          <a:ln w="9525">
            <a:solidFill>
              <a:srgbClr val="000099"/>
            </a:solidFill>
            <a:round/>
            <a:tailEnd type="triangle" w="med" len="med"/>
          </a:ln>
          <a:effectLst>
            <a:prstShdw prst="shdw17" dist="17961" dir="2700000">
              <a:srgbClr val="000099">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208" name="Line 184"/>
          <p:cNvSpPr>
            <a:spLocks noChangeShapeType="1"/>
          </p:cNvSpPr>
          <p:nvPr/>
        </p:nvSpPr>
        <p:spPr bwMode="auto">
          <a:xfrm flipH="1">
            <a:off x="5928995" y="3654425"/>
            <a:ext cx="13335" cy="158750"/>
          </a:xfrm>
          <a:prstGeom prst="line">
            <a:avLst/>
          </a:prstGeom>
          <a:noFill/>
          <a:ln w="9525">
            <a:solidFill>
              <a:srgbClr val="000099"/>
            </a:solidFill>
            <a:round/>
            <a:tailEnd type="triangle" w="med" len="med"/>
          </a:ln>
          <a:effectLst>
            <a:prstShdw prst="shdw17" dist="17961" dir="2700000">
              <a:srgbClr val="000099">
                <a:gamma/>
                <a:shade val="60000"/>
                <a:invGamma/>
              </a:srgb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209" name="Line 185"/>
          <p:cNvSpPr>
            <a:spLocks noChangeShapeType="1"/>
          </p:cNvSpPr>
          <p:nvPr/>
        </p:nvSpPr>
        <p:spPr bwMode="auto">
          <a:xfrm flipH="1" flipV="1">
            <a:off x="6972300" y="2747010"/>
            <a:ext cx="280670" cy="438785"/>
          </a:xfrm>
          <a:prstGeom prst="line">
            <a:avLst/>
          </a:prstGeom>
          <a:ln>
            <a:tailEnd type="triangl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210" name="Line 186"/>
          <p:cNvSpPr>
            <a:spLocks noChangeShapeType="1"/>
          </p:cNvSpPr>
          <p:nvPr/>
        </p:nvSpPr>
        <p:spPr bwMode="auto">
          <a:xfrm flipV="1">
            <a:off x="1990090" y="3206115"/>
            <a:ext cx="1375410" cy="657860"/>
          </a:xfrm>
          <a:prstGeom prst="line">
            <a:avLst/>
          </a:prstGeom>
          <a:ln>
            <a:tailEnd type="triangl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65211" name="Line 187"/>
          <p:cNvSpPr>
            <a:spLocks noChangeShapeType="1"/>
          </p:cNvSpPr>
          <p:nvPr/>
        </p:nvSpPr>
        <p:spPr bwMode="auto">
          <a:xfrm>
            <a:off x="2173605" y="2450465"/>
            <a:ext cx="635" cy="374650"/>
          </a:xfrm>
          <a:prstGeom prst="line">
            <a:avLst/>
          </a:prstGeom>
          <a:ln>
            <a:tailEnd type="triangl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2"/>
            <a:ext cx="3250545" cy="514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5"/>
          <p:cNvSpPr>
            <a:spLocks noEditPoints="1"/>
          </p:cNvSpPr>
          <p:nvPr/>
        </p:nvSpPr>
        <p:spPr bwMode="auto">
          <a:xfrm>
            <a:off x="2724800" y="932853"/>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EC6D0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228856" y="881391"/>
            <a:ext cx="1402080" cy="460375"/>
          </a:xfrm>
          <a:prstGeom prst="rect">
            <a:avLst/>
          </a:prstGeom>
        </p:spPr>
        <p:txBody>
          <a:bodyPr wrap="none">
            <a:spAutoFit/>
          </a:body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行为案例</a:t>
            </a:r>
          </a:p>
        </p:txBody>
      </p:sp>
      <p:sp>
        <p:nvSpPr>
          <p:cNvPr id="14" name="Freeform 5"/>
          <p:cNvSpPr>
            <a:spLocks noEditPoints="1"/>
          </p:cNvSpPr>
          <p:nvPr/>
        </p:nvSpPr>
        <p:spPr bwMode="auto">
          <a:xfrm>
            <a:off x="2724800" y="1573521"/>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EC6D0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228975" y="1522095"/>
            <a:ext cx="3564255" cy="460375"/>
          </a:xfrm>
          <a:prstGeom prst="rect">
            <a:avLst/>
          </a:prstGeom>
        </p:spPr>
        <p:txBody>
          <a:bodyPr wrap="square">
            <a:spAutoFit/>
          </a:body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16" name="Freeform 5"/>
          <p:cNvSpPr>
            <a:spLocks noEditPoints="1"/>
          </p:cNvSpPr>
          <p:nvPr/>
        </p:nvSpPr>
        <p:spPr bwMode="auto">
          <a:xfrm>
            <a:off x="2724800" y="2214189"/>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EC6D0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228975" y="2162810"/>
            <a:ext cx="5488305" cy="460375"/>
          </a:xfrm>
          <a:prstGeom prst="rect">
            <a:avLst/>
          </a:prstGeom>
        </p:spPr>
        <p:txBody>
          <a:bodyPr wrap="square">
            <a:spAutoFit/>
          </a:body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18" name="Freeform 5"/>
          <p:cNvSpPr>
            <a:spLocks noEditPoints="1"/>
          </p:cNvSpPr>
          <p:nvPr/>
        </p:nvSpPr>
        <p:spPr bwMode="auto">
          <a:xfrm>
            <a:off x="2724800" y="2854857"/>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EC6D0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228975" y="2803525"/>
            <a:ext cx="4231005" cy="460375"/>
          </a:xfrm>
          <a:prstGeom prst="rect">
            <a:avLst/>
          </a:prstGeom>
        </p:spPr>
        <p:txBody>
          <a:bodyPr wrap="square">
            <a:spAutoFit/>
          </a:body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2" name="TextBox 21"/>
          <p:cNvSpPr txBox="1"/>
          <p:nvPr/>
        </p:nvSpPr>
        <p:spPr>
          <a:xfrm>
            <a:off x="6010040" y="289160"/>
            <a:ext cx="716280" cy="423545"/>
          </a:xfrm>
          <a:prstGeom prst="rect">
            <a:avLst/>
          </a:prstGeom>
          <a:noFill/>
        </p:spPr>
        <p:txBody>
          <a:bodyPr wrap="none" rtlCol="0">
            <a:spAutoFit/>
          </a:bodyPr>
          <a:lstStyle/>
          <a:p>
            <a:pPr algn="just">
              <a:lnSpc>
                <a:spcPct val="120000"/>
              </a:lnSpc>
            </a:pPr>
            <a:r>
              <a:rPr lang="zh-CN" altLang="en-US" b="1" spc="300" dirty="0">
                <a:solidFill>
                  <a:schemeClr val="tx1">
                    <a:lumMod val="65000"/>
                    <a:lumOff val="35000"/>
                  </a:schemeClr>
                </a:solidFill>
                <a:latin typeface="微软雅黑" panose="020B0503020204020204" pitchFamily="34" charset="-122"/>
                <a:ea typeface="微软雅黑" panose="020B0503020204020204" pitchFamily="34" charset="-122"/>
              </a:rPr>
              <a:t>目录</a:t>
            </a:r>
          </a:p>
        </p:txBody>
      </p:sp>
      <p:grpSp>
        <p:nvGrpSpPr>
          <p:cNvPr id="23" name="组合 22"/>
          <p:cNvGrpSpPr/>
          <p:nvPr/>
        </p:nvGrpSpPr>
        <p:grpSpPr>
          <a:xfrm>
            <a:off x="935990" y="1724025"/>
            <a:ext cx="1593215" cy="1570355"/>
            <a:chOff x="1783433" y="1275606"/>
            <a:chExt cx="2783128" cy="2783128"/>
          </a:xfrm>
        </p:grpSpPr>
        <p:sp>
          <p:nvSpPr>
            <p:cNvPr id="20" name="椭圆 19"/>
            <p:cNvSpPr/>
            <p:nvPr/>
          </p:nvSpPr>
          <p:spPr>
            <a:xfrm>
              <a:off x="1783433" y="1275606"/>
              <a:ext cx="2783128" cy="278312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21" name="Freeform 18"/>
            <p:cNvSpPr>
              <a:spLocks noEditPoints="1"/>
            </p:cNvSpPr>
            <p:nvPr/>
          </p:nvSpPr>
          <p:spPr bwMode="black">
            <a:xfrm>
              <a:off x="2422186" y="1904845"/>
              <a:ext cx="1505622" cy="15246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82305" tIns="41153" rIns="82305" bIns="41153" numCol="1" anchor="t" anchorCtr="0" compatLnSpc="1"/>
            <a:lstStyle/>
            <a:p>
              <a:endParaRPr lang="en-US" sz="1000" dirty="0"/>
            </a:p>
          </p:txBody>
        </p:sp>
        <p:sp>
          <p:nvSpPr>
            <p:cNvPr id="11" name="椭圆 10"/>
            <p:cNvSpPr/>
            <p:nvPr/>
          </p:nvSpPr>
          <p:spPr>
            <a:xfrm>
              <a:off x="1931223" y="1423396"/>
              <a:ext cx="2487549" cy="248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Freeform 5"/>
          <p:cNvSpPr>
            <a:spLocks noEditPoints="1"/>
          </p:cNvSpPr>
          <p:nvPr/>
        </p:nvSpPr>
        <p:spPr bwMode="auto">
          <a:xfrm>
            <a:off x="2708290" y="3489269"/>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EC6D0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212346" y="3437807"/>
            <a:ext cx="1402080" cy="460375"/>
          </a:xfrm>
          <a:prstGeom prst="rect">
            <a:avLst/>
          </a:prstGeom>
        </p:spPr>
        <p:txBody>
          <a:bodyPr wrap="none">
            <a:spAutoFit/>
          </a:body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4" name="Freeform 5"/>
          <p:cNvSpPr>
            <a:spLocks noEditPoints="1"/>
          </p:cNvSpPr>
          <p:nvPr/>
        </p:nvSpPr>
        <p:spPr bwMode="auto">
          <a:xfrm>
            <a:off x="2708290" y="4129937"/>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EC6D0D"/>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3212465" y="4078605"/>
            <a:ext cx="5440680" cy="460375"/>
          </a:xfrm>
          <a:prstGeom prst="rect">
            <a:avLst/>
          </a:prstGeom>
        </p:spPr>
        <p:txBody>
          <a:bodyPr wrap="square">
            <a:spAutoFit/>
          </a:bodyPr>
          <a:lstStyle/>
          <a:p>
            <a:pPr algn="l"/>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我在零事故目标中的位置</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41990" name="Text Box 13"/>
          <p:cNvSpPr txBox="1"/>
          <p:nvPr/>
        </p:nvSpPr>
        <p:spPr>
          <a:xfrm>
            <a:off x="843280" y="1687195"/>
            <a:ext cx="7583805" cy="337185"/>
          </a:xfrm>
          <a:prstGeom prst="rect">
            <a:avLst/>
          </a:prstGeom>
          <a:noFill/>
          <a:ln w="9525">
            <a:noFill/>
          </a:ln>
          <a:effectLst>
            <a:prstShdw prst="shdw17" dist="17961" dir="2699999">
              <a:srgbClr val="3D9999"/>
            </a:prstShdw>
          </a:effectLst>
          <a:extLst>
            <a:ext uri="{909E8E84-426E-40DD-AFC4-6F175D3DCCD1}">
              <a14:hiddenFill xmlns:a14="http://schemas.microsoft.com/office/drawing/2010/main">
                <a:solidFill>
                  <a:srgbClr val="66FFFF"/>
                </a:solidFill>
              </a14:hiddenFill>
            </a:ext>
          </a:extLst>
        </p:spPr>
        <p:txBody>
          <a:bodyPr>
            <a:spAutoFit/>
          </a:bodyPr>
          <a:lstStyle/>
          <a:p>
            <a:pPr marL="476250" indent="-476250"/>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作为一个团队工作，集思广益</a:t>
            </a:r>
          </a:p>
        </p:txBody>
      </p:sp>
      <p:sp>
        <p:nvSpPr>
          <p:cNvPr id="41991" name="Text Box 14"/>
          <p:cNvSpPr txBox="1"/>
          <p:nvPr/>
        </p:nvSpPr>
        <p:spPr>
          <a:xfrm>
            <a:off x="843280" y="2088515"/>
            <a:ext cx="7561580" cy="337185"/>
          </a:xfrm>
          <a:prstGeom prst="rect">
            <a:avLst/>
          </a:prstGeom>
          <a:noFill/>
          <a:ln w="9525">
            <a:noFill/>
          </a:ln>
          <a:effectLst>
            <a:prstShdw prst="shdw17" dist="17961" dir="2699999">
              <a:srgbClr val="3D9999"/>
            </a:prstShdw>
          </a:effectLst>
          <a:extLst>
            <a:ext uri="{909E8E84-426E-40DD-AFC4-6F175D3DCCD1}">
              <a14:hiddenFill xmlns:a14="http://schemas.microsoft.com/office/drawing/2010/main">
                <a:solidFill>
                  <a:srgbClr val="66FFFF"/>
                </a:solidFill>
              </a14:hiddenFill>
            </a:ext>
          </a:extLst>
        </p:spPr>
        <p:txBody>
          <a:bodyPr>
            <a:spAutoFit/>
          </a:bodyPr>
          <a:lstStyle/>
          <a:p>
            <a:pPr marL="568325" indent="-568325"/>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确保所有的能量来源都被考虑到</a:t>
            </a:r>
          </a:p>
        </p:txBody>
      </p:sp>
      <p:sp>
        <p:nvSpPr>
          <p:cNvPr id="41992" name="Text Box 15"/>
          <p:cNvSpPr txBox="1"/>
          <p:nvPr/>
        </p:nvSpPr>
        <p:spPr>
          <a:xfrm>
            <a:off x="857885" y="2489835"/>
            <a:ext cx="7584440" cy="337185"/>
          </a:xfrm>
          <a:prstGeom prst="rect">
            <a:avLst/>
          </a:prstGeom>
          <a:noFill/>
          <a:ln w="9525">
            <a:noFill/>
          </a:ln>
          <a:effectLst>
            <a:prstShdw prst="shdw17" dist="17961" dir="2699999">
              <a:srgbClr val="3D9999"/>
            </a:prstShdw>
          </a:effectLst>
          <a:extLst>
            <a:ext uri="{909E8E84-426E-40DD-AFC4-6F175D3DCCD1}">
              <a14:hiddenFill xmlns:a14="http://schemas.microsoft.com/office/drawing/2010/main">
                <a:solidFill>
                  <a:srgbClr val="66FFFF"/>
                </a:solidFill>
              </a14:hiddenFill>
            </a:ext>
          </a:extLst>
        </p:spPr>
        <p:txBody>
          <a:bodyPr>
            <a:spAutoFit/>
          </a:bodyPr>
          <a:lstStyle/>
          <a:p>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在情况/条件发生变化时要进行复查</a:t>
            </a:r>
          </a:p>
        </p:txBody>
      </p:sp>
      <p:sp>
        <p:nvSpPr>
          <p:cNvPr id="41993" name="Text Box 16"/>
          <p:cNvSpPr txBox="1"/>
          <p:nvPr/>
        </p:nvSpPr>
        <p:spPr>
          <a:xfrm>
            <a:off x="831850" y="1285875"/>
            <a:ext cx="7594600" cy="337185"/>
          </a:xfrm>
          <a:prstGeom prst="rect">
            <a:avLst/>
          </a:prstGeom>
          <a:noFill/>
          <a:ln w="9525">
            <a:noFill/>
          </a:ln>
          <a:effectLst>
            <a:prstShdw prst="shdw17" dist="17961" dir="2699999">
              <a:srgbClr val="3D9999"/>
            </a:prstShdw>
          </a:effectLst>
          <a:extLst>
            <a:ext uri="{909E8E84-426E-40DD-AFC4-6F175D3DCCD1}">
              <a14:hiddenFill xmlns:a14="http://schemas.microsoft.com/office/drawing/2010/main">
                <a:solidFill>
                  <a:srgbClr val="66FFFF"/>
                </a:solidFill>
              </a14:hiddenFill>
            </a:ext>
          </a:extLst>
        </p:spPr>
        <p:txBody>
          <a:bodyPr>
            <a:spAutoFit/>
          </a:bodyPr>
          <a:lstStyle/>
          <a:p>
            <a:pPr marL="384175" indent="-384175"/>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应用蝴蝶结理论对所有的任务进行工作危险分析…找出所有的威胁和危险</a:t>
            </a:r>
          </a:p>
        </p:txBody>
      </p:sp>
      <p:sp>
        <p:nvSpPr>
          <p:cNvPr id="1666065" name="Text Box 17"/>
          <p:cNvSpPr txBox="1">
            <a:spLocks noChangeArrowheads="1"/>
          </p:cNvSpPr>
          <p:nvPr/>
        </p:nvSpPr>
        <p:spPr bwMode="auto">
          <a:xfrm>
            <a:off x="775335" y="753110"/>
            <a:ext cx="3397250"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工作危险分析 – 如何做好？</a:t>
            </a:r>
          </a:p>
        </p:txBody>
      </p:sp>
      <p:sp>
        <p:nvSpPr>
          <p:cNvPr id="1666066" name="Rectangle 18"/>
          <p:cNvSpPr>
            <a:spLocks noChangeArrowheads="1"/>
          </p:cNvSpPr>
          <p:nvPr/>
        </p:nvSpPr>
        <p:spPr bwMode="auto">
          <a:xfrm>
            <a:off x="891540" y="2924810"/>
            <a:ext cx="7412990" cy="95313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355600" algn="l" defTabSz="914400" rtl="0" eaLnBrk="0" fontAlgn="base" hangingPunct="0">
              <a:lnSpc>
                <a:spcPct val="200000"/>
              </a:lnSpc>
              <a:spcBef>
                <a:spcPts val="0"/>
              </a:spcBef>
              <a:spcAft>
                <a:spcPct val="0"/>
              </a:spcAft>
              <a:buClrTx/>
              <a:buSzTx/>
              <a:buFontTx/>
              <a:buNone/>
              <a:defRPr/>
              <a:extLst>
                <a:ext uri="{35155182-B16C-46BC-9424-99874614C6A1}">
                  <wpsdc:indentchars xmlns="" xmlns:wpsdc="http://www.wps.cn/officeDocument/2017/drawingmlCustomData" val="200" checksum="3837665281"/>
                </a:ext>
              </a:extLst>
            </a:pPr>
            <a:r>
              <a:rPr kumimoji="0" lang="zh-CN" altLang="en-US" sz="14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务必牢记，当工作方法、程序或采用的保护措施发生变化时，要与受到影响的员工进行及时沟通</a:t>
            </a:r>
            <a:r>
              <a:rPr kumimoji="0" lang="en-US" altLang="zh-CN" sz="14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4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确保他们理解自己需要做什么以及发生变化的原因</a:t>
            </a:r>
            <a:r>
              <a:rPr kumimoji="0" lang="en-US" altLang="zh-CN" sz="14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835025" y="866775"/>
            <a:ext cx="5234940" cy="1614805"/>
          </a:xfrm>
          <a:prstGeom prst="rect">
            <a:avLst/>
          </a:prstGeom>
          <a:noFill/>
        </p:spPr>
        <p:txBody>
          <a:bodyPr wrap="square" rtlCol="0" anchor="t">
            <a:spAutoFit/>
          </a:bodyPr>
          <a:lstStyle/>
          <a:p>
            <a:pPr marL="0" marR="0" lvl="3" indent="0" algn="l" defTabSz="914400" rtl="0" fontAlgn="base">
              <a:lnSpc>
                <a:spcPct val="100000"/>
              </a:lnSpc>
              <a:spcBef>
                <a:spcPts val="0"/>
              </a:spcBef>
              <a:spcAft>
                <a:spcPct val="0"/>
              </a:spcAft>
              <a:buClrTx/>
              <a:buSzTx/>
              <a:buFontTx/>
              <a:buNone/>
              <a:defRPr/>
            </a:pPr>
            <a:r>
              <a:rPr lang="zh-CN" altLang="en-US" b="1"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怎样应用蝴蝶结理论进行</a:t>
            </a:r>
            <a:r>
              <a:rPr lang="en-US" altLang="zh-CN" b="1"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JHA</a:t>
            </a:r>
            <a:endParaRPr kumimoji="0" lang="en-US" altLang="zh-CN"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828800" marR="0" lvl="3" indent="0" algn="l" defTabSz="914400" rtl="0" fontAlgn="base">
              <a:lnSpc>
                <a:spcPct val="100000"/>
              </a:lnSpc>
              <a:spcBef>
                <a:spcPct val="50000"/>
              </a:spcBef>
              <a:spcAft>
                <a:spcPct val="0"/>
              </a:spcAft>
              <a:buClrTx/>
              <a:buSzTx/>
              <a:buFontTx/>
              <a:buNone/>
              <a:defRPr/>
            </a:pPr>
            <a:endParaRPr kumimoji="0" lang="en-US" altLang="zh-CN"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0" algn="l" defTabSz="914400" rtl="0" fontAlgn="base">
              <a:lnSpc>
                <a:spcPct val="100000"/>
              </a:lnSpc>
              <a:spcBef>
                <a:spcPct val="0"/>
              </a:spcBef>
              <a:spcAft>
                <a:spcPct val="0"/>
              </a:spcAft>
              <a:buClrTx/>
              <a:buSzTx/>
              <a:buFontTx/>
              <a:buNone/>
              <a:defRPr/>
            </a:pPr>
            <a:r>
              <a:rPr lang="zh-CN" altLang="en-US"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行动: </a:t>
            </a:r>
          </a:p>
          <a:p>
            <a:pPr marL="457200" marR="0" lvl="0" indent="0" algn="l" defTabSz="914400" rtl="0" fontAlgn="base">
              <a:lnSpc>
                <a:spcPct val="100000"/>
              </a:lnSpc>
              <a:spcBef>
                <a:spcPct val="0"/>
              </a:spcBef>
              <a:spcAft>
                <a:spcPct val="0"/>
              </a:spcAft>
              <a:buClrTx/>
              <a:buSzTx/>
              <a:buFontTx/>
              <a:buNone/>
              <a:defRPr/>
            </a:pPr>
            <a:endParaRPr kumimoji="0" lang="zh-CN" altLang="en-US"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0" algn="l" defTabSz="914400" rtl="0" fontAlgn="base">
              <a:lnSpc>
                <a:spcPct val="100000"/>
              </a:lnSpc>
              <a:spcBef>
                <a:spcPct val="0"/>
              </a:spcBef>
              <a:spcAft>
                <a:spcPct val="0"/>
              </a:spcAft>
              <a:buClrTx/>
              <a:buSzTx/>
              <a:buFontTx/>
              <a:buNone/>
              <a:defRPr/>
            </a:pPr>
            <a:r>
              <a:rPr lang="zh-CN" altLang="en-US"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练习 2: 使用电缆进行射孔和测井</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aphicFrame>
        <p:nvGraphicFramePr>
          <p:cNvPr id="4098" name="Object 51"/>
          <p:cNvGraphicFramePr/>
          <p:nvPr/>
        </p:nvGraphicFramePr>
        <p:xfrm>
          <a:off x="1062355" y="930275"/>
          <a:ext cx="7253605" cy="3828415"/>
        </p:xfrm>
        <a:graphic>
          <a:graphicData uri="http://schemas.openxmlformats.org/presentationml/2006/ole">
            <mc:AlternateContent xmlns:mc="http://schemas.openxmlformats.org/markup-compatibility/2006">
              <mc:Choice xmlns:v="urn:schemas-microsoft-com:vml" Requires="v">
                <p:oleObj spid="_x0000_s6149" r:id="rId4" imgW="9708515" imgH="4662170" progId="Excel.Sheet.8">
                  <p:embed/>
                </p:oleObj>
              </mc:Choice>
              <mc:Fallback>
                <p:oleObj r:id="rId4" imgW="9708515" imgH="4662170" progId="Excel.Sheet.8">
                  <p:embed/>
                  <p:pic>
                    <p:nvPicPr>
                      <p:cNvPr id="0" name="图片 3086"/>
                      <p:cNvPicPr/>
                      <p:nvPr/>
                    </p:nvPicPr>
                    <p:blipFill>
                      <a:blip r:embed="rId5"/>
                      <a:stretch>
                        <a:fillRect/>
                      </a:stretch>
                    </p:blipFill>
                    <p:spPr>
                      <a:xfrm>
                        <a:off x="1062355" y="930275"/>
                        <a:ext cx="7253605" cy="3828415"/>
                      </a:xfrm>
                      <a:prstGeom prst="rect">
                        <a:avLst/>
                      </a:prstGeom>
                      <a:noFill/>
                      <a:ln w="19050" cap="flat" cmpd="sng">
                        <a:solidFill>
                          <a:schemeClr val="tx1"/>
                        </a:solidFill>
                        <a:prstDash val="solid"/>
                        <a:miter/>
                        <a:headEnd type="none" w="med" len="med"/>
                        <a:tailEnd type="none" w="med" len="med"/>
                      </a:ln>
                    </p:spPr>
                  </p:pic>
                </p:oleObj>
              </mc:Fallback>
            </mc:AlternateContent>
          </a:graphicData>
        </a:graphic>
      </p:graphicFrame>
      <p:sp>
        <p:nvSpPr>
          <p:cNvPr id="1725486" name="Text Box 46"/>
          <p:cNvSpPr txBox="1">
            <a:spLocks noChangeArrowheads="1"/>
          </p:cNvSpPr>
          <p:nvPr/>
        </p:nvSpPr>
        <p:spPr bwMode="auto">
          <a:xfrm>
            <a:off x="5233670" y="1597660"/>
            <a:ext cx="2980690" cy="305122"/>
          </a:xfrm>
          <a:prstGeom prst="roundRect">
            <a:avLst/>
          </a:prstGeom>
          <a:solidFill>
            <a:schemeClr val="bg1"/>
          </a:solidFill>
          <a:ln w="9525">
            <a:solidFill>
              <a:schemeClr val="bg1">
                <a:lumMod val="50000"/>
              </a:schemeClr>
            </a:solidFill>
            <a:miter lim="800000"/>
          </a:ln>
          <a:effectLst>
            <a:prstShdw prst="shdw17" dist="17961" dir="2700000">
              <a:schemeClr val="bg1">
                <a:gamma/>
                <a:shade val="60000"/>
                <a:invGamma/>
              </a:schemeClr>
            </a:prstShdw>
          </a:effectLst>
        </p:spPr>
        <p:txBody>
          <a:bodyPr wrap="square">
            <a:spAutoFit/>
          </a:bodyPr>
          <a:lstStyle/>
          <a:p>
            <a:pPr marR="0" indent="0" defTabSz="914400">
              <a:buClrTx/>
              <a:buSzTx/>
              <a:buFontTx/>
              <a:buNone/>
              <a:defRPr/>
            </a:pPr>
            <a:r>
              <a:rPr kumimoji="0" lang="en-US" altLang="zh-CN" sz="1200" b="1" kern="1200" cap="none" spc="0" normalizeH="0" baseline="0" noProof="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kern="1200" cap="none" spc="0" normalizeH="0" baseline="0" noProof="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rPr>
              <a:t>你的工作任务可以分解为以下工作步骤</a:t>
            </a:r>
          </a:p>
        </p:txBody>
      </p:sp>
      <p:sp>
        <p:nvSpPr>
          <p:cNvPr id="1725487" name="Text Box 47"/>
          <p:cNvSpPr txBox="1">
            <a:spLocks noChangeArrowheads="1"/>
          </p:cNvSpPr>
          <p:nvPr/>
        </p:nvSpPr>
        <p:spPr bwMode="auto">
          <a:xfrm>
            <a:off x="4961255" y="2575560"/>
            <a:ext cx="1935480" cy="510179"/>
          </a:xfrm>
          <a:prstGeom prst="roundRect">
            <a:avLst/>
          </a:prstGeom>
          <a:solidFill>
            <a:schemeClr val="bg1"/>
          </a:solidFill>
          <a:ln w="9525">
            <a:solidFill>
              <a:schemeClr val="bg1">
                <a:lumMod val="50000"/>
              </a:schemeClr>
            </a:solidFill>
            <a:miter lim="800000"/>
          </a:ln>
          <a:effectLst>
            <a:prstShdw prst="shdw17" dist="17961" dir="2700000">
              <a:schemeClr val="bg1">
                <a:gamma/>
                <a:shade val="60000"/>
                <a:invGamma/>
              </a:schemeClr>
            </a:prstShdw>
          </a:effectLst>
        </p:spPr>
        <p:txBody>
          <a:bodyPr wrap="square">
            <a:spAutoFit/>
          </a:bodyPr>
          <a:lstStyle/>
          <a:p>
            <a:pPr marR="0" defTabSz="914400">
              <a:buClrTx/>
              <a:buSzTx/>
              <a:buFontTx/>
              <a:buNone/>
              <a:defRPr/>
            </a:pPr>
            <a:r>
              <a:rPr kumimoji="0" lang="zh-CN" altLang="en-US" sz="1200" b="1" kern="1200" cap="none" spc="0" normalizeH="0" baseline="0" noProof="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rPr>
              <a:t>现在请看任务的第一步</a:t>
            </a:r>
            <a:r>
              <a:rPr kumimoji="0" lang="en-US" altLang="zh-CN" sz="1200" b="1" kern="1200" cap="none" spc="0" normalizeH="0" baseline="0" noProof="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rPr>
              <a:t>:</a:t>
            </a:r>
          </a:p>
          <a:p>
            <a:pPr marR="0" defTabSz="914400">
              <a:buClrTx/>
              <a:buSzTx/>
              <a:buFontTx/>
              <a:buNone/>
              <a:defRPr/>
            </a:pPr>
            <a:r>
              <a:rPr kumimoji="0" lang="zh-CN" altLang="en-US" sz="1200" b="1" kern="1200" cap="none" spc="0" normalizeH="0" baseline="0" noProof="0">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rPr>
              <a:t>搭建辅助电缆作业设备</a:t>
            </a:r>
          </a:p>
        </p:txBody>
      </p:sp>
      <p:sp>
        <p:nvSpPr>
          <p:cNvPr id="1725488" name="AutoShape 48"/>
          <p:cNvSpPr/>
          <p:nvPr/>
        </p:nvSpPr>
        <p:spPr bwMode="auto">
          <a:xfrm>
            <a:off x="3061335" y="2042160"/>
            <a:ext cx="372110" cy="2680970"/>
          </a:xfrm>
          <a:prstGeom prst="rightBrace">
            <a:avLst>
              <a:gd name="adj1" fmla="val 69762"/>
              <a:gd name="adj2" fmla="val 50000"/>
            </a:avLst>
          </a:prstGeom>
          <a:noFill/>
          <a:ln w="38100">
            <a:solidFill>
              <a:schemeClr val="tx1"/>
            </a:solidFill>
            <a:round/>
          </a:ln>
          <a:effectLst>
            <a:prstShdw prst="shdw17" dist="17961" dir="2700000">
              <a:schemeClr val="tx1">
                <a:gamma/>
                <a:shade val="60000"/>
                <a:invGamma/>
              </a:schemeClr>
            </a:prstShdw>
          </a:effectLst>
        </p:spPr>
        <p:txBody>
          <a:bodyPr wrap="none" anchor="ctr"/>
          <a:lstStyle/>
          <a:p>
            <a:endParaRPr lang="zh-CN" altLang="en-US" sz="1200" dirty="0">
              <a:effectLst/>
              <a:latin typeface="微软雅黑" panose="020B0503020204020204" pitchFamily="34" charset="-122"/>
              <a:ea typeface="微软雅黑" panose="020B0503020204020204" pitchFamily="34" charset="-122"/>
            </a:endParaRPr>
          </a:p>
        </p:txBody>
      </p:sp>
      <p:sp>
        <p:nvSpPr>
          <p:cNvPr id="1725489" name="Line 49"/>
          <p:cNvSpPr>
            <a:spLocks noChangeShapeType="1"/>
          </p:cNvSpPr>
          <p:nvPr/>
        </p:nvSpPr>
        <p:spPr bwMode="auto">
          <a:xfrm flipH="1">
            <a:off x="3263265" y="1758315"/>
            <a:ext cx="1946275" cy="594995"/>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5490" name="Line 50"/>
          <p:cNvSpPr>
            <a:spLocks noChangeShapeType="1"/>
          </p:cNvSpPr>
          <p:nvPr/>
        </p:nvSpPr>
        <p:spPr bwMode="auto">
          <a:xfrm flipH="1" flipV="1">
            <a:off x="2433955" y="2270760"/>
            <a:ext cx="2477770" cy="576580"/>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2" name="组合 1"/>
          <p:cNvGrpSpPr/>
          <p:nvPr/>
        </p:nvGrpSpPr>
        <p:grpSpPr>
          <a:xfrm>
            <a:off x="1072515" y="821690"/>
            <a:ext cx="7077710" cy="3969385"/>
            <a:chOff x="420" y="1330"/>
            <a:chExt cx="13920" cy="8770"/>
          </a:xfrm>
        </p:grpSpPr>
        <p:graphicFrame>
          <p:nvGraphicFramePr>
            <p:cNvPr id="5122" name="Object 267"/>
            <p:cNvGraphicFramePr/>
            <p:nvPr/>
          </p:nvGraphicFramePr>
          <p:xfrm>
            <a:off x="420" y="1330"/>
            <a:ext cx="13643" cy="8368"/>
          </p:xfrm>
          <a:graphic>
            <a:graphicData uri="http://schemas.openxmlformats.org/presentationml/2006/ole">
              <mc:AlternateContent xmlns:mc="http://schemas.openxmlformats.org/markup-compatibility/2006">
                <mc:Choice xmlns:v="urn:schemas-microsoft-com:vml" Requires="v">
                  <p:oleObj spid="_x0000_s7177" r:id="rId4" imgW="9708515" imgH="4662170" progId="Excel.Sheet.8">
                    <p:embed/>
                  </p:oleObj>
                </mc:Choice>
                <mc:Fallback>
                  <p:oleObj r:id="rId4" imgW="9708515" imgH="4662170" progId="Excel.Sheet.8">
                    <p:embed/>
                    <p:pic>
                      <p:nvPicPr>
                        <p:cNvPr id="0" name="图片 3088"/>
                        <p:cNvPicPr/>
                        <p:nvPr/>
                      </p:nvPicPr>
                      <p:blipFill>
                        <a:blip r:embed="rId5"/>
                        <a:stretch>
                          <a:fillRect/>
                        </a:stretch>
                      </p:blipFill>
                      <p:spPr>
                        <a:xfrm>
                          <a:off x="420" y="1330"/>
                          <a:ext cx="13643" cy="8368"/>
                        </a:xfrm>
                        <a:prstGeom prst="rect">
                          <a:avLst/>
                        </a:prstGeom>
                        <a:noFill/>
                        <a:ln w="19050" cap="flat" cmpd="sng">
                          <a:solidFill>
                            <a:schemeClr val="tx1"/>
                          </a:solidFill>
                          <a:prstDash val="solid"/>
                          <a:miter/>
                          <a:headEnd type="none" w="med" len="med"/>
                          <a:tailEnd type="none" w="med" len="med"/>
                        </a:ln>
                      </p:spPr>
                    </p:pic>
                  </p:oleObj>
                </mc:Fallback>
              </mc:AlternateContent>
            </a:graphicData>
          </a:graphic>
        </p:graphicFrame>
        <p:grpSp>
          <p:nvGrpSpPr>
            <p:cNvPr id="5126" name="Group 227"/>
            <p:cNvGrpSpPr/>
            <p:nvPr/>
          </p:nvGrpSpPr>
          <p:grpSpPr>
            <a:xfrm>
              <a:off x="4168" y="3733"/>
              <a:ext cx="1915" cy="1145"/>
              <a:chOff x="2179" y="2069"/>
              <a:chExt cx="886" cy="690"/>
            </a:xfrm>
          </p:grpSpPr>
          <p:grpSp>
            <p:nvGrpSpPr>
              <p:cNvPr id="5131" name="Group 228"/>
              <p:cNvGrpSpPr/>
              <p:nvPr/>
            </p:nvGrpSpPr>
            <p:grpSpPr>
              <a:xfrm>
                <a:off x="2562" y="2290"/>
                <a:ext cx="120" cy="217"/>
                <a:chOff x="2512" y="1886"/>
                <a:chExt cx="716" cy="659"/>
              </a:xfrm>
            </p:grpSpPr>
            <p:sp>
              <p:nvSpPr>
                <p:cNvPr id="1670373" name="Oval 229"/>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74" name="Rectangle 230"/>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75" name="Rectangle 231"/>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70376" name="Rectangle 232"/>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1200"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77" name="Rectangle 233"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1200"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78" name="Line 234"/>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79" name="Line 235"/>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80" name="Rectangle 236"/>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1" name="Rectangle 237"/>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2" name="Rectangle 238"/>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3" name="Rectangle 239"/>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4" name="Rectangle 240"/>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5" name="Rectangle 241"/>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6" name="Rectangle 242"/>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87" name="Line 243"/>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88" name="Line 244"/>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89" name="Line 245"/>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0" name="Line 246"/>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1" name="Line 247"/>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2" name="Line 248"/>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3" name="Line 249"/>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4" name="Line 250"/>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5" name="Line 251"/>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6" name="Line 252"/>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7" name="Line 253"/>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398" name="Rectangle 254"/>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399" name="Line 255"/>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70400" name="Rectangle 256"/>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670401" name="Rectangle 257"/>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670406" name="Text Box 262"/>
            <p:cNvSpPr txBox="1">
              <a:spLocks noChangeArrowheads="1"/>
            </p:cNvSpPr>
            <p:nvPr/>
          </p:nvSpPr>
          <p:spPr bwMode="auto">
            <a:xfrm>
              <a:off x="8295" y="2326"/>
              <a:ext cx="5665" cy="3385"/>
            </a:xfrm>
            <a:prstGeom prst="roundRect">
              <a:avLst/>
            </a:prstGeom>
            <a:solidFill>
              <a:srgbClr val="F4AE3E"/>
            </a:solidFill>
            <a:ln w="9525">
              <a:noFill/>
              <a:miter lim="800000"/>
            </a:ln>
            <a:effectLst>
              <a:prstShdw prst="shdw17" dist="17961" dir="2700000">
                <a:srgbClr val="FFCCFF">
                  <a:gamma/>
                  <a:shade val="60000"/>
                  <a:invGamma/>
                </a:srgbClr>
              </a:prstShdw>
            </a:effectLst>
          </p:spPr>
          <p:txBody>
            <a:bodyPr>
              <a:spAutoFit/>
            </a:bodyPr>
            <a:lstStyle/>
            <a:p>
              <a:pPr marR="0" defTabSz="914400">
                <a:buClrTx/>
                <a:buSzTx/>
                <a:buFontTx/>
                <a:buNone/>
                <a:defRPr/>
              </a:pP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使用蝴蝶结理论识别危险和威胁.</a:t>
              </a:r>
            </a:p>
            <a:p>
              <a:pPr marR="0" defTabSz="914400">
                <a:buClrTx/>
                <a:buSzTx/>
                <a:buFontTx/>
                <a:buNone/>
                <a:defRPr/>
              </a:pP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工作步骤 1:</a:t>
              </a:r>
            </a:p>
            <a:p>
              <a:pPr marR="0" defTabSz="914400">
                <a:buClrTx/>
                <a:buSzTx/>
                <a:buFontTx/>
                <a:buNone/>
                <a:defRPr/>
              </a:pPr>
              <a:r>
                <a:rPr kumimoji="0" lang="zh-CN" altLang="en-US" sz="1200" b="1" kern="1200" cap="none" spc="0" normalizeH="0" baseline="0" noProof="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回答以下问题</a:t>
              </a:r>
              <a:r>
                <a:rPr kumimoji="0" lang="en-US" altLang="zh-CN" sz="1200" b="1" kern="1200" cap="none" spc="0" normalizeH="0" baseline="0" noProof="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buClrTx/>
                <a:buSzTx/>
                <a:buFontTx/>
                <a:buNone/>
                <a:defRPr/>
              </a:pP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涉及到的危险都有什么</a:t>
              </a:r>
              <a:r>
                <a:rPr kumimoji="0" lang="en-US" altLang="zh-CN"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marR="0" defTabSz="914400">
                <a:buClrTx/>
                <a:buSzTx/>
                <a:buFontTx/>
                <a:buNone/>
                <a:defRPr/>
              </a:pP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在怎样的情况下它会被释放</a:t>
              </a:r>
              <a:r>
                <a:rPr kumimoji="0" lang="en-US" altLang="zh-CN"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威胁)</a:t>
              </a:r>
            </a:p>
            <a:p>
              <a:pPr marR="0" defTabSz="914400">
                <a:buClrTx/>
                <a:buSzTx/>
                <a:buFontTx/>
                <a:buNone/>
                <a:defRPr/>
              </a:pP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有哪些屏障</a:t>
              </a:r>
              <a:r>
                <a:rPr kumimoji="0" lang="en-US" altLang="zh-CN"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控制威胁</a:t>
              </a:r>
              <a:r>
                <a:rPr kumimoji="0" lang="en-US" altLang="zh-CN"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marR="0" defTabSz="914400">
                <a:buClrTx/>
                <a:buSzTx/>
                <a:buFontTx/>
                <a:buNone/>
                <a:defRPr/>
              </a:pP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后果是怎样的</a:t>
              </a:r>
              <a:r>
                <a:rPr kumimoji="0" lang="en-US" altLang="zh-CN"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kumimoji="0" lang="zh-CN" altLang="en-US" sz="1200" b="1" kern="1200" cap="none" spc="0" normalizeH="0" baseline="0" noProof="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顶事件</a:t>
              </a:r>
              <a:r>
                <a:rPr kumimoji="0" lang="zh-CN" altLang="en-US" sz="1200" b="1" kern="1200" cap="none" spc="0" normalizeH="0" baseline="0" noProof="0">
                  <a:solidFill>
                    <a:schemeClr val="tx1">
                      <a:lumMod val="75000"/>
                      <a:lumOff val="2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kern="1200" cap="none" spc="0" normalizeH="0" baseline="0" noProof="0">
                  <a:solidFill>
                    <a:srgbClr val="00009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kern="1200" cap="none" spc="0" normalizeH="0" baseline="0" noProof="0">
                  <a:solidFill>
                    <a:srgbClr val="00009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 </a:t>
              </a:r>
            </a:p>
          </p:txBody>
        </p:sp>
        <p:graphicFrame>
          <p:nvGraphicFramePr>
            <p:cNvPr id="5123" name="Object 265"/>
            <p:cNvGraphicFramePr/>
            <p:nvPr/>
          </p:nvGraphicFramePr>
          <p:xfrm>
            <a:off x="4160" y="5620"/>
            <a:ext cx="10180" cy="4480"/>
          </p:xfrm>
          <a:graphic>
            <a:graphicData uri="http://schemas.openxmlformats.org/presentationml/2006/ole">
              <mc:AlternateContent xmlns:mc="http://schemas.openxmlformats.org/markup-compatibility/2006">
                <mc:Choice xmlns:v="urn:schemas-microsoft-com:vml" Requires="v">
                  <p:oleObj spid="_x0000_s7178" r:id="rId6" imgW="8105140" imgH="3612515" progId="Excel.Sheet.8">
                    <p:embed/>
                  </p:oleObj>
                </mc:Choice>
                <mc:Fallback>
                  <p:oleObj r:id="rId6" imgW="8105140" imgH="3612515" progId="Excel.Sheet.8">
                    <p:embed/>
                    <p:pic>
                      <p:nvPicPr>
                        <p:cNvPr id="0" name="图片 3087"/>
                        <p:cNvPicPr/>
                        <p:nvPr/>
                      </p:nvPicPr>
                      <p:blipFill>
                        <a:blip r:embed="rId7"/>
                        <a:stretch>
                          <a:fillRect/>
                        </a:stretch>
                      </p:blipFill>
                      <p:spPr>
                        <a:xfrm>
                          <a:off x="4160" y="5620"/>
                          <a:ext cx="10180" cy="4480"/>
                        </a:xfrm>
                        <a:prstGeom prst="rect">
                          <a:avLst/>
                        </a:prstGeom>
                        <a:solidFill>
                          <a:schemeClr val="bg1"/>
                        </a:solidFill>
                        <a:ln w="38100">
                          <a:noFill/>
                          <a:miter/>
                        </a:ln>
                      </p:spPr>
                    </p:pic>
                  </p:oleObj>
                </mc:Fallback>
              </mc:AlternateContent>
            </a:graphicData>
          </a:graphic>
        </p:graphicFrame>
        <p:sp>
          <p:nvSpPr>
            <p:cNvPr id="1670410" name="AutoShape 266"/>
            <p:cNvSpPr>
              <a:spLocks noChangeArrowheads="1"/>
            </p:cNvSpPr>
            <p:nvPr/>
          </p:nvSpPr>
          <p:spPr bwMode="auto">
            <a:xfrm rot="10798340">
              <a:off x="6135" y="3855"/>
              <a:ext cx="2050" cy="1803"/>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93D8"/>
            </a:solidFill>
            <a:ln w="9525">
              <a:noFill/>
              <a:miter lim="800000"/>
            </a:ln>
            <a:effectLst>
              <a:prstShdw prst="shdw17" dist="17961" dir="2700000">
                <a:srgbClr val="CCFFFF">
                  <a:gamma/>
                  <a:shade val="60000"/>
                  <a:invGamma/>
                </a:srgbClr>
              </a:prstShdw>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2" name="组合 1"/>
          <p:cNvGrpSpPr/>
          <p:nvPr/>
        </p:nvGrpSpPr>
        <p:grpSpPr>
          <a:xfrm>
            <a:off x="1085850" y="644525"/>
            <a:ext cx="6959849" cy="4167804"/>
            <a:chOff x="420" y="1090"/>
            <a:chExt cx="13980" cy="9046"/>
          </a:xfrm>
        </p:grpSpPr>
        <p:graphicFrame>
          <p:nvGraphicFramePr>
            <p:cNvPr id="6146" name="Object 49"/>
            <p:cNvGraphicFramePr/>
            <p:nvPr/>
          </p:nvGraphicFramePr>
          <p:xfrm>
            <a:off x="420" y="1090"/>
            <a:ext cx="13643" cy="8368"/>
          </p:xfrm>
          <a:graphic>
            <a:graphicData uri="http://schemas.openxmlformats.org/presentationml/2006/ole">
              <mc:AlternateContent xmlns:mc="http://schemas.openxmlformats.org/markup-compatibility/2006">
                <mc:Choice xmlns:v="urn:schemas-microsoft-com:vml" Requires="v">
                  <p:oleObj spid="_x0000_s8201" r:id="rId4" imgW="9708515" imgH="4662170" progId="Excel.Sheet.8">
                    <p:embed/>
                  </p:oleObj>
                </mc:Choice>
                <mc:Fallback>
                  <p:oleObj r:id="rId4" imgW="9708515" imgH="4662170" progId="Excel.Sheet.8">
                    <p:embed/>
                    <p:pic>
                      <p:nvPicPr>
                        <p:cNvPr id="0" name="图片 3089"/>
                        <p:cNvPicPr/>
                        <p:nvPr/>
                      </p:nvPicPr>
                      <p:blipFill>
                        <a:blip r:embed="rId5"/>
                        <a:stretch>
                          <a:fillRect/>
                        </a:stretch>
                      </p:blipFill>
                      <p:spPr>
                        <a:xfrm>
                          <a:off x="420" y="1090"/>
                          <a:ext cx="13643" cy="8368"/>
                        </a:xfrm>
                        <a:prstGeom prst="rect">
                          <a:avLst/>
                        </a:prstGeom>
                        <a:noFill/>
                        <a:ln w="19050" cap="flat" cmpd="sng">
                          <a:solidFill>
                            <a:schemeClr val="tx1"/>
                          </a:solidFill>
                          <a:prstDash val="solid"/>
                          <a:miter/>
                          <a:headEnd type="none" w="med" len="med"/>
                          <a:tailEnd type="none" w="med" len="med"/>
                        </a:ln>
                      </p:spPr>
                    </p:pic>
                  </p:oleObj>
                </mc:Fallback>
              </mc:AlternateContent>
            </a:graphicData>
          </a:graphic>
        </p:graphicFrame>
        <p:grpSp>
          <p:nvGrpSpPr>
            <p:cNvPr id="6150" name="Group 10"/>
            <p:cNvGrpSpPr/>
            <p:nvPr/>
          </p:nvGrpSpPr>
          <p:grpSpPr>
            <a:xfrm>
              <a:off x="4228" y="7053"/>
              <a:ext cx="1735" cy="1165"/>
              <a:chOff x="2179" y="2069"/>
              <a:chExt cx="886" cy="690"/>
            </a:xfrm>
          </p:grpSpPr>
          <p:grpSp>
            <p:nvGrpSpPr>
              <p:cNvPr id="6155" name="Group 11"/>
              <p:cNvGrpSpPr/>
              <p:nvPr/>
            </p:nvGrpSpPr>
            <p:grpSpPr>
              <a:xfrm>
                <a:off x="2562" y="2290"/>
                <a:ext cx="120" cy="217"/>
                <a:chOff x="2512" y="1886"/>
                <a:chExt cx="716" cy="659"/>
              </a:xfrm>
            </p:grpSpPr>
            <p:sp>
              <p:nvSpPr>
                <p:cNvPr id="1723404" name="Oval 12"/>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05" name="Rectangle 13"/>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06" name="Rectangle 14"/>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723407" name="Rectangle 15"/>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08" name="Rectangle 16"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09" name="Line 17"/>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10" name="Line 18"/>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11" name="Rectangle 19"/>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2" name="Rectangle 20"/>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3" name="Rectangle 21"/>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4" name="Rectangle 22"/>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5" name="Rectangle 23"/>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6" name="Rectangle 24"/>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7" name="Rectangle 25"/>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18" name="Line 26"/>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19" name="Line 27"/>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0" name="Line 28"/>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1" name="Line 29"/>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2" name="Line 30"/>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3" name="Line 31"/>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4" name="Line 32"/>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5" name="Line 33"/>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6" name="Line 34"/>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7" name="Line 35"/>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8" name="Line 36"/>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29" name="Rectangle 37"/>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30" name="Line 38"/>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23431" name="Rectangle 39"/>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23432" name="Rectangle 40"/>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6151" name="Text Box 42"/>
            <p:cNvSpPr txBox="1"/>
            <p:nvPr/>
          </p:nvSpPr>
          <p:spPr>
            <a:xfrm>
              <a:off x="8160" y="6811"/>
              <a:ext cx="6240" cy="3325"/>
            </a:xfrm>
            <a:prstGeom prst="roundRect">
              <a:avLst/>
            </a:prstGeom>
            <a:solidFill>
              <a:srgbClr val="F4AE3E"/>
            </a:solidFill>
            <a:ln w="9525">
              <a:noFill/>
            </a:ln>
            <a:effectLst>
              <a:prstShdw prst="shdw17" dist="17961" dir="2699999">
                <a:srgbClr val="997A99"/>
              </a:prstShdw>
            </a:effectLst>
          </p:spPr>
          <p:txBody>
            <a:bodyPr>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使用蝴蝶结理论识别危险和威胁.</a:t>
              </a: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工作步骤 4:</a:t>
              </a:r>
            </a:p>
            <a:p>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回答以下问题.</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涉及到的危险都有什么?</a:t>
              </a: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在怎样的情况下它会被释放? ..(威胁)</a:t>
              </a: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有哪些屏障?..(控制威胁)</a:t>
              </a:r>
            </a:p>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后果是怎样的? … (顶事件) </a:t>
              </a:r>
            </a:p>
          </p:txBody>
        </p:sp>
        <p:graphicFrame>
          <p:nvGraphicFramePr>
            <p:cNvPr id="6147" name="Object 46"/>
            <p:cNvGraphicFramePr/>
            <p:nvPr/>
          </p:nvGraphicFramePr>
          <p:xfrm>
            <a:off x="5338" y="3282"/>
            <a:ext cx="9062" cy="3617"/>
          </p:xfrm>
          <a:graphic>
            <a:graphicData uri="http://schemas.openxmlformats.org/presentationml/2006/ole">
              <mc:AlternateContent xmlns:mc="http://schemas.openxmlformats.org/markup-compatibility/2006">
                <mc:Choice xmlns:v="urn:schemas-microsoft-com:vml" Requires="v">
                  <p:oleObj spid="_x0000_s8202" r:id="rId6" imgW="9121140" imgH="3431540" progId="Excel.Sheet.8">
                    <p:embed/>
                  </p:oleObj>
                </mc:Choice>
                <mc:Fallback>
                  <p:oleObj r:id="rId6" imgW="9121140" imgH="3431540" progId="Excel.Sheet.8">
                    <p:embed/>
                    <p:pic>
                      <p:nvPicPr>
                        <p:cNvPr id="0" name="图片 3097"/>
                        <p:cNvPicPr/>
                        <p:nvPr/>
                      </p:nvPicPr>
                      <p:blipFill>
                        <a:blip r:embed="rId7"/>
                        <a:stretch>
                          <a:fillRect/>
                        </a:stretch>
                      </p:blipFill>
                      <p:spPr>
                        <a:xfrm>
                          <a:off x="5338" y="3282"/>
                          <a:ext cx="9062" cy="3617"/>
                        </a:xfrm>
                        <a:prstGeom prst="rect">
                          <a:avLst/>
                        </a:prstGeom>
                        <a:solidFill>
                          <a:schemeClr val="bg1"/>
                        </a:solidFill>
                        <a:ln w="38100">
                          <a:noFill/>
                          <a:miter/>
                        </a:ln>
                      </p:spPr>
                    </p:pic>
                  </p:oleObj>
                </mc:Fallback>
              </mc:AlternateContent>
            </a:graphicData>
          </a:graphic>
        </p:graphicFrame>
        <p:sp>
          <p:nvSpPr>
            <p:cNvPr id="1723439" name="AutoShape 47"/>
            <p:cNvSpPr>
              <a:spLocks noChangeArrowheads="1"/>
            </p:cNvSpPr>
            <p:nvPr/>
          </p:nvSpPr>
          <p:spPr bwMode="auto">
            <a:xfrm rot="21598341">
              <a:off x="6053" y="6740"/>
              <a:ext cx="2050" cy="1703"/>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93D8"/>
            </a:solidFill>
            <a:ln w="9525">
              <a:noFill/>
              <a:miter lim="800000"/>
            </a:ln>
            <a:effectLst>
              <a:prstShdw prst="shdw17" dist="17961" dir="2700000">
                <a:srgbClr val="CCFFFF">
                  <a:gamma/>
                  <a:shade val="60000"/>
                  <a:invGamma/>
                </a:srgbClr>
              </a:prstShdw>
            </a:effectLst>
          </p:spPr>
          <p:txBody>
            <a:bodyPr wrap="none" anchor="ctr"/>
            <a:lstStyle/>
            <a:p>
              <a:endParaRPr lang="zh-CN" altLang="en-US" sz="14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2" name="组合 1"/>
          <p:cNvGrpSpPr/>
          <p:nvPr/>
        </p:nvGrpSpPr>
        <p:grpSpPr>
          <a:xfrm>
            <a:off x="1190625" y="742950"/>
            <a:ext cx="6912730" cy="4118582"/>
            <a:chOff x="420" y="1050"/>
            <a:chExt cx="13643" cy="8468"/>
          </a:xfrm>
        </p:grpSpPr>
        <p:graphicFrame>
          <p:nvGraphicFramePr>
            <p:cNvPr id="7170" name="Object 112"/>
            <p:cNvGraphicFramePr/>
            <p:nvPr/>
          </p:nvGraphicFramePr>
          <p:xfrm>
            <a:off x="420" y="1050"/>
            <a:ext cx="13643" cy="8368"/>
          </p:xfrm>
          <a:graphic>
            <a:graphicData uri="http://schemas.openxmlformats.org/presentationml/2006/ole">
              <mc:AlternateContent xmlns:mc="http://schemas.openxmlformats.org/markup-compatibility/2006">
                <mc:Choice xmlns:v="urn:schemas-microsoft-com:vml" Requires="v">
                  <p:oleObj spid="_x0000_s9221" r:id="rId4" imgW="9708515" imgH="4662170" progId="Excel.Sheet.8">
                    <p:embed/>
                  </p:oleObj>
                </mc:Choice>
                <mc:Fallback>
                  <p:oleObj r:id="rId4" imgW="9708515" imgH="4662170" progId="Excel.Sheet.8">
                    <p:embed/>
                    <p:pic>
                      <p:nvPicPr>
                        <p:cNvPr id="0" name="图片 3098"/>
                        <p:cNvPicPr/>
                        <p:nvPr/>
                      </p:nvPicPr>
                      <p:blipFill>
                        <a:blip r:embed="rId5"/>
                        <a:stretch>
                          <a:fillRect/>
                        </a:stretch>
                      </p:blipFill>
                      <p:spPr>
                        <a:xfrm>
                          <a:off x="420" y="1050"/>
                          <a:ext cx="13643" cy="8368"/>
                        </a:xfrm>
                        <a:prstGeom prst="rect">
                          <a:avLst/>
                        </a:prstGeom>
                        <a:noFill/>
                        <a:ln w="19050" cap="flat" cmpd="sng">
                          <a:solidFill>
                            <a:schemeClr val="tx1"/>
                          </a:solidFill>
                          <a:prstDash val="solid"/>
                          <a:miter/>
                          <a:headEnd type="none" w="med" len="med"/>
                          <a:tailEnd type="none" w="med" len="med"/>
                        </a:ln>
                      </p:spPr>
                    </p:pic>
                  </p:oleObj>
                </mc:Fallback>
              </mc:AlternateContent>
            </a:graphicData>
          </a:graphic>
        </p:graphicFrame>
        <p:sp>
          <p:nvSpPr>
            <p:cNvPr id="1769484" name="Text Box 12"/>
            <p:cNvSpPr txBox="1">
              <a:spLocks noChangeArrowheads="1"/>
            </p:cNvSpPr>
            <p:nvPr/>
          </p:nvSpPr>
          <p:spPr bwMode="auto">
            <a:xfrm>
              <a:off x="440" y="2665"/>
              <a:ext cx="6008" cy="1178"/>
            </a:xfrm>
            <a:prstGeom prst="roundRect">
              <a:avLst/>
            </a:prstGeom>
            <a:solidFill>
              <a:schemeClr val="bg1"/>
            </a:solidFill>
            <a:ln w="9525">
              <a:solidFill>
                <a:schemeClr val="bg1">
                  <a:lumMod val="50000"/>
                </a:schemeClr>
              </a:solidFill>
              <a:miter lim="800000"/>
            </a:ln>
            <a:effectLst>
              <a:prstShdw prst="shdw17" dist="17961" dir="2700000">
                <a:schemeClr val="bg1">
                  <a:gamma/>
                  <a:shade val="60000"/>
                  <a:invGamma/>
                </a:schemeClr>
              </a:prstShdw>
            </a:effectLst>
          </p:spPr>
          <p:txBody>
            <a:bodyPr>
              <a:spAutoFit/>
            </a:bodyPr>
            <a:lstStyle/>
            <a:p>
              <a:pPr marR="0" defTabSz="914400">
                <a:buClrTx/>
                <a:buSzTx/>
                <a:buFontTx/>
                <a:buNone/>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对任务的每个步骤重复蝴蝶结过程,</a:t>
              </a:r>
            </a:p>
            <a:p>
              <a:pPr marR="0" defTabSz="914400">
                <a:buClrTx/>
                <a:buSzTx/>
                <a:buFontTx/>
                <a:buNone/>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然后对你想到的威胁进行控制</a:t>
              </a: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769487" name="Line 15"/>
            <p:cNvSpPr>
              <a:spLocks noChangeShapeType="1"/>
            </p:cNvSpPr>
            <p:nvPr/>
          </p:nvSpPr>
          <p:spPr bwMode="auto">
            <a:xfrm>
              <a:off x="1980" y="3940"/>
              <a:ext cx="0" cy="920"/>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488" name="Line 16"/>
            <p:cNvSpPr>
              <a:spLocks noChangeShapeType="1"/>
            </p:cNvSpPr>
            <p:nvPr/>
          </p:nvSpPr>
          <p:spPr bwMode="auto">
            <a:xfrm>
              <a:off x="2940" y="3880"/>
              <a:ext cx="0" cy="2380"/>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489" name="Line 17"/>
            <p:cNvSpPr>
              <a:spLocks noChangeShapeType="1"/>
            </p:cNvSpPr>
            <p:nvPr/>
          </p:nvSpPr>
          <p:spPr bwMode="auto">
            <a:xfrm>
              <a:off x="3660" y="3880"/>
              <a:ext cx="0" cy="4860"/>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7181" name="Group 18"/>
            <p:cNvGrpSpPr/>
            <p:nvPr/>
          </p:nvGrpSpPr>
          <p:grpSpPr>
            <a:xfrm>
              <a:off x="4268" y="8353"/>
              <a:ext cx="1735" cy="1165"/>
              <a:chOff x="2179" y="2069"/>
              <a:chExt cx="886" cy="690"/>
            </a:xfrm>
          </p:grpSpPr>
          <p:grpSp>
            <p:nvGrpSpPr>
              <p:cNvPr id="7244" name="Group 19"/>
              <p:cNvGrpSpPr/>
              <p:nvPr/>
            </p:nvGrpSpPr>
            <p:grpSpPr>
              <a:xfrm>
                <a:off x="2562" y="2290"/>
                <a:ext cx="120" cy="217"/>
                <a:chOff x="2512" y="1886"/>
                <a:chExt cx="716" cy="659"/>
              </a:xfrm>
            </p:grpSpPr>
            <p:sp>
              <p:nvSpPr>
                <p:cNvPr id="1769492" name="Oval 20"/>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493" name="Rectangle 21"/>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494" name="Rectangle 22"/>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grpSp>
          <p:sp>
            <p:nvSpPr>
              <p:cNvPr id="1769495" name="Rectangle 23"/>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1769496" name="Rectangle 24"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1769497" name="Line 25"/>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498" name="Line 26"/>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499" name="Rectangle 27"/>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0" name="Rectangle 28"/>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1" name="Rectangle 29"/>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2" name="Rectangle 30"/>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3" name="Rectangle 31"/>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4" name="Rectangle 32"/>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5" name="Rectangle 33"/>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06" name="Line 34"/>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07" name="Line 35"/>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08" name="Line 36"/>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09" name="Line 37"/>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0" name="Line 38"/>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1" name="Line 39"/>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2" name="Line 40"/>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3" name="Line 41"/>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4" name="Line 42"/>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5" name="Line 43"/>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6" name="Line 44"/>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7" name="Rectangle 45"/>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18" name="Line 46"/>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19" name="Rectangle 47"/>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20" name="Rectangle 48"/>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grpSp>
        <p:grpSp>
          <p:nvGrpSpPr>
            <p:cNvPr id="7182" name="Group 49"/>
            <p:cNvGrpSpPr/>
            <p:nvPr/>
          </p:nvGrpSpPr>
          <p:grpSpPr>
            <a:xfrm>
              <a:off x="4268" y="5893"/>
              <a:ext cx="1735" cy="1165"/>
              <a:chOff x="2179" y="2069"/>
              <a:chExt cx="886" cy="690"/>
            </a:xfrm>
          </p:grpSpPr>
          <p:grpSp>
            <p:nvGrpSpPr>
              <p:cNvPr id="7214" name="Group 50"/>
              <p:cNvGrpSpPr/>
              <p:nvPr/>
            </p:nvGrpSpPr>
            <p:grpSpPr>
              <a:xfrm>
                <a:off x="2562" y="2290"/>
                <a:ext cx="120" cy="217"/>
                <a:chOff x="2512" y="1886"/>
                <a:chExt cx="716" cy="659"/>
              </a:xfrm>
            </p:grpSpPr>
            <p:sp>
              <p:nvSpPr>
                <p:cNvPr id="1769523" name="Oval 51"/>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24" name="Rectangle 52"/>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25" name="Rectangle 53"/>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grpSp>
          <p:sp>
            <p:nvSpPr>
              <p:cNvPr id="1769526" name="Rectangle 54"/>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1769527" name="Rectangle 55"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1769528" name="Line 56"/>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29" name="Line 57"/>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30" name="Rectangle 58"/>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1" name="Rectangle 59"/>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2" name="Rectangle 60"/>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3" name="Rectangle 61"/>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4" name="Rectangle 62"/>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5" name="Rectangle 63"/>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6" name="Rectangle 64"/>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37" name="Line 65"/>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38" name="Line 66"/>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39" name="Line 67"/>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0" name="Line 68"/>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1" name="Line 69"/>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2" name="Line 70"/>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3" name="Line 71"/>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4" name="Line 72"/>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5" name="Line 73"/>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6" name="Line 74"/>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7" name="Line 75"/>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48" name="Rectangle 76"/>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49" name="Line 77"/>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50" name="Rectangle 78"/>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51" name="Rectangle 79"/>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grpSp>
        <p:grpSp>
          <p:nvGrpSpPr>
            <p:cNvPr id="7183" name="Group 80"/>
            <p:cNvGrpSpPr/>
            <p:nvPr/>
          </p:nvGrpSpPr>
          <p:grpSpPr>
            <a:xfrm>
              <a:off x="4268" y="4613"/>
              <a:ext cx="1735" cy="1165"/>
              <a:chOff x="2179" y="2069"/>
              <a:chExt cx="886" cy="690"/>
            </a:xfrm>
          </p:grpSpPr>
          <p:grpSp>
            <p:nvGrpSpPr>
              <p:cNvPr id="7184" name="Group 81"/>
              <p:cNvGrpSpPr/>
              <p:nvPr/>
            </p:nvGrpSpPr>
            <p:grpSpPr>
              <a:xfrm>
                <a:off x="2562" y="2290"/>
                <a:ext cx="120" cy="217"/>
                <a:chOff x="2512" y="1886"/>
                <a:chExt cx="716" cy="659"/>
              </a:xfrm>
            </p:grpSpPr>
            <p:sp>
              <p:nvSpPr>
                <p:cNvPr id="1769554" name="Oval 82"/>
                <p:cNvSpPr>
                  <a:spLocks noChangeArrowheads="1"/>
                </p:cNvSpPr>
                <p:nvPr/>
              </p:nvSpPr>
              <p:spPr bwMode="auto">
                <a:xfrm>
                  <a:off x="2512" y="1886"/>
                  <a:ext cx="716" cy="659"/>
                </a:xfrm>
                <a:prstGeom prst="ellipse">
                  <a:avLst/>
                </a:prstGeom>
                <a:solidFill>
                  <a:srgbClr val="FC0128"/>
                </a:solidFill>
                <a:ln w="12700">
                  <a:solidFill>
                    <a:srgbClr val="000000"/>
                  </a:solidFill>
                  <a:round/>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55" name="Rectangle 83"/>
                <p:cNvSpPr>
                  <a:spLocks noChangeArrowheads="1"/>
                </p:cNvSpPr>
                <p:nvPr/>
              </p:nvSpPr>
              <p:spPr bwMode="auto">
                <a:xfrm>
                  <a:off x="2665" y="2015"/>
                  <a:ext cx="412" cy="231"/>
                </a:xfrm>
                <a:prstGeom prst="rect">
                  <a:avLst/>
                </a:prstGeom>
                <a:noFill/>
                <a:ln w="25400">
                  <a:no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56" name="Rectangle 84"/>
                <p:cNvSpPr>
                  <a:spLocks noChangeArrowheads="1"/>
                </p:cNvSpPr>
                <p:nvPr/>
              </p:nvSpPr>
              <p:spPr bwMode="auto">
                <a:xfrm>
                  <a:off x="2573" y="2187"/>
                  <a:ext cx="596" cy="231"/>
                </a:xfrm>
                <a:prstGeom prst="rect">
                  <a:avLst/>
                </a:prstGeom>
                <a:noFill/>
                <a:ln w="25400">
                  <a:no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grpSp>
          <p:sp>
            <p:nvSpPr>
              <p:cNvPr id="1769557" name="Rectangle 85"/>
              <p:cNvSpPr>
                <a:spLocks noChangeArrowheads="1"/>
              </p:cNvSpPr>
              <p:nvPr/>
            </p:nvSpPr>
            <p:spPr bwMode="auto">
              <a:xfrm>
                <a:off x="2179" y="2069"/>
                <a:ext cx="50" cy="659"/>
              </a:xfrm>
              <a:prstGeom prst="rect">
                <a:avLst/>
              </a:prstGeom>
              <a:solidFill>
                <a:srgbClr val="FF0000"/>
              </a:solid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1769558" name="Rectangle 86" descr="Light upward diagonal"/>
              <p:cNvSpPr>
                <a:spLocks noChangeArrowheads="1"/>
              </p:cNvSpPr>
              <p:nvPr/>
            </p:nvSpPr>
            <p:spPr bwMode="auto">
              <a:xfrm>
                <a:off x="3014" y="2069"/>
                <a:ext cx="51" cy="690"/>
              </a:xfrm>
              <a:prstGeom prst="rect">
                <a:avLst/>
              </a:prstGeom>
              <a:pattFill prst="ltUpDiag">
                <a:fgClr>
                  <a:srgbClr val="000000"/>
                </a:fgClr>
                <a:bgClr>
                  <a:srgbClr val="FC0128"/>
                </a:bgClr>
              </a:pattFill>
              <a:ln w="12700">
                <a:solidFill>
                  <a:srgbClr val="000000"/>
                </a:solidFill>
                <a:miter lim="800000"/>
              </a:ln>
              <a:effectLst/>
            </p:spPr>
            <p:txBody>
              <a:bodyPr lIns="90488" tIns="44450" rIns="90488" bIns="44450"/>
              <a:lstStyle/>
              <a:p>
                <a:pPr algn="ctr" eaLnBrk="0" hangingPunct="0"/>
                <a:endParaRPr lang="en-GB" altLang="zh-CN" sz="1400" dirty="0">
                  <a:solidFill>
                    <a:schemeClr val="bg1"/>
                  </a:solidFill>
                  <a:effectLst/>
                  <a:latin typeface="微软雅黑" panose="020B0503020204020204" pitchFamily="34" charset="-122"/>
                  <a:ea typeface="微软雅黑" panose="020B0503020204020204" pitchFamily="34" charset="-122"/>
                </a:endParaRPr>
              </a:p>
            </p:txBody>
          </p:sp>
          <p:sp>
            <p:nvSpPr>
              <p:cNvPr id="1769559" name="Line 87"/>
              <p:cNvSpPr>
                <a:spLocks noChangeShapeType="1"/>
              </p:cNvSpPr>
              <p:nvPr/>
            </p:nvSpPr>
            <p:spPr bwMode="auto">
              <a:xfrm flipV="1">
                <a:off x="2232" y="2401"/>
                <a:ext cx="322" cy="1"/>
              </a:xfrm>
              <a:prstGeom prst="line">
                <a:avLst/>
              </a:prstGeom>
              <a:noFill/>
              <a:ln w="19050">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60" name="Line 88"/>
              <p:cNvSpPr>
                <a:spLocks noChangeShapeType="1"/>
              </p:cNvSpPr>
              <p:nvPr/>
            </p:nvSpPr>
            <p:spPr bwMode="auto">
              <a:xfrm>
                <a:off x="2232" y="2118"/>
                <a:ext cx="326" cy="224"/>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61" name="Rectangle 89"/>
              <p:cNvSpPr>
                <a:spLocks noChangeArrowheads="1"/>
              </p:cNvSpPr>
              <p:nvPr/>
            </p:nvSpPr>
            <p:spPr bwMode="auto">
              <a:xfrm>
                <a:off x="2276" y="2105"/>
                <a:ext cx="25"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2" name="Rectangle 90"/>
              <p:cNvSpPr>
                <a:spLocks noChangeArrowheads="1"/>
              </p:cNvSpPr>
              <p:nvPr/>
            </p:nvSpPr>
            <p:spPr bwMode="auto">
              <a:xfrm>
                <a:off x="2405" y="2324"/>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3" name="Rectangle 91"/>
              <p:cNvSpPr>
                <a:spLocks noChangeArrowheads="1"/>
              </p:cNvSpPr>
              <p:nvPr/>
            </p:nvSpPr>
            <p:spPr bwMode="auto">
              <a:xfrm>
                <a:off x="2718" y="2329"/>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4" name="Rectangle 92"/>
              <p:cNvSpPr>
                <a:spLocks noChangeArrowheads="1"/>
              </p:cNvSpPr>
              <p:nvPr/>
            </p:nvSpPr>
            <p:spPr bwMode="auto">
              <a:xfrm>
                <a:off x="2814" y="2203"/>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5" name="Rectangle 93"/>
              <p:cNvSpPr>
                <a:spLocks noChangeArrowheads="1"/>
              </p:cNvSpPr>
              <p:nvPr/>
            </p:nvSpPr>
            <p:spPr bwMode="auto">
              <a:xfrm>
                <a:off x="2934" y="2077"/>
                <a:ext cx="25"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6" name="Rectangle 94"/>
              <p:cNvSpPr>
                <a:spLocks noChangeArrowheads="1"/>
              </p:cNvSpPr>
              <p:nvPr/>
            </p:nvSpPr>
            <p:spPr bwMode="auto">
              <a:xfrm>
                <a:off x="2814" y="2455"/>
                <a:ext cx="24" cy="139"/>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7" name="Rectangle 95"/>
              <p:cNvSpPr>
                <a:spLocks noChangeArrowheads="1"/>
              </p:cNvSpPr>
              <p:nvPr/>
            </p:nvSpPr>
            <p:spPr bwMode="auto">
              <a:xfrm>
                <a:off x="2918" y="2582"/>
                <a:ext cx="25" cy="138"/>
              </a:xfrm>
              <a:prstGeom prst="rect">
                <a:avLst/>
              </a:prstGeom>
              <a:solidFill>
                <a:srgbClr val="00FF00"/>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68" name="Line 96"/>
              <p:cNvSpPr>
                <a:spLocks noChangeShapeType="1"/>
              </p:cNvSpPr>
              <p:nvPr/>
            </p:nvSpPr>
            <p:spPr bwMode="auto">
              <a:xfrm>
                <a:off x="2684" y="2399"/>
                <a:ext cx="3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69" name="Line 97"/>
              <p:cNvSpPr>
                <a:spLocks noChangeShapeType="1"/>
              </p:cNvSpPr>
              <p:nvPr/>
            </p:nvSpPr>
            <p:spPr bwMode="auto">
              <a:xfrm>
                <a:off x="2745" y="2336"/>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0" name="Line 98"/>
              <p:cNvSpPr>
                <a:spLocks noChangeShapeType="1"/>
              </p:cNvSpPr>
              <p:nvPr/>
            </p:nvSpPr>
            <p:spPr bwMode="auto">
              <a:xfrm>
                <a:off x="2841" y="2336"/>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1" name="Line 99"/>
              <p:cNvSpPr>
                <a:spLocks noChangeShapeType="1"/>
              </p:cNvSpPr>
              <p:nvPr/>
            </p:nvSpPr>
            <p:spPr bwMode="auto">
              <a:xfrm>
                <a:off x="2842" y="2206"/>
                <a:ext cx="9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2" name="Line 100"/>
              <p:cNvSpPr>
                <a:spLocks noChangeShapeType="1"/>
              </p:cNvSpPr>
              <p:nvPr/>
            </p:nvSpPr>
            <p:spPr bwMode="auto">
              <a:xfrm>
                <a:off x="2962" y="2079"/>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3" name="Line 101"/>
              <p:cNvSpPr>
                <a:spLocks noChangeShapeType="1"/>
              </p:cNvSpPr>
              <p:nvPr/>
            </p:nvSpPr>
            <p:spPr bwMode="auto">
              <a:xfrm>
                <a:off x="2962" y="2206"/>
                <a:ext cx="54"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4" name="Line 102"/>
              <p:cNvSpPr>
                <a:spLocks noChangeShapeType="1"/>
              </p:cNvSpPr>
              <p:nvPr/>
            </p:nvSpPr>
            <p:spPr bwMode="auto">
              <a:xfrm>
                <a:off x="2745" y="2462"/>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5" name="Line 103"/>
              <p:cNvSpPr>
                <a:spLocks noChangeShapeType="1"/>
              </p:cNvSpPr>
              <p:nvPr/>
            </p:nvSpPr>
            <p:spPr bwMode="auto">
              <a:xfrm>
                <a:off x="2841" y="2462"/>
                <a:ext cx="172"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6" name="Line 104"/>
              <p:cNvSpPr>
                <a:spLocks noChangeShapeType="1"/>
              </p:cNvSpPr>
              <p:nvPr/>
            </p:nvSpPr>
            <p:spPr bwMode="auto">
              <a:xfrm>
                <a:off x="2841" y="2588"/>
                <a:ext cx="77"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7" name="Line 105"/>
              <p:cNvSpPr>
                <a:spLocks noChangeShapeType="1"/>
              </p:cNvSpPr>
              <p:nvPr/>
            </p:nvSpPr>
            <p:spPr bwMode="auto">
              <a:xfrm>
                <a:off x="2945" y="2588"/>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8" name="Line 106"/>
              <p:cNvSpPr>
                <a:spLocks noChangeShapeType="1"/>
              </p:cNvSpPr>
              <p:nvPr/>
            </p:nvSpPr>
            <p:spPr bwMode="auto">
              <a:xfrm>
                <a:off x="2945" y="2714"/>
                <a:ext cx="68" cy="0"/>
              </a:xfrm>
              <a:prstGeom prst="line">
                <a:avLst/>
              </a:prstGeom>
              <a:noFill/>
              <a:ln w="63500">
                <a:solidFill>
                  <a:schemeClr val="tx2"/>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79" name="Rectangle 107"/>
              <p:cNvSpPr>
                <a:spLocks noChangeArrowheads="1"/>
              </p:cNvSpPr>
              <p:nvPr/>
            </p:nvSpPr>
            <p:spPr bwMode="auto">
              <a:xfrm>
                <a:off x="2361" y="2149"/>
                <a:ext cx="24" cy="138"/>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80" name="Line 108"/>
              <p:cNvSpPr>
                <a:spLocks noChangeShapeType="1"/>
              </p:cNvSpPr>
              <p:nvPr/>
            </p:nvSpPr>
            <p:spPr bwMode="auto">
              <a:xfrm flipV="1">
                <a:off x="2231" y="2473"/>
                <a:ext cx="327" cy="211"/>
              </a:xfrm>
              <a:prstGeom prst="line">
                <a:avLst/>
              </a:prstGeom>
              <a:noFill/>
              <a:ln w="28575">
                <a:solidFill>
                  <a:schemeClr val="tx2"/>
                </a:solidFill>
                <a:round/>
                <a:tailEnd type="triangle" w="med" len="me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69581" name="Rectangle 109"/>
              <p:cNvSpPr>
                <a:spLocks noChangeArrowheads="1"/>
              </p:cNvSpPr>
              <p:nvPr/>
            </p:nvSpPr>
            <p:spPr bwMode="auto">
              <a:xfrm>
                <a:off x="2294" y="2545"/>
                <a:ext cx="24"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sp>
            <p:nvSpPr>
              <p:cNvPr id="1769582" name="Rectangle 110"/>
              <p:cNvSpPr>
                <a:spLocks noChangeArrowheads="1"/>
              </p:cNvSpPr>
              <p:nvPr/>
            </p:nvSpPr>
            <p:spPr bwMode="auto">
              <a:xfrm>
                <a:off x="2435" y="2480"/>
                <a:ext cx="25" cy="139"/>
              </a:xfrm>
              <a:prstGeom prst="rect">
                <a:avLst/>
              </a:prstGeom>
              <a:solidFill>
                <a:srgbClr val="CECECE"/>
              </a:solidFill>
              <a:ln w="12700">
                <a:solidFill>
                  <a:srgbClr val="000000"/>
                </a:solidFill>
                <a:miter lim="800000"/>
              </a:ln>
              <a:effectLst/>
            </p:spPr>
            <p:txBody>
              <a:bodyPr wrap="none" anchor="ctr"/>
              <a:lstStyle/>
              <a:p>
                <a:endParaRPr lang="zh-CN" altLang="en-US" sz="1400" dirty="0">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2717165" y="1835150"/>
            <a:ext cx="3213100" cy="583565"/>
          </a:xfrm>
          <a:prstGeom prst="rect">
            <a:avLst/>
          </a:prstGeom>
          <a:noFill/>
        </p:spPr>
        <p:txBody>
          <a:bodyPr wrap="none" rtlCol="0" anchor="t">
            <a:spAutoFit/>
          </a:bodyPr>
          <a:lstStyle/>
          <a:p>
            <a:pPr marR="0" algn="ctr" defTabSz="914400">
              <a:buClrTx/>
              <a:buSzTx/>
              <a:buFontTx/>
              <a:buNone/>
              <a:defRPr/>
            </a:pPr>
            <a:r>
              <a:rPr lang="en-US" altLang="zh-CN" sz="32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PTW (</a:t>
            </a:r>
            <a:r>
              <a:rPr lang="zh-CN" altLang="en-US" sz="32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许可工作)</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490399" name="Rectangle 31"/>
          <p:cNvSpPr>
            <a:spLocks noChangeArrowheads="1"/>
          </p:cNvSpPr>
          <p:nvPr/>
        </p:nvSpPr>
        <p:spPr bwMode="auto">
          <a:xfrm>
            <a:off x="2948940" y="2806065"/>
            <a:ext cx="887730" cy="1264920"/>
          </a:xfrm>
          <a:prstGeom prst="rect">
            <a:avLst/>
          </a:prstGeom>
          <a:solidFill>
            <a:srgbClr val="FFFF99"/>
          </a:solidFill>
          <a:ln w="12700">
            <a:noFill/>
            <a:miter lim="800000"/>
          </a:ln>
          <a:effectLst/>
        </p:spPr>
        <p:txBody>
          <a:bodyPr wrap="none"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GB" sz="12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屏障</a:t>
            </a:r>
          </a:p>
        </p:txBody>
      </p:sp>
      <p:sp>
        <p:nvSpPr>
          <p:cNvPr id="2490370" name="Rectangle 2"/>
          <p:cNvSpPr>
            <a:spLocks noChangeArrowheads="1"/>
          </p:cNvSpPr>
          <p:nvPr/>
        </p:nvSpPr>
        <p:spPr bwMode="auto">
          <a:xfrm>
            <a:off x="2313305" y="720090"/>
            <a:ext cx="2016125" cy="1285875"/>
          </a:xfrm>
          <a:prstGeom prst="rect">
            <a:avLst/>
          </a:prstGeom>
          <a:solidFill>
            <a:srgbClr val="F4AE3E"/>
          </a:solidFill>
          <a:ln w="12700">
            <a:solidFill>
              <a:schemeClr val="bg1"/>
            </a:solidFill>
            <a:miter lim="800000"/>
          </a:ln>
          <a:effectLst/>
        </p:spPr>
        <p:txBody>
          <a:bodyPr wrap="none" lIns="92075" tIns="46038" rIns="92075" bIns="46038"/>
          <a:lstStyle/>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识别危险</a:t>
            </a: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高温作业还是低温作业</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工作地点</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工作危险</a:t>
            </a: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危险源</a:t>
            </a:r>
            <a:endParaRPr lang="zh-CN" altLang="en-GB"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8198" name="Rectangle 3"/>
          <p:cNvSpPr/>
          <p:nvPr/>
        </p:nvSpPr>
        <p:spPr>
          <a:xfrm>
            <a:off x="2201545" y="846455"/>
            <a:ext cx="854710" cy="1861820"/>
          </a:xfrm>
          <a:prstGeom prst="rect">
            <a:avLst/>
          </a:prstGeom>
          <a:noFill/>
          <a:ln w="9525">
            <a:noFill/>
          </a:ln>
        </p:spPr>
        <p:txBody>
          <a:bodyPr wrap="none" anchor="ctr"/>
          <a:lstStyle/>
          <a:p>
            <a:endParaRPr lang="nl-NL" altLang="zh-CN" sz="1200" dirty="0">
              <a:solidFill>
                <a:schemeClr val="tx1"/>
              </a:solidFill>
              <a:latin typeface="微软雅黑" panose="020B0503020204020204" pitchFamily="34" charset="-122"/>
              <a:ea typeface="微软雅黑" panose="020B0503020204020204" pitchFamily="34" charset="-122"/>
            </a:endParaRPr>
          </a:p>
        </p:txBody>
      </p:sp>
      <p:sp>
        <p:nvSpPr>
          <p:cNvPr id="8199" name="Rectangle 5"/>
          <p:cNvSpPr/>
          <p:nvPr/>
        </p:nvSpPr>
        <p:spPr>
          <a:xfrm>
            <a:off x="4667885" y="768350"/>
            <a:ext cx="854710" cy="1861820"/>
          </a:xfrm>
          <a:prstGeom prst="rect">
            <a:avLst/>
          </a:prstGeom>
          <a:noFill/>
          <a:ln w="9525">
            <a:noFill/>
          </a:ln>
        </p:spPr>
        <p:txBody>
          <a:bodyPr wrap="none" anchor="ctr"/>
          <a:lstStyle/>
          <a:p>
            <a:endParaRPr lang="nl-NL" altLang="zh-CN" sz="1200" dirty="0">
              <a:solidFill>
                <a:schemeClr val="tx1"/>
              </a:solidFill>
              <a:latin typeface="微软雅黑" panose="020B0503020204020204" pitchFamily="34" charset="-122"/>
              <a:ea typeface="微软雅黑" panose="020B0503020204020204" pitchFamily="34" charset="-122"/>
            </a:endParaRPr>
          </a:p>
        </p:txBody>
      </p:sp>
      <p:sp>
        <p:nvSpPr>
          <p:cNvPr id="8201" name="Rectangle 7"/>
          <p:cNvSpPr/>
          <p:nvPr/>
        </p:nvSpPr>
        <p:spPr>
          <a:xfrm>
            <a:off x="998220" y="2278380"/>
            <a:ext cx="900007" cy="252002"/>
          </a:xfrm>
          <a:prstGeom prst="rect">
            <a:avLst/>
          </a:prstGeom>
          <a:noFill/>
          <a:ln w="12700" cap="flat" cmpd="sng">
            <a:noFill/>
            <a:prstDash val="solid"/>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none" lIns="92075" tIns="46038" rIns="92075" bIns="46038" anchor="ctr"/>
          <a:lstStyle/>
          <a:p>
            <a:pPr algn="ctr" eaLnBrk="0" hangingPunct="0"/>
            <a:r>
              <a:rPr lang="zh-CN" altLang="en-GB" sz="1600" b="1" dirty="0">
                <a:solidFill>
                  <a:schemeClr val="tx1">
                    <a:lumMod val="65000"/>
                    <a:lumOff val="35000"/>
                  </a:schemeClr>
                </a:solidFill>
                <a:latin typeface="微软雅黑" panose="020B0503020204020204" pitchFamily="34" charset="-122"/>
                <a:ea typeface="微软雅黑" panose="020B0503020204020204" pitchFamily="34" charset="-122"/>
              </a:rPr>
              <a:t>工作</a:t>
            </a:r>
          </a:p>
        </p:txBody>
      </p:sp>
      <p:sp>
        <p:nvSpPr>
          <p:cNvPr id="2490387" name="Rectangle 19"/>
          <p:cNvSpPr>
            <a:spLocks noChangeArrowheads="1"/>
          </p:cNvSpPr>
          <p:nvPr/>
        </p:nvSpPr>
        <p:spPr bwMode="auto">
          <a:xfrm>
            <a:off x="3583940" y="1350645"/>
            <a:ext cx="1530350" cy="1183640"/>
          </a:xfrm>
          <a:prstGeom prst="rect">
            <a:avLst/>
          </a:prstGeom>
          <a:solidFill>
            <a:srgbClr val="F4AE3E"/>
          </a:solidFill>
          <a:ln w="12700">
            <a:solidFill>
              <a:schemeClr val="bg1"/>
            </a:solidFill>
            <a:miter lim="800000"/>
          </a:ln>
          <a:effectLst/>
        </p:spPr>
        <p:txBody>
          <a:bodyPr wrap="none" lIns="92075" tIns="46038" rIns="92075" bIns="46038"/>
          <a:lstStyle/>
          <a:p>
            <a:pPr eaLnBrk="0" hangingPunct="0"/>
            <a:r>
              <a:rPr lang="en-GB" altLang="zh-CN" sz="1200" b="0" i="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对危险进行评估</a:t>
            </a: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工作危险分析</a:t>
            </a:r>
            <a:endParaRPr lang="zh-CN" altLang="en-GB"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endParaRPr lang="en-GB" altLang="zh-CN" sz="1200" b="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04" name="Oval 21"/>
          <p:cNvSpPr/>
          <p:nvPr/>
        </p:nvSpPr>
        <p:spPr>
          <a:xfrm>
            <a:off x="2995295" y="2939415"/>
            <a:ext cx="268605" cy="453390"/>
          </a:xfrm>
          <a:prstGeom prst="ellipse">
            <a:avLst/>
          </a:prstGeom>
          <a:solidFill>
            <a:schemeClr val="bg1"/>
          </a:solidFill>
          <a:ln w="12700" cap="flat" cmpd="sng">
            <a:solidFill>
              <a:schemeClr val="tx1"/>
            </a:solidFill>
            <a:prstDash val="solid"/>
            <a:headEnd type="none" w="med" len="med"/>
            <a:tailEnd type="none" w="med" len="med"/>
          </a:ln>
        </p:spPr>
        <p:txBody>
          <a:bodyPr wrap="none" anchor="ctr"/>
          <a:lstStyle/>
          <a:p>
            <a:endParaRPr lang="nl-NL" altLang="zh-CN" sz="1200" dirty="0">
              <a:solidFill>
                <a:schemeClr val="tx1"/>
              </a:solidFill>
              <a:latin typeface="微软雅黑" panose="020B0503020204020204" pitchFamily="34" charset="-122"/>
              <a:ea typeface="微软雅黑" panose="020B0503020204020204" pitchFamily="34" charset="-122"/>
            </a:endParaRPr>
          </a:p>
        </p:txBody>
      </p:sp>
      <p:sp>
        <p:nvSpPr>
          <p:cNvPr id="8205" name="Oval 22"/>
          <p:cNvSpPr/>
          <p:nvPr/>
        </p:nvSpPr>
        <p:spPr>
          <a:xfrm>
            <a:off x="3612515" y="3676650"/>
            <a:ext cx="128270" cy="194310"/>
          </a:xfrm>
          <a:prstGeom prst="ellipse">
            <a:avLst/>
          </a:prstGeom>
          <a:solidFill>
            <a:schemeClr val="bg1"/>
          </a:solidFill>
          <a:ln w="12700" cap="flat" cmpd="sng">
            <a:solidFill>
              <a:schemeClr val="tx1"/>
            </a:solidFill>
            <a:prstDash val="solid"/>
            <a:headEnd type="none" w="med" len="med"/>
            <a:tailEnd type="none" w="med" len="med"/>
          </a:ln>
        </p:spPr>
        <p:txBody>
          <a:bodyPr wrap="none" anchor="ctr"/>
          <a:lstStyle/>
          <a:p>
            <a:endParaRPr lang="nl-NL" altLang="zh-CN" sz="1200" dirty="0">
              <a:solidFill>
                <a:schemeClr val="tx1"/>
              </a:solidFill>
              <a:latin typeface="微软雅黑" panose="020B0503020204020204" pitchFamily="34" charset="-122"/>
              <a:ea typeface="微软雅黑" panose="020B0503020204020204" pitchFamily="34" charset="-122"/>
            </a:endParaRPr>
          </a:p>
        </p:txBody>
      </p:sp>
      <p:sp>
        <p:nvSpPr>
          <p:cNvPr id="2490392" name="Rectangle 24"/>
          <p:cNvSpPr>
            <a:spLocks noChangeArrowheads="1"/>
          </p:cNvSpPr>
          <p:nvPr/>
        </p:nvSpPr>
        <p:spPr bwMode="auto">
          <a:xfrm>
            <a:off x="5424805" y="2223770"/>
            <a:ext cx="1691640" cy="1630045"/>
          </a:xfrm>
          <a:prstGeom prst="rect">
            <a:avLst/>
          </a:prstGeom>
          <a:solidFill>
            <a:srgbClr val="F4AE3E"/>
          </a:solidFill>
          <a:ln w="53975">
            <a:noFill/>
            <a:miter lim="800000"/>
          </a:ln>
          <a:effectLst/>
        </p:spPr>
        <p:txBody>
          <a:bodyPr wrap="none" lIns="92075" tIns="46038" rIns="92075" bIns="46038"/>
          <a:lstStyle/>
          <a:p>
            <a:pPr eaLnBrk="0" hangingPunct="0"/>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控制措施</a:t>
            </a: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安全系统隔离</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受限空间准入</a:t>
            </a:r>
          </a:p>
          <a:p>
            <a:pPr eaLnBrk="0" hangingPunct="0">
              <a:buChar char="-"/>
            </a:pP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电力隔离许可.</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buChar char="-"/>
            </a:pP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辐射证明 </a:t>
            </a: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沟通交流/工具箱</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现场检查</a:t>
            </a:r>
          </a:p>
          <a:p>
            <a:pPr eaLnBrk="0" hangingPunct="0"/>
            <a:r>
              <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严格监督</a:t>
            </a:r>
            <a:endParaRPr lang="zh-CN" altLang="en-GB"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endParaRPr lang="en-GB" altLang="zh-CN"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07" name="Oval 33"/>
          <p:cNvSpPr/>
          <p:nvPr/>
        </p:nvSpPr>
        <p:spPr>
          <a:xfrm>
            <a:off x="3220085" y="3397885"/>
            <a:ext cx="121285" cy="311785"/>
          </a:xfrm>
          <a:prstGeom prst="ellipse">
            <a:avLst/>
          </a:prstGeom>
          <a:solidFill>
            <a:schemeClr val="bg1"/>
          </a:solidFill>
          <a:ln w="12700" cap="flat" cmpd="sng">
            <a:solidFill>
              <a:schemeClr val="tx1"/>
            </a:solidFill>
            <a:prstDash val="solid"/>
            <a:headEnd type="none" w="med" len="med"/>
            <a:tailEnd type="none" w="med" len="med"/>
          </a:ln>
        </p:spPr>
        <p:txBody>
          <a:bodyPr wrap="none" anchor="ctr"/>
          <a:lstStyle/>
          <a:p>
            <a:endParaRPr lang="nl-NL" altLang="zh-CN" sz="1200" dirty="0">
              <a:solidFill>
                <a:schemeClr val="tx1"/>
              </a:solidFill>
              <a:latin typeface="微软雅黑" panose="020B0503020204020204" pitchFamily="34" charset="-122"/>
              <a:ea typeface="微软雅黑" panose="020B0503020204020204" pitchFamily="34" charset="-122"/>
            </a:endParaRPr>
          </a:p>
        </p:txBody>
      </p:sp>
      <p:sp>
        <p:nvSpPr>
          <p:cNvPr id="1214479" name="Line 41"/>
          <p:cNvSpPr>
            <a:spLocks noChangeShapeType="1"/>
          </p:cNvSpPr>
          <p:nvPr/>
        </p:nvSpPr>
        <p:spPr bwMode="auto">
          <a:xfrm>
            <a:off x="2976880" y="3107055"/>
            <a:ext cx="1953260" cy="1018540"/>
          </a:xfrm>
          <a:prstGeom prst="line">
            <a:avLst/>
          </a:prstGeom>
          <a:noFill/>
          <a:ln w="57150">
            <a:solidFill>
              <a:schemeClr val="tx1"/>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14482" name="Line 40"/>
          <p:cNvSpPr>
            <a:spLocks noChangeShapeType="1"/>
          </p:cNvSpPr>
          <p:nvPr/>
        </p:nvSpPr>
        <p:spPr bwMode="auto">
          <a:xfrm>
            <a:off x="4958080" y="4125595"/>
            <a:ext cx="1149350" cy="582295"/>
          </a:xfrm>
          <a:prstGeom prst="line">
            <a:avLst/>
          </a:prstGeom>
          <a:noFill/>
          <a:ln w="57150">
            <a:solidFill>
              <a:schemeClr val="tx1"/>
            </a:solidFill>
            <a:prstDash val="sysDot"/>
            <a:round/>
            <a:headEnd type="none" w="sm" len="sm"/>
            <a:tailEnd type="stealth" w="med" len="lg"/>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14483" name="Text Box 19"/>
          <p:cNvSpPr txBox="1">
            <a:spLocks noChangeArrowheads="1"/>
          </p:cNvSpPr>
          <p:nvPr/>
        </p:nvSpPr>
        <p:spPr bwMode="auto">
          <a:xfrm>
            <a:off x="6114415" y="4603750"/>
            <a:ext cx="24765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b="0" kern="1200" cap="none" spc="0" normalizeH="0" baseline="0" noProof="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p>
        </p:txBody>
      </p:sp>
      <p:sp>
        <p:nvSpPr>
          <p:cNvPr id="1214484" name="Line 18"/>
          <p:cNvSpPr>
            <a:spLocks noChangeShapeType="1"/>
          </p:cNvSpPr>
          <p:nvPr/>
        </p:nvSpPr>
        <p:spPr bwMode="auto">
          <a:xfrm flipH="1" flipV="1">
            <a:off x="1892935" y="2544445"/>
            <a:ext cx="1036955" cy="523875"/>
          </a:xfrm>
          <a:prstGeom prst="line">
            <a:avLst/>
          </a:prstGeom>
          <a:noFill/>
          <a:ln w="57150">
            <a:solidFill>
              <a:schemeClr val="tx1"/>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14485" name="Line 21"/>
          <p:cNvSpPr>
            <a:spLocks noChangeShapeType="1"/>
          </p:cNvSpPr>
          <p:nvPr/>
        </p:nvSpPr>
        <p:spPr bwMode="auto">
          <a:xfrm flipH="1">
            <a:off x="1948815" y="2030095"/>
            <a:ext cx="410845" cy="262255"/>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14486" name="Line 22"/>
          <p:cNvSpPr>
            <a:spLocks noChangeShapeType="1"/>
          </p:cNvSpPr>
          <p:nvPr/>
        </p:nvSpPr>
        <p:spPr bwMode="auto">
          <a:xfrm flipH="1">
            <a:off x="2172970" y="2320925"/>
            <a:ext cx="1392555" cy="194310"/>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14487" name="Text Box 23"/>
          <p:cNvSpPr txBox="1">
            <a:spLocks noChangeArrowheads="1"/>
          </p:cNvSpPr>
          <p:nvPr/>
        </p:nvSpPr>
        <p:spPr bwMode="auto">
          <a:xfrm rot="1507905">
            <a:off x="1771650" y="2722880"/>
            <a:ext cx="584200" cy="27559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sz="1200" b="0" kern="1200" cap="none" spc="0" normalizeH="0" baseline="0" noProof="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威胁</a:t>
            </a:r>
          </a:p>
        </p:txBody>
      </p:sp>
      <p:sp>
        <p:nvSpPr>
          <p:cNvPr id="2" name="Rectangle 24"/>
          <p:cNvSpPr>
            <a:spLocks noChangeArrowheads="1"/>
          </p:cNvSpPr>
          <p:nvPr/>
        </p:nvSpPr>
        <p:spPr bwMode="auto">
          <a:xfrm>
            <a:off x="4750435" y="4124325"/>
            <a:ext cx="1108075" cy="479425"/>
          </a:xfrm>
          <a:prstGeom prst="rect">
            <a:avLst/>
          </a:prstGeom>
          <a:solidFill>
            <a:srgbClr val="FEED70"/>
          </a:solidFill>
          <a:ln w="53975">
            <a:noFill/>
            <a:miter lim="800000"/>
          </a:ln>
          <a:effectLst/>
        </p:spPr>
        <p:txBody>
          <a:bodyPr wrap="none"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GB"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个人干预</a:t>
            </a:r>
          </a:p>
          <a:p>
            <a:pPr marL="0" marR="0" lvl="0" indent="0" algn="l" defTabSz="914400" rtl="0" eaLnBrk="0" fontAlgn="base" latinLnBrk="0" hangingPunct="0">
              <a:lnSpc>
                <a:spcPct val="100000"/>
              </a:lnSpc>
              <a:spcBef>
                <a:spcPct val="0"/>
              </a:spcBef>
              <a:spcAft>
                <a:spcPct val="0"/>
              </a:spcAft>
              <a:buClrTx/>
              <a:buSzTx/>
              <a:buFontTx/>
              <a:buNone/>
              <a:defRPr/>
            </a:pPr>
            <a:r>
              <a:rPr kumimoji="0" lang="en-GB"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GB" sz="12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停止工作</a:t>
            </a:r>
            <a:r>
              <a:rPr kumimoji="0" lang="zh-CN" altLang="en-GB" sz="1200" b="1" i="0" u="none" strike="noStrike" kern="120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214490" name="Line 26"/>
          <p:cNvSpPr>
            <a:spLocks noChangeShapeType="1"/>
          </p:cNvSpPr>
          <p:nvPr/>
        </p:nvSpPr>
        <p:spPr bwMode="auto">
          <a:xfrm flipH="1">
            <a:off x="3827145" y="2941955"/>
            <a:ext cx="1569720" cy="271780"/>
          </a:xfrm>
          <a:prstGeom prst="line">
            <a:avLst/>
          </a:prstGeom>
          <a:noFill/>
          <a:ln w="12700">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pic>
        <p:nvPicPr>
          <p:cNvPr id="45059" name="Picture 1027"/>
          <p:cNvPicPr>
            <a:picLocks noChangeAspect="1"/>
          </p:cNvPicPr>
          <p:nvPr/>
        </p:nvPicPr>
        <p:blipFill>
          <a:blip r:embed="rId3"/>
          <a:stretch>
            <a:fillRect/>
          </a:stretch>
        </p:blipFill>
        <p:spPr>
          <a:xfrm>
            <a:off x="980440" y="595630"/>
            <a:ext cx="7326630" cy="43129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2595880" y="1939925"/>
            <a:ext cx="3670300" cy="583565"/>
          </a:xfrm>
          <a:prstGeom prst="rect">
            <a:avLst/>
          </a:prstGeom>
          <a:noFill/>
        </p:spPr>
        <p:txBody>
          <a:bodyPr wrap="none" rtlCol="0" anchor="t">
            <a:spAutoFit/>
          </a:bodyPr>
          <a:lstStyle/>
          <a:p>
            <a:pPr marR="0" algn="ctr" defTabSz="914400">
              <a:buClrTx/>
              <a:buSzTx/>
              <a:buFontTx/>
              <a:buNone/>
              <a:defRPr/>
            </a:pPr>
            <a:r>
              <a:rPr lang="zh-CN" altLang="en-US" sz="3200" b="1"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工   具   箱   会   议</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2"/>
            <a:ext cx="3250545" cy="514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a:grpSpLocks noChangeAspect="1"/>
          </p:cNvGrpSpPr>
          <p:nvPr/>
        </p:nvGrpSpPr>
        <p:grpSpPr>
          <a:xfrm>
            <a:off x="5904378" y="604874"/>
            <a:ext cx="1728104" cy="1728104"/>
            <a:chOff x="1783433" y="1275606"/>
            <a:chExt cx="2783128" cy="2783128"/>
          </a:xfrm>
        </p:grpSpPr>
        <p:sp>
          <p:nvSpPr>
            <p:cNvPr id="7" name="椭圆 6"/>
            <p:cNvSpPr/>
            <p:nvPr/>
          </p:nvSpPr>
          <p:spPr>
            <a:xfrm>
              <a:off x="1783433" y="1275606"/>
              <a:ext cx="2783128" cy="278312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8" name="Freeform 18"/>
            <p:cNvSpPr>
              <a:spLocks noEditPoints="1"/>
            </p:cNvSpPr>
            <p:nvPr/>
          </p:nvSpPr>
          <p:spPr bwMode="black">
            <a:xfrm>
              <a:off x="2422186" y="1904845"/>
              <a:ext cx="1505622" cy="15246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82305" tIns="41153" rIns="82305" bIns="41153" numCol="1" anchor="t" anchorCtr="0" compatLnSpc="1"/>
            <a:lstStyle/>
            <a:p>
              <a:endParaRPr lang="en-US" sz="1000" dirty="0"/>
            </a:p>
          </p:txBody>
        </p:sp>
        <p:sp>
          <p:nvSpPr>
            <p:cNvPr id="9" name="椭圆 8"/>
            <p:cNvSpPr/>
            <p:nvPr/>
          </p:nvSpPr>
          <p:spPr>
            <a:xfrm>
              <a:off x="1931223" y="1423396"/>
              <a:ext cx="2487549" cy="248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231871" y="2081561"/>
            <a:ext cx="1808480" cy="583565"/>
          </a:xfrm>
          <a:prstGeom prst="rect">
            <a:avLst/>
          </a:prstGeom>
        </p:spPr>
        <p:txBody>
          <a:bodyPr wrap="none">
            <a:spAutoFit/>
          </a:bodyPr>
          <a:lstStyle/>
          <a:p>
            <a:pPr algn="l"/>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行为案例</a:t>
            </a:r>
          </a:p>
        </p:txBody>
      </p:sp>
      <p:sp>
        <p:nvSpPr>
          <p:cNvPr id="12" name="矩形 11"/>
          <p:cNvSpPr/>
          <p:nvPr/>
        </p:nvSpPr>
        <p:spPr>
          <a:xfrm>
            <a:off x="2448525" y="2653081"/>
            <a:ext cx="4572000" cy="1143635"/>
          </a:xfrm>
          <a:prstGeom prst="rect">
            <a:avLst/>
          </a:prstGeom>
        </p:spPr>
        <p:txBody>
          <a:bodyPr>
            <a:spAutoFit/>
          </a:bodyPr>
          <a:lstStyle/>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工作现场HSE管理体系</a:t>
            </a:r>
          </a:p>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EPA HSSE 绩效</a:t>
            </a:r>
          </a:p>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危险 瑞士奶酪模型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651510" y="987425"/>
            <a:ext cx="3611880" cy="368300"/>
          </a:xfrm>
          <a:prstGeom prst="rect">
            <a:avLst/>
          </a:prstGeom>
          <a:noFill/>
        </p:spPr>
        <p:txBody>
          <a:bodyPr wrap="none" rtlCol="0" anchor="t">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应用工具箱会议进行安全工作实践</a:t>
            </a:r>
          </a:p>
        </p:txBody>
      </p:sp>
      <p:sp>
        <p:nvSpPr>
          <p:cNvPr id="3" name="文本框 2"/>
          <p:cNvSpPr txBox="1"/>
          <p:nvPr/>
        </p:nvSpPr>
        <p:spPr>
          <a:xfrm>
            <a:off x="1035050" y="1302385"/>
            <a:ext cx="4159250" cy="2306955"/>
          </a:xfrm>
          <a:prstGeom prst="rect">
            <a:avLst/>
          </a:prstGeom>
          <a:noFill/>
        </p:spPr>
        <p:txBody>
          <a:bodyPr wrap="square" rtlCol="0" anchor="t">
            <a:spAutoFit/>
          </a:bodyPr>
          <a:lstStyle/>
          <a:p>
            <a:pPr marL="0" lvl="2" indent="0" eaLnBrk="1" fontAlgn="auto" hangingPunct="1">
              <a:lnSpc>
                <a:spcPct val="200000"/>
              </a:lnSpc>
              <a:spcBef>
                <a:spcPts val="0"/>
              </a:spcBef>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●什么是工具箱会议</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2" indent="0" eaLnBrk="1" fontAlgn="auto" hangingPunct="1">
              <a:lnSpc>
                <a:spcPct val="200000"/>
              </a:lnSpc>
              <a:spcBef>
                <a:spcPts val="0"/>
              </a:spcBef>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●工具箱会议</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我们为什么要做这个</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2" indent="0" eaLnBrk="0" fontAlgn="auto" hangingPunct="0">
              <a:lnSpc>
                <a:spcPct val="200000"/>
              </a:lnSpc>
              <a:spcBef>
                <a:spcPts val="0"/>
              </a:spcBef>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●工具箱风险识别过程</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2" indent="0" eaLnBrk="0" fontAlgn="auto" hangingPunct="0">
              <a:lnSpc>
                <a:spcPct val="200000"/>
              </a:lnSpc>
              <a:spcBef>
                <a:spcPts val="0"/>
              </a:spcBef>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●工具箱会议需要涵盖的范围</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892175" y="1033780"/>
            <a:ext cx="7349490" cy="2891790"/>
          </a:xfrm>
          <a:prstGeom prst="rect">
            <a:avLst/>
          </a:prstGeom>
          <a:noFill/>
        </p:spPr>
        <p:txBody>
          <a:bodyPr wrap="square" rtlCol="0" anchor="t">
            <a:spAutoFit/>
          </a:bodyPr>
          <a:lstStyle/>
          <a:p>
            <a:pPr indent="0" algn="l" fontAlgn="auto">
              <a:spcBef>
                <a:spcPts val="0"/>
              </a:spcBef>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什么是工具箱会议?</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spcBef>
                <a:spcPts val="0"/>
              </a:spcBef>
            </a:pP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GB" altLang="zh-CN"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lnSpc>
                <a:spcPct val="200000"/>
              </a:lnSpc>
              <a:spcBef>
                <a:spcPts val="0"/>
              </a:spcBef>
              <a:extLst>
                <a:ext uri="{35155182-B16C-46BC-9424-99874614C6A1}">
                  <wpsdc:indentchars xmlns="" xmlns:wpsdc="http://www.wps.cn/officeDocument/2017/drawingmlCustomData" val="200" checksum="59296752"/>
                </a:ext>
              </a:extLst>
            </a:pP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工具箱会议</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所有具有明显安全暴露风险的工作都需要进行工具箱会议</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工具箱会议必须在生产场所进行</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它是危险评估过程的最后一道检查程序</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同时也是危险识别、控制措施、角色和职责、以及控制措施没有完全发挥作用时的恢复方法等执行的开始。</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843915" y="1165225"/>
            <a:ext cx="7405370" cy="1922145"/>
          </a:xfrm>
          <a:prstGeom prst="rect">
            <a:avLst/>
          </a:prstGeom>
          <a:noFill/>
        </p:spPr>
        <p:txBody>
          <a:bodyPr wrap="square" rtlCol="0" anchor="t">
            <a:spAutoFit/>
          </a:bodyPr>
          <a:lstStyle/>
          <a:p>
            <a:pPr algn="l">
              <a:spcBef>
                <a:spcPct val="50000"/>
              </a:spcBef>
            </a:pPr>
            <a:r>
              <a:rPr lang="zh-CN" altLang="en-GB"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工具箱风险识别过程</a:t>
            </a:r>
            <a:endPar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spcBef>
                <a:spcPct val="50000"/>
              </a:spcBef>
            </a:pPr>
            <a:endPar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l" eaLnBrk="0" fontAlgn="auto" hangingPunct="0">
              <a:lnSpc>
                <a:spcPct val="200000"/>
              </a:lnSpc>
              <a:spcBef>
                <a:spcPts val="0"/>
              </a:spcBef>
              <a:extLst>
                <a:ext uri="{35155182-B16C-46BC-9424-99874614C6A1}">
                  <wpsdc:indentchars xmlns="" xmlns:wpsdc="http://www.wps.cn/officeDocument/2017/drawingmlCustomData" val="200" checksum="59296752"/>
                </a:ext>
              </a:extLst>
            </a:pP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工作开始之前，</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PTW</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申请人与工作小组一起对工作现场进行考察，以便及时发现遗漏的潜在危险，这是十分重要的。</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51204" name="Rectangle 11"/>
          <p:cNvSpPr/>
          <p:nvPr/>
        </p:nvSpPr>
        <p:spPr>
          <a:xfrm>
            <a:off x="2463165" y="595630"/>
            <a:ext cx="3346450"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申请人根据所有现有文件完成 </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表格</a:t>
            </a:r>
          </a:p>
        </p:txBody>
      </p:sp>
      <p:sp>
        <p:nvSpPr>
          <p:cNvPr id="51205" name="Rectangle 12">
            <a:hlinkClick r:id="" action="ppaction://noaction"/>
          </p:cNvPr>
          <p:cNvSpPr/>
          <p:nvPr/>
        </p:nvSpPr>
        <p:spPr>
          <a:xfrm>
            <a:off x="2927350" y="1087120"/>
            <a:ext cx="2395220"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授权者授权工作继续进行</a:t>
            </a:r>
          </a:p>
        </p:txBody>
      </p:sp>
      <p:sp>
        <p:nvSpPr>
          <p:cNvPr id="51206" name="Rectangle 14"/>
          <p:cNvSpPr/>
          <p:nvPr/>
        </p:nvSpPr>
        <p:spPr>
          <a:xfrm>
            <a:off x="2334260" y="1551305"/>
            <a:ext cx="3973195" cy="457835"/>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申请者就</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JHA</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中定义的危险以及</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授权者</a:t>
            </a:r>
          </a:p>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指出的注意事项向工作小组进行简要介绍并展开讨论</a:t>
            </a:r>
          </a:p>
        </p:txBody>
      </p:sp>
      <p:sp>
        <p:nvSpPr>
          <p:cNvPr id="51207" name="Rectangle 15"/>
          <p:cNvSpPr/>
          <p:nvPr/>
        </p:nvSpPr>
        <p:spPr>
          <a:xfrm>
            <a:off x="1511300" y="2560320"/>
            <a:ext cx="1268095"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没有其他危险</a:t>
            </a:r>
          </a:p>
        </p:txBody>
      </p:sp>
      <p:sp>
        <p:nvSpPr>
          <p:cNvPr id="51208" name="Rectangle 16"/>
          <p:cNvSpPr/>
          <p:nvPr/>
        </p:nvSpPr>
        <p:spPr>
          <a:xfrm>
            <a:off x="2630805" y="3524885"/>
            <a:ext cx="3140075"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对工作方法及现场的屏障进行小组讨论</a:t>
            </a:r>
          </a:p>
        </p:txBody>
      </p:sp>
      <p:sp>
        <p:nvSpPr>
          <p:cNvPr id="51209" name="Rectangle 17"/>
          <p:cNvSpPr/>
          <p:nvPr/>
        </p:nvSpPr>
        <p:spPr>
          <a:xfrm>
            <a:off x="2608580" y="4105910"/>
            <a:ext cx="3196590"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讨论结束后，小组成员签字以便着手工作</a:t>
            </a:r>
            <a:r>
              <a:rPr lang="zh-CN" altLang="en-US" sz="12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1210" name="Rectangle 18"/>
          <p:cNvSpPr/>
          <p:nvPr/>
        </p:nvSpPr>
        <p:spPr>
          <a:xfrm>
            <a:off x="3647440" y="4615180"/>
            <a:ext cx="1136015" cy="273050"/>
          </a:xfrm>
          <a:prstGeom prst="rect">
            <a:avLst/>
          </a:prstGeom>
          <a:solidFill>
            <a:srgbClr val="F4AE3E"/>
          </a:solidFill>
          <a:ln w="12700" cap="flat" cmpd="sng">
            <a:noFill/>
            <a:prstDash val="solid"/>
            <a:miter/>
            <a:headEnd type="none" w="med" len="med"/>
            <a:tailEnd type="none" w="med" len="med"/>
          </a:ln>
        </p:spPr>
        <p:txBody>
          <a:bodyPr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批准</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a:t>
            </a:r>
          </a:p>
        </p:txBody>
      </p:sp>
      <p:sp>
        <p:nvSpPr>
          <p:cNvPr id="1770507" name="Line 21"/>
          <p:cNvSpPr>
            <a:spLocks noChangeShapeType="1"/>
          </p:cNvSpPr>
          <p:nvPr/>
        </p:nvSpPr>
        <p:spPr bwMode="auto">
          <a:xfrm flipH="1" flipV="1">
            <a:off x="2103755" y="2243455"/>
            <a:ext cx="0" cy="321310"/>
          </a:xfrm>
          <a:prstGeom prst="line">
            <a:avLst/>
          </a:prstGeom>
          <a:noFill/>
          <a:ln w="38100">
            <a:solidFill>
              <a:schemeClr val="bg1">
                <a:lumMod val="50000"/>
              </a:schemeClr>
            </a:solidFill>
            <a:round/>
            <a:head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08" name="Line 22"/>
          <p:cNvSpPr>
            <a:spLocks noChangeShapeType="1"/>
          </p:cNvSpPr>
          <p:nvPr/>
        </p:nvSpPr>
        <p:spPr bwMode="auto">
          <a:xfrm>
            <a:off x="3217545" y="3096260"/>
            <a:ext cx="3240024" cy="0"/>
          </a:xfrm>
          <a:prstGeom prst="line">
            <a:avLst/>
          </a:prstGeom>
          <a:noFill/>
          <a:ln w="38100">
            <a:solidFill>
              <a:schemeClr val="bg1">
                <a:lumMod val="50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09" name="Line 23"/>
          <p:cNvSpPr>
            <a:spLocks noChangeShapeType="1"/>
          </p:cNvSpPr>
          <p:nvPr/>
        </p:nvSpPr>
        <p:spPr bwMode="auto">
          <a:xfrm>
            <a:off x="6864985" y="2234565"/>
            <a:ext cx="0" cy="25908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1214" name="Rectangle 16"/>
          <p:cNvSpPr/>
          <p:nvPr/>
        </p:nvSpPr>
        <p:spPr>
          <a:xfrm>
            <a:off x="2493010" y="2149475"/>
            <a:ext cx="3599815" cy="273050"/>
          </a:xfrm>
          <a:prstGeom prst="rect">
            <a:avLst/>
          </a:prstGeom>
          <a:solidFill>
            <a:srgbClr val="F4AE3E"/>
          </a:solidFill>
          <a:ln w="12700" cap="flat" cmpd="sng">
            <a:noFill/>
            <a:prstDash val="solid"/>
            <a:miter/>
            <a:headEnd type="none" w="med" len="med"/>
            <a:tailEnd type="none" w="med" len="med"/>
          </a:ln>
        </p:spPr>
        <p:txBody>
          <a:bodyPr lIns="90488" tIns="44450" rIns="90488" bIns="44450">
            <a:spAutoFit/>
          </a:bodyPr>
          <a:lstStyle/>
          <a:p>
            <a:pPr algn="ctr" eaLnBrk="0" hangingPunct="0"/>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申请人</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&amp;</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工作小组对现场进行考察</a:t>
            </a:r>
          </a:p>
        </p:txBody>
      </p:sp>
      <p:sp>
        <p:nvSpPr>
          <p:cNvPr id="51215" name="Rectangle 15"/>
          <p:cNvSpPr/>
          <p:nvPr/>
        </p:nvSpPr>
        <p:spPr>
          <a:xfrm>
            <a:off x="6415405" y="2489200"/>
            <a:ext cx="867410"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其他危险</a:t>
            </a:r>
          </a:p>
        </p:txBody>
      </p:sp>
      <p:sp>
        <p:nvSpPr>
          <p:cNvPr id="51216" name="Rectangle 15"/>
          <p:cNvSpPr/>
          <p:nvPr/>
        </p:nvSpPr>
        <p:spPr>
          <a:xfrm>
            <a:off x="6448425" y="3042920"/>
            <a:ext cx="834390"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识别屏障</a:t>
            </a:r>
          </a:p>
        </p:txBody>
      </p:sp>
      <p:sp>
        <p:nvSpPr>
          <p:cNvPr id="1770513" name="Line 23"/>
          <p:cNvSpPr>
            <a:spLocks noChangeShapeType="1"/>
          </p:cNvSpPr>
          <p:nvPr/>
        </p:nvSpPr>
        <p:spPr bwMode="auto">
          <a:xfrm>
            <a:off x="6884670" y="2797175"/>
            <a:ext cx="0" cy="25908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1218" name="Rectangle 15"/>
          <p:cNvSpPr/>
          <p:nvPr/>
        </p:nvSpPr>
        <p:spPr>
          <a:xfrm>
            <a:off x="1069975" y="3087370"/>
            <a:ext cx="2143760" cy="273050"/>
          </a:xfrm>
          <a:prstGeom prst="rect">
            <a:avLst/>
          </a:prstGeom>
          <a:solidFill>
            <a:srgbClr val="F4AE3E"/>
          </a:solidFill>
          <a:ln w="12700" cap="flat" cmpd="sng">
            <a:noFill/>
            <a:prstDash val="solid"/>
            <a:miter/>
            <a:headEnd type="none" w="med" len="med"/>
            <a:tailEnd type="none" w="med" len="med"/>
          </a:ln>
        </p:spPr>
        <p:txBody>
          <a:bodyPr wrap="square" lIns="90488" tIns="44450" rIns="90488" bIns="44450">
            <a:spAutoFit/>
          </a:bodyPr>
          <a:lstStyle/>
          <a:p>
            <a:pPr algn="ctr" eaLnBrk="0" hangingPunct="0"/>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对</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PTW JHA</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的结果进行评价</a:t>
            </a:r>
          </a:p>
        </p:txBody>
      </p:sp>
      <p:sp>
        <p:nvSpPr>
          <p:cNvPr id="1770515" name="Line 21"/>
          <p:cNvSpPr>
            <a:spLocks noChangeShapeType="1"/>
          </p:cNvSpPr>
          <p:nvPr/>
        </p:nvSpPr>
        <p:spPr bwMode="auto">
          <a:xfrm flipH="1" flipV="1">
            <a:off x="2084705" y="2877820"/>
            <a:ext cx="9525" cy="214630"/>
          </a:xfrm>
          <a:prstGeom prst="line">
            <a:avLst/>
          </a:prstGeom>
          <a:noFill/>
          <a:ln w="38100">
            <a:solidFill>
              <a:schemeClr val="bg1">
                <a:lumMod val="50000"/>
              </a:schemeClr>
            </a:solidFill>
            <a:round/>
            <a:head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16" name="Line 22"/>
          <p:cNvSpPr>
            <a:spLocks noChangeShapeType="1"/>
          </p:cNvSpPr>
          <p:nvPr/>
        </p:nvSpPr>
        <p:spPr bwMode="auto">
          <a:xfrm flipV="1">
            <a:off x="6142355" y="2247900"/>
            <a:ext cx="722630" cy="0"/>
          </a:xfrm>
          <a:prstGeom prst="line">
            <a:avLst/>
          </a:prstGeom>
          <a:noFill/>
          <a:ln w="38100">
            <a:solidFill>
              <a:schemeClr val="bg1">
                <a:lumMod val="50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17" name="Line 22"/>
          <p:cNvSpPr>
            <a:spLocks noChangeShapeType="1"/>
          </p:cNvSpPr>
          <p:nvPr/>
        </p:nvSpPr>
        <p:spPr bwMode="auto">
          <a:xfrm flipV="1">
            <a:off x="2103755" y="2247900"/>
            <a:ext cx="366395" cy="0"/>
          </a:xfrm>
          <a:prstGeom prst="line">
            <a:avLst/>
          </a:prstGeom>
          <a:noFill/>
          <a:ln w="38100">
            <a:solidFill>
              <a:schemeClr val="bg1">
                <a:lumMod val="50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19" name="Line 23"/>
          <p:cNvSpPr>
            <a:spLocks noChangeShapeType="1"/>
          </p:cNvSpPr>
          <p:nvPr/>
        </p:nvSpPr>
        <p:spPr bwMode="auto">
          <a:xfrm flipH="1">
            <a:off x="4176395" y="3109595"/>
            <a:ext cx="0" cy="393065"/>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20" name="Line 23"/>
          <p:cNvSpPr>
            <a:spLocks noChangeShapeType="1"/>
          </p:cNvSpPr>
          <p:nvPr/>
        </p:nvSpPr>
        <p:spPr bwMode="auto">
          <a:xfrm flipH="1">
            <a:off x="4196715" y="3829050"/>
            <a:ext cx="0" cy="27686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21" name="Line 23"/>
          <p:cNvSpPr>
            <a:spLocks noChangeShapeType="1"/>
          </p:cNvSpPr>
          <p:nvPr/>
        </p:nvSpPr>
        <p:spPr bwMode="auto">
          <a:xfrm rot="240000">
            <a:off x="4204970" y="4387215"/>
            <a:ext cx="9525" cy="23241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22" name="Line 23"/>
          <p:cNvSpPr>
            <a:spLocks noChangeShapeType="1"/>
          </p:cNvSpPr>
          <p:nvPr/>
        </p:nvSpPr>
        <p:spPr bwMode="auto">
          <a:xfrm>
            <a:off x="4108450" y="841375"/>
            <a:ext cx="0" cy="25908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23" name="Line 23"/>
          <p:cNvSpPr>
            <a:spLocks noChangeShapeType="1"/>
          </p:cNvSpPr>
          <p:nvPr/>
        </p:nvSpPr>
        <p:spPr bwMode="auto">
          <a:xfrm>
            <a:off x="4137660" y="1323340"/>
            <a:ext cx="0" cy="25908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70524" name="Line 23"/>
          <p:cNvSpPr>
            <a:spLocks noChangeShapeType="1"/>
          </p:cNvSpPr>
          <p:nvPr/>
        </p:nvSpPr>
        <p:spPr bwMode="auto">
          <a:xfrm>
            <a:off x="4166235" y="1931035"/>
            <a:ext cx="0" cy="214630"/>
          </a:xfrm>
          <a:prstGeom prst="line">
            <a:avLst/>
          </a:prstGeom>
          <a:noFill/>
          <a:ln w="38100">
            <a:solidFill>
              <a:schemeClr val="bg1">
                <a:lumMod val="50000"/>
              </a:schemeClr>
            </a:solidFill>
            <a:rou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827405" y="758190"/>
            <a:ext cx="5911215" cy="3815080"/>
          </a:xfrm>
          <a:prstGeom prst="rect">
            <a:avLst/>
          </a:prstGeom>
          <a:noFill/>
        </p:spPr>
        <p:txBody>
          <a:bodyPr wrap="square" rtlCol="0" anchor="t">
            <a:spAutoFit/>
          </a:bodyPr>
          <a:lstStyle/>
          <a:p>
            <a:pPr indent="0" algn="l" fontAlgn="auto">
              <a:spcBef>
                <a:spcPts val="0"/>
              </a:spcBef>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工具箱会议应该涵盖的范围</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spcBef>
                <a:spcPts val="0"/>
              </a:spcBef>
            </a:pP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工作类型</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计划和方法</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包括</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HIP(Hazard identification process)</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职责/责任</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人力及技能</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进入及撤退</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工作环境以及任何特殊的危险</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许可的预防措施、保护措施以及现场准备工作</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涉及到的设备</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拟采用的材料/原料</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隔离措施</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潜在的互相冲突的作业</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人员提出的问题</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fontAlgn="auto">
              <a:spcBef>
                <a:spcPts val="0"/>
              </a:spcBef>
              <a:buNone/>
              <a:extLst>
                <a:ext uri="{35155182-B16C-46BC-9424-99874614C6A1}">
                  <wpsdc:indentchars xmlns="" xmlns:wpsdc="http://www.wps.cn/officeDocument/2017/drawingmlCustomData" val="200" checksum="1740828767"/>
                </a:ext>
              </a:extLst>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以前事故中得到的教训</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035050" y="873760"/>
            <a:ext cx="5464175" cy="1938020"/>
          </a:xfrm>
          <a:prstGeom prst="rect">
            <a:avLst/>
          </a:prstGeom>
          <a:noFill/>
        </p:spPr>
        <p:txBody>
          <a:bodyPr wrap="square" rtlCol="0" anchor="t">
            <a:spAutoFit/>
          </a:bodyPr>
          <a:lstStyle/>
          <a:p>
            <a:pPr eaLnBrk="0" fontAlgn="auto" hangingPunct="0">
              <a:lnSpc>
                <a:spcPct val="200000"/>
              </a:lnSpc>
              <a:spcBef>
                <a:spcPts val="0"/>
              </a:spcBef>
            </a:pPr>
            <a:r>
              <a:rPr lang="zh-CN" altLang="en-GB"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测试 2: </a:t>
            </a:r>
            <a:endParaRPr lang="en-GB" altLang="zh-CN" sz="20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200000"/>
              </a:lnSpc>
              <a:spcBef>
                <a:spcPts val="0"/>
              </a:spcBef>
              <a:buNone/>
            </a:pP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●JHA</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过程的了解与应用</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200000"/>
              </a:lnSpc>
              <a:spcBef>
                <a:spcPts val="0"/>
              </a:spcBef>
              <a:buNone/>
            </a:pP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应用蝴蝶结理论进行完成高质量的</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JHA</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我采用了正确的工具对危险进行管理</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216025" y="1526540"/>
            <a:ext cx="6711315" cy="1753235"/>
          </a:xfrm>
          <a:prstGeom prst="rect">
            <a:avLst/>
          </a:prstGeom>
          <a:noFill/>
        </p:spPr>
        <p:txBody>
          <a:bodyPr wrap="square" rtlCol="0" anchor="t">
            <a:spAutoFit/>
          </a:bodyPr>
          <a:lstStyle/>
          <a:p>
            <a:pPr indent="457200" fontAlgn="auto">
              <a:lnSpc>
                <a:spcPct val="150000"/>
              </a:lnSpc>
              <a:extLst>
                <a:ext uri="{35155182-B16C-46BC-9424-99874614C6A1}">
                  <wpsdc:indentchars xmlns="" xmlns:wpsdc="http://www.wps.cn/officeDocument/2017/drawingmlCustomData" val="200" checksum="59296752"/>
                </a:ext>
              </a:extLst>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从工作场景中挑出一张可以反映常见工作场所的画面。</a:t>
            </a:r>
          </a:p>
          <a:p>
            <a:pPr indent="457200" fontAlgn="auto">
              <a:lnSpc>
                <a:spcPct val="150000"/>
              </a:lnSpc>
              <a:extLst>
                <a:ext uri="{35155182-B16C-46BC-9424-99874614C6A1}">
                  <wpsdc:indentchars xmlns="" xmlns:wpsdc="http://www.wps.cn/officeDocument/2017/drawingmlCustomData" val="200" checksum="59296752"/>
                </a:ext>
              </a:extLst>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准备一份完整的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JHA</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报告，应用蝴蝶结理论识别所有可能的危险和威胁，并提出控制措施和恢复方法以使风险降低到</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ALARP</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的水平。</a:t>
            </a:r>
          </a:p>
        </p:txBody>
      </p:sp>
      <p:sp>
        <p:nvSpPr>
          <p:cNvPr id="17" name="Freeform 156"/>
          <p:cNvSpPr>
            <a:spLocks noEditPoints="1"/>
          </p:cNvSpPr>
          <p:nvPr/>
        </p:nvSpPr>
        <p:spPr bwMode="auto">
          <a:xfrm>
            <a:off x="817245" y="720725"/>
            <a:ext cx="539115" cy="590550"/>
          </a:xfrm>
          <a:custGeom>
            <a:avLst/>
            <a:gdLst>
              <a:gd name="T0" fmla="*/ 36 w 178"/>
              <a:gd name="T1" fmla="*/ 127 h 208"/>
              <a:gd name="T2" fmla="*/ 67 w 178"/>
              <a:gd name="T3" fmla="*/ 111 h 208"/>
              <a:gd name="T4" fmla="*/ 85 w 178"/>
              <a:gd name="T5" fmla="*/ 139 h 208"/>
              <a:gd name="T6" fmla="*/ 111 w 178"/>
              <a:gd name="T7" fmla="*/ 66 h 208"/>
              <a:gd name="T8" fmla="*/ 142 w 178"/>
              <a:gd name="T9" fmla="*/ 82 h 208"/>
              <a:gd name="T10" fmla="*/ 104 w 178"/>
              <a:gd name="T11" fmla="*/ 170 h 208"/>
              <a:gd name="T12" fmla="*/ 76 w 178"/>
              <a:gd name="T13" fmla="*/ 170 h 208"/>
              <a:gd name="T14" fmla="*/ 36 w 178"/>
              <a:gd name="T15" fmla="*/ 127 h 208"/>
              <a:gd name="T16" fmla="*/ 36 w 178"/>
              <a:gd name="T17" fmla="*/ 127 h 208"/>
              <a:gd name="T18" fmla="*/ 10 w 178"/>
              <a:gd name="T19" fmla="*/ 19 h 208"/>
              <a:gd name="T20" fmla="*/ 0 w 178"/>
              <a:gd name="T21" fmla="*/ 19 h 208"/>
              <a:gd name="T22" fmla="*/ 0 w 178"/>
              <a:gd name="T23" fmla="*/ 28 h 208"/>
              <a:gd name="T24" fmla="*/ 0 w 178"/>
              <a:gd name="T25" fmla="*/ 198 h 208"/>
              <a:gd name="T26" fmla="*/ 0 w 178"/>
              <a:gd name="T27" fmla="*/ 208 h 208"/>
              <a:gd name="T28" fmla="*/ 10 w 178"/>
              <a:gd name="T29" fmla="*/ 208 h 208"/>
              <a:gd name="T30" fmla="*/ 166 w 178"/>
              <a:gd name="T31" fmla="*/ 208 h 208"/>
              <a:gd name="T32" fmla="*/ 178 w 178"/>
              <a:gd name="T33" fmla="*/ 208 h 208"/>
              <a:gd name="T34" fmla="*/ 178 w 178"/>
              <a:gd name="T35" fmla="*/ 198 h 208"/>
              <a:gd name="T36" fmla="*/ 178 w 178"/>
              <a:gd name="T37" fmla="*/ 28 h 208"/>
              <a:gd name="T38" fmla="*/ 178 w 178"/>
              <a:gd name="T39" fmla="*/ 19 h 208"/>
              <a:gd name="T40" fmla="*/ 166 w 178"/>
              <a:gd name="T41" fmla="*/ 19 h 208"/>
              <a:gd name="T42" fmla="*/ 135 w 178"/>
              <a:gd name="T43" fmla="*/ 19 h 208"/>
              <a:gd name="T44" fmla="*/ 135 w 178"/>
              <a:gd name="T45" fmla="*/ 9 h 208"/>
              <a:gd name="T46" fmla="*/ 116 w 178"/>
              <a:gd name="T47" fmla="*/ 9 h 208"/>
              <a:gd name="T48" fmla="*/ 116 w 178"/>
              <a:gd name="T49" fmla="*/ 0 h 208"/>
              <a:gd name="T50" fmla="*/ 62 w 178"/>
              <a:gd name="T51" fmla="*/ 0 h 208"/>
              <a:gd name="T52" fmla="*/ 62 w 178"/>
              <a:gd name="T53" fmla="*/ 9 h 208"/>
              <a:gd name="T54" fmla="*/ 41 w 178"/>
              <a:gd name="T55" fmla="*/ 9 h 208"/>
              <a:gd name="T56" fmla="*/ 41 w 178"/>
              <a:gd name="T57" fmla="*/ 19 h 208"/>
              <a:gd name="T58" fmla="*/ 10 w 178"/>
              <a:gd name="T59" fmla="*/ 19 h 208"/>
              <a:gd name="T60" fmla="*/ 10 w 178"/>
              <a:gd name="T61" fmla="*/ 19 h 208"/>
              <a:gd name="T62" fmla="*/ 135 w 178"/>
              <a:gd name="T63" fmla="*/ 37 h 208"/>
              <a:gd name="T64" fmla="*/ 135 w 178"/>
              <a:gd name="T65" fmla="*/ 52 h 208"/>
              <a:gd name="T66" fmla="*/ 41 w 178"/>
              <a:gd name="T67" fmla="*/ 52 h 208"/>
              <a:gd name="T68" fmla="*/ 41 w 178"/>
              <a:gd name="T69" fmla="*/ 37 h 208"/>
              <a:gd name="T70" fmla="*/ 19 w 178"/>
              <a:gd name="T71" fmla="*/ 37 h 208"/>
              <a:gd name="T72" fmla="*/ 19 w 178"/>
              <a:gd name="T73" fmla="*/ 189 h 208"/>
              <a:gd name="T74" fmla="*/ 156 w 178"/>
              <a:gd name="T75" fmla="*/ 189 h 208"/>
              <a:gd name="T76" fmla="*/ 156 w 178"/>
              <a:gd name="T77" fmla="*/ 37 h 208"/>
              <a:gd name="T78" fmla="*/ 135 w 178"/>
              <a:gd name="T79" fmla="*/ 37 h 208"/>
              <a:gd name="T80" fmla="*/ 135 w 178"/>
              <a:gd name="T81" fmla="*/ 37 h 208"/>
              <a:gd name="T82" fmla="*/ 43 w 178"/>
              <a:gd name="T83" fmla="*/ 127 h 208"/>
              <a:gd name="T84" fmla="*/ 78 w 178"/>
              <a:gd name="T85" fmla="*/ 165 h 208"/>
              <a:gd name="T86" fmla="*/ 81 w 178"/>
              <a:gd name="T87" fmla="*/ 165 h 208"/>
              <a:gd name="T88" fmla="*/ 50 w 178"/>
              <a:gd name="T89" fmla="*/ 125 h 208"/>
              <a:gd name="T90" fmla="*/ 43 w 178"/>
              <a:gd name="T91" fmla="*/ 127 h 208"/>
              <a:gd name="T92" fmla="*/ 43 w 178"/>
              <a:gd name="T93" fmla="*/ 127 h 208"/>
              <a:gd name="T94" fmla="*/ 90 w 178"/>
              <a:gd name="T95" fmla="*/ 146 h 208"/>
              <a:gd name="T96" fmla="*/ 95 w 178"/>
              <a:gd name="T97" fmla="*/ 148 h 208"/>
              <a:gd name="T98" fmla="*/ 114 w 178"/>
              <a:gd name="T99" fmla="*/ 75 h 208"/>
              <a:gd name="T100" fmla="*/ 90 w 178"/>
              <a:gd name="T101"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208">
                <a:moveTo>
                  <a:pt x="36" y="127"/>
                </a:moveTo>
                <a:lnTo>
                  <a:pt x="67" y="111"/>
                </a:lnTo>
                <a:lnTo>
                  <a:pt x="85" y="139"/>
                </a:lnTo>
                <a:lnTo>
                  <a:pt x="111" y="66"/>
                </a:lnTo>
                <a:lnTo>
                  <a:pt x="142" y="82"/>
                </a:lnTo>
                <a:lnTo>
                  <a:pt x="104" y="170"/>
                </a:lnTo>
                <a:lnTo>
                  <a:pt x="76" y="170"/>
                </a:lnTo>
                <a:lnTo>
                  <a:pt x="36" y="127"/>
                </a:lnTo>
                <a:lnTo>
                  <a:pt x="36" y="127"/>
                </a:lnTo>
                <a:close/>
                <a:moveTo>
                  <a:pt x="10" y="19"/>
                </a:moveTo>
                <a:lnTo>
                  <a:pt x="0" y="19"/>
                </a:lnTo>
                <a:lnTo>
                  <a:pt x="0" y="28"/>
                </a:lnTo>
                <a:lnTo>
                  <a:pt x="0" y="198"/>
                </a:lnTo>
                <a:lnTo>
                  <a:pt x="0" y="208"/>
                </a:lnTo>
                <a:lnTo>
                  <a:pt x="10" y="208"/>
                </a:lnTo>
                <a:lnTo>
                  <a:pt x="166" y="208"/>
                </a:lnTo>
                <a:lnTo>
                  <a:pt x="178" y="208"/>
                </a:lnTo>
                <a:lnTo>
                  <a:pt x="178" y="198"/>
                </a:lnTo>
                <a:lnTo>
                  <a:pt x="178" y="28"/>
                </a:lnTo>
                <a:lnTo>
                  <a:pt x="178" y="19"/>
                </a:lnTo>
                <a:lnTo>
                  <a:pt x="166" y="19"/>
                </a:lnTo>
                <a:lnTo>
                  <a:pt x="135" y="19"/>
                </a:lnTo>
                <a:lnTo>
                  <a:pt x="135" y="9"/>
                </a:lnTo>
                <a:lnTo>
                  <a:pt x="116" y="9"/>
                </a:lnTo>
                <a:lnTo>
                  <a:pt x="116" y="0"/>
                </a:lnTo>
                <a:lnTo>
                  <a:pt x="62" y="0"/>
                </a:lnTo>
                <a:lnTo>
                  <a:pt x="62" y="9"/>
                </a:lnTo>
                <a:lnTo>
                  <a:pt x="41" y="9"/>
                </a:lnTo>
                <a:lnTo>
                  <a:pt x="41" y="19"/>
                </a:lnTo>
                <a:lnTo>
                  <a:pt x="10" y="19"/>
                </a:lnTo>
                <a:lnTo>
                  <a:pt x="10" y="19"/>
                </a:lnTo>
                <a:close/>
                <a:moveTo>
                  <a:pt x="135" y="37"/>
                </a:moveTo>
                <a:lnTo>
                  <a:pt x="135" y="52"/>
                </a:lnTo>
                <a:lnTo>
                  <a:pt x="41" y="52"/>
                </a:lnTo>
                <a:lnTo>
                  <a:pt x="41" y="37"/>
                </a:lnTo>
                <a:lnTo>
                  <a:pt x="19" y="37"/>
                </a:lnTo>
                <a:lnTo>
                  <a:pt x="19" y="189"/>
                </a:lnTo>
                <a:lnTo>
                  <a:pt x="156" y="189"/>
                </a:lnTo>
                <a:lnTo>
                  <a:pt x="156" y="37"/>
                </a:lnTo>
                <a:lnTo>
                  <a:pt x="135" y="37"/>
                </a:lnTo>
                <a:lnTo>
                  <a:pt x="135" y="37"/>
                </a:lnTo>
                <a:close/>
                <a:moveTo>
                  <a:pt x="43" y="127"/>
                </a:moveTo>
                <a:lnTo>
                  <a:pt x="78" y="165"/>
                </a:lnTo>
                <a:lnTo>
                  <a:pt x="81" y="165"/>
                </a:lnTo>
                <a:lnTo>
                  <a:pt x="50" y="125"/>
                </a:lnTo>
                <a:lnTo>
                  <a:pt x="43" y="127"/>
                </a:lnTo>
                <a:lnTo>
                  <a:pt x="43" y="127"/>
                </a:lnTo>
                <a:close/>
                <a:moveTo>
                  <a:pt x="90" y="146"/>
                </a:moveTo>
                <a:lnTo>
                  <a:pt x="95" y="148"/>
                </a:lnTo>
                <a:lnTo>
                  <a:pt x="114" y="75"/>
                </a:lnTo>
                <a:lnTo>
                  <a:pt x="90" y="146"/>
                </a:lnTo>
                <a:close/>
              </a:path>
            </a:pathLst>
          </a:custGeom>
          <a:solidFill>
            <a:srgbClr val="0093D8"/>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555115" y="942975"/>
            <a:ext cx="708025" cy="368300"/>
          </a:xfrm>
          <a:prstGeom prst="rect">
            <a:avLst/>
          </a:prstGeom>
          <a:noFill/>
        </p:spPr>
        <p:txBody>
          <a:bodyPr wrap="none" rtlCol="0" anchor="t">
            <a:spAutoFit/>
          </a:bodyPr>
          <a:lstStyle/>
          <a:p>
            <a:r>
              <a:rPr lang="zh-CN" altLang="en-US" b="1"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作 业</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a:off x="5904378" y="604874"/>
            <a:ext cx="1728104" cy="1728104"/>
            <a:chOff x="1783433" y="1275606"/>
            <a:chExt cx="2783128" cy="2783128"/>
          </a:xfrm>
        </p:grpSpPr>
        <p:sp>
          <p:nvSpPr>
            <p:cNvPr id="7" name="椭圆 6"/>
            <p:cNvSpPr/>
            <p:nvPr/>
          </p:nvSpPr>
          <p:spPr>
            <a:xfrm>
              <a:off x="1783433" y="1275606"/>
              <a:ext cx="2783128" cy="278312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8" name="Freeform 18"/>
            <p:cNvSpPr>
              <a:spLocks noEditPoints="1"/>
            </p:cNvSpPr>
            <p:nvPr/>
          </p:nvSpPr>
          <p:spPr bwMode="black">
            <a:xfrm>
              <a:off x="2422186" y="1904845"/>
              <a:ext cx="1505622" cy="15246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82305" tIns="41153" rIns="82305" bIns="41153" numCol="1" anchor="t" anchorCtr="0" compatLnSpc="1"/>
            <a:lstStyle/>
            <a:p>
              <a:endParaRPr lang="en-US" sz="1000" dirty="0"/>
            </a:p>
          </p:txBody>
        </p:sp>
        <p:sp>
          <p:nvSpPr>
            <p:cNvPr id="9" name="椭圆 8"/>
            <p:cNvSpPr/>
            <p:nvPr/>
          </p:nvSpPr>
          <p:spPr>
            <a:xfrm>
              <a:off x="1931223" y="1423396"/>
              <a:ext cx="2487549" cy="248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569085" y="2081530"/>
            <a:ext cx="4846320" cy="583565"/>
          </a:xfrm>
          <a:prstGeom prst="rect">
            <a:avLst/>
          </a:prstGeom>
        </p:spPr>
        <p:txBody>
          <a:bodyPr wrap="square">
            <a:spAutoFit/>
          </a:bodyPr>
          <a:lstStyle/>
          <a:p>
            <a:pPr algn="l"/>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12" name="矩形 11"/>
          <p:cNvSpPr/>
          <p:nvPr/>
        </p:nvSpPr>
        <p:spPr>
          <a:xfrm>
            <a:off x="2409790" y="3093136"/>
            <a:ext cx="4572000" cy="441960"/>
          </a:xfrm>
          <a:prstGeom prst="rect">
            <a:avLst/>
          </a:prstGeom>
        </p:spPr>
        <p:txBody>
          <a:bodyPr>
            <a:spAutoFit/>
          </a:bodyPr>
          <a:lstStyle/>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完善/改进监督管理违规行为</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56324" name="Group 10"/>
          <p:cNvGrpSpPr/>
          <p:nvPr/>
        </p:nvGrpSpPr>
        <p:grpSpPr>
          <a:xfrm>
            <a:off x="1141413" y="972185"/>
            <a:ext cx="6632575" cy="3200400"/>
            <a:chOff x="0" y="0"/>
            <a:chExt cx="4178" cy="2016"/>
          </a:xfrm>
        </p:grpSpPr>
        <p:sp>
          <p:nvSpPr>
            <p:cNvPr id="1484811" name="Rectangle 11"/>
            <p:cNvSpPr>
              <a:spLocks noChangeArrowheads="1"/>
            </p:cNvSpPr>
            <p:nvPr/>
          </p:nvSpPr>
          <p:spPr bwMode="auto">
            <a:xfrm>
              <a:off x="0" y="0"/>
              <a:ext cx="0" cy="23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endParaRPr lang="zh-CN" altLang="en-US" b="1" dirty="0">
                <a:solidFill>
                  <a:schemeClr val="tx1">
                    <a:lumMod val="65000"/>
                    <a:lumOff val="35000"/>
                  </a:schemeClr>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nvGrpSpPr>
            <p:cNvPr id="56329" name="Group 12"/>
            <p:cNvGrpSpPr/>
            <p:nvPr/>
          </p:nvGrpSpPr>
          <p:grpSpPr>
            <a:xfrm>
              <a:off x="0" y="0"/>
              <a:ext cx="4178" cy="2016"/>
              <a:chOff x="0" y="0"/>
              <a:chExt cx="4178" cy="2016"/>
            </a:xfrm>
          </p:grpSpPr>
          <p:sp>
            <p:nvSpPr>
              <p:cNvPr id="1484813" name="Rectangle 13"/>
              <p:cNvSpPr>
                <a:spLocks noChangeArrowheads="1"/>
              </p:cNvSpPr>
              <p:nvPr/>
            </p:nvSpPr>
            <p:spPr bwMode="auto">
              <a:xfrm>
                <a:off x="0" y="0"/>
                <a:ext cx="4178" cy="75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黄金守则</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你和我</a:t>
                </a:r>
                <a:r>
                  <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457200" marR="0" lvl="1" indent="0" algn="l" defTabSz="914400" rtl="0" eaLnBrk="0" fontAlgn="base" latinLnBrk="0" hangingPunct="0">
                  <a:lnSpc>
                    <a:spcPct val="100000"/>
                  </a:lnSpc>
                  <a:spcBef>
                    <a:spcPct val="0"/>
                  </a:spcBef>
                  <a:spcAft>
                    <a:spcPct val="0"/>
                  </a:spcAft>
                  <a:buClrTx/>
                  <a:buSzTx/>
                  <a:buFontTx/>
                  <a:buNone/>
                  <a:defRPr/>
                </a:pP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84814" name="Rectangle 14"/>
              <p:cNvSpPr>
                <a:spLocks noChangeArrowheads="1"/>
              </p:cNvSpPr>
              <p:nvPr/>
            </p:nvSpPr>
            <p:spPr bwMode="auto">
              <a:xfrm>
                <a:off x="180" y="778"/>
                <a:ext cx="2588" cy="1238"/>
              </a:xfrm>
              <a:prstGeom prst="rect">
                <a:avLst/>
              </a:prstGeom>
              <a:noFill/>
              <a:ln w="9525">
                <a:noFill/>
                <a:miter lim="800000"/>
              </a:ln>
              <a:effectLst>
                <a:prstShdw prst="shdw17" dist="17961" dir="2700000">
                  <a:schemeClr val="accent1">
                    <a:gamma/>
                    <a:shade val="60000"/>
                    <a:invGamma/>
                  </a:schemeClr>
                </a:prstShdw>
              </a:effectLst>
            </p:spPr>
            <p:txBody>
              <a:bodyPr wrap="square" lIns="0" tIns="0" rIns="0" bIns="26979">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defRPr/>
                </a:pPr>
                <a:r>
                  <a:rPr kumimoji="0" lang="zh-CN" altLang="en-US"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遵守法律、标准和程序</a:t>
                </a: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defRPr/>
                </a:pP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defRPr/>
                </a:pPr>
                <a:r>
                  <a:rPr kumimoji="0" lang="zh-CN" altLang="en-US"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干涉不安全或不合格情况</a:t>
                </a: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defRPr/>
                </a:pP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defRPr/>
                </a:pPr>
                <a:r>
                  <a:rPr kumimoji="0" lang="zh-CN" altLang="en-US"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尊重我们的邻居</a:t>
                </a: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57348" name="Group 98"/>
          <p:cNvGrpSpPr/>
          <p:nvPr/>
        </p:nvGrpSpPr>
        <p:grpSpPr>
          <a:xfrm>
            <a:off x="1053465" y="1402080"/>
            <a:ext cx="7323779" cy="3069121"/>
            <a:chOff x="256" y="1988"/>
            <a:chExt cx="4411" cy="1170"/>
          </a:xfrm>
        </p:grpSpPr>
        <p:sp>
          <p:nvSpPr>
            <p:cNvPr id="57357" name="Rectangle 58"/>
            <p:cNvSpPr/>
            <p:nvPr/>
          </p:nvSpPr>
          <p:spPr>
            <a:xfrm>
              <a:off x="256" y="20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58" name="Rectangle 59"/>
            <p:cNvSpPr/>
            <p:nvPr/>
          </p:nvSpPr>
          <p:spPr>
            <a:xfrm>
              <a:off x="365" y="198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59" name="Rectangle 60"/>
            <p:cNvSpPr/>
            <p:nvPr/>
          </p:nvSpPr>
          <p:spPr>
            <a:xfrm>
              <a:off x="256" y="21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60" name="Rectangle 61"/>
            <p:cNvSpPr/>
            <p:nvPr/>
          </p:nvSpPr>
          <p:spPr>
            <a:xfrm>
              <a:off x="365" y="2138"/>
              <a:ext cx="3855"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我将理解工作的相关规定。如果不理解，我会设法了解那些规定</a:t>
              </a:r>
            </a:p>
          </p:txBody>
        </p:sp>
        <p:sp>
          <p:nvSpPr>
            <p:cNvPr id="57361" name="Rectangle 62"/>
            <p:cNvSpPr/>
            <p:nvPr/>
          </p:nvSpPr>
          <p:spPr>
            <a:xfrm>
              <a:off x="256" y="23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62" name="Rectangle 63"/>
            <p:cNvSpPr/>
            <p:nvPr/>
          </p:nvSpPr>
          <p:spPr>
            <a:xfrm>
              <a:off x="365" y="228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63" name="Rectangle 64"/>
            <p:cNvSpPr/>
            <p:nvPr/>
          </p:nvSpPr>
          <p:spPr>
            <a:xfrm>
              <a:off x="4585" y="2288"/>
              <a:ext cx="41"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57364" name="Rectangle 65"/>
            <p:cNvSpPr/>
            <p:nvPr/>
          </p:nvSpPr>
          <p:spPr>
            <a:xfrm>
              <a:off x="256" y="24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65" name="Rectangle 66"/>
            <p:cNvSpPr/>
            <p:nvPr/>
          </p:nvSpPr>
          <p:spPr>
            <a:xfrm>
              <a:off x="365" y="2438"/>
              <a:ext cx="3029"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我会在工作时使用合适的工具，并正确地使用工具</a:t>
              </a:r>
            </a:p>
          </p:txBody>
        </p:sp>
        <p:sp>
          <p:nvSpPr>
            <p:cNvPr id="57366" name="Rectangle 67"/>
            <p:cNvSpPr/>
            <p:nvPr/>
          </p:nvSpPr>
          <p:spPr>
            <a:xfrm>
              <a:off x="256" y="26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67" name="Rectangle 68"/>
            <p:cNvSpPr/>
            <p:nvPr/>
          </p:nvSpPr>
          <p:spPr>
            <a:xfrm>
              <a:off x="365" y="2588"/>
              <a:ext cx="3580"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我保持工作场所干净整齐，并且保证没有任何工作时的障碍</a:t>
              </a:r>
            </a:p>
          </p:txBody>
        </p:sp>
        <p:sp>
          <p:nvSpPr>
            <p:cNvPr id="57368" name="Rectangle 69"/>
            <p:cNvSpPr/>
            <p:nvPr/>
          </p:nvSpPr>
          <p:spPr>
            <a:xfrm>
              <a:off x="256" y="27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69" name="Rectangle 70"/>
            <p:cNvSpPr/>
            <p:nvPr/>
          </p:nvSpPr>
          <p:spPr>
            <a:xfrm>
              <a:off x="365" y="2738"/>
              <a:ext cx="1515"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我将上下楼梯时手扶栏杆</a:t>
              </a:r>
            </a:p>
          </p:txBody>
        </p:sp>
        <p:sp>
          <p:nvSpPr>
            <p:cNvPr id="57370" name="Rectangle 71"/>
            <p:cNvSpPr/>
            <p:nvPr/>
          </p:nvSpPr>
          <p:spPr>
            <a:xfrm>
              <a:off x="256" y="29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71" name="Rectangle 72"/>
            <p:cNvSpPr/>
            <p:nvPr/>
          </p:nvSpPr>
          <p:spPr>
            <a:xfrm>
              <a:off x="365" y="2888"/>
              <a:ext cx="2657"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我将使用安全带，并且在开车时不使用手机 </a:t>
              </a:r>
            </a:p>
          </p:txBody>
        </p:sp>
        <p:sp>
          <p:nvSpPr>
            <p:cNvPr id="57372" name="Rectangle 73"/>
            <p:cNvSpPr/>
            <p:nvPr/>
          </p:nvSpPr>
          <p:spPr>
            <a:xfrm>
              <a:off x="256" y="30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73" name="Rectangle 74"/>
            <p:cNvSpPr/>
            <p:nvPr/>
          </p:nvSpPr>
          <p:spPr>
            <a:xfrm>
              <a:off x="365" y="3038"/>
              <a:ext cx="1239"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我将减少废物的来源</a:t>
              </a:r>
            </a:p>
          </p:txBody>
        </p:sp>
        <p:sp>
          <p:nvSpPr>
            <p:cNvPr id="57374" name="Rectangle 76"/>
            <p:cNvSpPr/>
            <p:nvPr/>
          </p:nvSpPr>
          <p:spPr>
            <a:xfrm>
              <a:off x="256" y="20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75" name="Rectangle 77"/>
            <p:cNvSpPr/>
            <p:nvPr/>
          </p:nvSpPr>
          <p:spPr>
            <a:xfrm>
              <a:off x="365" y="1988"/>
              <a:ext cx="1928"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我阻止任何我感到不安全的工作</a:t>
              </a:r>
            </a:p>
          </p:txBody>
        </p:sp>
        <p:sp>
          <p:nvSpPr>
            <p:cNvPr id="57376" name="Rectangle 78"/>
            <p:cNvSpPr/>
            <p:nvPr/>
          </p:nvSpPr>
          <p:spPr>
            <a:xfrm>
              <a:off x="256" y="21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77" name="Rectangle 79"/>
            <p:cNvSpPr/>
            <p:nvPr/>
          </p:nvSpPr>
          <p:spPr>
            <a:xfrm>
              <a:off x="365" y="213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78" name="Rectangle 80"/>
            <p:cNvSpPr/>
            <p:nvPr/>
          </p:nvSpPr>
          <p:spPr>
            <a:xfrm>
              <a:off x="256" y="23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79" name="Rectangle 81"/>
            <p:cNvSpPr/>
            <p:nvPr/>
          </p:nvSpPr>
          <p:spPr>
            <a:xfrm>
              <a:off x="365" y="2288"/>
              <a:ext cx="2676"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我在工作时将穿戴正确的个人防护用品</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(PPE)</a:t>
              </a:r>
            </a:p>
          </p:txBody>
        </p:sp>
        <p:sp>
          <p:nvSpPr>
            <p:cNvPr id="57380" name="Rectangle 82"/>
            <p:cNvSpPr/>
            <p:nvPr/>
          </p:nvSpPr>
          <p:spPr>
            <a:xfrm>
              <a:off x="4585" y="2288"/>
              <a:ext cx="82" cy="106"/>
            </a:xfrm>
            <a:prstGeom prst="rect">
              <a:avLst/>
            </a:prstGeom>
            <a:noFill/>
            <a:ln w="9525">
              <a:noFill/>
            </a:ln>
          </p:spPr>
          <p:txBody>
            <a:bodyPr wrap="none" lIns="0" tIns="0" rIns="0" bIns="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sp>
          <p:nvSpPr>
            <p:cNvPr id="57381" name="Rectangle 83"/>
            <p:cNvSpPr/>
            <p:nvPr/>
          </p:nvSpPr>
          <p:spPr>
            <a:xfrm>
              <a:off x="256" y="24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82" name="Rectangle 84"/>
            <p:cNvSpPr/>
            <p:nvPr/>
          </p:nvSpPr>
          <p:spPr>
            <a:xfrm>
              <a:off x="365" y="243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83" name="Rectangle 85"/>
            <p:cNvSpPr/>
            <p:nvPr/>
          </p:nvSpPr>
          <p:spPr>
            <a:xfrm>
              <a:off x="256" y="26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84" name="Rectangle 86"/>
            <p:cNvSpPr/>
            <p:nvPr/>
          </p:nvSpPr>
          <p:spPr>
            <a:xfrm>
              <a:off x="365" y="258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85" name="Rectangle 87"/>
            <p:cNvSpPr/>
            <p:nvPr/>
          </p:nvSpPr>
          <p:spPr>
            <a:xfrm>
              <a:off x="256" y="27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86" name="Rectangle 88"/>
            <p:cNvSpPr/>
            <p:nvPr/>
          </p:nvSpPr>
          <p:spPr>
            <a:xfrm>
              <a:off x="365" y="273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87" name="Rectangle 89"/>
            <p:cNvSpPr/>
            <p:nvPr/>
          </p:nvSpPr>
          <p:spPr>
            <a:xfrm>
              <a:off x="256" y="290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88" name="Rectangle 90"/>
            <p:cNvSpPr/>
            <p:nvPr/>
          </p:nvSpPr>
          <p:spPr>
            <a:xfrm>
              <a:off x="365" y="288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389" name="Rectangle 91"/>
            <p:cNvSpPr/>
            <p:nvPr/>
          </p:nvSpPr>
          <p:spPr>
            <a:xfrm>
              <a:off x="256" y="3052"/>
              <a:ext cx="60" cy="106"/>
            </a:xfrm>
            <a:prstGeom prst="rect">
              <a:avLst/>
            </a:prstGeom>
            <a:noFill/>
            <a:ln w="9525">
              <a:noFill/>
            </a:ln>
          </p:spPr>
          <p:txBody>
            <a:bodyPr wrap="none" lIns="0" tIns="0" rIns="0" bIns="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7390" name="Rectangle 92"/>
            <p:cNvSpPr/>
            <p:nvPr/>
          </p:nvSpPr>
          <p:spPr>
            <a:xfrm>
              <a:off x="365" y="3038"/>
              <a:ext cx="76" cy="106"/>
            </a:xfrm>
            <a:prstGeom prst="rect">
              <a:avLst/>
            </a:prstGeom>
            <a:noFill/>
            <a:ln w="9525">
              <a:noFill/>
            </a:ln>
          </p:spPr>
          <p:txBody>
            <a:bodyPr wrap="none" lIns="0" tIns="0" rIns="0" bIns="0">
              <a:spAutoFit/>
            </a:bodyPr>
            <a:lstStyle/>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28579" name="Text Box 99"/>
          <p:cNvSpPr txBox="1">
            <a:spLocks noChangeArrowheads="1"/>
          </p:cNvSpPr>
          <p:nvPr/>
        </p:nvSpPr>
        <p:spPr bwMode="auto">
          <a:xfrm>
            <a:off x="802640" y="835660"/>
            <a:ext cx="1659255" cy="39878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en-US" altLang="zh-CN" sz="2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EP </a:t>
            </a:r>
            <a:r>
              <a:rPr kumimoji="0" lang="zh-CN" altLang="en-US" sz="2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场地守则</a:t>
            </a:r>
            <a:r>
              <a:rPr kumimoji="0" lang="en-US" altLang="zh-CN" sz="20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行为案例</a:t>
            </a:r>
          </a:p>
        </p:txBody>
      </p:sp>
      <p:sp>
        <p:nvSpPr>
          <p:cNvPr id="3" name="文本框 2"/>
          <p:cNvSpPr txBox="1"/>
          <p:nvPr/>
        </p:nvSpPr>
        <p:spPr>
          <a:xfrm>
            <a:off x="3046095" y="739140"/>
            <a:ext cx="2722245" cy="337185"/>
          </a:xfrm>
          <a:prstGeom prst="rect">
            <a:avLst/>
          </a:prstGeom>
          <a:noFill/>
        </p:spPr>
        <p:txBody>
          <a:bodyPr wrap="none" rtlCol="0" anchor="t">
            <a:spAutoFit/>
          </a:bodyPr>
          <a:lstStyle/>
          <a:p>
            <a:r>
              <a:rPr lang="en-GB"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HSE </a:t>
            </a:r>
            <a:r>
              <a:rPr lang="zh-CN" altLang="en-GB" sz="1600" dirty="0">
                <a:latin typeface="微软雅黑" panose="020B0503020204020204" pitchFamily="34" charset="-122"/>
                <a:ea typeface="微软雅黑" panose="020B0503020204020204" pitchFamily="34" charset="-122"/>
                <a:cs typeface="微软雅黑" panose="020B0503020204020204" pitchFamily="34" charset="-122"/>
                <a:sym typeface="+mn-ea"/>
              </a:rPr>
              <a:t>管理体系 “各就各位”</a:t>
            </a:r>
          </a:p>
        </p:txBody>
      </p:sp>
      <p:sp>
        <p:nvSpPr>
          <p:cNvPr id="1033" name="Oval 3"/>
          <p:cNvSpPr/>
          <p:nvPr/>
        </p:nvSpPr>
        <p:spPr>
          <a:xfrm>
            <a:off x="956310" y="1240790"/>
            <a:ext cx="6953250" cy="3648710"/>
          </a:xfrm>
          <a:prstGeom prst="ellipse">
            <a:avLst/>
          </a:prstGeom>
          <a:solidFill>
            <a:srgbClr val="0093D8"/>
          </a:solidFill>
          <a:ln w="12700" cap="flat" cmpd="sng">
            <a:noFill/>
            <a:prstDash val="solid"/>
            <a:headEnd type="none" w="med" len="med"/>
            <a:tailEnd type="none" w="med" len="med"/>
          </a:ln>
        </p:spPr>
        <p:txBody>
          <a:bodyPr wrap="none" lIns="90488" tIns="44450" rIns="90488" bIns="44450"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grpSp>
        <p:nvGrpSpPr>
          <p:cNvPr id="1034" name="Group 4"/>
          <p:cNvGrpSpPr/>
          <p:nvPr/>
        </p:nvGrpSpPr>
        <p:grpSpPr>
          <a:xfrm>
            <a:off x="2214245" y="2112010"/>
            <a:ext cx="4436745" cy="2014855"/>
            <a:chOff x="1296" y="1728"/>
            <a:chExt cx="3216" cy="1776"/>
          </a:xfrm>
        </p:grpSpPr>
        <p:sp>
          <p:nvSpPr>
            <p:cNvPr id="1091" name="Oval 5"/>
            <p:cNvSpPr/>
            <p:nvPr/>
          </p:nvSpPr>
          <p:spPr>
            <a:xfrm>
              <a:off x="1296" y="1728"/>
              <a:ext cx="3216" cy="1637"/>
            </a:xfrm>
            <a:prstGeom prst="ellipse">
              <a:avLst/>
            </a:prstGeom>
            <a:solidFill>
              <a:srgbClr val="FFFFCC"/>
            </a:solidFill>
            <a:ln w="12700" cap="flat" cmpd="sng">
              <a:noFill/>
              <a:prstDash val="solid"/>
              <a:headEnd type="none" w="med" len="med"/>
              <a:tailEnd type="none" w="med" len="med"/>
            </a:ln>
          </p:spPr>
          <p:txBody>
            <a:bodyPr wrap="none" anchor="ctr"/>
            <a:lstStyle/>
            <a:p>
              <a:pPr algn="ctr"/>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092" name="AutoShape 6"/>
            <p:cNvSpPr/>
            <p:nvPr/>
          </p:nvSpPr>
          <p:spPr>
            <a:xfrm>
              <a:off x="1769" y="1945"/>
              <a:ext cx="646" cy="347"/>
            </a:xfrm>
            <a:prstGeom prst="hexagon">
              <a:avLst>
                <a:gd name="adj" fmla="val 46515"/>
                <a:gd name="vf" fmla="val 115470"/>
              </a:avLst>
            </a:prstGeom>
            <a:solidFill>
              <a:srgbClr val="FFFF66"/>
            </a:solidFill>
            <a:ln w="12700" cap="flat" cmpd="sng">
              <a:solidFill>
                <a:schemeClr val="tx1"/>
              </a:solidFill>
              <a:prstDash val="solid"/>
              <a:miter/>
              <a:headEnd type="none" w="med" len="med"/>
              <a:tailEnd type="none" w="med" len="med"/>
            </a:ln>
          </p:spPr>
          <p:txBody>
            <a:bodyPr wrap="none" lIns="90488" tIns="44450" rIns="90488" bIns="44450" anchor="ctr"/>
            <a:lstStyle/>
            <a:p>
              <a:pPr algn="ctr" defTabSz="762000"/>
              <a:endParaRPr lang="zh-CN" altLang="en-US" sz="1000" dirty="0">
                <a:solidFill>
                  <a:schemeClr val="bg2"/>
                </a:solidFill>
                <a:latin typeface="微软雅黑" panose="020B0503020204020204" pitchFamily="34" charset="-122"/>
                <a:ea typeface="微软雅黑" panose="020B0503020204020204" pitchFamily="34" charset="-122"/>
              </a:endParaRPr>
            </a:p>
          </p:txBody>
        </p:sp>
        <p:grpSp>
          <p:nvGrpSpPr>
            <p:cNvPr id="1093" name="Group 7"/>
            <p:cNvGrpSpPr/>
            <p:nvPr/>
          </p:nvGrpSpPr>
          <p:grpSpPr>
            <a:xfrm>
              <a:off x="2356" y="1889"/>
              <a:ext cx="472" cy="623"/>
              <a:chOff x="2022" y="1342"/>
              <a:chExt cx="739" cy="1093"/>
            </a:xfrm>
          </p:grpSpPr>
          <p:sp>
            <p:nvSpPr>
              <p:cNvPr id="1125" name="Rectangle 8"/>
              <p:cNvSpPr/>
              <p:nvPr/>
            </p:nvSpPr>
            <p:spPr>
              <a:xfrm>
                <a:off x="2022" y="1342"/>
                <a:ext cx="739" cy="1093"/>
              </a:xfrm>
              <a:prstGeom prst="rect">
                <a:avLst/>
              </a:prstGeom>
              <a:solidFill>
                <a:srgbClr val="FFA27C"/>
              </a:solidFill>
              <a:ln w="12700" cap="flat" cmpd="sng">
                <a:solidFill>
                  <a:srgbClr val="FC0128"/>
                </a:solidFill>
                <a:prstDash val="solid"/>
                <a:miter/>
                <a:headEnd type="none" w="med" len="med"/>
                <a:tailEnd type="none" w="med" len="med"/>
              </a:ln>
              <a:effectLst>
                <a:prstShdw prst="shdw17" dist="17961" dir="2699999">
                  <a:srgbClr val="970118"/>
                </a:prstShdw>
              </a:effectLst>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useBgFill="1">
            <p:nvSpPr>
              <p:cNvPr id="1126" name="Oval 9"/>
              <p:cNvSpPr/>
              <p:nvPr/>
            </p:nvSpPr>
            <p:spPr>
              <a:xfrm>
                <a:off x="2188" y="1700"/>
                <a:ext cx="118" cy="96"/>
              </a:xfrm>
              <a:prstGeom prst="ellipse">
                <a:avLst/>
              </a:prstGeom>
              <a:ln w="12700" cap="flat" cmpd="sng">
                <a:solidFill>
                  <a:srgbClr val="FC0128"/>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useBgFill="1">
            <p:nvSpPr>
              <p:cNvPr id="1127" name="Oval 10"/>
              <p:cNvSpPr/>
              <p:nvPr/>
            </p:nvSpPr>
            <p:spPr>
              <a:xfrm>
                <a:off x="2060" y="1983"/>
                <a:ext cx="246" cy="201"/>
              </a:xfrm>
              <a:prstGeom prst="ellipse">
                <a:avLst/>
              </a:prstGeom>
              <a:ln w="12700" cap="flat" cmpd="sng">
                <a:solidFill>
                  <a:srgbClr val="FC0128"/>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useBgFill="1">
            <p:nvSpPr>
              <p:cNvPr id="1128" name="Oval 11"/>
              <p:cNvSpPr/>
              <p:nvPr/>
            </p:nvSpPr>
            <p:spPr>
              <a:xfrm>
                <a:off x="2188" y="2297"/>
                <a:ext cx="118" cy="98"/>
              </a:xfrm>
              <a:prstGeom prst="ellipse">
                <a:avLst/>
              </a:prstGeom>
              <a:ln w="12700" cap="flat" cmpd="sng">
                <a:solidFill>
                  <a:srgbClr val="FC0128"/>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grpSp>
        <p:grpSp>
          <p:nvGrpSpPr>
            <p:cNvPr id="1094" name="Group 12"/>
            <p:cNvGrpSpPr/>
            <p:nvPr/>
          </p:nvGrpSpPr>
          <p:grpSpPr>
            <a:xfrm>
              <a:off x="2601" y="2031"/>
              <a:ext cx="471" cy="621"/>
              <a:chOff x="2406" y="1591"/>
              <a:chExt cx="737" cy="1091"/>
            </a:xfrm>
          </p:grpSpPr>
          <p:sp>
            <p:nvSpPr>
              <p:cNvPr id="1119" name="Rectangle 13"/>
              <p:cNvSpPr/>
              <p:nvPr/>
            </p:nvSpPr>
            <p:spPr>
              <a:xfrm>
                <a:off x="2406" y="1591"/>
                <a:ext cx="737" cy="1091"/>
              </a:xfrm>
              <a:prstGeom prst="rect">
                <a:avLst/>
              </a:prstGeom>
              <a:solidFill>
                <a:srgbClr val="C1CEFF"/>
              </a:solidFill>
              <a:ln w="12700" cap="flat" cmpd="sng">
                <a:solidFill>
                  <a:srgbClr val="114FFB"/>
                </a:solidFill>
                <a:prstDash val="solid"/>
                <a:miter/>
                <a:headEnd type="none" w="med" len="med"/>
                <a:tailEnd type="none" w="med" len="med"/>
              </a:ln>
              <a:effectLst>
                <a:prstShdw prst="shdw17" dist="17961" dir="2699999">
                  <a:srgbClr val="0A2F97"/>
                </a:prstShdw>
              </a:effectLst>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20" name="Oval 14"/>
              <p:cNvSpPr/>
              <p:nvPr/>
            </p:nvSpPr>
            <p:spPr>
              <a:xfrm>
                <a:off x="2650" y="2017"/>
                <a:ext cx="203" cy="167"/>
              </a:xfrm>
              <a:prstGeom prst="ellipse">
                <a:avLst/>
              </a:prstGeom>
              <a:solidFill>
                <a:srgbClr val="FFA27C"/>
              </a:solidFill>
              <a:ln w="12700" cap="flat" cmpd="sng">
                <a:solidFill>
                  <a:srgbClr val="114FFB"/>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21" name="Oval 15"/>
              <p:cNvSpPr/>
              <p:nvPr/>
            </p:nvSpPr>
            <p:spPr>
              <a:xfrm>
                <a:off x="2471" y="2484"/>
                <a:ext cx="74" cy="62"/>
              </a:xfrm>
              <a:prstGeom prst="ellipse">
                <a:avLst/>
              </a:prstGeom>
              <a:solidFill>
                <a:srgbClr val="FFA27C"/>
              </a:solidFill>
              <a:ln w="12700" cap="flat" cmpd="sng">
                <a:solidFill>
                  <a:srgbClr val="114FFB"/>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22" name="Oval 16"/>
              <p:cNvSpPr/>
              <p:nvPr/>
            </p:nvSpPr>
            <p:spPr>
              <a:xfrm>
                <a:off x="2484" y="2232"/>
                <a:ext cx="210" cy="167"/>
              </a:xfrm>
              <a:prstGeom prst="ellipse">
                <a:avLst/>
              </a:prstGeom>
              <a:solidFill>
                <a:srgbClr val="FFA27C"/>
              </a:solidFill>
              <a:ln w="12700" cap="flat" cmpd="sng">
                <a:solidFill>
                  <a:srgbClr val="114FFB"/>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23" name="Oval 17"/>
              <p:cNvSpPr/>
              <p:nvPr/>
            </p:nvSpPr>
            <p:spPr>
              <a:xfrm>
                <a:off x="2484" y="1983"/>
                <a:ext cx="76" cy="62"/>
              </a:xfrm>
              <a:prstGeom prst="ellipse">
                <a:avLst/>
              </a:prstGeom>
              <a:solidFill>
                <a:srgbClr val="FFA27C"/>
              </a:solidFill>
              <a:ln w="12700" cap="flat" cmpd="sng">
                <a:solidFill>
                  <a:srgbClr val="114FFB"/>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useBgFill="1">
            <p:nvSpPr>
              <p:cNvPr id="1124" name="Oval 18"/>
              <p:cNvSpPr/>
              <p:nvPr/>
            </p:nvSpPr>
            <p:spPr>
              <a:xfrm>
                <a:off x="2692" y="2547"/>
                <a:ext cx="35" cy="25"/>
              </a:xfrm>
              <a:prstGeom prst="ellipse">
                <a:avLst/>
              </a:prstGeom>
              <a:ln w="12700" cap="flat" cmpd="sng">
                <a:solidFill>
                  <a:srgbClr val="114FFB"/>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grpSp>
        <p:sp>
          <p:nvSpPr>
            <p:cNvPr id="1095" name="Rectangle 19"/>
            <p:cNvSpPr/>
            <p:nvPr/>
          </p:nvSpPr>
          <p:spPr>
            <a:xfrm>
              <a:off x="2881" y="2174"/>
              <a:ext cx="471" cy="623"/>
            </a:xfrm>
            <a:prstGeom prst="rect">
              <a:avLst/>
            </a:prstGeom>
            <a:solidFill>
              <a:srgbClr val="00AE00"/>
            </a:solidFill>
            <a:ln w="12700" cap="flat" cmpd="sng">
              <a:solidFill>
                <a:srgbClr val="00FF00"/>
              </a:solidFill>
              <a:prstDash val="solid"/>
              <a:miter/>
              <a:headEnd type="none" w="med" len="med"/>
              <a:tailEnd type="none" w="med" len="med"/>
            </a:ln>
            <a:effectLst>
              <a:prstShdw prst="shdw17" dist="17961" dir="2699999">
                <a:srgbClr val="009900"/>
              </a:prstShdw>
            </a:effectLst>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096" name="Oval 20"/>
            <p:cNvSpPr/>
            <p:nvPr/>
          </p:nvSpPr>
          <p:spPr>
            <a:xfrm>
              <a:off x="2919" y="2433"/>
              <a:ext cx="76" cy="56"/>
            </a:xfrm>
            <a:prstGeom prst="ellipse">
              <a:avLst/>
            </a:prstGeom>
            <a:solidFill>
              <a:srgbClr val="C1CEFF"/>
            </a:solidFill>
            <a:ln w="12700" cap="flat" cmpd="sng">
              <a:solidFill>
                <a:srgbClr val="00FF00"/>
              </a:solidFill>
              <a:prstDash val="solid"/>
              <a:headEnd type="none" w="med" len="med"/>
              <a:tailEnd type="none" w="med" len="med"/>
            </a:ln>
            <a:effectLst>
              <a:prstShdw prst="shdw17" dist="17961" dir="2699999">
                <a:srgbClr val="009900"/>
              </a:prstShdw>
            </a:effectLst>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097" name="Oval 21"/>
            <p:cNvSpPr/>
            <p:nvPr/>
          </p:nvSpPr>
          <p:spPr>
            <a:xfrm>
              <a:off x="2892" y="2533"/>
              <a:ext cx="131" cy="97"/>
            </a:xfrm>
            <a:prstGeom prst="ellipse">
              <a:avLst/>
            </a:prstGeom>
            <a:solidFill>
              <a:srgbClr val="C1CEFF"/>
            </a:solidFill>
            <a:ln w="12700" cap="flat" cmpd="sng">
              <a:solidFill>
                <a:srgbClr val="00FF00"/>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useBgFill="1">
          <p:nvSpPr>
            <p:cNvPr id="1098" name="Oval 22"/>
            <p:cNvSpPr/>
            <p:nvPr/>
          </p:nvSpPr>
          <p:spPr>
            <a:xfrm>
              <a:off x="2974" y="2715"/>
              <a:ext cx="49" cy="37"/>
            </a:xfrm>
            <a:prstGeom prst="ellipse">
              <a:avLst/>
            </a:prstGeom>
            <a:ln w="12700" cap="flat" cmpd="sng">
              <a:solidFill>
                <a:srgbClr val="00FF00"/>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099" name="Rectangle 23"/>
            <p:cNvSpPr/>
            <p:nvPr/>
          </p:nvSpPr>
          <p:spPr>
            <a:xfrm>
              <a:off x="3089" y="2352"/>
              <a:ext cx="468" cy="621"/>
            </a:xfrm>
            <a:prstGeom prst="rect">
              <a:avLst/>
            </a:prstGeom>
            <a:solidFill>
              <a:srgbClr val="C8FEC8"/>
            </a:solidFill>
            <a:ln w="12700" cap="flat" cmpd="sng">
              <a:solidFill>
                <a:srgbClr val="00DFCA"/>
              </a:solidFill>
              <a:prstDash val="solid"/>
              <a:miter/>
              <a:headEnd type="none" w="med" len="med"/>
              <a:tailEnd type="none" w="med" len="med"/>
            </a:ln>
            <a:effectLst>
              <a:prstShdw prst="shdw17" dist="17961" dir="2699999">
                <a:srgbClr val="008679"/>
              </a:prstShdw>
            </a:effectLst>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00" name="Oval 24"/>
            <p:cNvSpPr/>
            <p:nvPr/>
          </p:nvSpPr>
          <p:spPr>
            <a:xfrm>
              <a:off x="3138" y="2671"/>
              <a:ext cx="126" cy="99"/>
            </a:xfrm>
            <a:prstGeom prst="ellipse">
              <a:avLst/>
            </a:prstGeom>
            <a:solidFill>
              <a:srgbClr val="00AE00"/>
            </a:solidFill>
            <a:ln w="12700" cap="flat" cmpd="sng">
              <a:solidFill>
                <a:srgbClr val="00DFCA"/>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useBgFill="1">
          <p:nvSpPr>
            <p:cNvPr id="1101" name="Oval 25"/>
            <p:cNvSpPr/>
            <p:nvPr/>
          </p:nvSpPr>
          <p:spPr>
            <a:xfrm>
              <a:off x="3362" y="2536"/>
              <a:ext cx="149" cy="112"/>
            </a:xfrm>
            <a:prstGeom prst="ellipse">
              <a:avLst/>
            </a:prstGeom>
            <a:ln w="12700" cap="flat" cmpd="sng">
              <a:solidFill>
                <a:srgbClr val="00DFCA"/>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43834" name="Line 26"/>
            <p:cNvSpPr>
              <a:spLocks noChangeShapeType="1"/>
            </p:cNvSpPr>
            <p:nvPr/>
          </p:nvSpPr>
          <p:spPr bwMode="auto">
            <a:xfrm>
              <a:off x="3169" y="2698"/>
              <a:ext cx="352" cy="194"/>
            </a:xfrm>
            <a:prstGeom prst="line">
              <a:avLst/>
            </a:prstGeom>
            <a:noFill/>
            <a:ln w="50800">
              <a:solidFill>
                <a:schemeClr val="accent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35" name="Line 27"/>
            <p:cNvSpPr>
              <a:spLocks noChangeShapeType="1"/>
            </p:cNvSpPr>
            <p:nvPr/>
          </p:nvSpPr>
          <p:spPr bwMode="auto">
            <a:xfrm>
              <a:off x="2921" y="2558"/>
              <a:ext cx="150" cy="80"/>
            </a:xfrm>
            <a:prstGeom prst="line">
              <a:avLst/>
            </a:prstGeom>
            <a:noFill/>
            <a:ln w="50800">
              <a:solidFill>
                <a:schemeClr val="accent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36" name="Line 28"/>
            <p:cNvSpPr>
              <a:spLocks noChangeShapeType="1"/>
            </p:cNvSpPr>
            <p:nvPr/>
          </p:nvSpPr>
          <p:spPr bwMode="auto">
            <a:xfrm>
              <a:off x="2681" y="2425"/>
              <a:ext cx="148" cy="76"/>
            </a:xfrm>
            <a:prstGeom prst="line">
              <a:avLst/>
            </a:prstGeom>
            <a:noFill/>
            <a:ln w="50800">
              <a:solidFill>
                <a:schemeClr val="accent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37" name="Line 29"/>
            <p:cNvSpPr>
              <a:spLocks noChangeShapeType="1"/>
            </p:cNvSpPr>
            <p:nvPr/>
          </p:nvSpPr>
          <p:spPr bwMode="auto">
            <a:xfrm>
              <a:off x="2419" y="2273"/>
              <a:ext cx="169" cy="91"/>
            </a:xfrm>
            <a:prstGeom prst="line">
              <a:avLst/>
            </a:prstGeom>
            <a:noFill/>
            <a:ln w="50800">
              <a:solidFill>
                <a:schemeClr val="accent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38" name="Line 30"/>
            <p:cNvSpPr>
              <a:spLocks noChangeShapeType="1"/>
            </p:cNvSpPr>
            <p:nvPr/>
          </p:nvSpPr>
          <p:spPr bwMode="auto">
            <a:xfrm>
              <a:off x="2253" y="2181"/>
              <a:ext cx="90" cy="45"/>
            </a:xfrm>
            <a:prstGeom prst="line">
              <a:avLst/>
            </a:prstGeom>
            <a:noFill/>
            <a:ln w="50800">
              <a:solidFill>
                <a:schemeClr val="accent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07" name="AutoShape 31"/>
            <p:cNvSpPr/>
            <p:nvPr/>
          </p:nvSpPr>
          <p:spPr>
            <a:xfrm>
              <a:off x="3119" y="2711"/>
              <a:ext cx="1012" cy="465"/>
            </a:xfrm>
            <a:prstGeom prst="star16">
              <a:avLst>
                <a:gd name="adj" fmla="val 37500"/>
              </a:avLst>
            </a:prstGeom>
            <a:solidFill>
              <a:srgbClr val="FF3300"/>
            </a:solidFill>
            <a:ln w="12700" cap="flat" cmpd="sng">
              <a:solidFill>
                <a:schemeClr val="tx1"/>
              </a:solidFill>
              <a:prstDash val="solid"/>
              <a:miter/>
              <a:headEnd type="none" w="med" len="med"/>
              <a:tailEnd type="none" w="med" len="med"/>
            </a:ln>
          </p:spPr>
          <p:txBody>
            <a:bodyPr wrap="none" lIns="109538" tIns="55562" rIns="109538" bIns="55562" anchor="ctr"/>
            <a:lstStyle/>
            <a:p>
              <a:pPr algn="ctr" defTabSz="1089025"/>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108" name="Rectangle 32"/>
            <p:cNvSpPr/>
            <p:nvPr/>
          </p:nvSpPr>
          <p:spPr>
            <a:xfrm>
              <a:off x="3849" y="2103"/>
              <a:ext cx="114" cy="214"/>
            </a:xfrm>
            <a:prstGeom prst="rect">
              <a:avLst/>
            </a:prstGeom>
            <a:noFill/>
            <a:ln w="12700">
              <a:noFill/>
            </a:ln>
          </p:spPr>
          <p:txBody>
            <a:bodyPr wrap="square" lIns="90488" tIns="44450" rIns="90488" bIns="44450">
              <a:spAutoFit/>
            </a:bodyPr>
            <a:lstStyle/>
            <a:p>
              <a:pPr defTabSz="762000"/>
              <a:endParaRPr lang="zh-CN" altLang="en-US" sz="1000" dirty="0">
                <a:solidFill>
                  <a:schemeClr val="bg2"/>
                </a:solidFill>
                <a:latin typeface="微软雅黑" panose="020B0503020204020204" pitchFamily="34" charset="-122"/>
                <a:ea typeface="微软雅黑" panose="020B0503020204020204" pitchFamily="34" charset="-122"/>
              </a:endParaRPr>
            </a:p>
          </p:txBody>
        </p:sp>
        <p:sp>
          <p:nvSpPr>
            <p:cNvPr id="1109" name="Text Box 33"/>
            <p:cNvSpPr txBox="1"/>
            <p:nvPr/>
          </p:nvSpPr>
          <p:spPr>
            <a:xfrm>
              <a:off x="3081" y="1980"/>
              <a:ext cx="116" cy="216"/>
            </a:xfrm>
            <a:prstGeom prst="rect">
              <a:avLst/>
            </a:prstGeom>
            <a:noFill/>
            <a:ln w="9525">
              <a:noFill/>
            </a:ln>
          </p:spPr>
          <p:txBody>
            <a:bodyPr wrap="square">
              <a:spAutoFit/>
            </a:bodyP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1143842" name="Line 34"/>
            <p:cNvSpPr>
              <a:spLocks noChangeShapeType="1"/>
            </p:cNvSpPr>
            <p:nvPr/>
          </p:nvSpPr>
          <p:spPr bwMode="auto">
            <a:xfrm flipH="1" flipV="1">
              <a:off x="2843" y="1945"/>
              <a:ext cx="245" cy="54"/>
            </a:xfrm>
            <a:prstGeom prst="line">
              <a:avLst/>
            </a:prstGeom>
            <a:noFill/>
            <a:ln w="9525">
              <a:noFill/>
              <a:round/>
              <a:tailEnd type="triangle" w="med" len="me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1026" name="Object 35"/>
            <p:cNvGraphicFramePr/>
            <p:nvPr/>
          </p:nvGraphicFramePr>
          <p:xfrm>
            <a:off x="2904" y="3094"/>
            <a:ext cx="162" cy="410"/>
          </p:xfrm>
          <a:graphic>
            <a:graphicData uri="http://schemas.openxmlformats.org/presentationml/2006/ole">
              <mc:AlternateContent xmlns:mc="http://schemas.openxmlformats.org/markup-compatibility/2006">
                <mc:Choice xmlns:v="urn:schemas-microsoft-com:vml" Requires="v">
                  <p:oleObj spid="_x0000_s3100" r:id="rId4" imgW="1235075" imgH="3521075" progId="MS_ClipArt_Gallery">
                    <p:embed/>
                  </p:oleObj>
                </mc:Choice>
                <mc:Fallback>
                  <p:oleObj r:id="rId4" imgW="1235075" imgH="3521075" progId="MS_ClipArt_Gallery">
                    <p:embed/>
                    <p:pic>
                      <p:nvPicPr>
                        <p:cNvPr id="0" name="图片 3077"/>
                        <p:cNvPicPr/>
                        <p:nvPr/>
                      </p:nvPicPr>
                      <p:blipFill>
                        <a:blip r:embed="rId5"/>
                        <a:stretch>
                          <a:fillRect/>
                        </a:stretch>
                      </p:blipFill>
                      <p:spPr>
                        <a:xfrm>
                          <a:off x="2904" y="3094"/>
                          <a:ext cx="162" cy="410"/>
                        </a:xfrm>
                        <a:prstGeom prst="rect">
                          <a:avLst/>
                        </a:prstGeom>
                        <a:noFill/>
                        <a:ln w="38100">
                          <a:noFill/>
                          <a:miter/>
                        </a:ln>
                      </p:spPr>
                    </p:pic>
                  </p:oleObj>
                </mc:Fallback>
              </mc:AlternateContent>
            </a:graphicData>
          </a:graphic>
        </p:graphicFrame>
        <p:graphicFrame>
          <p:nvGraphicFramePr>
            <p:cNvPr id="1027" name="Object 36"/>
            <p:cNvGraphicFramePr/>
            <p:nvPr/>
          </p:nvGraphicFramePr>
          <p:xfrm>
            <a:off x="2584" y="2957"/>
            <a:ext cx="320" cy="547"/>
          </p:xfrm>
          <a:graphic>
            <a:graphicData uri="http://schemas.openxmlformats.org/presentationml/2006/ole">
              <mc:AlternateContent xmlns:mc="http://schemas.openxmlformats.org/markup-compatibility/2006">
                <mc:Choice xmlns:v="urn:schemas-microsoft-com:vml" Requires="v">
                  <p:oleObj spid="_x0000_s3101" r:id="rId6" imgW="1676400" imgH="3216275" progId="MS_ClipArt_Gallery">
                    <p:embed/>
                  </p:oleObj>
                </mc:Choice>
                <mc:Fallback>
                  <p:oleObj r:id="rId6" imgW="1676400" imgH="3216275" progId="MS_ClipArt_Gallery">
                    <p:embed/>
                    <p:pic>
                      <p:nvPicPr>
                        <p:cNvPr id="0" name="图片 3081"/>
                        <p:cNvPicPr/>
                        <p:nvPr/>
                      </p:nvPicPr>
                      <p:blipFill>
                        <a:blip r:embed="rId7"/>
                        <a:stretch>
                          <a:fillRect/>
                        </a:stretch>
                      </p:blipFill>
                      <p:spPr>
                        <a:xfrm>
                          <a:off x="2584" y="2957"/>
                          <a:ext cx="320" cy="547"/>
                        </a:xfrm>
                        <a:prstGeom prst="rect">
                          <a:avLst/>
                        </a:prstGeom>
                        <a:noFill/>
                        <a:ln w="38100">
                          <a:noFill/>
                          <a:miter/>
                        </a:ln>
                      </p:spPr>
                    </p:pic>
                  </p:oleObj>
                </mc:Fallback>
              </mc:AlternateContent>
            </a:graphicData>
          </a:graphic>
        </p:graphicFrame>
        <p:graphicFrame>
          <p:nvGraphicFramePr>
            <p:cNvPr id="1028" name="Object 37"/>
            <p:cNvGraphicFramePr/>
            <p:nvPr/>
          </p:nvGraphicFramePr>
          <p:xfrm>
            <a:off x="2260" y="2820"/>
            <a:ext cx="335" cy="618"/>
          </p:xfrm>
          <a:graphic>
            <a:graphicData uri="http://schemas.openxmlformats.org/presentationml/2006/ole">
              <mc:AlternateContent xmlns:mc="http://schemas.openxmlformats.org/markup-compatibility/2006">
                <mc:Choice xmlns:v="urn:schemas-microsoft-com:vml" Requires="v">
                  <p:oleObj spid="_x0000_s3102" r:id="rId8" imgW="1646555" imgH="3399155" progId="MS_ClipArt_Gallery">
                    <p:embed/>
                  </p:oleObj>
                </mc:Choice>
                <mc:Fallback>
                  <p:oleObj r:id="rId8" imgW="1646555" imgH="3399155" progId="MS_ClipArt_Gallery">
                    <p:embed/>
                    <p:pic>
                      <p:nvPicPr>
                        <p:cNvPr id="0" name="图片 3080"/>
                        <p:cNvPicPr/>
                        <p:nvPr/>
                      </p:nvPicPr>
                      <p:blipFill>
                        <a:blip r:embed="rId9"/>
                        <a:stretch>
                          <a:fillRect/>
                        </a:stretch>
                      </p:blipFill>
                      <p:spPr>
                        <a:xfrm>
                          <a:off x="2260" y="2820"/>
                          <a:ext cx="335" cy="618"/>
                        </a:xfrm>
                        <a:prstGeom prst="rect">
                          <a:avLst/>
                        </a:prstGeom>
                        <a:noFill/>
                        <a:ln w="38100">
                          <a:noFill/>
                          <a:miter/>
                        </a:ln>
                      </p:spPr>
                    </p:pic>
                  </p:oleObj>
                </mc:Fallback>
              </mc:AlternateContent>
            </a:graphicData>
          </a:graphic>
        </p:graphicFrame>
        <p:graphicFrame>
          <p:nvGraphicFramePr>
            <p:cNvPr id="1029" name="Object 38"/>
            <p:cNvGraphicFramePr/>
            <p:nvPr/>
          </p:nvGraphicFramePr>
          <p:xfrm>
            <a:off x="2014" y="2738"/>
            <a:ext cx="229" cy="564"/>
          </p:xfrm>
          <a:graphic>
            <a:graphicData uri="http://schemas.openxmlformats.org/presentationml/2006/ole">
              <mc:AlternateContent xmlns:mc="http://schemas.openxmlformats.org/markup-compatibility/2006">
                <mc:Choice xmlns:v="urn:schemas-microsoft-com:vml" Requires="v">
                  <p:oleObj spid="_x0000_s3103" r:id="rId10" imgW="1203325" imgH="3322955" progId="MS_ClipArt_Gallery">
                    <p:embed/>
                  </p:oleObj>
                </mc:Choice>
                <mc:Fallback>
                  <p:oleObj r:id="rId10" imgW="1203325" imgH="3322955" progId="MS_ClipArt_Gallery">
                    <p:embed/>
                    <p:pic>
                      <p:nvPicPr>
                        <p:cNvPr id="0" name="图片 3078"/>
                        <p:cNvPicPr/>
                        <p:nvPr/>
                      </p:nvPicPr>
                      <p:blipFill>
                        <a:blip r:embed="rId11"/>
                        <a:stretch>
                          <a:fillRect/>
                        </a:stretch>
                      </p:blipFill>
                      <p:spPr>
                        <a:xfrm>
                          <a:off x="2014" y="2738"/>
                          <a:ext cx="229" cy="564"/>
                        </a:xfrm>
                        <a:prstGeom prst="rect">
                          <a:avLst/>
                        </a:prstGeom>
                        <a:noFill/>
                        <a:ln w="38100">
                          <a:noFill/>
                          <a:miter/>
                        </a:ln>
                      </p:spPr>
                    </p:pic>
                  </p:oleObj>
                </mc:Fallback>
              </mc:AlternateContent>
            </a:graphicData>
          </a:graphic>
        </p:graphicFrame>
        <p:cxnSp>
          <p:nvCxnSpPr>
            <p:cNvPr id="1111" name="AutoShape 39"/>
            <p:cNvCxnSpPr>
              <a:endCxn id="1125" idx="2"/>
            </p:cNvCxnSpPr>
            <p:nvPr/>
          </p:nvCxnSpPr>
          <p:spPr>
            <a:xfrm rot="-5400000">
              <a:off x="2247" y="2393"/>
              <a:ext cx="226" cy="463"/>
            </a:xfrm>
            <a:prstGeom prst="curvedConnector3">
              <a:avLst>
                <a:gd name="adj1" fmla="val 49875"/>
              </a:avLst>
            </a:prstGeom>
            <a:ln w="9525">
              <a:noFill/>
            </a:ln>
          </p:spPr>
        </p:cxnSp>
        <p:sp>
          <p:nvSpPr>
            <p:cNvPr id="1143848" name="Line 40"/>
            <p:cNvSpPr>
              <a:spLocks noChangeShapeType="1"/>
            </p:cNvSpPr>
            <p:nvPr/>
          </p:nvSpPr>
          <p:spPr bwMode="auto">
            <a:xfrm flipV="1">
              <a:off x="2229" y="2546"/>
              <a:ext cx="123" cy="137"/>
            </a:xfrm>
            <a:prstGeom prst="line">
              <a:avLst/>
            </a:prstGeom>
            <a:noFill/>
            <a:ln w="9525">
              <a:solidFill>
                <a:schemeClr val="tx1"/>
              </a:solidFill>
              <a:round/>
              <a:tailEnd type="triangle" w="med" len="me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49" name="Line 41"/>
            <p:cNvSpPr>
              <a:spLocks noChangeShapeType="1"/>
            </p:cNvSpPr>
            <p:nvPr/>
          </p:nvSpPr>
          <p:spPr bwMode="auto">
            <a:xfrm flipV="1">
              <a:off x="2505" y="2656"/>
              <a:ext cx="123" cy="137"/>
            </a:xfrm>
            <a:prstGeom prst="line">
              <a:avLst/>
            </a:prstGeom>
            <a:noFill/>
            <a:ln w="9525">
              <a:solidFill>
                <a:schemeClr val="tx1"/>
              </a:solidFill>
              <a:round/>
              <a:tailEnd type="triangle" w="med" len="me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50" name="Line 42"/>
            <p:cNvSpPr>
              <a:spLocks noChangeShapeType="1"/>
            </p:cNvSpPr>
            <p:nvPr/>
          </p:nvSpPr>
          <p:spPr bwMode="auto">
            <a:xfrm flipV="1">
              <a:off x="2904" y="2793"/>
              <a:ext cx="123" cy="136"/>
            </a:xfrm>
            <a:prstGeom prst="line">
              <a:avLst/>
            </a:prstGeom>
            <a:noFill/>
            <a:ln w="9525">
              <a:solidFill>
                <a:schemeClr val="tx1"/>
              </a:solidFill>
              <a:round/>
              <a:tailEnd type="triangle" w="med" len="me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51" name="Line 43"/>
            <p:cNvSpPr>
              <a:spLocks noChangeShapeType="1"/>
            </p:cNvSpPr>
            <p:nvPr/>
          </p:nvSpPr>
          <p:spPr bwMode="auto">
            <a:xfrm flipV="1">
              <a:off x="2996" y="2929"/>
              <a:ext cx="123" cy="137"/>
            </a:xfrm>
            <a:prstGeom prst="line">
              <a:avLst/>
            </a:prstGeom>
            <a:noFill/>
            <a:ln w="9525">
              <a:solidFill>
                <a:schemeClr val="tx1"/>
              </a:solidFill>
              <a:round/>
              <a:tailEnd type="triangle" w="med" len="me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52" name="Line 44"/>
            <p:cNvSpPr>
              <a:spLocks noChangeShapeType="1"/>
            </p:cNvSpPr>
            <p:nvPr/>
          </p:nvSpPr>
          <p:spPr bwMode="auto">
            <a:xfrm>
              <a:off x="2229" y="3203"/>
              <a:ext cx="123" cy="55"/>
            </a:xfrm>
            <a:prstGeom prst="line">
              <a:avLst/>
            </a:prstGeom>
            <a:noFill/>
            <a:ln w="9525">
              <a:solidFill>
                <a:schemeClr val="tx1"/>
              </a:solidFill>
              <a:round/>
              <a:headEnd type="triangle" w="med" len="med"/>
              <a:tailEnd type="triangle" w="med" len="me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53" name="Line 45"/>
            <p:cNvSpPr>
              <a:spLocks noChangeShapeType="1"/>
            </p:cNvSpPr>
            <p:nvPr/>
          </p:nvSpPr>
          <p:spPr bwMode="auto">
            <a:xfrm>
              <a:off x="2505" y="3258"/>
              <a:ext cx="123" cy="54"/>
            </a:xfrm>
            <a:prstGeom prst="line">
              <a:avLst/>
            </a:prstGeom>
            <a:noFill/>
            <a:ln w="9525">
              <a:solidFill>
                <a:schemeClr val="tx1"/>
              </a:solidFill>
              <a:round/>
              <a:headEnd type="triangle" w="med" len="med"/>
              <a:tailEnd type="triangle" w="med" len="me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54" name="Line 46"/>
            <p:cNvSpPr>
              <a:spLocks noChangeShapeType="1"/>
            </p:cNvSpPr>
            <p:nvPr/>
          </p:nvSpPr>
          <p:spPr bwMode="auto">
            <a:xfrm>
              <a:off x="2781" y="3312"/>
              <a:ext cx="123" cy="55"/>
            </a:xfrm>
            <a:prstGeom prst="line">
              <a:avLst/>
            </a:prstGeom>
            <a:noFill/>
            <a:ln w="9525">
              <a:solidFill>
                <a:schemeClr val="tx1"/>
              </a:solidFill>
              <a:round/>
              <a:headEnd type="triangle" w="med" len="med"/>
              <a:tailEnd type="triangle" w="med" len="me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1030" name="Object 47"/>
            <p:cNvGraphicFramePr/>
            <p:nvPr/>
          </p:nvGraphicFramePr>
          <p:xfrm>
            <a:off x="1984" y="3312"/>
            <a:ext cx="245" cy="182"/>
          </p:xfrm>
          <a:graphic>
            <a:graphicData uri="http://schemas.openxmlformats.org/presentationml/2006/ole">
              <mc:AlternateContent xmlns:mc="http://schemas.openxmlformats.org/markup-compatibility/2006">
                <mc:Choice xmlns:v="urn:schemas-microsoft-com:vml" Requires="v">
                  <p:oleObj spid="_x0000_s3104" r:id="rId12" imgW="1602740" imgH="1328420" progId="MS_ClipArt_Gallery">
                    <p:embed/>
                  </p:oleObj>
                </mc:Choice>
                <mc:Fallback>
                  <p:oleObj r:id="rId12" imgW="1602740" imgH="1328420" progId="MS_ClipArt_Gallery">
                    <p:embed/>
                    <p:pic>
                      <p:nvPicPr>
                        <p:cNvPr id="0" name="图片 3079"/>
                        <p:cNvPicPr/>
                        <p:nvPr/>
                      </p:nvPicPr>
                      <p:blipFill>
                        <a:blip r:embed="rId13"/>
                        <a:stretch>
                          <a:fillRect/>
                        </a:stretch>
                      </p:blipFill>
                      <p:spPr>
                        <a:xfrm>
                          <a:off x="1984" y="3312"/>
                          <a:ext cx="245" cy="182"/>
                        </a:xfrm>
                        <a:prstGeom prst="rect">
                          <a:avLst/>
                        </a:prstGeom>
                        <a:noFill/>
                        <a:ln w="38100">
                          <a:noFill/>
                          <a:miter/>
                        </a:ln>
                      </p:spPr>
                    </p:pic>
                  </p:oleObj>
                </mc:Fallback>
              </mc:AlternateContent>
            </a:graphicData>
          </a:graphic>
        </p:graphicFrame>
      </p:grpSp>
      <p:sp>
        <p:nvSpPr>
          <p:cNvPr id="1035" name="Rectangle 48"/>
          <p:cNvSpPr/>
          <p:nvPr/>
        </p:nvSpPr>
        <p:spPr>
          <a:xfrm>
            <a:off x="2536825" y="1609090"/>
            <a:ext cx="81597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工作危险分析   </a:t>
            </a:r>
          </a:p>
        </p:txBody>
      </p:sp>
      <p:sp>
        <p:nvSpPr>
          <p:cNvPr id="1036" name="Rectangle 49"/>
          <p:cNvSpPr/>
          <p:nvPr/>
        </p:nvSpPr>
        <p:spPr>
          <a:xfrm>
            <a:off x="3465830" y="1838325"/>
            <a:ext cx="65976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工作计划</a:t>
            </a:r>
          </a:p>
        </p:txBody>
      </p:sp>
      <p:sp>
        <p:nvSpPr>
          <p:cNvPr id="1037" name="Rectangle 50"/>
          <p:cNvSpPr/>
          <p:nvPr/>
        </p:nvSpPr>
        <p:spPr>
          <a:xfrm>
            <a:off x="6708140" y="3416935"/>
            <a:ext cx="659765"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趋势/</a:t>
            </a:r>
          </a:p>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基准评价</a:t>
            </a:r>
          </a:p>
        </p:txBody>
      </p:sp>
      <p:sp>
        <p:nvSpPr>
          <p:cNvPr id="1038" name="Rectangle 51"/>
          <p:cNvSpPr/>
          <p:nvPr/>
        </p:nvSpPr>
        <p:spPr>
          <a:xfrm>
            <a:off x="6841490" y="2567940"/>
            <a:ext cx="814070"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诊断性调查</a:t>
            </a:r>
          </a:p>
        </p:txBody>
      </p:sp>
      <p:sp>
        <p:nvSpPr>
          <p:cNvPr id="1039" name="Rectangle 52"/>
          <p:cNvSpPr/>
          <p:nvPr/>
        </p:nvSpPr>
        <p:spPr>
          <a:xfrm>
            <a:off x="6727825" y="3004185"/>
            <a:ext cx="65976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违规调查</a:t>
            </a:r>
          </a:p>
        </p:txBody>
      </p:sp>
      <p:sp>
        <p:nvSpPr>
          <p:cNvPr id="1040" name="Rectangle 53"/>
          <p:cNvSpPr/>
          <p:nvPr/>
        </p:nvSpPr>
        <p:spPr>
          <a:xfrm>
            <a:off x="5571490" y="1837690"/>
            <a:ext cx="1123315"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危险情况</a:t>
            </a:r>
          </a:p>
          <a:p>
            <a:pPr algn="ctr"/>
            <a:r>
              <a:rPr lang="zh-CN" altLang="en-GB" sz="1000" b="1" dirty="0">
                <a:solidFill>
                  <a:schemeClr val="bg1"/>
                </a:solidFill>
                <a:latin typeface="微软雅黑" panose="020B0503020204020204" pitchFamily="34" charset="-122"/>
                <a:ea typeface="微软雅黑" panose="020B0503020204020204" pitchFamily="34" charset="-122"/>
              </a:rPr>
              <a:t>不安全行为报告</a:t>
            </a:r>
          </a:p>
        </p:txBody>
      </p:sp>
      <p:sp>
        <p:nvSpPr>
          <p:cNvPr id="1041" name="Rectangle 54"/>
          <p:cNvSpPr/>
          <p:nvPr/>
        </p:nvSpPr>
        <p:spPr>
          <a:xfrm>
            <a:off x="4001135" y="4451350"/>
            <a:ext cx="524510"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审核</a:t>
            </a:r>
          </a:p>
          <a:p>
            <a:pPr algn="ctr"/>
            <a:r>
              <a:rPr lang="zh-CN" altLang="en-GB" sz="1000" b="1" dirty="0">
                <a:solidFill>
                  <a:schemeClr val="bg1"/>
                </a:solidFill>
                <a:latin typeface="微软雅黑" panose="020B0503020204020204" pitchFamily="34" charset="-122"/>
                <a:ea typeface="微软雅黑" panose="020B0503020204020204" pitchFamily="34" charset="-122"/>
              </a:rPr>
              <a:t>回顾</a:t>
            </a:r>
          </a:p>
        </p:txBody>
      </p:sp>
      <p:sp>
        <p:nvSpPr>
          <p:cNvPr id="1042" name="Rectangle 55"/>
          <p:cNvSpPr/>
          <p:nvPr/>
        </p:nvSpPr>
        <p:spPr>
          <a:xfrm>
            <a:off x="5657850" y="3907155"/>
            <a:ext cx="896620"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事故调查</a:t>
            </a:r>
          </a:p>
          <a:p>
            <a:pPr algn="ctr"/>
            <a:r>
              <a:rPr lang="en-GB"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三角架方法)</a:t>
            </a:r>
          </a:p>
        </p:txBody>
      </p:sp>
      <p:sp>
        <p:nvSpPr>
          <p:cNvPr id="1043" name="Rectangle 56"/>
          <p:cNvSpPr/>
          <p:nvPr/>
        </p:nvSpPr>
        <p:spPr>
          <a:xfrm>
            <a:off x="4777740" y="4397375"/>
            <a:ext cx="93281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事故报告</a:t>
            </a:r>
          </a:p>
        </p:txBody>
      </p:sp>
      <p:sp>
        <p:nvSpPr>
          <p:cNvPr id="1044" name="Rectangle 57"/>
          <p:cNvSpPr/>
          <p:nvPr/>
        </p:nvSpPr>
        <p:spPr>
          <a:xfrm>
            <a:off x="4488815" y="1369060"/>
            <a:ext cx="896620"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合同/承包商</a:t>
            </a:r>
          </a:p>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管理</a:t>
            </a:r>
          </a:p>
        </p:txBody>
      </p:sp>
      <p:sp>
        <p:nvSpPr>
          <p:cNvPr id="1045" name="Rectangle 58"/>
          <p:cNvSpPr/>
          <p:nvPr/>
        </p:nvSpPr>
        <p:spPr>
          <a:xfrm>
            <a:off x="1476375" y="3493770"/>
            <a:ext cx="65976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能力规划</a:t>
            </a:r>
          </a:p>
        </p:txBody>
      </p:sp>
      <p:sp>
        <p:nvSpPr>
          <p:cNvPr id="1046" name="Rectangle 59"/>
          <p:cNvSpPr/>
          <p:nvPr/>
        </p:nvSpPr>
        <p:spPr>
          <a:xfrm>
            <a:off x="3368040" y="1424305"/>
            <a:ext cx="96837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许可工作制度</a:t>
            </a:r>
          </a:p>
        </p:txBody>
      </p:sp>
      <p:sp>
        <p:nvSpPr>
          <p:cNvPr id="1047" name="Rectangle 60"/>
          <p:cNvSpPr/>
          <p:nvPr/>
        </p:nvSpPr>
        <p:spPr>
          <a:xfrm>
            <a:off x="2798445" y="4311015"/>
            <a:ext cx="80962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en-GB"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 </a:t>
            </a: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承诺书</a:t>
            </a:r>
          </a:p>
        </p:txBody>
      </p:sp>
      <p:sp>
        <p:nvSpPr>
          <p:cNvPr id="1048" name="Rectangle 61"/>
          <p:cNvSpPr/>
          <p:nvPr/>
        </p:nvSpPr>
        <p:spPr>
          <a:xfrm>
            <a:off x="1964055" y="2078355"/>
            <a:ext cx="963930"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en-GB"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 </a:t>
            </a: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自我评估</a:t>
            </a:r>
          </a:p>
        </p:txBody>
      </p:sp>
      <p:sp>
        <p:nvSpPr>
          <p:cNvPr id="1049" name="Rectangle 62"/>
          <p:cNvSpPr/>
          <p:nvPr/>
        </p:nvSpPr>
        <p:spPr>
          <a:xfrm>
            <a:off x="1365250" y="2709545"/>
            <a:ext cx="659765"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现场考察</a:t>
            </a:r>
          </a:p>
        </p:txBody>
      </p:sp>
      <p:sp>
        <p:nvSpPr>
          <p:cNvPr id="1143871" name="Line 63"/>
          <p:cNvSpPr>
            <a:spLocks noChangeShapeType="1"/>
          </p:cNvSpPr>
          <p:nvPr/>
        </p:nvSpPr>
        <p:spPr bwMode="auto">
          <a:xfrm>
            <a:off x="4995545" y="3636645"/>
            <a:ext cx="0" cy="76263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2" name="Line 64"/>
          <p:cNvSpPr>
            <a:spLocks noChangeShapeType="1"/>
          </p:cNvSpPr>
          <p:nvPr/>
        </p:nvSpPr>
        <p:spPr bwMode="auto">
          <a:xfrm>
            <a:off x="6121400" y="4508500"/>
            <a:ext cx="198755" cy="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3" name="Line 65"/>
          <p:cNvSpPr>
            <a:spLocks noChangeShapeType="1"/>
          </p:cNvSpPr>
          <p:nvPr/>
        </p:nvSpPr>
        <p:spPr bwMode="auto">
          <a:xfrm flipV="1">
            <a:off x="6320155" y="4236085"/>
            <a:ext cx="0" cy="27241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4" name="Line 66"/>
          <p:cNvSpPr>
            <a:spLocks noChangeShapeType="1"/>
          </p:cNvSpPr>
          <p:nvPr/>
        </p:nvSpPr>
        <p:spPr bwMode="auto">
          <a:xfrm>
            <a:off x="6982460" y="4072890"/>
            <a:ext cx="132715" cy="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5" name="Line 67"/>
          <p:cNvSpPr>
            <a:spLocks noChangeShapeType="1"/>
          </p:cNvSpPr>
          <p:nvPr/>
        </p:nvSpPr>
        <p:spPr bwMode="auto">
          <a:xfrm flipV="1">
            <a:off x="7115175" y="3800475"/>
            <a:ext cx="0" cy="27241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6" name="Line 68"/>
          <p:cNvSpPr>
            <a:spLocks noChangeShapeType="1"/>
          </p:cNvSpPr>
          <p:nvPr/>
        </p:nvSpPr>
        <p:spPr bwMode="auto">
          <a:xfrm>
            <a:off x="6254115" y="3092450"/>
            <a:ext cx="463550" cy="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7" name="Line 69"/>
          <p:cNvSpPr>
            <a:spLocks noChangeShapeType="1"/>
          </p:cNvSpPr>
          <p:nvPr/>
        </p:nvSpPr>
        <p:spPr bwMode="auto">
          <a:xfrm flipH="1">
            <a:off x="5790565" y="2656840"/>
            <a:ext cx="1059815" cy="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8" name="Line 70"/>
          <p:cNvSpPr>
            <a:spLocks noChangeShapeType="1"/>
          </p:cNvSpPr>
          <p:nvPr/>
        </p:nvSpPr>
        <p:spPr bwMode="auto">
          <a:xfrm flipH="1" flipV="1">
            <a:off x="5657850" y="2656840"/>
            <a:ext cx="198755" cy="0"/>
          </a:xfrm>
          <a:prstGeom prst="line">
            <a:avLst/>
          </a:prstGeom>
          <a:noFill/>
          <a:ln w="381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79" name="Line 71"/>
          <p:cNvSpPr>
            <a:spLocks noChangeShapeType="1"/>
          </p:cNvSpPr>
          <p:nvPr/>
        </p:nvSpPr>
        <p:spPr bwMode="auto">
          <a:xfrm flipH="1" flipV="1">
            <a:off x="6055360" y="3092450"/>
            <a:ext cx="198755" cy="0"/>
          </a:xfrm>
          <a:prstGeom prst="line">
            <a:avLst/>
          </a:prstGeom>
          <a:noFill/>
          <a:ln w="381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0" name="Line 72"/>
          <p:cNvSpPr>
            <a:spLocks noChangeShapeType="1"/>
          </p:cNvSpPr>
          <p:nvPr/>
        </p:nvSpPr>
        <p:spPr bwMode="auto">
          <a:xfrm flipH="1">
            <a:off x="5062220" y="2003425"/>
            <a:ext cx="264795" cy="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1" name="Line 73"/>
          <p:cNvSpPr>
            <a:spLocks noChangeShapeType="1"/>
          </p:cNvSpPr>
          <p:nvPr/>
        </p:nvSpPr>
        <p:spPr bwMode="auto">
          <a:xfrm flipH="1">
            <a:off x="4664710" y="2003425"/>
            <a:ext cx="397510" cy="327025"/>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2" name="Line 74"/>
          <p:cNvSpPr>
            <a:spLocks noChangeShapeType="1"/>
          </p:cNvSpPr>
          <p:nvPr/>
        </p:nvSpPr>
        <p:spPr bwMode="auto">
          <a:xfrm flipH="1">
            <a:off x="4465955" y="2329815"/>
            <a:ext cx="198755" cy="59880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3" name="Line 75"/>
          <p:cNvSpPr>
            <a:spLocks noChangeShapeType="1"/>
          </p:cNvSpPr>
          <p:nvPr/>
        </p:nvSpPr>
        <p:spPr bwMode="auto">
          <a:xfrm flipH="1">
            <a:off x="4135120" y="2329815"/>
            <a:ext cx="529590" cy="381000"/>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4" name="Line 76"/>
          <p:cNvSpPr>
            <a:spLocks noChangeShapeType="1"/>
          </p:cNvSpPr>
          <p:nvPr/>
        </p:nvSpPr>
        <p:spPr bwMode="auto">
          <a:xfrm flipH="1">
            <a:off x="3803650" y="2329815"/>
            <a:ext cx="861060" cy="21780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5" name="Line 77"/>
          <p:cNvSpPr>
            <a:spLocks noChangeShapeType="1"/>
          </p:cNvSpPr>
          <p:nvPr/>
        </p:nvSpPr>
        <p:spPr bwMode="auto">
          <a:xfrm flipV="1">
            <a:off x="3141345" y="1948815"/>
            <a:ext cx="0" cy="381000"/>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6" name="Line 78"/>
          <p:cNvSpPr>
            <a:spLocks noChangeShapeType="1"/>
          </p:cNvSpPr>
          <p:nvPr/>
        </p:nvSpPr>
        <p:spPr bwMode="auto">
          <a:xfrm>
            <a:off x="3274060" y="1894205"/>
            <a:ext cx="132715" cy="0"/>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7" name="Line 79"/>
          <p:cNvSpPr>
            <a:spLocks noChangeShapeType="1"/>
          </p:cNvSpPr>
          <p:nvPr/>
        </p:nvSpPr>
        <p:spPr bwMode="auto">
          <a:xfrm>
            <a:off x="3803650" y="1676400"/>
            <a:ext cx="0" cy="16319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8" name="Line 80"/>
          <p:cNvSpPr>
            <a:spLocks noChangeShapeType="1"/>
          </p:cNvSpPr>
          <p:nvPr/>
        </p:nvSpPr>
        <p:spPr bwMode="auto">
          <a:xfrm>
            <a:off x="7115175" y="3255645"/>
            <a:ext cx="0" cy="16319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89" name="Line 81"/>
          <p:cNvSpPr>
            <a:spLocks noChangeShapeType="1"/>
          </p:cNvSpPr>
          <p:nvPr/>
        </p:nvSpPr>
        <p:spPr bwMode="auto">
          <a:xfrm>
            <a:off x="7512050" y="2820035"/>
            <a:ext cx="0" cy="59880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69" name="Rectangle 82"/>
          <p:cNvSpPr/>
          <p:nvPr/>
        </p:nvSpPr>
        <p:spPr>
          <a:xfrm>
            <a:off x="1501140" y="2327275"/>
            <a:ext cx="393700"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后退</a:t>
            </a:r>
          </a:p>
          <a:p>
            <a:pPr algn="ctr"/>
            <a:r>
              <a:rPr lang="en-GB"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 x 5</a:t>
            </a:r>
          </a:p>
        </p:txBody>
      </p:sp>
      <p:sp>
        <p:nvSpPr>
          <p:cNvPr id="1143891" name="Line 83"/>
          <p:cNvSpPr>
            <a:spLocks noChangeShapeType="1"/>
          </p:cNvSpPr>
          <p:nvPr/>
        </p:nvSpPr>
        <p:spPr bwMode="auto">
          <a:xfrm>
            <a:off x="6188075" y="2186940"/>
            <a:ext cx="0" cy="272415"/>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92" name="Line 84"/>
          <p:cNvSpPr>
            <a:spLocks noChangeShapeType="1"/>
          </p:cNvSpPr>
          <p:nvPr/>
        </p:nvSpPr>
        <p:spPr bwMode="auto">
          <a:xfrm>
            <a:off x="6188075" y="3636645"/>
            <a:ext cx="0" cy="27241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93" name="Line 85"/>
          <p:cNvSpPr>
            <a:spLocks noChangeShapeType="1"/>
          </p:cNvSpPr>
          <p:nvPr/>
        </p:nvSpPr>
        <p:spPr bwMode="auto">
          <a:xfrm flipV="1">
            <a:off x="6386195" y="2166620"/>
            <a:ext cx="0" cy="43561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94" name="Line 86"/>
          <p:cNvSpPr>
            <a:spLocks noChangeShapeType="1"/>
          </p:cNvSpPr>
          <p:nvPr/>
        </p:nvSpPr>
        <p:spPr bwMode="auto">
          <a:xfrm>
            <a:off x="6386195" y="3473450"/>
            <a:ext cx="0" cy="109220"/>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95" name="Line 87"/>
          <p:cNvSpPr>
            <a:spLocks noChangeShapeType="1"/>
          </p:cNvSpPr>
          <p:nvPr/>
        </p:nvSpPr>
        <p:spPr bwMode="auto">
          <a:xfrm>
            <a:off x="6386195" y="3582670"/>
            <a:ext cx="132715" cy="0"/>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96" name="Line 88"/>
          <p:cNvSpPr>
            <a:spLocks noChangeShapeType="1"/>
          </p:cNvSpPr>
          <p:nvPr/>
        </p:nvSpPr>
        <p:spPr bwMode="auto">
          <a:xfrm flipV="1">
            <a:off x="6849745" y="3745865"/>
            <a:ext cx="0" cy="163195"/>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897" name="Line 89"/>
          <p:cNvSpPr>
            <a:spLocks noChangeShapeType="1"/>
          </p:cNvSpPr>
          <p:nvPr/>
        </p:nvSpPr>
        <p:spPr bwMode="auto">
          <a:xfrm flipV="1">
            <a:off x="6849745" y="3255645"/>
            <a:ext cx="0" cy="16319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77" name="Rectangle 90"/>
          <p:cNvSpPr/>
          <p:nvPr/>
        </p:nvSpPr>
        <p:spPr>
          <a:xfrm>
            <a:off x="1283335" y="2981325"/>
            <a:ext cx="655320" cy="34290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en-GB"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HSE </a:t>
            </a: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标准</a:t>
            </a:r>
          </a:p>
          <a:p>
            <a:pPr algn="ctr"/>
            <a:r>
              <a:rPr lang="en-GB" altLang="zh-CN"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&amp; </a:t>
            </a:r>
            <a:r>
              <a:rPr lang="zh-CN" altLang="en-GB" sz="1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程序</a:t>
            </a:r>
          </a:p>
        </p:txBody>
      </p:sp>
      <p:sp>
        <p:nvSpPr>
          <p:cNvPr id="1143899" name="Line 91"/>
          <p:cNvSpPr>
            <a:spLocks noChangeShapeType="1"/>
          </p:cNvSpPr>
          <p:nvPr/>
        </p:nvSpPr>
        <p:spPr bwMode="auto">
          <a:xfrm>
            <a:off x="4201160" y="3364865"/>
            <a:ext cx="0" cy="108902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900" name="Line 92"/>
          <p:cNvSpPr>
            <a:spLocks noChangeShapeType="1"/>
          </p:cNvSpPr>
          <p:nvPr/>
        </p:nvSpPr>
        <p:spPr bwMode="auto">
          <a:xfrm flipV="1">
            <a:off x="4399915" y="4290695"/>
            <a:ext cx="0" cy="163195"/>
          </a:xfrm>
          <a:prstGeom prst="line">
            <a:avLst/>
          </a:prstGeom>
          <a:noFill/>
          <a:ln w="12700">
            <a:solidFill>
              <a:schemeClr val="tx1"/>
            </a:solidFill>
            <a:roun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901" name="Line 93"/>
          <p:cNvSpPr>
            <a:spLocks noChangeShapeType="1"/>
          </p:cNvSpPr>
          <p:nvPr/>
        </p:nvSpPr>
        <p:spPr bwMode="auto">
          <a:xfrm flipV="1">
            <a:off x="4399915" y="4126865"/>
            <a:ext cx="463550" cy="163195"/>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902" name="Line 94"/>
          <p:cNvSpPr>
            <a:spLocks noChangeShapeType="1"/>
          </p:cNvSpPr>
          <p:nvPr/>
        </p:nvSpPr>
        <p:spPr bwMode="auto">
          <a:xfrm flipV="1">
            <a:off x="3274060" y="4562475"/>
            <a:ext cx="0" cy="109220"/>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903" name="Line 95"/>
          <p:cNvSpPr>
            <a:spLocks noChangeShapeType="1"/>
          </p:cNvSpPr>
          <p:nvPr/>
        </p:nvSpPr>
        <p:spPr bwMode="auto">
          <a:xfrm>
            <a:off x="3274060" y="4671695"/>
            <a:ext cx="596265" cy="0"/>
          </a:xfrm>
          <a:prstGeom prst="line">
            <a:avLst/>
          </a:prstGeom>
          <a:noFill/>
          <a:ln w="12700">
            <a:solidFill>
              <a:schemeClr val="tx1"/>
            </a:solidFill>
            <a:round/>
            <a:tailEnd type="triangle" w="med" len="med"/>
          </a:ln>
        </p:spPr>
        <p:txBody>
          <a:bodyPr wrap="none" lIns="90488" tIns="44450" rIns="90488"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83" name="Rectangle 96"/>
          <p:cNvSpPr/>
          <p:nvPr/>
        </p:nvSpPr>
        <p:spPr>
          <a:xfrm>
            <a:off x="2073910" y="3929380"/>
            <a:ext cx="814070" cy="189230"/>
          </a:xfrm>
          <a:prstGeom prst="rect">
            <a:avLst/>
          </a:prstGeom>
          <a:noFill/>
          <a:ln w="15875" cap="flat" cmpd="sng">
            <a:solidFill>
              <a:srgbClr val="FFFFCC"/>
            </a:solidFill>
            <a:prstDash val="sysDash"/>
            <a:miter/>
            <a:headEnd type="none" w="med" len="med"/>
            <a:tailEnd type="none" w="med" len="med"/>
          </a:ln>
          <a:extLst>
            <a:ext uri="{909E8E84-426E-40DD-AFC4-6F175D3DCCD1}">
              <a14:hiddenFill xmlns:a14="http://schemas.microsoft.com/office/drawing/2010/main">
                <a:solidFill>
                  <a:srgbClr val="00AEE7"/>
                </a:solidFill>
              </a14:hiddenFill>
            </a:ext>
          </a:extLst>
        </p:spPr>
        <p:txBody>
          <a:bodyPr wrap="square" lIns="18000" tIns="18000" rIns="18000" bIns="18000" anchor="ctr">
            <a:spAutoFit/>
          </a:bodyPr>
          <a:lstStyle/>
          <a:p>
            <a:pPr algn="ctr"/>
            <a:r>
              <a:rPr lang="zh-CN" altLang="en-GB" sz="1000" b="1" dirty="0">
                <a:solidFill>
                  <a:schemeClr val="bg1"/>
                </a:solidFill>
                <a:latin typeface="微软雅黑" panose="020B0503020204020204" pitchFamily="34" charset="-122"/>
                <a:ea typeface="微软雅黑" panose="020B0503020204020204" pitchFamily="34" charset="-122"/>
              </a:rPr>
              <a:t>红绿灯法则</a:t>
            </a:r>
          </a:p>
        </p:txBody>
      </p:sp>
      <p:sp>
        <p:nvSpPr>
          <p:cNvPr id="1143905" name="Line 97"/>
          <p:cNvSpPr>
            <a:spLocks noChangeShapeType="1"/>
          </p:cNvSpPr>
          <p:nvPr/>
        </p:nvSpPr>
        <p:spPr bwMode="auto">
          <a:xfrm flipV="1">
            <a:off x="2545715" y="3691255"/>
            <a:ext cx="0" cy="217805"/>
          </a:xfrm>
          <a:prstGeom prst="line">
            <a:avLst/>
          </a:prstGeom>
          <a:noFill/>
          <a:ln w="9525">
            <a:solidFill>
              <a:schemeClr val="tx1"/>
            </a:solidFill>
            <a:roun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143906" name="Line 98"/>
          <p:cNvSpPr>
            <a:spLocks noChangeShapeType="1"/>
          </p:cNvSpPr>
          <p:nvPr/>
        </p:nvSpPr>
        <p:spPr bwMode="auto">
          <a:xfrm flipV="1">
            <a:off x="2545715" y="3418840"/>
            <a:ext cx="397510" cy="272415"/>
          </a:xfrm>
          <a:prstGeom prst="line">
            <a:avLst/>
          </a:prstGeom>
          <a:noFill/>
          <a:ln w="9525">
            <a:solidFill>
              <a:schemeClr val="tx1"/>
            </a:solidFill>
            <a:round/>
            <a:tailEnd type="triangle" w="med" len="med"/>
          </a:ln>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068" name="Rectangle 32"/>
          <p:cNvSpPr/>
          <p:nvPr/>
        </p:nvSpPr>
        <p:spPr>
          <a:xfrm>
            <a:off x="7450455" y="1609090"/>
            <a:ext cx="748030" cy="334645"/>
          </a:xfrm>
          <a:prstGeom prst="rect">
            <a:avLst/>
          </a:prstGeom>
          <a:noFill/>
          <a:ln w="12700">
            <a:noFill/>
          </a:ln>
        </p:spPr>
        <p:txBody>
          <a:bodyPr wrap="square" lIns="90488" tIns="44450" rIns="90488" bIns="44450">
            <a:spAutoFit/>
          </a:bodyPr>
          <a:lstStyle/>
          <a:p>
            <a:pPr defTabSz="762000" eaLnBrk="0" hangingPunct="0"/>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工作</a:t>
            </a:r>
          </a:p>
        </p:txBody>
      </p:sp>
      <p:graphicFrame>
        <p:nvGraphicFramePr>
          <p:cNvPr id="2051" name="Object 38"/>
          <p:cNvGraphicFramePr/>
          <p:nvPr/>
        </p:nvGraphicFramePr>
        <p:xfrm>
          <a:off x="5004435" y="2926080"/>
          <a:ext cx="617855" cy="844550"/>
        </p:xfrm>
        <a:graphic>
          <a:graphicData uri="http://schemas.openxmlformats.org/presentationml/2006/ole">
            <mc:AlternateContent xmlns:mc="http://schemas.openxmlformats.org/markup-compatibility/2006">
              <mc:Choice xmlns:v="urn:schemas-microsoft-com:vml" Requires="v">
                <p:oleObj spid="_x0000_s10257" r:id="rId4" imgW="1676400" imgH="3216275" progId="MS_ClipArt_Gallery.2">
                  <p:embed/>
                </p:oleObj>
              </mc:Choice>
              <mc:Fallback>
                <p:oleObj r:id="rId4" imgW="1676400" imgH="3216275" progId="MS_ClipArt_Gallery.2">
                  <p:embed/>
                  <p:pic>
                    <p:nvPicPr>
                      <p:cNvPr id="0" name="图片 3085"/>
                      <p:cNvPicPr/>
                      <p:nvPr/>
                    </p:nvPicPr>
                    <p:blipFill>
                      <a:blip r:embed="rId5"/>
                      <a:stretch>
                        <a:fillRect/>
                      </a:stretch>
                    </p:blipFill>
                    <p:spPr>
                      <a:xfrm>
                        <a:off x="5004435" y="2926080"/>
                        <a:ext cx="617855" cy="844550"/>
                      </a:xfrm>
                      <a:prstGeom prst="rect">
                        <a:avLst/>
                      </a:prstGeom>
                      <a:noFill/>
                      <a:ln w="38100">
                        <a:noFill/>
                        <a:miter/>
                      </a:ln>
                    </p:spPr>
                  </p:pic>
                </p:oleObj>
              </mc:Fallback>
            </mc:AlternateContent>
          </a:graphicData>
        </a:graphic>
      </p:graphicFrame>
      <p:graphicFrame>
        <p:nvGraphicFramePr>
          <p:cNvPr id="2052" name="Object 39"/>
          <p:cNvGraphicFramePr/>
          <p:nvPr/>
        </p:nvGraphicFramePr>
        <p:xfrm>
          <a:off x="4378960" y="2713990"/>
          <a:ext cx="648335" cy="955040"/>
        </p:xfrm>
        <a:graphic>
          <a:graphicData uri="http://schemas.openxmlformats.org/presentationml/2006/ole">
            <mc:AlternateContent xmlns:mc="http://schemas.openxmlformats.org/markup-compatibility/2006">
              <mc:Choice xmlns:v="urn:schemas-microsoft-com:vml" Requires="v">
                <p:oleObj spid="_x0000_s10258" r:id="rId6" imgW="1646555" imgH="3399155" progId="MS_ClipArt_Gallery.2">
                  <p:embed/>
                </p:oleObj>
              </mc:Choice>
              <mc:Fallback>
                <p:oleObj r:id="rId6" imgW="1646555" imgH="3399155" progId="MS_ClipArt_Gallery.2">
                  <p:embed/>
                  <p:pic>
                    <p:nvPicPr>
                      <p:cNvPr id="0" name="图片 3082"/>
                      <p:cNvPicPr/>
                      <p:nvPr/>
                    </p:nvPicPr>
                    <p:blipFill>
                      <a:blip r:embed="rId7"/>
                      <a:stretch>
                        <a:fillRect/>
                      </a:stretch>
                    </p:blipFill>
                    <p:spPr>
                      <a:xfrm>
                        <a:off x="4378960" y="2713990"/>
                        <a:ext cx="648335" cy="955040"/>
                      </a:xfrm>
                      <a:prstGeom prst="rect">
                        <a:avLst/>
                      </a:prstGeom>
                      <a:noFill/>
                      <a:ln w="38100">
                        <a:noFill/>
                        <a:miter/>
                      </a:ln>
                    </p:spPr>
                  </p:pic>
                </p:oleObj>
              </mc:Fallback>
            </mc:AlternateContent>
          </a:graphicData>
        </a:graphic>
      </p:graphicFrame>
      <p:graphicFrame>
        <p:nvGraphicFramePr>
          <p:cNvPr id="2053" name="Object 40"/>
          <p:cNvGraphicFramePr/>
          <p:nvPr/>
        </p:nvGraphicFramePr>
        <p:xfrm>
          <a:off x="3904615" y="2588260"/>
          <a:ext cx="441325" cy="870585"/>
        </p:xfrm>
        <a:graphic>
          <a:graphicData uri="http://schemas.openxmlformats.org/presentationml/2006/ole">
            <mc:AlternateContent xmlns:mc="http://schemas.openxmlformats.org/markup-compatibility/2006">
              <mc:Choice xmlns:v="urn:schemas-microsoft-com:vml" Requires="v">
                <p:oleObj spid="_x0000_s10259" r:id="rId8" imgW="1203325" imgH="3322955" progId="MS_ClipArt_Gallery.2">
                  <p:embed/>
                </p:oleObj>
              </mc:Choice>
              <mc:Fallback>
                <p:oleObj r:id="rId8" imgW="1203325" imgH="3322955" progId="MS_ClipArt_Gallery.2">
                  <p:embed/>
                  <p:pic>
                    <p:nvPicPr>
                      <p:cNvPr id="0" name="图片 3084"/>
                      <p:cNvPicPr/>
                      <p:nvPr/>
                    </p:nvPicPr>
                    <p:blipFill>
                      <a:blip r:embed="rId9"/>
                      <a:stretch>
                        <a:fillRect/>
                      </a:stretch>
                    </p:blipFill>
                    <p:spPr>
                      <a:xfrm>
                        <a:off x="3904615" y="2588260"/>
                        <a:ext cx="441325" cy="870585"/>
                      </a:xfrm>
                      <a:prstGeom prst="rect">
                        <a:avLst/>
                      </a:prstGeom>
                      <a:noFill/>
                      <a:ln w="38100">
                        <a:noFill/>
                        <a:miter/>
                      </a:ln>
                    </p:spPr>
                  </p:pic>
                </p:oleObj>
              </mc:Fallback>
            </mc:AlternateContent>
          </a:graphicData>
        </a:graphic>
      </p:graphicFrame>
      <p:sp>
        <p:nvSpPr>
          <p:cNvPr id="2072" name="AutoShape 6"/>
          <p:cNvSpPr/>
          <p:nvPr/>
        </p:nvSpPr>
        <p:spPr>
          <a:xfrm>
            <a:off x="3235960" y="1291590"/>
            <a:ext cx="1299210" cy="380365"/>
          </a:xfrm>
          <a:prstGeom prst="roundRect">
            <a:avLst/>
          </a:prstGeom>
          <a:solidFill>
            <a:srgbClr val="FFFF66"/>
          </a:solidFill>
          <a:ln w="12700" cap="flat" cmpd="sng">
            <a:noFill/>
            <a:prstDash val="solid"/>
            <a:miter/>
            <a:headEnd type="none" w="med" len="med"/>
            <a:tailEnd type="none" w="med" len="med"/>
          </a:ln>
        </p:spPr>
        <p:txBody>
          <a:bodyPr wrap="none" lIns="90488" tIns="44450" rIns="90488" bIns="44450" anchor="ctr"/>
          <a:lstStyle/>
          <a:p>
            <a:pPr algn="ctr" defTabSz="762000" eaLnBrk="0" hangingPunct="0"/>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危险/风险</a:t>
            </a:r>
          </a:p>
        </p:txBody>
      </p:sp>
      <p:grpSp>
        <p:nvGrpSpPr>
          <p:cNvPr id="2073" name="Group 7"/>
          <p:cNvGrpSpPr/>
          <p:nvPr/>
        </p:nvGrpSpPr>
        <p:grpSpPr>
          <a:xfrm>
            <a:off x="4563110" y="1276985"/>
            <a:ext cx="913130" cy="962025"/>
            <a:chOff x="2022" y="1342"/>
            <a:chExt cx="739" cy="1093"/>
          </a:xfrm>
        </p:grpSpPr>
        <p:sp>
          <p:nvSpPr>
            <p:cNvPr id="1556488" name="Rectangle 8"/>
            <p:cNvSpPr>
              <a:spLocks noChangeArrowheads="1"/>
            </p:cNvSpPr>
            <p:nvPr/>
          </p:nvSpPr>
          <p:spPr bwMode="auto">
            <a:xfrm>
              <a:off x="2022" y="1342"/>
              <a:ext cx="739" cy="1093"/>
            </a:xfrm>
            <a:prstGeom prst="rect">
              <a:avLst/>
            </a:prstGeom>
            <a:solidFill>
              <a:srgbClr val="FFA27C"/>
            </a:solidFill>
            <a:ln w="12700">
              <a:solidFill>
                <a:schemeClr val="bg1"/>
              </a:solidFill>
              <a:prstDash val="dash"/>
              <a:miter lim="800000"/>
            </a:ln>
            <a:effectLst>
              <a:prstShdw prst="shdw17" dist="17961" dir="2700000">
                <a:srgbClr val="FC0128">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89" name="Oval 9"/>
            <p:cNvSpPr>
              <a:spLocks noChangeArrowheads="1"/>
            </p:cNvSpPr>
            <p:nvPr/>
          </p:nvSpPr>
          <p:spPr bwMode="auto">
            <a:xfrm>
              <a:off x="2188" y="1700"/>
              <a:ext cx="118" cy="96"/>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90" name="Oval 10"/>
            <p:cNvSpPr>
              <a:spLocks noChangeArrowheads="1"/>
            </p:cNvSpPr>
            <p:nvPr/>
          </p:nvSpPr>
          <p:spPr bwMode="auto">
            <a:xfrm>
              <a:off x="2060" y="1983"/>
              <a:ext cx="246" cy="201"/>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91" name="Oval 11"/>
            <p:cNvSpPr>
              <a:spLocks noChangeArrowheads="1"/>
            </p:cNvSpPr>
            <p:nvPr/>
          </p:nvSpPr>
          <p:spPr bwMode="auto">
            <a:xfrm>
              <a:off x="2188" y="2297"/>
              <a:ext cx="118" cy="98"/>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2074" name="Group 12"/>
          <p:cNvGrpSpPr/>
          <p:nvPr/>
        </p:nvGrpSpPr>
        <p:grpSpPr>
          <a:xfrm>
            <a:off x="5037455" y="1496060"/>
            <a:ext cx="909955" cy="960120"/>
            <a:chOff x="2406" y="1591"/>
            <a:chExt cx="737" cy="1091"/>
          </a:xfrm>
        </p:grpSpPr>
        <p:sp>
          <p:nvSpPr>
            <p:cNvPr id="1556493" name="Rectangle 13"/>
            <p:cNvSpPr>
              <a:spLocks noChangeArrowheads="1"/>
            </p:cNvSpPr>
            <p:nvPr/>
          </p:nvSpPr>
          <p:spPr bwMode="auto">
            <a:xfrm>
              <a:off x="2406" y="1591"/>
              <a:ext cx="737" cy="1091"/>
            </a:xfrm>
            <a:prstGeom prst="rect">
              <a:avLst/>
            </a:prstGeom>
            <a:solidFill>
              <a:srgbClr val="C1CEFF"/>
            </a:solidFill>
            <a:ln w="12700">
              <a:solidFill>
                <a:schemeClr val="bg1"/>
              </a:solidFill>
              <a:prstDash val="dash"/>
              <a:miter lim="800000"/>
            </a:ln>
            <a:effectLst>
              <a:prstShdw prst="shdw17" dist="17961" dir="2700000">
                <a:srgbClr val="114FFB">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4" name="Oval 14"/>
            <p:cNvSpPr>
              <a:spLocks noChangeArrowheads="1"/>
            </p:cNvSpPr>
            <p:nvPr/>
          </p:nvSpPr>
          <p:spPr bwMode="auto">
            <a:xfrm>
              <a:off x="2650" y="2017"/>
              <a:ext cx="203" cy="167"/>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5" name="Oval 15"/>
            <p:cNvSpPr>
              <a:spLocks noChangeArrowheads="1"/>
            </p:cNvSpPr>
            <p:nvPr/>
          </p:nvSpPr>
          <p:spPr bwMode="auto">
            <a:xfrm>
              <a:off x="2471" y="2484"/>
              <a:ext cx="74" cy="62"/>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6" name="Oval 16"/>
            <p:cNvSpPr>
              <a:spLocks noChangeArrowheads="1"/>
            </p:cNvSpPr>
            <p:nvPr/>
          </p:nvSpPr>
          <p:spPr bwMode="auto">
            <a:xfrm>
              <a:off x="2484" y="2232"/>
              <a:ext cx="210" cy="167"/>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7" name="Oval 17"/>
            <p:cNvSpPr>
              <a:spLocks noChangeArrowheads="1"/>
            </p:cNvSpPr>
            <p:nvPr/>
          </p:nvSpPr>
          <p:spPr bwMode="auto">
            <a:xfrm>
              <a:off x="2484" y="1983"/>
              <a:ext cx="76" cy="62"/>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98" name="Oval 18"/>
            <p:cNvSpPr>
              <a:spLocks noChangeArrowheads="1"/>
            </p:cNvSpPr>
            <p:nvPr/>
          </p:nvSpPr>
          <p:spPr bwMode="auto">
            <a:xfrm>
              <a:off x="2692" y="2547"/>
              <a:ext cx="35" cy="25"/>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556499" name="Rectangle 19"/>
          <p:cNvSpPr>
            <a:spLocks noChangeArrowheads="1"/>
          </p:cNvSpPr>
          <p:nvPr/>
        </p:nvSpPr>
        <p:spPr bwMode="auto">
          <a:xfrm>
            <a:off x="5579745" y="1717675"/>
            <a:ext cx="909955" cy="962025"/>
          </a:xfrm>
          <a:prstGeom prst="rect">
            <a:avLst/>
          </a:prstGeom>
          <a:solidFill>
            <a:srgbClr val="00AE00"/>
          </a:solidFill>
          <a:ln w="12700">
            <a:solidFill>
              <a:schemeClr val="bg1"/>
            </a:solidFill>
            <a:prstDash val="dash"/>
            <a:miter lim="800000"/>
          </a:ln>
          <a:effectLst>
            <a:prstShdw prst="shdw17" dist="17961" dir="2700000">
              <a:srgbClr val="00FF00">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0" name="Oval 20"/>
          <p:cNvSpPr>
            <a:spLocks noChangeArrowheads="1"/>
          </p:cNvSpPr>
          <p:nvPr/>
        </p:nvSpPr>
        <p:spPr bwMode="auto">
          <a:xfrm>
            <a:off x="5652770" y="2117725"/>
            <a:ext cx="146685" cy="86360"/>
          </a:xfrm>
          <a:prstGeom prst="ellipse">
            <a:avLst/>
          </a:prstGeom>
          <a:solidFill>
            <a:srgbClr val="C1CEFF"/>
          </a:solidFill>
          <a:ln w="12700">
            <a:solidFill>
              <a:srgbClr val="00FF00"/>
            </a:solidFill>
            <a:round/>
          </a:ln>
          <a:effectLst>
            <a:prstShdw prst="shdw17" dist="17961" dir="2700000">
              <a:srgbClr val="00FF00">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1" name="Oval 21"/>
          <p:cNvSpPr>
            <a:spLocks noChangeArrowheads="1"/>
          </p:cNvSpPr>
          <p:nvPr/>
        </p:nvSpPr>
        <p:spPr bwMode="auto">
          <a:xfrm>
            <a:off x="5600700" y="2272030"/>
            <a:ext cx="252730" cy="149225"/>
          </a:xfrm>
          <a:prstGeom prst="ellipse">
            <a:avLst/>
          </a:prstGeom>
          <a:solidFill>
            <a:srgbClr val="C1CEFF"/>
          </a:solidFill>
          <a:ln w="12700">
            <a:solidFill>
              <a:srgbClr val="00FF00"/>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502" name="Oval 22"/>
          <p:cNvSpPr>
            <a:spLocks noChangeArrowheads="1"/>
          </p:cNvSpPr>
          <p:nvPr/>
        </p:nvSpPr>
        <p:spPr bwMode="auto">
          <a:xfrm>
            <a:off x="5757545" y="2552065"/>
            <a:ext cx="95885" cy="57785"/>
          </a:xfrm>
          <a:prstGeom prst="ellipse">
            <a:avLst/>
          </a:prstGeom>
          <a:ln w="12700">
            <a:solidFill>
              <a:srgbClr val="00FF00"/>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3" name="Rectangle 23"/>
          <p:cNvSpPr>
            <a:spLocks noChangeArrowheads="1"/>
          </p:cNvSpPr>
          <p:nvPr/>
        </p:nvSpPr>
        <p:spPr bwMode="auto">
          <a:xfrm>
            <a:off x="5980430" y="1991360"/>
            <a:ext cx="905510" cy="960120"/>
          </a:xfrm>
          <a:prstGeom prst="rect">
            <a:avLst/>
          </a:prstGeom>
          <a:solidFill>
            <a:srgbClr val="C8FEC8"/>
          </a:solidFill>
          <a:ln w="12700">
            <a:solidFill>
              <a:schemeClr val="bg1"/>
            </a:solidFill>
            <a:prstDash val="dash"/>
            <a:miter lim="800000"/>
          </a:ln>
          <a:effectLst>
            <a:prstShdw prst="shdw17" dist="17961" dir="2700000">
              <a:srgbClr val="00DFCA">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4" name="Oval 24"/>
          <p:cNvSpPr>
            <a:spLocks noChangeArrowheads="1"/>
          </p:cNvSpPr>
          <p:nvPr/>
        </p:nvSpPr>
        <p:spPr bwMode="auto">
          <a:xfrm>
            <a:off x="6075045" y="2484755"/>
            <a:ext cx="245745" cy="154305"/>
          </a:xfrm>
          <a:prstGeom prst="ellipse">
            <a:avLst/>
          </a:prstGeom>
          <a:solidFill>
            <a:srgbClr val="00AE00"/>
          </a:solidFill>
          <a:ln w="12700">
            <a:solidFill>
              <a:srgbClr val="00DFCA"/>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505" name="Oval 25"/>
          <p:cNvSpPr>
            <a:spLocks noChangeArrowheads="1"/>
          </p:cNvSpPr>
          <p:nvPr/>
        </p:nvSpPr>
        <p:spPr bwMode="auto">
          <a:xfrm>
            <a:off x="6507480" y="2275840"/>
            <a:ext cx="287655" cy="173355"/>
          </a:xfrm>
          <a:prstGeom prst="ellipse">
            <a:avLst/>
          </a:prstGeom>
          <a:ln w="12700">
            <a:solidFill>
              <a:srgbClr val="00DFCA"/>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6" name="Line 26"/>
          <p:cNvSpPr>
            <a:spLocks noChangeShapeType="1"/>
          </p:cNvSpPr>
          <p:nvPr/>
        </p:nvSpPr>
        <p:spPr bwMode="auto">
          <a:xfrm>
            <a:off x="6134735" y="2526665"/>
            <a:ext cx="680720" cy="29972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07" name="Line 27"/>
          <p:cNvSpPr>
            <a:spLocks noChangeShapeType="1"/>
          </p:cNvSpPr>
          <p:nvPr/>
        </p:nvSpPr>
        <p:spPr bwMode="auto">
          <a:xfrm>
            <a:off x="5655945" y="2310765"/>
            <a:ext cx="290195" cy="12319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08" name="Line 28"/>
          <p:cNvSpPr>
            <a:spLocks noChangeShapeType="1"/>
          </p:cNvSpPr>
          <p:nvPr/>
        </p:nvSpPr>
        <p:spPr bwMode="auto">
          <a:xfrm>
            <a:off x="5191760" y="2104390"/>
            <a:ext cx="287655" cy="117475"/>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09" name="Line 29"/>
          <p:cNvSpPr>
            <a:spLocks noChangeShapeType="1"/>
          </p:cNvSpPr>
          <p:nvPr/>
        </p:nvSpPr>
        <p:spPr bwMode="auto">
          <a:xfrm>
            <a:off x="4685665" y="1870075"/>
            <a:ext cx="327660" cy="14097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10" name="Line 30"/>
          <p:cNvSpPr>
            <a:spLocks noChangeShapeType="1"/>
          </p:cNvSpPr>
          <p:nvPr/>
        </p:nvSpPr>
        <p:spPr bwMode="auto">
          <a:xfrm>
            <a:off x="4365625" y="1728470"/>
            <a:ext cx="173355" cy="6858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087" name="AutoShape 31"/>
          <p:cNvSpPr/>
          <p:nvPr/>
        </p:nvSpPr>
        <p:spPr>
          <a:xfrm>
            <a:off x="6038850" y="2546350"/>
            <a:ext cx="2062480" cy="741045"/>
          </a:xfrm>
          <a:prstGeom prst="star16">
            <a:avLst>
              <a:gd name="adj" fmla="val 37500"/>
            </a:avLst>
          </a:prstGeom>
          <a:solidFill>
            <a:srgbClr val="F4AE3E"/>
          </a:solidFill>
          <a:ln w="12700" cap="flat" cmpd="sng">
            <a:noFill/>
            <a:prstDash val="solid"/>
            <a:miter/>
            <a:headEnd type="none" w="med" len="med"/>
            <a:tailEnd type="none" w="med" len="med"/>
          </a:ln>
        </p:spPr>
        <p:txBody>
          <a:bodyPr wrap="none" lIns="109538" tIns="55562" rIns="109538" bIns="55562" anchor="ctr"/>
          <a:lstStyle/>
          <a:p>
            <a:pPr algn="ctr" defTabSz="1089025" eaLnBrk="0" hangingPunct="0"/>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不良后果</a:t>
            </a:r>
          </a:p>
        </p:txBody>
      </p:sp>
      <p:sp>
        <p:nvSpPr>
          <p:cNvPr id="2088" name="Text Box 33"/>
          <p:cNvSpPr txBox="1"/>
          <p:nvPr/>
        </p:nvSpPr>
        <p:spPr>
          <a:xfrm>
            <a:off x="5968365" y="1270000"/>
            <a:ext cx="1041400" cy="521970"/>
          </a:xfrm>
          <a:prstGeom prst="rect">
            <a:avLst/>
          </a:prstGeom>
          <a:noFill/>
          <a:ln w="9525">
            <a:noFill/>
          </a:ln>
        </p:spPr>
        <p:txBody>
          <a:bodyPr wrap="square">
            <a:spAutoFit/>
          </a:bodyPr>
          <a:lstStyle/>
          <a:p>
            <a:pPr eaLnBrk="0" hangingPunct="0"/>
            <a:r>
              <a:rPr lang="zh-CN" altLang="en-US" sz="1400" dirty="0">
                <a:solidFill>
                  <a:schemeClr val="tx1"/>
                </a:solidFill>
                <a:latin typeface="微软雅黑" panose="020B0503020204020204" pitchFamily="34" charset="-122"/>
                <a:ea typeface="微软雅黑" panose="020B0503020204020204" pitchFamily="34" charset="-122"/>
              </a:rPr>
              <a:t>屏障或</a:t>
            </a:r>
          </a:p>
          <a:p>
            <a:pPr eaLnBrk="0" hangingPunct="0"/>
            <a:r>
              <a:rPr lang="zh-CN" altLang="en-US" sz="1400" dirty="0">
                <a:solidFill>
                  <a:schemeClr val="tx1"/>
                </a:solidFill>
                <a:latin typeface="微软雅黑" panose="020B0503020204020204" pitchFamily="34" charset="-122"/>
                <a:ea typeface="微软雅黑" panose="020B0503020204020204" pitchFamily="34" charset="-122"/>
              </a:rPr>
              <a:t>控制措施</a:t>
            </a:r>
            <a:endParaRPr lang="zh-CN" altLang="en-US" sz="1400" b="0" dirty="0">
              <a:solidFill>
                <a:schemeClr val="tx1"/>
              </a:solidFill>
              <a:latin typeface="微软雅黑" panose="020B0503020204020204" pitchFamily="34" charset="-122"/>
              <a:ea typeface="微软雅黑" panose="020B0503020204020204" pitchFamily="34" charset="-122"/>
            </a:endParaRPr>
          </a:p>
        </p:txBody>
      </p:sp>
      <p:sp>
        <p:nvSpPr>
          <p:cNvPr id="1556514" name="Line 34"/>
          <p:cNvSpPr>
            <a:spLocks noChangeShapeType="1"/>
          </p:cNvSpPr>
          <p:nvPr/>
        </p:nvSpPr>
        <p:spPr bwMode="auto">
          <a:xfrm flipH="1">
            <a:off x="6631305" y="1743710"/>
            <a:ext cx="58420" cy="16891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15" name="Line 35"/>
          <p:cNvSpPr>
            <a:spLocks noChangeShapeType="1"/>
          </p:cNvSpPr>
          <p:nvPr/>
        </p:nvSpPr>
        <p:spPr bwMode="auto">
          <a:xfrm flipH="1" flipV="1">
            <a:off x="5504815" y="1363345"/>
            <a:ext cx="474345" cy="84455"/>
          </a:xfrm>
          <a:prstGeom prst="line">
            <a:avLst/>
          </a:prstGeom>
          <a:noFill/>
          <a:ln w="9525">
            <a:no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16" name="Line 36"/>
          <p:cNvSpPr>
            <a:spLocks noChangeShapeType="1"/>
          </p:cNvSpPr>
          <p:nvPr/>
        </p:nvSpPr>
        <p:spPr bwMode="auto">
          <a:xfrm flipH="1" flipV="1">
            <a:off x="5564505" y="1405255"/>
            <a:ext cx="414655" cy="42545"/>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cxnSp>
        <p:nvCxnSpPr>
          <p:cNvPr id="2092" name="AutoShape 41"/>
          <p:cNvCxnSpPr>
            <a:endCxn id="1556488" idx="2"/>
          </p:cNvCxnSpPr>
          <p:nvPr/>
        </p:nvCxnSpPr>
        <p:spPr>
          <a:xfrm rot="16200000">
            <a:off x="4398645" y="1965325"/>
            <a:ext cx="349250" cy="894715"/>
          </a:xfrm>
          <a:prstGeom prst="curvedConnector3">
            <a:avLst>
              <a:gd name="adj1" fmla="val 49875"/>
            </a:avLst>
          </a:prstGeom>
          <a:ln w="9525">
            <a:noFill/>
          </a:ln>
        </p:spPr>
      </p:cxnSp>
      <p:sp>
        <p:nvSpPr>
          <p:cNvPr id="1556522" name="Line 42"/>
          <p:cNvSpPr>
            <a:spLocks noChangeShapeType="1"/>
          </p:cNvSpPr>
          <p:nvPr/>
        </p:nvSpPr>
        <p:spPr bwMode="auto">
          <a:xfrm flipV="1">
            <a:off x="4319270" y="2292350"/>
            <a:ext cx="236220" cy="21082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3" name="Line 43"/>
          <p:cNvSpPr>
            <a:spLocks noChangeShapeType="1"/>
          </p:cNvSpPr>
          <p:nvPr/>
        </p:nvSpPr>
        <p:spPr bwMode="auto">
          <a:xfrm flipV="1">
            <a:off x="4852035" y="2461895"/>
            <a:ext cx="238125" cy="21082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4" name="Line 44"/>
          <p:cNvSpPr>
            <a:spLocks noChangeShapeType="1"/>
          </p:cNvSpPr>
          <p:nvPr/>
        </p:nvSpPr>
        <p:spPr bwMode="auto">
          <a:xfrm flipV="1">
            <a:off x="5622925" y="2672715"/>
            <a:ext cx="238125" cy="21082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5" name="Line 45"/>
          <p:cNvSpPr>
            <a:spLocks noChangeShapeType="1"/>
          </p:cNvSpPr>
          <p:nvPr/>
        </p:nvSpPr>
        <p:spPr bwMode="auto">
          <a:xfrm flipV="1">
            <a:off x="5800725" y="2883535"/>
            <a:ext cx="238125" cy="21209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6" name="Line 46"/>
          <p:cNvSpPr>
            <a:spLocks noChangeShapeType="1"/>
          </p:cNvSpPr>
          <p:nvPr/>
        </p:nvSpPr>
        <p:spPr bwMode="auto">
          <a:xfrm>
            <a:off x="4319270" y="3306445"/>
            <a:ext cx="236220" cy="84455"/>
          </a:xfrm>
          <a:prstGeom prst="line">
            <a:avLst/>
          </a:prstGeom>
          <a:noFill/>
          <a:ln w="9525">
            <a:solidFill>
              <a:schemeClr val="tx1"/>
            </a:solidFill>
            <a:round/>
            <a:headEnd type="triangle" w="med" len="med"/>
            <a:tailEnd type="triangl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7" name="Line 47"/>
          <p:cNvSpPr>
            <a:spLocks noChangeShapeType="1"/>
          </p:cNvSpPr>
          <p:nvPr/>
        </p:nvSpPr>
        <p:spPr bwMode="auto">
          <a:xfrm>
            <a:off x="4852035" y="3390900"/>
            <a:ext cx="238125" cy="84455"/>
          </a:xfrm>
          <a:prstGeom prst="line">
            <a:avLst/>
          </a:prstGeom>
          <a:noFill/>
          <a:ln w="9525">
            <a:solidFill>
              <a:schemeClr val="tx1"/>
            </a:solidFill>
            <a:round/>
            <a:headEnd type="triangle" w="med" len="med"/>
            <a:tailEnd type="triangl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8" name="Line 48"/>
          <p:cNvSpPr>
            <a:spLocks noChangeShapeType="1"/>
          </p:cNvSpPr>
          <p:nvPr/>
        </p:nvSpPr>
        <p:spPr bwMode="auto">
          <a:xfrm>
            <a:off x="5386070" y="3475355"/>
            <a:ext cx="236220" cy="84455"/>
          </a:xfrm>
          <a:prstGeom prst="line">
            <a:avLst/>
          </a:prstGeom>
          <a:noFill/>
          <a:ln w="9525">
            <a:solidFill>
              <a:schemeClr val="tx1"/>
            </a:solidFill>
            <a:round/>
            <a:headEnd type="triangle" w="med" len="med"/>
            <a:tailEnd type="triangl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2054" name="Object 49"/>
          <p:cNvGraphicFramePr/>
          <p:nvPr/>
        </p:nvGraphicFramePr>
        <p:xfrm>
          <a:off x="3844925" y="3475355"/>
          <a:ext cx="474345" cy="279400"/>
        </p:xfrm>
        <a:graphic>
          <a:graphicData uri="http://schemas.openxmlformats.org/presentationml/2006/ole">
            <mc:AlternateContent xmlns:mc="http://schemas.openxmlformats.org/markup-compatibility/2006">
              <mc:Choice xmlns:v="urn:schemas-microsoft-com:vml" Requires="v">
                <p:oleObj spid="_x0000_s10260" r:id="rId10" imgW="1602740" imgH="1328420" progId="MS_ClipArt_Gallery.2">
                  <p:embed/>
                </p:oleObj>
              </mc:Choice>
              <mc:Fallback>
                <p:oleObj r:id="rId10" imgW="1602740" imgH="1328420" progId="MS_ClipArt_Gallery.2">
                  <p:embed/>
                  <p:pic>
                    <p:nvPicPr>
                      <p:cNvPr id="0" name="图片 3075"/>
                      <p:cNvPicPr/>
                      <p:nvPr/>
                    </p:nvPicPr>
                    <p:blipFill>
                      <a:blip r:embed="rId11"/>
                      <a:stretch>
                        <a:fillRect/>
                      </a:stretch>
                    </p:blipFill>
                    <p:spPr>
                      <a:xfrm>
                        <a:off x="3844925" y="3475355"/>
                        <a:ext cx="474345" cy="279400"/>
                      </a:xfrm>
                      <a:prstGeom prst="rect">
                        <a:avLst/>
                      </a:prstGeom>
                      <a:noFill/>
                      <a:ln w="38100">
                        <a:noFill/>
                        <a:miter/>
                      </a:ln>
                    </p:spPr>
                  </p:pic>
                </p:oleObj>
              </mc:Fallback>
            </mc:AlternateContent>
          </a:graphicData>
        </a:graphic>
      </p:graphicFrame>
      <p:sp>
        <p:nvSpPr>
          <p:cNvPr id="2058" name="Text Box 50"/>
          <p:cNvSpPr txBox="1"/>
          <p:nvPr/>
        </p:nvSpPr>
        <p:spPr>
          <a:xfrm>
            <a:off x="2902585" y="4342765"/>
            <a:ext cx="3338830" cy="337185"/>
          </a:xfrm>
          <a:prstGeom prst="rect">
            <a:avLst/>
          </a:prstGeom>
          <a:noFill/>
          <a:ln w="12700" cap="flat" cmpd="sng">
            <a:noFill/>
            <a:prstDash val="solid"/>
            <a:miter/>
            <a:headEnd type="none" w="med" len="med"/>
            <a:tailEnd type="none" w="med" len="med"/>
          </a:ln>
          <a:extLst>
            <a:ext uri="{909E8E84-426E-40DD-AFC4-6F175D3DCCD1}">
              <a14:hiddenFill xmlns:a14="http://schemas.microsoft.com/office/drawing/2010/main">
                <a:solidFill>
                  <a:srgbClr val="0000FF"/>
                </a:solidFill>
              </a14:hiddenFill>
            </a:ext>
          </a:extLst>
        </p:spPr>
        <p:txBody>
          <a:bodyPr wrap="square" lIns="90488" tIns="44450" rIns="90488" bIns="44450">
            <a:spAutoFit/>
          </a:bodyPr>
          <a:lstStyle/>
          <a:p>
            <a:pPr>
              <a:lnSpc>
                <a:spcPct val="90000"/>
              </a:lnSpc>
              <a:spcBef>
                <a:spcPct val="50000"/>
              </a:spcBef>
            </a:pPr>
            <a:r>
              <a:rPr lang="zh-CN" altLang="en-GB"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了解您作为主管者的角色</a:t>
            </a:r>
          </a:p>
        </p:txBody>
      </p:sp>
      <p:sp>
        <p:nvSpPr>
          <p:cNvPr id="1556537" name="Line 57"/>
          <p:cNvSpPr>
            <a:spLocks noChangeShapeType="1"/>
          </p:cNvSpPr>
          <p:nvPr/>
        </p:nvSpPr>
        <p:spPr bwMode="auto">
          <a:xfrm rot="13920000" flipV="1">
            <a:off x="1699895" y="3861435"/>
            <a:ext cx="1115060" cy="695960"/>
          </a:xfrm>
          <a:prstGeom prst="line">
            <a:avLst/>
          </a:prstGeom>
          <a:noFill/>
          <a:ln w="38100">
            <a:solidFill>
              <a:schemeClr val="bg1">
                <a:lumMod val="50000"/>
              </a:schemeClr>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582930" y="605155"/>
            <a:ext cx="2549525" cy="368300"/>
          </a:xfrm>
          <a:prstGeom prst="rect">
            <a:avLst/>
          </a:prstGeom>
          <a:noFill/>
        </p:spPr>
        <p:txBody>
          <a:bodyPr wrap="square" rtlCol="0">
            <a:spAutoFit/>
          </a:bodyPr>
          <a:lstStyle/>
          <a:p>
            <a:r>
              <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HSE 管理及监督</a:t>
            </a:r>
          </a:p>
        </p:txBody>
      </p:sp>
      <p:pic>
        <p:nvPicPr>
          <p:cNvPr id="5" name="图片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65" y="3031490"/>
            <a:ext cx="1719580" cy="1843405"/>
          </a:xfrm>
          <a:prstGeom prst="rect">
            <a:avLst/>
          </a:prstGeom>
        </p:spPr>
      </p:pic>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889635" y="958850"/>
            <a:ext cx="6142990" cy="1198880"/>
          </a:xfrm>
          <a:prstGeom prst="rect">
            <a:avLst/>
          </a:prstGeom>
          <a:noFill/>
        </p:spPr>
        <p:txBody>
          <a:bodyPr wrap="square" rtlCol="0" anchor="t">
            <a:spAutoFit/>
          </a:bodyPr>
          <a:lstStyle/>
          <a:p>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为什么要关注破坏规则的行为</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b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br>
            <a:b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规则和程序形成了危险与不良后果之间的一道重要屏障.</a:t>
            </a:r>
            <a:b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br>
            <a:endPar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889635" y="1919605"/>
            <a:ext cx="6483350" cy="1753235"/>
          </a:xfrm>
          <a:prstGeom prst="rect">
            <a:avLst/>
          </a:prstGeom>
          <a:noFill/>
        </p:spPr>
        <p:txBody>
          <a:bodyPr wrap="square" rtlCol="0" anchor="t">
            <a:spAutoFit/>
          </a:bodyPr>
          <a:lstStyle/>
          <a:p>
            <a:pPr fontAlgn="auto">
              <a:lnSpc>
                <a:spcPct val="200000"/>
              </a:lnSpc>
            </a:pP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人们有两种途径可以使屏障失效</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GB" altLang="zh-CN"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200000"/>
              </a:lnSpc>
              <a:buNone/>
            </a:pP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没能达到预想的结果</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 </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诸如疏忽</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失误，错误等</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b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故意破坏规则 </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违规</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59394" name="Rectangle 2"/>
          <p:cNvSpPr/>
          <p:nvPr/>
        </p:nvSpPr>
        <p:spPr>
          <a:xfrm>
            <a:off x="2128520" y="1165225"/>
            <a:ext cx="4657090" cy="609600"/>
          </a:xfrm>
          <a:prstGeom prst="rect">
            <a:avLst/>
          </a:prstGeom>
          <a:noFill/>
          <a:ln w="12700">
            <a:noFill/>
          </a:ln>
        </p:spPr>
        <p:txBody>
          <a:bodyPr lIns="90488" tIns="44450" rIns="90488" bIns="44450" anchor="b"/>
          <a:lstStyle/>
          <a:p>
            <a:pPr eaLnBrk="0" hangingPunct="0"/>
            <a:r>
              <a:rPr lang="zh-CN" altLang="en-GB" sz="3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为什么说违规是危险的</a:t>
            </a:r>
            <a:r>
              <a:rPr lang="en-GB" altLang="zh-CN" sz="3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59395" name="Text Box 3"/>
          <p:cNvSpPr txBox="1"/>
          <p:nvPr/>
        </p:nvSpPr>
        <p:spPr>
          <a:xfrm>
            <a:off x="1649730" y="2319655"/>
            <a:ext cx="5972175" cy="753110"/>
          </a:xfrm>
          <a:prstGeom prst="rect">
            <a:avLst/>
          </a:prstGeom>
          <a:noFill/>
          <a:ln w="12700">
            <a:noFill/>
          </a:ln>
        </p:spPr>
        <p:txBody>
          <a:bodyPr wrap="square" lIns="90488" tIns="44450" rIns="90488" bIns="44450">
            <a:spAutoFit/>
          </a:bodyPr>
          <a:lstStyle/>
          <a:p>
            <a:pPr eaLnBrk="0" hangingPunct="0">
              <a:lnSpc>
                <a:spcPct val="90000"/>
              </a:lnSpc>
              <a:spcBef>
                <a:spcPct val="40000"/>
              </a:spcBef>
            </a:pPr>
            <a:r>
              <a:rPr lang="zh-CN" altLang="en-GB" sz="4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违规 + 错误 </a:t>
            </a:r>
            <a:r>
              <a:rPr lang="en-GB" altLang="zh-CN" sz="4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4800" u="sng"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灾难</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0245" name="Rectangle 5"/>
          <p:cNvSpPr/>
          <p:nvPr/>
        </p:nvSpPr>
        <p:spPr>
          <a:xfrm>
            <a:off x="4589780" y="3220720"/>
            <a:ext cx="1339850" cy="807085"/>
          </a:xfrm>
          <a:prstGeom prst="roundRect">
            <a:avLst/>
          </a:prstGeom>
          <a:solidFill>
            <a:srgbClr val="4F80BD"/>
          </a:solidFill>
          <a:ln w="25400">
            <a:noFill/>
          </a:ln>
        </p:spPr>
        <p:txBody>
          <a:bodyPr lIns="90488" tIns="44450" rIns="90488" bIns="44450" anchor="ctr"/>
          <a:lstStyle/>
          <a:p>
            <a:pPr algn="ctr" eaLnBrk="0" hangingPunct="0"/>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错误</a:t>
            </a:r>
            <a:r>
              <a:rPr lang="en-GB"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我转错了方向”</a:t>
            </a:r>
          </a:p>
        </p:txBody>
      </p:sp>
      <p:sp>
        <p:nvSpPr>
          <p:cNvPr id="10246" name="Rectangle 6"/>
          <p:cNvSpPr/>
          <p:nvPr/>
        </p:nvSpPr>
        <p:spPr>
          <a:xfrm>
            <a:off x="3039745" y="3220720"/>
            <a:ext cx="1478280" cy="807085"/>
          </a:xfrm>
          <a:prstGeom prst="roundRect">
            <a:avLst/>
          </a:prstGeom>
          <a:solidFill>
            <a:srgbClr val="4F80BD"/>
          </a:solidFill>
          <a:ln w="25400">
            <a:noFill/>
          </a:ln>
        </p:spPr>
        <p:txBody>
          <a:bodyPr lIns="90488" tIns="44450" rIns="90488" bIns="44450" anchor="ctr"/>
          <a:lstStyle/>
          <a:p>
            <a:pPr algn="ctr" eaLnBrk="0" hangingPunct="0"/>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失误</a:t>
            </a:r>
            <a:r>
              <a:rPr lang="en-GB"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我忘记看信号灯了</a:t>
            </a:r>
            <a:r>
              <a:rPr lang="en-GB"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247" name="Rectangle 7"/>
          <p:cNvSpPr/>
          <p:nvPr/>
        </p:nvSpPr>
        <p:spPr>
          <a:xfrm>
            <a:off x="918210" y="3220720"/>
            <a:ext cx="2050415" cy="807085"/>
          </a:xfrm>
          <a:prstGeom prst="roundRect">
            <a:avLst/>
          </a:prstGeom>
          <a:solidFill>
            <a:srgbClr val="4F80BD"/>
          </a:solidFill>
          <a:ln w="25400">
            <a:noFill/>
          </a:ln>
        </p:spPr>
        <p:txBody>
          <a:bodyPr lIns="90488" tIns="44450" rIns="90488" bIns="44450" anchor="ctr"/>
          <a:lstStyle/>
          <a:p>
            <a:pPr algn="ctr" eaLnBrk="0" hangingPunct="0"/>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疏忽</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GB"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我使用了汽车挡风玻璃雨刷</a:t>
            </a:r>
            <a:r>
              <a:rPr lang="en-GB"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0248" name="Rectangle 8"/>
          <p:cNvSpPr/>
          <p:nvPr/>
        </p:nvSpPr>
        <p:spPr>
          <a:xfrm>
            <a:off x="6001385" y="3220720"/>
            <a:ext cx="1431290" cy="807720"/>
          </a:xfrm>
          <a:prstGeom prst="roundRect">
            <a:avLst/>
          </a:prstGeom>
          <a:solidFill>
            <a:srgbClr val="4F80BD"/>
          </a:solidFill>
          <a:ln w="25400">
            <a:noFill/>
          </a:ln>
        </p:spPr>
        <p:txBody>
          <a:bodyPr lIns="90488" tIns="44450" rIns="90488" bIns="44450" anchor="ctr"/>
          <a:lstStyle/>
          <a:p>
            <a:pPr algn="ctr" eaLnBrk="0" hangingPunct="0"/>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违规</a:t>
            </a:r>
            <a:r>
              <a:rPr lang="en-GB"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我闯了红灯”</a:t>
            </a:r>
          </a:p>
        </p:txBody>
      </p:sp>
      <p:sp>
        <p:nvSpPr>
          <p:cNvPr id="10249" name="Rectangle 9"/>
          <p:cNvSpPr/>
          <p:nvPr/>
        </p:nvSpPr>
        <p:spPr>
          <a:xfrm>
            <a:off x="5762625" y="2265045"/>
            <a:ext cx="1167765" cy="567055"/>
          </a:xfrm>
          <a:prstGeom prst="roundRect">
            <a:avLst/>
          </a:prstGeom>
          <a:solidFill>
            <a:schemeClr val="accent1"/>
          </a:solidFill>
          <a:ln w="25400">
            <a:noFill/>
          </a:ln>
        </p:spPr>
        <p:txBody>
          <a:bodyPr lIns="90488" tIns="44450" rIns="90488" bIns="44450" anchor="ctr"/>
          <a:lstStyle/>
          <a:p>
            <a:pPr algn="ctr" eaLnBrk="0" hangingPunct="0"/>
            <a:r>
              <a:rPr lang="zh-CN" altLang="en-GB" sz="1600" b="1" dirty="0">
                <a:solidFill>
                  <a:schemeClr val="bg1"/>
                </a:solidFill>
                <a:latin typeface="微软雅黑" panose="020B0503020204020204" pitchFamily="34" charset="-122"/>
                <a:ea typeface="微软雅黑" panose="020B0503020204020204" pitchFamily="34" charset="-122"/>
              </a:rPr>
              <a:t>故意</a:t>
            </a:r>
          </a:p>
        </p:txBody>
      </p:sp>
      <p:sp>
        <p:nvSpPr>
          <p:cNvPr id="10250" name="Rectangle 10"/>
          <p:cNvSpPr/>
          <p:nvPr/>
        </p:nvSpPr>
        <p:spPr>
          <a:xfrm>
            <a:off x="2129155" y="2265045"/>
            <a:ext cx="1167765" cy="567055"/>
          </a:xfrm>
          <a:prstGeom prst="roundRect">
            <a:avLst/>
          </a:prstGeom>
          <a:solidFill>
            <a:schemeClr val="accent1"/>
          </a:solidFill>
          <a:ln w="25400">
            <a:noFill/>
          </a:ln>
        </p:spPr>
        <p:txBody>
          <a:bodyPr lIns="90488" tIns="44450" rIns="90488" bIns="44450" anchor="ctr"/>
          <a:lstStyle/>
          <a:p>
            <a:pPr algn="ctr" eaLnBrk="0" hangingPunct="0"/>
            <a:r>
              <a:rPr lang="zh-CN" altLang="en-GB" sz="1600" b="1" dirty="0">
                <a:solidFill>
                  <a:schemeClr val="bg1"/>
                </a:solidFill>
                <a:latin typeface="微软雅黑" panose="020B0503020204020204" pitchFamily="34" charset="-122"/>
                <a:ea typeface="微软雅黑" panose="020B0503020204020204" pitchFamily="34" charset="-122"/>
              </a:rPr>
              <a:t>非故意</a:t>
            </a:r>
          </a:p>
        </p:txBody>
      </p:sp>
      <p:sp>
        <p:nvSpPr>
          <p:cNvPr id="1488912" name="Rectangle 16"/>
          <p:cNvSpPr>
            <a:spLocks noChangeArrowheads="1"/>
          </p:cNvSpPr>
          <p:nvPr/>
        </p:nvSpPr>
        <p:spPr bwMode="auto">
          <a:xfrm>
            <a:off x="3829685" y="1177290"/>
            <a:ext cx="1348740" cy="532765"/>
          </a:xfrm>
          <a:prstGeom prst="roundRect">
            <a:avLst/>
          </a:prstGeom>
          <a:solidFill>
            <a:srgbClr val="4F80BD"/>
          </a:solid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人的行为</a:t>
            </a:r>
          </a:p>
        </p:txBody>
      </p:sp>
      <p:cxnSp>
        <p:nvCxnSpPr>
          <p:cNvPr id="3" name="直接连接符 2"/>
          <p:cNvCxnSpPr/>
          <p:nvPr/>
        </p:nvCxnSpPr>
        <p:spPr>
          <a:xfrm>
            <a:off x="4500245" y="1779905"/>
            <a:ext cx="0" cy="180001"/>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710815" y="1978660"/>
            <a:ext cx="3590925" cy="17145"/>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13355" y="1995805"/>
            <a:ext cx="0" cy="180001"/>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310630" y="1995805"/>
            <a:ext cx="0" cy="180001"/>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29230" y="2832100"/>
            <a:ext cx="0" cy="180001"/>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729730" y="3004820"/>
            <a:ext cx="0" cy="216002"/>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324100" y="2994660"/>
            <a:ext cx="1384300" cy="889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324100" y="2994660"/>
            <a:ext cx="0" cy="21590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708400" y="3004820"/>
            <a:ext cx="0" cy="21590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727450" y="3003550"/>
            <a:ext cx="1332010" cy="127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059680" y="2994660"/>
            <a:ext cx="0" cy="21590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220335" y="2998470"/>
            <a:ext cx="1509395" cy="508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220335" y="2998470"/>
            <a:ext cx="0" cy="215900"/>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32130" y="749300"/>
            <a:ext cx="1783080" cy="368300"/>
          </a:xfrm>
          <a:prstGeom prst="rect">
            <a:avLst/>
          </a:prstGeom>
          <a:noFill/>
        </p:spPr>
        <p:txBody>
          <a:bodyPr wrap="none" rtlCol="0" anchor="t">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人为失误与违规</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623570" y="758825"/>
            <a:ext cx="3277870" cy="368300"/>
          </a:xfrm>
          <a:prstGeom prst="rect">
            <a:avLst/>
          </a:prstGeom>
          <a:noFill/>
        </p:spPr>
        <p:txBody>
          <a:bodyPr wrap="none" rtlCol="0" anchor="t">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违规行为的类型:</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日常违规行为</a:t>
            </a:r>
          </a:p>
        </p:txBody>
      </p:sp>
      <p:sp>
        <p:nvSpPr>
          <p:cNvPr id="3" name="文本框 2"/>
          <p:cNvSpPr txBox="1"/>
          <p:nvPr/>
        </p:nvSpPr>
        <p:spPr>
          <a:xfrm>
            <a:off x="692150" y="1129665"/>
            <a:ext cx="7509510" cy="2553335"/>
          </a:xfrm>
          <a:prstGeom prst="rect">
            <a:avLst/>
          </a:prstGeom>
          <a:noFill/>
        </p:spPr>
        <p:txBody>
          <a:bodyPr wrap="square" rtlCol="0" anchor="t">
            <a:spAutoFit/>
          </a:bodyPr>
          <a:lstStyle/>
          <a:p>
            <a:pPr marL="0" indent="406400" defTabSz="0" fontAlgn="auto">
              <a:lnSpc>
                <a:spcPct val="200000"/>
              </a:lnSpc>
              <a:buNone/>
              <a:tabLst>
                <a:tab pos="292100" algn="l"/>
              </a:tabLst>
              <a:extLst>
                <a:ext uri="{35155182-B16C-46BC-9424-99874614C6A1}">
                  <wpsdc:indentchars xmlns="" xmlns:wpsdc="http://www.wps.cn/officeDocument/2017/drawingmlCustomData" val="200" checksum="1740828767"/>
                </a:ext>
              </a:extLst>
            </a:pPr>
            <a:r>
              <a:rPr lang="zh-CN" altLang="en-GB"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人们破坏规则是因为他们觉得这样做是无所谓的或者他们不再重视违规行为可能带来的危险</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406400" defTabSz="0" fontAlgn="auto">
              <a:lnSpc>
                <a:spcPct val="200000"/>
              </a:lnSpc>
              <a:tabLst>
                <a:tab pos="292100" algn="l"/>
              </a:tabLst>
              <a:extLst>
                <a:ext uri="{35155182-B16C-46BC-9424-99874614C6A1}">
                  <wpsdc:indentchars xmlns="" xmlns:wpsdc="http://www.wps.cn/officeDocument/2017/drawingmlCustomData" val="200" checksum="1740828767"/>
                </a:ext>
              </a:extLst>
            </a:pPr>
            <a:r>
              <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人们觉得为了遵守规则付出的努力不能得到相应的回报/好处</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406400" defTabSz="0" fontAlgn="auto">
              <a:lnSpc>
                <a:spcPct val="200000"/>
              </a:lnSpc>
              <a:tabLst>
                <a:tab pos="292100" algn="l"/>
              </a:tabLst>
              <a:extLst>
                <a:ext uri="{35155182-B16C-46BC-9424-99874614C6A1}">
                  <wpsdc:indentchars xmlns="" xmlns:wpsdc="http://www.wps.cn/officeDocument/2017/drawingmlCustomData" val="200" checksum="1740828767"/>
                </a:ext>
              </a:extLst>
            </a:pPr>
            <a:r>
              <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这项工作被认为低风险的</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406400" defTabSz="0" fontAlgn="auto">
              <a:lnSpc>
                <a:spcPct val="200000"/>
              </a:lnSpc>
              <a:tabLst>
                <a:tab pos="292100" algn="l"/>
              </a:tabLst>
              <a:extLst>
                <a:ext uri="{35155182-B16C-46BC-9424-99874614C6A1}">
                  <wpsdc:indentchars xmlns="" xmlns:wpsdc="http://www.wps.cn/officeDocument/2017/drawingmlCustomData" val="200" checksum="1740828767"/>
                </a:ext>
              </a:extLst>
            </a:pPr>
            <a:r>
              <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没有人进行干预</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2607945" y="777875"/>
            <a:ext cx="3277870" cy="368300"/>
          </a:xfrm>
          <a:prstGeom prst="rect">
            <a:avLst/>
          </a:prstGeom>
          <a:noFill/>
        </p:spPr>
        <p:txBody>
          <a:bodyPr wrap="none" rtlCol="0" anchor="t">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违规行为的类型:</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日常违规行为</a:t>
            </a:r>
          </a:p>
        </p:txBody>
      </p:sp>
      <p:pic>
        <p:nvPicPr>
          <p:cNvPr id="4" name="图片 3"/>
          <p:cNvPicPr>
            <a:picLocks noChangeAspect="1"/>
          </p:cNvPicPr>
          <p:nvPr/>
        </p:nvPicPr>
        <p:blipFill>
          <a:blip r:embed="rId3"/>
          <a:stretch>
            <a:fillRect/>
          </a:stretch>
        </p:blipFill>
        <p:spPr>
          <a:xfrm>
            <a:off x="2256155" y="1541145"/>
            <a:ext cx="4413885" cy="2990215"/>
          </a:xfrm>
          <a:prstGeom prst="rect">
            <a:avLst/>
          </a:prstGeom>
        </p:spPr>
      </p:pic>
      <p:sp>
        <p:nvSpPr>
          <p:cNvPr id="3" name="矩形 2"/>
          <p:cNvSpPr/>
          <p:nvPr/>
        </p:nvSpPr>
        <p:spPr>
          <a:xfrm>
            <a:off x="1795780" y="1330325"/>
            <a:ext cx="5374005" cy="3430905"/>
          </a:xfrm>
          <a:prstGeom prst="rect">
            <a:avLst/>
          </a:prstGeom>
          <a:noFill/>
          <a:ln>
            <a:solidFill>
              <a:schemeClr val="bg1">
                <a:lumMod val="65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777875" y="802640"/>
            <a:ext cx="4717415" cy="368300"/>
          </a:xfrm>
          <a:prstGeom prst="rect">
            <a:avLst/>
          </a:prstGeom>
          <a:noFill/>
        </p:spPr>
        <p:txBody>
          <a:bodyPr wrap="none" rtlCol="0" anchor="t">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违规行为的类型:  “好心做坏事”的违规行为</a:t>
            </a:r>
          </a:p>
        </p:txBody>
      </p:sp>
      <p:sp>
        <p:nvSpPr>
          <p:cNvPr id="3" name="文本框 2"/>
          <p:cNvSpPr txBox="1"/>
          <p:nvPr/>
        </p:nvSpPr>
        <p:spPr>
          <a:xfrm>
            <a:off x="835025" y="1226185"/>
            <a:ext cx="6869430" cy="1076325"/>
          </a:xfrm>
          <a:prstGeom prst="rect">
            <a:avLst/>
          </a:prstGeom>
          <a:noFill/>
        </p:spPr>
        <p:txBody>
          <a:bodyPr wrap="square" rtlCol="0" anchor="t">
            <a:spAutoFit/>
          </a:bodyPr>
          <a:lstStyle/>
          <a:p>
            <a:pPr marL="0" indent="0" defTabSz="914400" fontAlgn="auto">
              <a:lnSpc>
                <a:spcPct val="200000"/>
              </a:lnSpc>
              <a:buNone/>
              <a:tabLst>
                <a:tab pos="292100" algn="l"/>
              </a:tabLst>
            </a:pPr>
            <a:r>
              <a:rPr lang="zh-CN" altLang="en-GB"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有时，不遵守规则确实有可能使工作完成得更快、更便利、更加令人激动</a:t>
            </a:r>
            <a:endPar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fontAlgn="auto">
              <a:lnSpc>
                <a:spcPct val="200000"/>
              </a:lnSpc>
              <a:buNone/>
              <a:tabLst>
                <a:tab pos="292100" algn="l"/>
              </a:tabLst>
            </a:pPr>
            <a:r>
              <a:rPr lang="en-GB"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GB"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完成任务/达到目标所给予的奖励有可能会鼓励这种好意的违规行为</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2150745" y="916940"/>
            <a:ext cx="4717415" cy="368300"/>
          </a:xfrm>
          <a:prstGeom prst="rect">
            <a:avLst/>
          </a:prstGeom>
          <a:noFill/>
        </p:spPr>
        <p:txBody>
          <a:bodyPr wrap="none" rtlCol="0" anchor="t">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违规行为的类型:  “好心做坏事”的违规行为</a:t>
            </a:r>
          </a:p>
        </p:txBody>
      </p:sp>
      <p:pic>
        <p:nvPicPr>
          <p:cNvPr id="3" name="图片 2"/>
          <p:cNvPicPr>
            <a:picLocks noChangeAspect="1"/>
          </p:cNvPicPr>
          <p:nvPr/>
        </p:nvPicPr>
        <p:blipFill>
          <a:blip r:embed="rId3"/>
          <a:stretch>
            <a:fillRect/>
          </a:stretch>
        </p:blipFill>
        <p:spPr>
          <a:xfrm>
            <a:off x="896620" y="1632585"/>
            <a:ext cx="3740785" cy="2631440"/>
          </a:xfrm>
          <a:prstGeom prst="rect">
            <a:avLst/>
          </a:prstGeom>
        </p:spPr>
      </p:pic>
      <p:pic>
        <p:nvPicPr>
          <p:cNvPr id="4" name="图片 3"/>
          <p:cNvPicPr>
            <a:picLocks noChangeAspect="1"/>
          </p:cNvPicPr>
          <p:nvPr/>
        </p:nvPicPr>
        <p:blipFill>
          <a:blip r:embed="rId4"/>
          <a:stretch>
            <a:fillRect/>
          </a:stretch>
        </p:blipFill>
        <p:spPr>
          <a:xfrm>
            <a:off x="4637405" y="1632585"/>
            <a:ext cx="3707765" cy="2631440"/>
          </a:xfrm>
          <a:prstGeom prst="rect">
            <a:avLst/>
          </a:prstGeom>
        </p:spPr>
      </p:pic>
      <p:sp>
        <p:nvSpPr>
          <p:cNvPr id="5" name="矩形 4"/>
          <p:cNvSpPr/>
          <p:nvPr/>
        </p:nvSpPr>
        <p:spPr>
          <a:xfrm>
            <a:off x="609600" y="1426210"/>
            <a:ext cx="8014970" cy="3014345"/>
          </a:xfrm>
          <a:prstGeom prst="rect">
            <a:avLst/>
          </a:prstGeom>
          <a:noFill/>
          <a:ln>
            <a:solidFill>
              <a:schemeClr val="bg1">
                <a:lumMod val="65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669290" y="796925"/>
            <a:ext cx="4069080" cy="368300"/>
          </a:xfrm>
          <a:prstGeom prst="rect">
            <a:avLst/>
          </a:prstGeom>
          <a:noFill/>
        </p:spPr>
        <p:txBody>
          <a:bodyPr wrap="none" rtlCol="0" anchor="t">
            <a:spAutoFit/>
          </a:bodyPr>
          <a:lstStyle/>
          <a:p>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sym typeface="+mn-ea"/>
              </a:rPr>
              <a:t>主管人员应该如何管理破坏规则的行为</a:t>
            </a:r>
          </a:p>
        </p:txBody>
      </p:sp>
      <p:sp>
        <p:nvSpPr>
          <p:cNvPr id="3" name="文本框 2"/>
          <p:cNvSpPr txBox="1"/>
          <p:nvPr/>
        </p:nvSpPr>
        <p:spPr>
          <a:xfrm>
            <a:off x="929005" y="1200150"/>
            <a:ext cx="7531100" cy="2922905"/>
          </a:xfrm>
          <a:prstGeom prst="rect">
            <a:avLst/>
          </a:prstGeom>
          <a:noFill/>
        </p:spPr>
        <p:txBody>
          <a:bodyPr wrap="square" rtlCol="0">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遵守程序是改善安全的自然规则. </a:t>
            </a:r>
          </a:p>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将注意力集中在最为常见的违规行为并且：</a:t>
            </a:r>
          </a:p>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●确保现有的规则是正确的、有效的、容易理解的并且确保工作人员已经理解了这些规则</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删除不必要的规则</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确保资源和工作环境有利于/可以许可规则的执行</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对遵守规则的个人给予相应的奖励</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鼓励工作人员主动避免风险</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与团队一起对工作进展进行定期回顾，确保这些改进是有效的</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596900" y="701675"/>
            <a:ext cx="4518660" cy="645160"/>
          </a:xfrm>
          <a:prstGeom prst="rect">
            <a:avLst/>
          </a:prstGeom>
          <a:noFill/>
        </p:spPr>
        <p:txBody>
          <a:bodyPr wrap="none" rtlCol="0" anchor="t">
            <a:spAutoFit/>
          </a:bodyPr>
          <a:lstStyle/>
          <a:p>
            <a:pPr marR="0" algn="l" defTabSz="914400">
              <a:buClrTx/>
              <a:buSzTx/>
              <a:buFontTx/>
              <a:buNone/>
              <a:defRPr/>
            </a:pPr>
            <a:r>
              <a:rPr lang="zh-CN" altLang="en-US"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作为主管人员必须牢记 ………….</a:t>
            </a:r>
          </a:p>
          <a:p>
            <a:pPr marR="0" algn="l" defTabSz="914400">
              <a:buClrTx/>
              <a:buSzTx/>
              <a:buFontTx/>
              <a:buNone/>
              <a:defRPr/>
            </a:pPr>
            <a:r>
              <a:rPr lang="zh-CN" altLang="en-US"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做应该/要求做的事情, 而不是渴望做的事情</a:t>
            </a:r>
          </a:p>
        </p:txBody>
      </p:sp>
      <p:pic>
        <p:nvPicPr>
          <p:cNvPr id="3" name="图片 2"/>
          <p:cNvPicPr>
            <a:picLocks noChangeAspect="1"/>
          </p:cNvPicPr>
          <p:nvPr/>
        </p:nvPicPr>
        <p:blipFill>
          <a:blip r:embed="rId3"/>
          <a:stretch>
            <a:fillRect/>
          </a:stretch>
        </p:blipFill>
        <p:spPr>
          <a:xfrm>
            <a:off x="1357630" y="1640205"/>
            <a:ext cx="6189980" cy="3136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行为案例</a:t>
            </a:r>
          </a:p>
        </p:txBody>
      </p:sp>
      <p:sp>
        <p:nvSpPr>
          <p:cNvPr id="2" name="文本框 1"/>
          <p:cNvSpPr txBox="1"/>
          <p:nvPr/>
        </p:nvSpPr>
        <p:spPr>
          <a:xfrm>
            <a:off x="1005840" y="767080"/>
            <a:ext cx="4029710" cy="1337945"/>
          </a:xfrm>
          <a:prstGeom prst="rect">
            <a:avLst/>
          </a:prstGeom>
          <a:noFill/>
        </p:spPr>
        <p:txBody>
          <a:bodyPr wrap="square" rtlCol="0">
            <a:spAutoFit/>
          </a:bodyPr>
          <a:lstStyle/>
          <a:p>
            <a:pPr fontAlgn="auto">
              <a:lnSpc>
                <a:spcPct val="15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HSE 管理体系 “各就各位”…但是</a:t>
            </a:r>
          </a:p>
          <a:p>
            <a:pPr fontAlgn="auto">
              <a:lnSpc>
                <a:spcPct val="150000"/>
              </a:lnSpc>
            </a:pPr>
            <a:r>
              <a:rPr lang="zh-CN" altLang="en-US">
                <a:solidFill>
                  <a:srgbClr val="00AEE7"/>
                </a:solidFill>
                <a:latin typeface="微软雅黑" panose="020B0503020204020204" pitchFamily="34" charset="-122"/>
                <a:ea typeface="微软雅黑" panose="020B0503020204020204" pitchFamily="34" charset="-122"/>
                <a:cs typeface="微软雅黑" panose="020B0503020204020204" pitchFamily="34" charset="-122"/>
              </a:rPr>
              <a:t>…. 2007年共发生29 起高风险事故</a:t>
            </a:r>
          </a:p>
          <a:p>
            <a:pPr fontAlgn="auto">
              <a:lnSpc>
                <a:spcPct val="150000"/>
              </a:lnSpc>
            </a:pPr>
            <a:r>
              <a:rPr lang="zh-CN" altLang="en-US">
                <a:solidFill>
                  <a:srgbClr val="00AEE7"/>
                </a:solidFill>
                <a:latin typeface="微软雅黑" panose="020B0503020204020204" pitchFamily="34" charset="-122"/>
                <a:ea typeface="微软雅黑" panose="020B0503020204020204" pitchFamily="34" charset="-122"/>
                <a:cs typeface="微软雅黑" panose="020B0503020204020204" pitchFamily="34" charset="-122"/>
              </a:rPr>
              <a:t>….其中有6起可能造成死亡的事故</a:t>
            </a:r>
          </a:p>
        </p:txBody>
      </p:sp>
      <p:sp>
        <p:nvSpPr>
          <p:cNvPr id="1393774" name="Text Box 110"/>
          <p:cNvSpPr txBox="1">
            <a:spLocks noChangeArrowheads="1"/>
          </p:cNvSpPr>
          <p:nvPr/>
        </p:nvSpPr>
        <p:spPr bwMode="auto">
          <a:xfrm>
            <a:off x="1077595" y="2265680"/>
            <a:ext cx="4344670" cy="2183765"/>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algn="l" defTabSz="914400">
              <a:buClrTx/>
              <a:buSzTx/>
              <a:buFontTx/>
              <a:buNone/>
              <a:defRPr/>
            </a:pPr>
            <a:r>
              <a:rPr kumimoji="0" lang="zh-CN" altLang="en-US" sz="16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发生高风险事故的主要区域</a:t>
            </a:r>
          </a:p>
          <a:p>
            <a:pPr marR="0" indent="406400" algn="l" defTabSz="914400" fontAlgn="auto">
              <a:lnSpc>
                <a:spcPct val="150000"/>
              </a:lnSpc>
              <a:buClrTx/>
              <a:buSzTx/>
              <a:buFontTx/>
              <a:buNone/>
              <a:defRPr/>
              <a:extLst>
                <a:ext uri="{35155182-B16C-46BC-9424-99874614C6A1}">
                  <wpsdc:indentchars xmlns="" xmlns:wpsdc="http://www.wps.cn/officeDocument/2017/drawingmlCustomData" val="200" checksum="1740828767"/>
                </a:ext>
              </a:extLst>
            </a:pPr>
            <a:r>
              <a:rPr kumimoji="0" lang="zh-CN" altLang="en-US" sz="1600"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●工艺安全 – 火灾/爆炸</a:t>
            </a:r>
          </a:p>
          <a:p>
            <a:pPr marR="0" indent="406400" algn="l" defTabSz="914400" fontAlgn="auto">
              <a:lnSpc>
                <a:spcPct val="150000"/>
              </a:lnSpc>
              <a:buClrTx/>
              <a:buSzTx/>
              <a:buFontTx/>
              <a:buNone/>
              <a:defRPr/>
              <a:extLst>
                <a:ext uri="{35155182-B16C-46BC-9424-99874614C6A1}">
                  <wpsdc:indentchars xmlns="" xmlns:wpsdc="http://www.wps.cn/officeDocument/2017/drawingmlCustomData" val="200" checksum="1740828767"/>
                </a:ext>
              </a:extLst>
            </a:pPr>
            <a:r>
              <a:rPr lang="zh-CN" altLang="en-US" sz="160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zh-CN" altLang="en-US" sz="1600"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后勤 – 道路, 航海</a:t>
            </a:r>
          </a:p>
          <a:p>
            <a:pPr marR="0" indent="406400" algn="l" defTabSz="914400" fontAlgn="auto">
              <a:lnSpc>
                <a:spcPct val="150000"/>
              </a:lnSpc>
              <a:buClrTx/>
              <a:buSzTx/>
              <a:buFontTx/>
              <a:buNone/>
              <a:defRPr/>
              <a:extLst>
                <a:ext uri="{35155182-B16C-46BC-9424-99874614C6A1}">
                  <wpsdc:indentchars xmlns="" xmlns:wpsdc="http://www.wps.cn/officeDocument/2017/drawingmlCustomData" val="200" checksum="1740828767"/>
                </a:ext>
              </a:extLst>
            </a:pPr>
            <a:r>
              <a:rPr lang="zh-CN" altLang="en-US" sz="160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zh-CN" altLang="en-US" sz="1600"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高空作业</a:t>
            </a:r>
          </a:p>
          <a:p>
            <a:pPr marR="0" indent="406400" algn="l" defTabSz="914400" fontAlgn="auto">
              <a:lnSpc>
                <a:spcPct val="150000"/>
              </a:lnSpc>
              <a:buClrTx/>
              <a:buSzTx/>
              <a:buFontTx/>
              <a:buNone/>
              <a:defRPr/>
              <a:extLst>
                <a:ext uri="{35155182-B16C-46BC-9424-99874614C6A1}">
                  <wpsdc:indentchars xmlns="" xmlns:wpsdc="http://www.wps.cn/officeDocument/2017/drawingmlCustomData" val="200" checksum="1740828767"/>
                </a:ext>
              </a:extLst>
            </a:pPr>
            <a:r>
              <a:rPr lang="zh-CN" altLang="en-US" sz="160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zh-CN" altLang="en-US" sz="1600"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能源隔离</a:t>
            </a:r>
          </a:p>
          <a:p>
            <a:pPr marR="0" indent="406400" algn="l" defTabSz="914400" fontAlgn="auto">
              <a:lnSpc>
                <a:spcPct val="150000"/>
              </a:lnSpc>
              <a:buClrTx/>
              <a:buSzTx/>
              <a:buFontTx/>
              <a:buNone/>
              <a:defRPr/>
              <a:extLst>
                <a:ext uri="{35155182-B16C-46BC-9424-99874614C6A1}">
                  <wpsdc:indentchars xmlns="" xmlns:wpsdc="http://www.wps.cn/officeDocument/2017/drawingmlCustomData" val="200" checksum="1740828767"/>
                </a:ext>
              </a:extLst>
            </a:pPr>
            <a:r>
              <a:rPr lang="zh-CN" altLang="en-US" sz="160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kumimoji="0" lang="zh-CN" altLang="en-US" sz="1600"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升降/吊装</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2522855" y="763270"/>
            <a:ext cx="4046220" cy="368300"/>
          </a:xfrm>
          <a:prstGeom prst="rect">
            <a:avLst/>
          </a:prstGeom>
          <a:noFill/>
        </p:spPr>
        <p:txBody>
          <a:bodyPr wrap="none" rtlCol="0" anchor="t">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主管人员应该如何进行现场的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HSE</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管理</a:t>
            </a:r>
          </a:p>
        </p:txBody>
      </p:sp>
      <p:sp>
        <p:nvSpPr>
          <p:cNvPr id="3" name="文本框 2"/>
          <p:cNvSpPr txBox="1"/>
          <p:nvPr/>
        </p:nvSpPr>
        <p:spPr>
          <a:xfrm>
            <a:off x="661670" y="1290955"/>
            <a:ext cx="7870825" cy="3046095"/>
          </a:xfrm>
          <a:prstGeom prst="rect">
            <a:avLst/>
          </a:prstGeom>
          <a:noFill/>
        </p:spPr>
        <p:txBody>
          <a:bodyPr wrap="square" rtlCol="0">
            <a:spAutoFit/>
          </a:bodyPr>
          <a:lstStyle/>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●作为一名主管，需要做到以下几点: 能够以一种安全的方式很好的执行工作, 并且对突发事件有预见. 好的案例, “说到做到”</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确保所有的工作都能够得到良好/合适的规划.</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与正确的人就任务相关的所有HSE话题进行交流…比如 </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PTW申请者及其所在的工作小组.</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确保安全第一，对不安全的行为/条件进行干预. </a:t>
            </a:r>
          </a:p>
          <a:p>
            <a:pPr indent="406400" fontAlgn="auto">
              <a:lnSpc>
                <a:spcPct val="150000"/>
              </a:lnSpc>
              <a:extLst>
                <a:ext uri="{35155182-B16C-46BC-9424-99874614C6A1}">
                  <wpsdc:indentchars xmlns="" xmlns:wpsdc="http://www.wps.cn/officeDocument/2017/drawingmlCustomData" val="200" checksum="1740828767"/>
                </a:ext>
              </a:extLs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作为工作计划制定过程和实际执行过程之间的最后一道纽带，确保所有的控制措施都已到位.</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703580" y="595630"/>
            <a:ext cx="2707640" cy="368300"/>
          </a:xfrm>
          <a:prstGeom prst="rect">
            <a:avLst/>
          </a:prstGeom>
          <a:noFill/>
        </p:spPr>
        <p:txBody>
          <a:bodyPr wrap="none" rtlCol="0" anchor="t">
            <a:spAutoFit/>
          </a:bodyPr>
          <a:lstStyle/>
          <a:p>
            <a:pPr algn="ctr" eaLnBrk="0" hangingPunct="0"/>
            <a:r>
              <a:rPr lang="zh-CN" altLang="en-GB"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完善/改进监督 – 怎么做</a:t>
            </a:r>
            <a:r>
              <a:rPr lang="en-GB"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pic>
        <p:nvPicPr>
          <p:cNvPr id="3" name="图片 2"/>
          <p:cNvPicPr>
            <a:picLocks noChangeAspect="1"/>
          </p:cNvPicPr>
          <p:nvPr/>
        </p:nvPicPr>
        <p:blipFill>
          <a:blip r:embed="rId3"/>
          <a:stretch>
            <a:fillRect/>
          </a:stretch>
        </p:blipFill>
        <p:spPr>
          <a:xfrm>
            <a:off x="1215390" y="1082675"/>
            <a:ext cx="6781165" cy="3726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我们的团队遵守黄金守则</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68613" name="Text Box 4" descr="seat belt"/>
          <p:cNvSpPr txBox="1"/>
          <p:nvPr/>
        </p:nvSpPr>
        <p:spPr>
          <a:xfrm>
            <a:off x="1694815" y="1480820"/>
            <a:ext cx="5915025" cy="368300"/>
          </a:xfrm>
          <a:prstGeom prst="rect">
            <a:avLst/>
          </a:prstGeom>
          <a:noFill/>
          <a:ln w="28575">
            <a:noFill/>
          </a:ln>
        </p:spPr>
        <p:txBody>
          <a:bodyPr>
            <a:spAutoFit/>
          </a:bodyPr>
          <a:lstStyle/>
          <a:p>
            <a:r>
              <a:rPr lang="zh-CN" altLang="en-US"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遵     守                   干     预 	            尊    重</a:t>
            </a:r>
          </a:p>
        </p:txBody>
      </p:sp>
      <p:sp>
        <p:nvSpPr>
          <p:cNvPr id="68614" name="Text Box 5" descr="seat belt"/>
          <p:cNvSpPr txBox="1"/>
          <p:nvPr/>
        </p:nvSpPr>
        <p:spPr>
          <a:xfrm>
            <a:off x="6129655" y="3204845"/>
            <a:ext cx="1681480" cy="1076325"/>
          </a:xfrm>
          <a:prstGeom prst="rect">
            <a:avLst/>
          </a:prstGeom>
          <a:noFill/>
          <a:ln w="28575">
            <a:noFill/>
          </a:ln>
        </p:spPr>
        <p:txBody>
          <a:bodyPr>
            <a:spAutoFit/>
          </a:bodyPr>
          <a:lstStyle/>
          <a:p>
            <a:r>
              <a:rPr lang="zh-CN" altLang="en-GB" sz="1600" dirty="0">
                <a:solidFill>
                  <a:schemeClr val="tx1"/>
                </a:solidFill>
                <a:latin typeface="微软雅黑" panose="020B0503020204020204" pitchFamily="34" charset="-122"/>
                <a:ea typeface="微软雅黑" panose="020B0503020204020204" pitchFamily="34" charset="-122"/>
              </a:rPr>
              <a:t>我们知道邻居们在想什么么？我们是否</a:t>
            </a:r>
            <a:r>
              <a:rPr lang="zh-CN" altLang="en-GB" sz="1600" b="1" dirty="0">
                <a:solidFill>
                  <a:srgbClr val="FF9900"/>
                </a:solidFill>
                <a:latin typeface="微软雅黑" panose="020B0503020204020204" pitchFamily="34" charset="-122"/>
                <a:ea typeface="微软雅黑" panose="020B0503020204020204" pitchFamily="34" charset="-122"/>
              </a:rPr>
              <a:t>尊重</a:t>
            </a:r>
            <a:r>
              <a:rPr lang="zh-CN" altLang="en-GB" sz="1600" dirty="0">
                <a:solidFill>
                  <a:schemeClr val="tx1"/>
                </a:solidFill>
                <a:latin typeface="微软雅黑" panose="020B0503020204020204" pitchFamily="34" charset="-122"/>
                <a:ea typeface="微软雅黑" panose="020B0503020204020204" pitchFamily="34" charset="-122"/>
              </a:rPr>
              <a:t>了他们？</a:t>
            </a:r>
            <a:endParaRPr lang="en-GB" altLang="zh-CN" sz="1600" dirty="0">
              <a:solidFill>
                <a:schemeClr val="tx1"/>
              </a:solidFill>
              <a:latin typeface="微软雅黑" panose="020B0503020204020204" pitchFamily="34" charset="-122"/>
              <a:ea typeface="微软雅黑" panose="020B0503020204020204" pitchFamily="34" charset="-122"/>
            </a:endParaRPr>
          </a:p>
        </p:txBody>
      </p:sp>
      <p:sp>
        <p:nvSpPr>
          <p:cNvPr id="68615" name="Rectangle 6"/>
          <p:cNvSpPr/>
          <p:nvPr/>
        </p:nvSpPr>
        <p:spPr>
          <a:xfrm>
            <a:off x="1557655" y="1998980"/>
            <a:ext cx="2256790" cy="337185"/>
          </a:xfrm>
          <a:prstGeom prst="rect">
            <a:avLst/>
          </a:prstGeom>
          <a:noFill/>
          <a:ln w="9525">
            <a:noFill/>
          </a:ln>
        </p:spPr>
        <p:txBody>
          <a:bodyPr wrap="squar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法律、标准、程序</a:t>
            </a:r>
          </a:p>
        </p:txBody>
      </p:sp>
      <p:sp>
        <p:nvSpPr>
          <p:cNvPr id="68616" name="Rectangle 7"/>
          <p:cNvSpPr/>
          <p:nvPr/>
        </p:nvSpPr>
        <p:spPr>
          <a:xfrm>
            <a:off x="3876675" y="1934845"/>
            <a:ext cx="1913890" cy="583565"/>
          </a:xfrm>
          <a:prstGeom prst="rect">
            <a:avLst/>
          </a:prstGeom>
          <a:noFill/>
          <a:ln w="9525">
            <a:noFill/>
          </a:ln>
        </p:spPr>
        <p:txBody>
          <a:bodyPr>
            <a:spAutoFit/>
          </a:bodyPr>
          <a:lstStyle/>
          <a:p>
            <a:pPr eaLnBrk="0" hangingPunct="0"/>
            <a:r>
              <a:rPr lang="zh-CN" altLang="en-US" sz="1600" b="1" dirty="0">
                <a:solidFill>
                  <a:srgbClr val="F5BC1D"/>
                </a:solidFill>
                <a:latin typeface="微软雅黑" panose="020B0503020204020204" pitchFamily="34" charset="-122"/>
                <a:ea typeface="微软雅黑" panose="020B0503020204020204" pitchFamily="34" charset="-122"/>
              </a:rPr>
              <a:t>不安全的行为、</a:t>
            </a:r>
          </a:p>
          <a:p>
            <a:pPr eaLnBrk="0" hangingPunct="0"/>
            <a:r>
              <a:rPr lang="zh-CN" altLang="en-US" sz="1600" b="1" dirty="0">
                <a:solidFill>
                  <a:srgbClr val="F5BC1D"/>
                </a:solidFill>
                <a:latin typeface="微软雅黑" panose="020B0503020204020204" pitchFamily="34" charset="-122"/>
                <a:ea typeface="微软雅黑" panose="020B0503020204020204" pitchFamily="34" charset="-122"/>
              </a:rPr>
              <a:t>违规行为</a:t>
            </a:r>
          </a:p>
        </p:txBody>
      </p:sp>
      <p:sp>
        <p:nvSpPr>
          <p:cNvPr id="68617" name="Rectangle 8"/>
          <p:cNvSpPr/>
          <p:nvPr/>
        </p:nvSpPr>
        <p:spPr>
          <a:xfrm>
            <a:off x="6192520" y="1942465"/>
            <a:ext cx="1576070" cy="337185"/>
          </a:xfrm>
          <a:prstGeom prst="rect">
            <a:avLst/>
          </a:prstGeom>
          <a:noFill/>
          <a:ln w="9525">
            <a:noFill/>
          </a:ln>
        </p:spPr>
        <p:txBody>
          <a:bodyPr>
            <a:spAutoFit/>
          </a:bodyPr>
          <a:lstStyle/>
          <a:p>
            <a:pPr eaLnBrk="0" hangingPunct="0"/>
            <a:r>
              <a:rPr lang="zh-CN" altLang="en-GB" sz="1600" b="1" dirty="0">
                <a:solidFill>
                  <a:srgbClr val="FF9933"/>
                </a:solidFill>
                <a:latin typeface="微软雅黑" panose="020B0503020204020204" pitchFamily="34" charset="-122"/>
                <a:ea typeface="微软雅黑" panose="020B0503020204020204" pitchFamily="34" charset="-122"/>
              </a:rPr>
              <a:t>我们的邻居</a:t>
            </a:r>
          </a:p>
        </p:txBody>
      </p:sp>
      <p:sp>
        <p:nvSpPr>
          <p:cNvPr id="68618" name="Rectangle 9"/>
          <p:cNvSpPr/>
          <p:nvPr/>
        </p:nvSpPr>
        <p:spPr>
          <a:xfrm>
            <a:off x="1519555" y="2774315"/>
            <a:ext cx="1942465" cy="1322070"/>
          </a:xfrm>
          <a:prstGeom prst="rect">
            <a:avLst/>
          </a:prstGeom>
          <a:noFill/>
          <a:ln w="9525">
            <a:noFill/>
          </a:ln>
        </p:spPr>
        <p:txBody>
          <a:bodyPr>
            <a:spAutoFit/>
          </a:bodyPr>
          <a:lstStyle/>
          <a:p>
            <a:pPr eaLnBrk="0" hangingPunct="0"/>
            <a:r>
              <a:rPr lang="zh-CN" altLang="en-US" sz="1600" dirty="0">
                <a:solidFill>
                  <a:schemeClr val="tx1"/>
                </a:solidFill>
                <a:latin typeface="微软雅黑" panose="020B0503020204020204" pitchFamily="34" charset="-122"/>
                <a:ea typeface="微软雅黑" panose="020B0503020204020204" pitchFamily="34" charset="-122"/>
              </a:rPr>
              <a:t>在我们的工作范围内都有哪些相干的法律、标准和程序？我们</a:t>
            </a:r>
            <a:r>
              <a:rPr lang="zh-CN" altLang="en-US" sz="1600" b="1" dirty="0">
                <a:solidFill>
                  <a:srgbClr val="FF3300"/>
                </a:solidFill>
                <a:latin typeface="微软雅黑" panose="020B0503020204020204" pitchFamily="34" charset="-122"/>
                <a:ea typeface="微软雅黑" panose="020B0503020204020204" pitchFamily="34" charset="-122"/>
              </a:rPr>
              <a:t>遵守</a:t>
            </a:r>
            <a:r>
              <a:rPr lang="zh-CN" altLang="en-US" sz="1600" dirty="0">
                <a:solidFill>
                  <a:schemeClr val="tx1"/>
                </a:solidFill>
                <a:latin typeface="微软雅黑" panose="020B0503020204020204" pitchFamily="34" charset="-122"/>
                <a:ea typeface="微软雅黑" panose="020B0503020204020204" pitchFamily="34" charset="-122"/>
              </a:rPr>
              <a:t>它们的相关规定了么？</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68619" name="Rectangle 10"/>
          <p:cNvSpPr/>
          <p:nvPr/>
        </p:nvSpPr>
        <p:spPr>
          <a:xfrm>
            <a:off x="3831590" y="3204845"/>
            <a:ext cx="1913890" cy="829945"/>
          </a:xfrm>
          <a:prstGeom prst="rect">
            <a:avLst/>
          </a:prstGeom>
          <a:noFill/>
          <a:ln w="9525">
            <a:noFill/>
          </a:ln>
        </p:spPr>
        <p:txBody>
          <a:bodyPr>
            <a:spAutoFit/>
          </a:bodyPr>
          <a:lstStyle/>
          <a:p>
            <a:r>
              <a:rPr lang="zh-CN" altLang="en-US" sz="1600" dirty="0">
                <a:solidFill>
                  <a:schemeClr val="tx1"/>
                </a:solidFill>
                <a:latin typeface="微软雅黑" panose="020B0503020204020204" pitchFamily="34" charset="-122"/>
                <a:ea typeface="微软雅黑" panose="020B0503020204020204" pitchFamily="34" charset="-122"/>
              </a:rPr>
              <a:t>当看到不安全的或者违规的行为时，我们进行</a:t>
            </a:r>
            <a:r>
              <a:rPr lang="zh-CN" altLang="en-US" sz="1600" b="1" dirty="0">
                <a:solidFill>
                  <a:srgbClr val="FFCC00"/>
                </a:solidFill>
                <a:latin typeface="微软雅黑" panose="020B0503020204020204" pitchFamily="34" charset="-122"/>
                <a:ea typeface="微软雅黑" panose="020B0503020204020204" pitchFamily="34" charset="-122"/>
              </a:rPr>
              <a:t>干预</a:t>
            </a:r>
            <a:r>
              <a:rPr lang="zh-CN" altLang="en-US" sz="1600" dirty="0">
                <a:solidFill>
                  <a:schemeClr val="tx1"/>
                </a:solidFill>
                <a:latin typeface="微软雅黑" panose="020B0503020204020204" pitchFamily="34" charset="-122"/>
                <a:ea typeface="微软雅黑" panose="020B0503020204020204" pitchFamily="34" charset="-122"/>
              </a:rPr>
              <a:t>了么？</a:t>
            </a:r>
            <a:endParaRPr lang="en-GB" altLang="zh-CN" sz="1600" dirty="0">
              <a:solidFill>
                <a:schemeClr val="tx1"/>
              </a:solidFill>
              <a:latin typeface="微软雅黑" panose="020B0503020204020204" pitchFamily="34" charset="-122"/>
              <a:ea typeface="微软雅黑" panose="020B0503020204020204" pitchFamily="34" charset="-122"/>
            </a:endParaRPr>
          </a:p>
        </p:txBody>
      </p:sp>
      <p:sp>
        <p:nvSpPr>
          <p:cNvPr id="68620" name="Oval 11"/>
          <p:cNvSpPr/>
          <p:nvPr/>
        </p:nvSpPr>
        <p:spPr>
          <a:xfrm>
            <a:off x="1189355" y="996950"/>
            <a:ext cx="2561590" cy="3559175"/>
          </a:xfrm>
          <a:prstGeom prst="ellipse">
            <a:avLst/>
          </a:prstGeom>
          <a:noFill/>
          <a:ln w="41275" cap="flat" cmpd="sng">
            <a:solidFill>
              <a:schemeClr val="bg1">
                <a:lumMod val="50000"/>
              </a:schemeClr>
            </a:solidFill>
            <a:prstDash val="sysDot"/>
            <a:headEnd type="none" w="med" len="med"/>
            <a:tailEnd type="none" w="med" len="med"/>
          </a:ln>
        </p:spPr>
        <p:txBody>
          <a:bodyPr wrap="none" anchor="ctr"/>
          <a:lstStyle/>
          <a:p>
            <a:pPr algn="ctr" eaLnBrk="0" hangingPunct="0"/>
            <a:endParaRPr lang="zh-CN" altLang="en-US" sz="1800" b="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a:off x="5904378" y="604874"/>
            <a:ext cx="1728104" cy="1728104"/>
            <a:chOff x="1783433" y="1275606"/>
            <a:chExt cx="2783128" cy="2783128"/>
          </a:xfrm>
        </p:grpSpPr>
        <p:sp>
          <p:nvSpPr>
            <p:cNvPr id="7" name="椭圆 6"/>
            <p:cNvSpPr/>
            <p:nvPr/>
          </p:nvSpPr>
          <p:spPr>
            <a:xfrm>
              <a:off x="1783433" y="1275606"/>
              <a:ext cx="2783128" cy="278312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8" name="Freeform 18"/>
            <p:cNvSpPr>
              <a:spLocks noEditPoints="1"/>
            </p:cNvSpPr>
            <p:nvPr/>
          </p:nvSpPr>
          <p:spPr bwMode="black">
            <a:xfrm>
              <a:off x="2422186" y="1904845"/>
              <a:ext cx="1505622" cy="15246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82305" tIns="41153" rIns="82305" bIns="41153" numCol="1" anchor="t" anchorCtr="0" compatLnSpc="1"/>
            <a:lstStyle/>
            <a:p>
              <a:endParaRPr lang="en-US" sz="1000" dirty="0"/>
            </a:p>
          </p:txBody>
        </p:sp>
        <p:sp>
          <p:nvSpPr>
            <p:cNvPr id="9" name="椭圆 8"/>
            <p:cNvSpPr/>
            <p:nvPr/>
          </p:nvSpPr>
          <p:spPr>
            <a:xfrm>
              <a:off x="1931223" y="1423396"/>
              <a:ext cx="2487549" cy="248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231871" y="2081561"/>
            <a:ext cx="1808480" cy="583565"/>
          </a:xfrm>
          <a:prstGeom prst="rect">
            <a:avLst/>
          </a:prstGeom>
        </p:spPr>
        <p:txBody>
          <a:bodyPr wrap="none">
            <a:spAutoFit/>
          </a:bodyPr>
          <a:lstStyle/>
          <a:p>
            <a:pPr algn="l"/>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12" name="矩形 11"/>
          <p:cNvSpPr/>
          <p:nvPr/>
        </p:nvSpPr>
        <p:spPr>
          <a:xfrm>
            <a:off x="2448560" y="2653030"/>
            <a:ext cx="5183505" cy="1668780"/>
          </a:xfrm>
          <a:prstGeom prst="rect">
            <a:avLst/>
          </a:prstGeom>
        </p:spPr>
        <p:txBody>
          <a:bodyPr wrap="square">
            <a:spAutoFit/>
          </a:bodyPr>
          <a:lstStyle/>
          <a:p>
            <a:pPr indent="457200" algn="just">
              <a:lnSpc>
                <a:spcPct val="114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计划制定和实际执行之间的纽带.</a:t>
            </a:r>
          </a:p>
          <a:p>
            <a:pPr indent="457200" algn="just">
              <a:lnSpc>
                <a:spcPct val="114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gn="just">
              <a:lnSpc>
                <a:spcPct val="114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应用 ACT/ASA</a:t>
            </a:r>
          </a:p>
          <a:p>
            <a:pPr indent="457200" algn="just">
              <a:lnSpc>
                <a:spcPct val="114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PTW 审核</a:t>
            </a:r>
          </a:p>
          <a:p>
            <a:pPr indent="457200" algn="just">
              <a:lnSpc>
                <a:spcPct val="114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严格监管</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206946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pic>
        <p:nvPicPr>
          <p:cNvPr id="2" name="图片 1"/>
          <p:cNvPicPr>
            <a:picLocks noChangeAspect="1"/>
          </p:cNvPicPr>
          <p:nvPr/>
        </p:nvPicPr>
        <p:blipFill>
          <a:blip r:embed="rId3"/>
          <a:stretch>
            <a:fillRect/>
          </a:stretch>
        </p:blipFill>
        <p:spPr>
          <a:xfrm>
            <a:off x="686435" y="1332865"/>
            <a:ext cx="3809365" cy="2999740"/>
          </a:xfrm>
          <a:prstGeom prst="rect">
            <a:avLst/>
          </a:prstGeom>
        </p:spPr>
      </p:pic>
      <p:pic>
        <p:nvPicPr>
          <p:cNvPr id="3" name="图片 2"/>
          <p:cNvPicPr>
            <a:picLocks noChangeAspect="1"/>
          </p:cNvPicPr>
          <p:nvPr/>
        </p:nvPicPr>
        <p:blipFill>
          <a:blip r:embed="rId4"/>
          <a:stretch>
            <a:fillRect/>
          </a:stretch>
        </p:blipFill>
        <p:spPr>
          <a:xfrm>
            <a:off x="4495800" y="1332865"/>
            <a:ext cx="4066540" cy="2999740"/>
          </a:xfrm>
          <a:prstGeom prst="rect">
            <a:avLst/>
          </a:prstGeom>
        </p:spPr>
      </p:pic>
      <p:sp>
        <p:nvSpPr>
          <p:cNvPr id="4" name="矩形 3"/>
          <p:cNvSpPr/>
          <p:nvPr/>
        </p:nvSpPr>
        <p:spPr>
          <a:xfrm>
            <a:off x="323850" y="1131570"/>
            <a:ext cx="8568690" cy="3456305"/>
          </a:xfrm>
          <a:prstGeom prst="rect">
            <a:avLst/>
          </a:prstGeom>
          <a:noFill/>
          <a:ln>
            <a:solidFill>
              <a:schemeClr val="bg1">
                <a:lumMod val="65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255395" y="756920"/>
            <a:ext cx="5196840" cy="1753235"/>
          </a:xfrm>
          <a:prstGeom prst="rect">
            <a:avLst/>
          </a:prstGeom>
          <a:noFill/>
        </p:spPr>
        <p:txBody>
          <a:bodyPr wrap="square" rtlCol="0" anchor="t">
            <a:spAutoFit/>
          </a:bodyPr>
          <a:lstStyle/>
          <a:p>
            <a:pPr>
              <a:buFont typeface="Wingdings" panose="05000000000000000000" pitchFamily="2" charset="2"/>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怎样才能实现这些目标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None/>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你采用了什么工具?</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None/>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None/>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ACT </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None/>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ASA</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None/>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PTW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审核 </a:t>
            </a:r>
          </a:p>
        </p:txBody>
      </p:sp>
      <p:sp>
        <p:nvSpPr>
          <p:cNvPr id="3" name="文本框 2"/>
          <p:cNvSpPr txBox="1"/>
          <p:nvPr/>
        </p:nvSpPr>
        <p:spPr>
          <a:xfrm>
            <a:off x="1257300" y="2447290"/>
            <a:ext cx="6915150" cy="1753235"/>
          </a:xfrm>
          <a:prstGeom prst="rect">
            <a:avLst/>
          </a:prstGeom>
          <a:noFill/>
        </p:spPr>
        <p:txBody>
          <a:bodyPr wrap="square" rtlCol="0">
            <a:spAutoFit/>
          </a:bodyPr>
          <a:lstStyle/>
          <a:p>
            <a:pPr indent="457200" fontAlgn="auto">
              <a:lnSpc>
                <a:spcPct val="150000"/>
              </a:lnSpc>
              <a:extLst>
                <a:ext uri="{35155182-B16C-46BC-9424-99874614C6A1}">
                  <wpsdc:indentchars xmlns="" xmlns:wpsdc="http://www.wps.cn/officeDocument/2017/drawingmlCustomData" val="200" checksum="59296752"/>
                </a:ext>
              </a:extLst>
            </a:pPr>
            <a:r>
              <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我们需要将注意力集中在人们对于安全的领导力上而不是仅仅关注工作的技术层面 – 我们需要更加有效的对人员进行监督</a:t>
            </a:r>
          </a:p>
          <a:p>
            <a:pPr indent="457200" fontAlgn="auto">
              <a:lnSpc>
                <a:spcPct val="150000"/>
              </a:lnSpc>
              <a:extLst>
                <a:ext uri="{35155182-B16C-46BC-9424-99874614C6A1}">
                  <wpsdc:indentchars xmlns="" xmlns:wpsdc="http://www.wps.cn/officeDocument/2017/drawingmlCustomData" val="200" checksum="59296752"/>
                </a:ext>
              </a:extLst>
            </a:pPr>
            <a:r>
              <a:rPr lang="zh-CN" altLang="en-US">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事故数据表明正是主管人员有较高的引起伤害的风险 – 主管人员有时会不经思考就进行工作</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730562" name="Text Box 3"/>
          <p:cNvSpPr txBox="1">
            <a:spLocks noChangeArrowheads="1"/>
          </p:cNvSpPr>
          <p:nvPr/>
        </p:nvSpPr>
        <p:spPr bwMode="auto">
          <a:xfrm>
            <a:off x="753745" y="739140"/>
            <a:ext cx="7759700" cy="3815080"/>
          </a:xfrm>
          <a:prstGeom prst="rect">
            <a:avLst/>
          </a:prstGeom>
          <a:noFill/>
          <a:ln w="9525">
            <a:noFill/>
            <a:miter lim="800000"/>
          </a:ln>
        </p:spPr>
        <p:txBody>
          <a:bodyPr wrap="square">
            <a:spAutoFit/>
          </a:bodyPr>
          <a:lstStyle/>
          <a:p>
            <a:pPr marR="0" indent="0" defTabSz="914400" eaLnBrk="0" fontAlgn="auto" hangingPunct="0">
              <a:lnSpc>
                <a:spcPct val="100000"/>
              </a:lnSpc>
              <a:spcBef>
                <a:spcPts val="0"/>
              </a:spcBef>
              <a:buClrTx/>
              <a:buSzTx/>
              <a:buFontTx/>
              <a:buNone/>
              <a:tabLst>
                <a:tab pos="381000" algn="l"/>
              </a:tabLst>
              <a:defRPr/>
            </a:pPr>
            <a:r>
              <a:rPr kumimoji="0" lang="zh-CN" altLang="en-US"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计划制定和实际执行之间的纽带</a:t>
            </a: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None/>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你为什么需要做以上工作?</a:t>
            </a:r>
          </a:p>
          <a:p>
            <a:pPr marR="0" indent="0" defTabSz="914400" eaLnBrk="0" fontAlgn="auto" hangingPunct="0">
              <a:lnSpc>
                <a:spcPct val="100000"/>
              </a:lnSpc>
              <a:spcBef>
                <a:spcPts val="0"/>
              </a:spcBef>
              <a:buClrTx/>
              <a:buSzTx/>
              <a:buFontTx/>
              <a:buNone/>
              <a:tabLst>
                <a:tab pos="381000" algn="l"/>
              </a:tabLst>
              <a:defRPr/>
            </a:pP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减少不安全的行为和条件以避免事故的发生，对将人员置于危险的行为进行制止</a:t>
            </a:r>
            <a:r>
              <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marR="0" indent="0" defTabSz="914400" eaLnBrk="0" fontAlgn="auto" hangingPunct="0">
              <a:lnSpc>
                <a:spcPct val="100000"/>
              </a:lnSpc>
              <a:spcBef>
                <a:spcPts val="0"/>
              </a:spcBef>
              <a:buClrTx/>
              <a:buSzTx/>
              <a:buFontTx/>
              <a:buChar char="•"/>
              <a:tabLst>
                <a:tab pos="381000" algn="l"/>
              </a:tabLst>
              <a:defRPr/>
            </a:pP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对安全标准进行再次确认和改进 &amp; 找出工作现场发生的真实状况</a:t>
            </a: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完善/改进沟通和理解以使人们感觉自然, 对朋友/同事/老板进行及时的干预</a:t>
            </a: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为工作小组提供支持和鼓励, 并分享</a:t>
            </a:r>
            <a:r>
              <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HSSE</a:t>
            </a: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管理的专业知识和经验 </a:t>
            </a:r>
            <a:r>
              <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从其他人的角度（考虑）</a:t>
            </a:r>
            <a:endPar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None/>
              <a:tabLst>
                <a:tab pos="381000" algn="l"/>
              </a:tabLst>
              <a:defRPr/>
            </a:pPr>
            <a:endParaRPr kumimoji="0" lang="en-US" altLang="zh-CN" sz="1600" b="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None/>
              <a:tabLst>
                <a:tab pos="381000" algn="l"/>
              </a:tabLst>
              <a:defRPr/>
            </a:pPr>
            <a:r>
              <a:rPr kumimoji="0" lang="zh-CN" altLang="en-US" sz="1600" b="1"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长 期</a:t>
            </a:r>
            <a:endPar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不断强调我们的</a:t>
            </a:r>
            <a:r>
              <a:rPr kumimoji="0" lang="zh-CN" altLang="en-US" sz="1600" u="sng"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安全行为</a:t>
            </a: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完善/改进我们的安全文化使之</a:t>
            </a:r>
            <a:r>
              <a:rPr kumimoji="0" lang="zh-CN" altLang="en-US" sz="1600" u="sng"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成为工作的方式</a:t>
            </a:r>
            <a:endParaRPr kumimoji="0" lang="en-US" altLang="zh-CN" sz="1600" u="sng"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R="0" indent="0" defTabSz="914400" eaLnBrk="0" fontAlgn="auto" hangingPunct="0">
              <a:lnSpc>
                <a:spcPct val="100000"/>
              </a:lnSpc>
              <a:spcBef>
                <a:spcPts val="0"/>
              </a:spcBef>
              <a:buClrTx/>
              <a:buSzTx/>
              <a:buFontTx/>
              <a:buChar char="•"/>
              <a:tabLst>
                <a:tab pos="381000" algn="l"/>
              </a:tabLst>
              <a:defRPr/>
            </a:pP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建立人与人之间</a:t>
            </a:r>
            <a:r>
              <a:rPr kumimoji="0" lang="zh-CN" altLang="en-US" sz="1600" u="sng"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互相照顾</a:t>
            </a:r>
            <a:r>
              <a:rPr kumimoji="0" lang="zh-CN" altLang="en-US"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的工作环境</a:t>
            </a:r>
            <a:r>
              <a:rPr kumimoji="0" lang="en-US" altLang="zh-CN" sz="160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741851" name="Text Box 27"/>
          <p:cNvSpPr txBox="1">
            <a:spLocks noChangeArrowheads="1"/>
          </p:cNvSpPr>
          <p:nvPr/>
        </p:nvSpPr>
        <p:spPr bwMode="auto">
          <a:xfrm>
            <a:off x="1637030" y="1085215"/>
            <a:ext cx="434975" cy="3169285"/>
          </a:xfrm>
          <a:prstGeom prst="rect">
            <a:avLst/>
          </a:prstGeom>
          <a:noFill/>
          <a:ln w="9525">
            <a:noFill/>
            <a:miter lim="800000"/>
          </a:ln>
          <a:effectLst/>
        </p:spPr>
        <p:txBody>
          <a:bodyPr wrap="square">
            <a:spAutoFit/>
          </a:bodyPr>
          <a:lstStyle/>
          <a:p>
            <a:pPr marR="0" defTabSz="914400">
              <a:buClrTx/>
              <a:buSzTx/>
              <a:buFontTx/>
              <a:buNone/>
              <a:defRPr/>
            </a:pPr>
            <a:r>
              <a:rPr kumimoji="0" lang="zh-CN" altLang="en-US" sz="20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识别危险的5 </a:t>
            </a:r>
            <a:r>
              <a:rPr kumimoji="0" lang="en-US" altLang="zh-CN" sz="20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x 5 </a:t>
            </a:r>
            <a:r>
              <a:rPr kumimoji="0" lang="zh-CN" altLang="en-US" sz="20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过程 </a:t>
            </a:r>
          </a:p>
        </p:txBody>
      </p:sp>
      <p:sp>
        <p:nvSpPr>
          <p:cNvPr id="2" name="Oval 2"/>
          <p:cNvSpPr/>
          <p:nvPr/>
        </p:nvSpPr>
        <p:spPr>
          <a:xfrm>
            <a:off x="2650490" y="667385"/>
            <a:ext cx="4248785" cy="4029710"/>
          </a:xfrm>
          <a:prstGeom prst="ellipse">
            <a:avLst/>
          </a:prstGeom>
          <a:solidFill>
            <a:srgbClr val="F8BF46"/>
          </a:solidFill>
          <a:ln w="57150" cap="flat" cmpd="thinThick">
            <a:solidFill>
              <a:schemeClr val="bg1">
                <a:lumMod val="50000"/>
              </a:schemeClr>
            </a:solidFill>
            <a:prstDash val="solid"/>
            <a:headEnd type="none" w="med" len="med"/>
            <a:tailEnd type="none" w="med" len="med"/>
          </a:ln>
        </p:spPr>
        <p:txBody>
          <a:bodyPr wrap="none" anchor="ctr"/>
          <a:lstStyle/>
          <a:p>
            <a:pPr algn="ctr"/>
            <a:endParaRPr lang="zh-CN" altLang="en-US" sz="1000" b="0" dirty="0">
              <a:solidFill>
                <a:schemeClr val="tx1"/>
              </a:solidFill>
              <a:latin typeface="微软雅黑" panose="020B0503020204020204" pitchFamily="34" charset="-122"/>
              <a:ea typeface="微软雅黑" panose="020B0503020204020204" pitchFamily="34" charset="-122"/>
            </a:endParaRPr>
          </a:p>
        </p:txBody>
      </p:sp>
      <p:grpSp>
        <p:nvGrpSpPr>
          <p:cNvPr id="3" name="Group 3"/>
          <p:cNvGrpSpPr/>
          <p:nvPr/>
        </p:nvGrpSpPr>
        <p:grpSpPr>
          <a:xfrm>
            <a:off x="3475990" y="1443990"/>
            <a:ext cx="2573655" cy="2476500"/>
            <a:chOff x="1248" y="720"/>
            <a:chExt cx="3120" cy="3120"/>
          </a:xfrm>
        </p:grpSpPr>
        <p:sp>
          <p:nvSpPr>
            <p:cNvPr id="4" name="Oval 4"/>
            <p:cNvSpPr>
              <a:spLocks noChangeArrowheads="1"/>
            </p:cNvSpPr>
            <p:nvPr/>
          </p:nvSpPr>
          <p:spPr bwMode="auto">
            <a:xfrm>
              <a:off x="1248" y="720"/>
              <a:ext cx="3120" cy="3120"/>
            </a:xfrm>
            <a:prstGeom prst="ellipse">
              <a:avLst/>
            </a:prstGeom>
            <a:solidFill>
              <a:srgbClr val="FFCC99">
                <a:alpha val="0"/>
              </a:srgbClr>
            </a:solidFill>
            <a:ln w="57150" cmpd="thinThick">
              <a:solidFill>
                <a:schemeClr val="bg1">
                  <a:lumMod val="50000"/>
                </a:schemeClr>
              </a:solidFill>
              <a:round/>
            </a:ln>
            <a:effectLst/>
          </p:spPr>
          <p:txBody>
            <a:bodyPr wrap="none" anchor="ctr"/>
            <a:lstStyle/>
            <a:p>
              <a:endParaRPr lang="zh-CN" altLang="en-US" sz="10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a:off x="1776" y="1152"/>
              <a:ext cx="1008" cy="110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Line 6"/>
            <p:cNvSpPr>
              <a:spLocks noChangeShapeType="1"/>
            </p:cNvSpPr>
            <p:nvPr/>
          </p:nvSpPr>
          <p:spPr bwMode="auto">
            <a:xfrm>
              <a:off x="2784" y="2256"/>
              <a:ext cx="0" cy="158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8" name="Line 7"/>
            <p:cNvSpPr>
              <a:spLocks noChangeShapeType="1"/>
            </p:cNvSpPr>
            <p:nvPr/>
          </p:nvSpPr>
          <p:spPr bwMode="auto">
            <a:xfrm flipV="1">
              <a:off x="2784" y="1056"/>
              <a:ext cx="912" cy="12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 name="Line 8"/>
            <p:cNvSpPr>
              <a:spLocks noChangeShapeType="1"/>
            </p:cNvSpPr>
            <p:nvPr/>
          </p:nvSpPr>
          <p:spPr bwMode="auto">
            <a:xfrm>
              <a:off x="2784" y="2256"/>
              <a:ext cx="1440" cy="62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0" name="Line 9"/>
            <p:cNvSpPr>
              <a:spLocks noChangeShapeType="1"/>
            </p:cNvSpPr>
            <p:nvPr/>
          </p:nvSpPr>
          <p:spPr bwMode="auto">
            <a:xfrm flipH="1">
              <a:off x="1488" y="2256"/>
              <a:ext cx="1296" cy="816"/>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11" name="Line 10"/>
          <p:cNvSpPr>
            <a:spLocks noChangeShapeType="1"/>
          </p:cNvSpPr>
          <p:nvPr/>
        </p:nvSpPr>
        <p:spPr bwMode="auto">
          <a:xfrm>
            <a:off x="3368675" y="1224915"/>
            <a:ext cx="1373505" cy="142621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 name="Line 11"/>
          <p:cNvSpPr>
            <a:spLocks noChangeShapeType="1"/>
          </p:cNvSpPr>
          <p:nvPr/>
        </p:nvSpPr>
        <p:spPr bwMode="auto">
          <a:xfrm>
            <a:off x="4742815" y="2651125"/>
            <a:ext cx="0" cy="2046605"/>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Line 12"/>
          <p:cNvSpPr>
            <a:spLocks noChangeShapeType="1"/>
          </p:cNvSpPr>
          <p:nvPr/>
        </p:nvSpPr>
        <p:spPr bwMode="auto">
          <a:xfrm flipV="1">
            <a:off x="4742815" y="1101090"/>
            <a:ext cx="1241425" cy="15494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4" name="Line 13"/>
          <p:cNvSpPr>
            <a:spLocks noChangeShapeType="1"/>
          </p:cNvSpPr>
          <p:nvPr/>
        </p:nvSpPr>
        <p:spPr bwMode="auto">
          <a:xfrm>
            <a:off x="4742815" y="2651125"/>
            <a:ext cx="1961515" cy="807085"/>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 name="Line 14"/>
          <p:cNvSpPr>
            <a:spLocks noChangeShapeType="1"/>
          </p:cNvSpPr>
          <p:nvPr/>
        </p:nvSpPr>
        <p:spPr bwMode="auto">
          <a:xfrm flipH="1">
            <a:off x="2977515" y="2651125"/>
            <a:ext cx="1765300" cy="10541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6" name="Text Box 15"/>
          <p:cNvSpPr txBox="1">
            <a:spLocks noChangeArrowheads="1"/>
          </p:cNvSpPr>
          <p:nvPr/>
        </p:nvSpPr>
        <p:spPr bwMode="auto">
          <a:xfrm>
            <a:off x="4252595" y="1784350"/>
            <a:ext cx="948055" cy="275590"/>
          </a:xfrm>
          <a:prstGeom prst="rect">
            <a:avLst/>
          </a:prstGeom>
          <a:noFill/>
          <a:ln w="9525">
            <a:noFill/>
            <a:miter lim="800000"/>
          </a:ln>
          <a:effectLst/>
        </p:spPr>
        <p:txBody>
          <a:bodyPr>
            <a:spAutoFit/>
          </a:bodyPr>
          <a:lstStyle/>
          <a:p>
            <a:pPr marR="0" algn="ctr"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环顾周围</a:t>
            </a:r>
          </a:p>
        </p:txBody>
      </p:sp>
      <p:sp>
        <p:nvSpPr>
          <p:cNvPr id="17" name="Oval 16"/>
          <p:cNvSpPr>
            <a:spLocks noChangeArrowheads="1"/>
          </p:cNvSpPr>
          <p:nvPr/>
        </p:nvSpPr>
        <p:spPr bwMode="auto">
          <a:xfrm>
            <a:off x="4301490" y="2172335"/>
            <a:ext cx="873760" cy="873760"/>
          </a:xfrm>
          <a:prstGeom prst="ellipse">
            <a:avLst/>
          </a:prstGeom>
          <a:solidFill>
            <a:srgbClr val="F8BF46"/>
          </a:solidFill>
          <a:ln w="38100">
            <a:solidFill>
              <a:schemeClr val="bg1">
                <a:lumMod val="50000"/>
              </a:schemeClr>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1" i="0" u="none" strike="noStrike" kern="1200" cap="none" spc="0" normalizeH="0" baseline="0" noProof="0">
              <a:ln>
                <a:noFill/>
              </a:ln>
              <a:solidFill>
                <a:schemeClr val="tx1"/>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Text Box 17"/>
          <p:cNvSpPr txBox="1">
            <a:spLocks noChangeArrowheads="1"/>
          </p:cNvSpPr>
          <p:nvPr/>
        </p:nvSpPr>
        <p:spPr bwMode="auto">
          <a:xfrm>
            <a:off x="3888105" y="3202305"/>
            <a:ext cx="802640" cy="275590"/>
          </a:xfrm>
          <a:prstGeom prst="rect">
            <a:avLst/>
          </a:prstGeom>
          <a:noFill/>
          <a:ln w="9525">
            <a:noFill/>
            <a:miter lim="800000"/>
          </a:ln>
          <a:effectLst/>
        </p:spPr>
        <p:txBody>
          <a:bodyPr>
            <a:spAutoFit/>
          </a:bodyPr>
          <a:lstStyle/>
          <a:p>
            <a:pPr marR="0" algn="ctr"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考虑风险</a:t>
            </a:r>
          </a:p>
        </p:txBody>
      </p:sp>
      <p:sp>
        <p:nvSpPr>
          <p:cNvPr id="19" name="Text Box 18"/>
          <p:cNvSpPr txBox="1">
            <a:spLocks noChangeArrowheads="1"/>
          </p:cNvSpPr>
          <p:nvPr/>
        </p:nvSpPr>
        <p:spPr bwMode="auto">
          <a:xfrm>
            <a:off x="5126990" y="2328545"/>
            <a:ext cx="948055" cy="275590"/>
          </a:xfrm>
          <a:prstGeom prst="rect">
            <a:avLst/>
          </a:prstGeom>
          <a:noFill/>
          <a:ln w="9525">
            <a:noFill/>
            <a:miter lim="800000"/>
          </a:ln>
          <a:effectLst/>
        </p:spPr>
        <p:txBody>
          <a:bodyPr>
            <a:spAutoFit/>
          </a:bodyPr>
          <a:lstStyle/>
          <a:p>
            <a:pPr marR="0" algn="ctr"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观察</a:t>
            </a:r>
          </a:p>
        </p:txBody>
      </p:sp>
      <p:sp>
        <p:nvSpPr>
          <p:cNvPr id="20" name="Text Box 19"/>
          <p:cNvSpPr txBox="1">
            <a:spLocks noChangeArrowheads="1"/>
          </p:cNvSpPr>
          <p:nvPr/>
        </p:nvSpPr>
        <p:spPr bwMode="auto">
          <a:xfrm>
            <a:off x="4810760" y="3192145"/>
            <a:ext cx="948055" cy="275590"/>
          </a:xfrm>
          <a:prstGeom prst="rect">
            <a:avLst/>
          </a:prstGeom>
          <a:noFill/>
          <a:ln w="9525">
            <a:noFill/>
            <a:miter lim="800000"/>
          </a:ln>
          <a:effectLst/>
        </p:spPr>
        <p:txBody>
          <a:bodyPr>
            <a:spAutoFit/>
          </a:bodyPr>
          <a:lstStyle/>
          <a:p>
            <a:pPr marR="0" algn="ctr"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寻找危险</a:t>
            </a:r>
          </a:p>
        </p:txBody>
      </p:sp>
      <p:sp>
        <p:nvSpPr>
          <p:cNvPr id="21" name="Text Box 20"/>
          <p:cNvSpPr txBox="1">
            <a:spLocks noChangeArrowheads="1"/>
          </p:cNvSpPr>
          <p:nvPr/>
        </p:nvSpPr>
        <p:spPr bwMode="auto">
          <a:xfrm>
            <a:off x="3499485" y="2371090"/>
            <a:ext cx="820420" cy="460375"/>
          </a:xfrm>
          <a:prstGeom prst="rect">
            <a:avLst/>
          </a:prstGeom>
          <a:noFill/>
          <a:ln w="9525">
            <a:noFill/>
            <a:miter lim="800000"/>
          </a:ln>
          <a:effectLst/>
        </p:spPr>
        <p:txBody>
          <a:bodyPr>
            <a:spAutoFit/>
          </a:bodyPr>
          <a:lstStyle/>
          <a:p>
            <a:pPr marR="0" algn="ctr"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应用控制措施</a:t>
            </a:r>
          </a:p>
        </p:txBody>
      </p:sp>
      <p:sp>
        <p:nvSpPr>
          <p:cNvPr id="22" name="Text Box 21"/>
          <p:cNvSpPr txBox="1"/>
          <p:nvPr/>
        </p:nvSpPr>
        <p:spPr>
          <a:xfrm>
            <a:off x="3718560" y="887095"/>
            <a:ext cx="2083435" cy="675640"/>
          </a:xfrm>
          <a:prstGeom prst="rect">
            <a:avLst/>
          </a:prstGeom>
          <a:noFill/>
          <a:ln w="9525">
            <a:noFill/>
          </a:ln>
        </p:spPr>
        <p:txBody>
          <a:bodyPr>
            <a:spAutoFit/>
          </a:bodyPr>
          <a:lstStyle/>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上; 2) 下;</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3) </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前</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4)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5)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两边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 Box 22"/>
          <p:cNvSpPr txBox="1"/>
          <p:nvPr/>
        </p:nvSpPr>
        <p:spPr>
          <a:xfrm rot="19364443">
            <a:off x="4704080" y="3667760"/>
            <a:ext cx="1985010" cy="645160"/>
          </a:xfrm>
          <a:prstGeom prst="rect">
            <a:avLst/>
          </a:prstGeom>
          <a:noFill/>
          <a:ln w="9525">
            <a:noFill/>
          </a:ln>
        </p:spPr>
        <p:txBody>
          <a:bodyPr>
            <a:spAutoFit/>
          </a:bodyPr>
          <a:lstStyle/>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物理的; 2)化学的</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生物的; </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4)工效学的; 5)心理的</a:t>
            </a:r>
          </a:p>
        </p:txBody>
      </p:sp>
      <p:sp>
        <p:nvSpPr>
          <p:cNvPr id="24" name="Text Box 23"/>
          <p:cNvSpPr txBox="1"/>
          <p:nvPr/>
        </p:nvSpPr>
        <p:spPr>
          <a:xfrm rot="4898846">
            <a:off x="5247640" y="2110740"/>
            <a:ext cx="2082800" cy="460375"/>
          </a:xfrm>
          <a:prstGeom prst="rect">
            <a:avLst/>
          </a:prstGeom>
          <a:noFill/>
          <a:ln w="9525">
            <a:noFill/>
          </a:ln>
        </p:spPr>
        <p:txBody>
          <a:bodyPr>
            <a:spAutoFit/>
          </a:bodyPr>
          <a:lstStyle/>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人员; 2)设备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机器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环境</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活动</a:t>
            </a:r>
          </a:p>
        </p:txBody>
      </p:sp>
      <p:sp>
        <p:nvSpPr>
          <p:cNvPr id="26" name="Text Box 24"/>
          <p:cNvSpPr txBox="1"/>
          <p:nvPr/>
        </p:nvSpPr>
        <p:spPr>
          <a:xfrm rot="2074369">
            <a:off x="3100705" y="3725545"/>
            <a:ext cx="1690370" cy="798830"/>
          </a:xfrm>
          <a:prstGeom prst="rect">
            <a:avLst/>
          </a:prstGeom>
          <a:noFill/>
          <a:ln w="9525">
            <a:noFill/>
          </a:ln>
        </p:spPr>
        <p:txBody>
          <a:bodyPr>
            <a:spAutoFit/>
          </a:bodyPr>
          <a:lstStyle/>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受到袭击; 2)被卡在中间/下面; 3)接触; 4)下降/脱落</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溅出</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Text Box 25"/>
          <p:cNvSpPr txBox="1"/>
          <p:nvPr/>
        </p:nvSpPr>
        <p:spPr>
          <a:xfrm rot="16825648">
            <a:off x="2184400" y="2144395"/>
            <a:ext cx="2082800" cy="645160"/>
          </a:xfrm>
          <a:prstGeom prst="rect">
            <a:avLst/>
          </a:prstGeom>
          <a:noFill/>
          <a:ln w="9525">
            <a:noFill/>
          </a:ln>
        </p:spPr>
        <p:txBody>
          <a:bodyPr>
            <a:spAutoFit/>
          </a:bodyPr>
          <a:lstStyle/>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清除; 2)替代方案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工程; </a:t>
            </a:r>
          </a:p>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4)进行管理; 5)</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PPE</a:t>
            </a:r>
          </a:p>
          <a:p>
            <a:pPr algn="ct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WordArt 26"/>
          <p:cNvSpPr>
            <a:spLocks noTextEdit="1"/>
          </p:cNvSpPr>
          <p:nvPr/>
        </p:nvSpPr>
        <p:spPr>
          <a:xfrm>
            <a:off x="4446905" y="2390775"/>
            <a:ext cx="570865" cy="363855"/>
          </a:xfrm>
          <a:prstGeom prst="rect">
            <a:avLst/>
          </a:prstGeom>
        </p:spPr>
        <p:txBody>
          <a:bodyPr wrap="none" fromWordArt="1">
            <a:prstTxWarp prst="textPlain">
              <a:avLst>
                <a:gd name="adj" fmla="val 50000"/>
              </a:avLst>
            </a:prstTxWarp>
            <a:normAutofit/>
          </a:bodyPr>
          <a:lstStyle/>
          <a:p>
            <a:pPr algn="ctr"/>
            <a:r>
              <a:rPr lang="zh-CN" altLang="en-US" sz="1000" b="1">
                <a:solidFill>
                  <a:schemeClr val="tx1">
                    <a:lumMod val="65000"/>
                    <a:lumOff val="35000"/>
                  </a:schemeClr>
                </a:solidFill>
                <a:effectLst/>
                <a:latin typeface="微软雅黑" panose="020B0503020204020204" pitchFamily="34" charset="-122"/>
                <a:ea typeface="微软雅黑" panose="020B0503020204020204" pitchFamily="34" charset="-122"/>
              </a:rPr>
              <a:t>5 x 5</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pic>
        <p:nvPicPr>
          <p:cNvPr id="74754" name="Picture 2" descr="heathanimation">
            <a:hlinkClick r:id="rId3"/>
          </p:cNvPr>
          <p:cNvPicPr>
            <a:picLocks noChangeAspect="1"/>
          </p:cNvPicPr>
          <p:nvPr/>
        </p:nvPicPr>
        <p:blipFill>
          <a:blip r:embed="rId4"/>
          <a:srcRect/>
          <a:stretch>
            <a:fillRect/>
          </a:stretch>
        </p:blipFill>
        <p:spPr>
          <a:xfrm>
            <a:off x="2983865" y="3053080"/>
            <a:ext cx="764540" cy="862965"/>
          </a:xfrm>
          <a:prstGeom prst="rect">
            <a:avLst/>
          </a:prstGeom>
          <a:noFill/>
          <a:ln w="9525">
            <a:noFill/>
          </a:ln>
        </p:spPr>
      </p:pic>
      <p:grpSp>
        <p:nvGrpSpPr>
          <p:cNvPr id="74756" name="Group 4"/>
          <p:cNvGrpSpPr/>
          <p:nvPr/>
        </p:nvGrpSpPr>
        <p:grpSpPr>
          <a:xfrm>
            <a:off x="471805" y="1301115"/>
            <a:ext cx="2819400" cy="2707640"/>
            <a:chOff x="1248" y="720"/>
            <a:chExt cx="3120" cy="3120"/>
          </a:xfrm>
        </p:grpSpPr>
        <p:sp>
          <p:nvSpPr>
            <p:cNvPr id="1743877" name="Oval 5"/>
            <p:cNvSpPr>
              <a:spLocks noChangeArrowheads="1"/>
            </p:cNvSpPr>
            <p:nvPr/>
          </p:nvSpPr>
          <p:spPr bwMode="auto">
            <a:xfrm>
              <a:off x="1248" y="720"/>
              <a:ext cx="3120" cy="3120"/>
            </a:xfrm>
            <a:prstGeom prst="ellipse">
              <a:avLst/>
            </a:prstGeom>
            <a:solidFill>
              <a:srgbClr val="F8BF46"/>
            </a:solidFill>
            <a:ln w="57150" cmpd="thinThick">
              <a:solidFill>
                <a:schemeClr val="bg1">
                  <a:lumMod val="50000"/>
                </a:schemeClr>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43878" name="Line 6"/>
            <p:cNvSpPr>
              <a:spLocks noChangeShapeType="1"/>
            </p:cNvSpPr>
            <p:nvPr/>
          </p:nvSpPr>
          <p:spPr bwMode="auto">
            <a:xfrm>
              <a:off x="1776" y="1152"/>
              <a:ext cx="1008" cy="110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3879" name="Line 7"/>
            <p:cNvSpPr>
              <a:spLocks noChangeShapeType="1"/>
            </p:cNvSpPr>
            <p:nvPr/>
          </p:nvSpPr>
          <p:spPr bwMode="auto">
            <a:xfrm>
              <a:off x="2784" y="2256"/>
              <a:ext cx="0" cy="158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3880" name="Line 8"/>
            <p:cNvSpPr>
              <a:spLocks noChangeShapeType="1"/>
            </p:cNvSpPr>
            <p:nvPr/>
          </p:nvSpPr>
          <p:spPr bwMode="auto">
            <a:xfrm flipV="1">
              <a:off x="2784" y="1056"/>
              <a:ext cx="912" cy="12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3881" name="Line 9"/>
            <p:cNvSpPr>
              <a:spLocks noChangeShapeType="1"/>
            </p:cNvSpPr>
            <p:nvPr/>
          </p:nvSpPr>
          <p:spPr bwMode="auto">
            <a:xfrm>
              <a:off x="2784" y="2256"/>
              <a:ext cx="1440" cy="62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3882" name="Line 10"/>
            <p:cNvSpPr>
              <a:spLocks noChangeShapeType="1"/>
            </p:cNvSpPr>
            <p:nvPr/>
          </p:nvSpPr>
          <p:spPr bwMode="auto">
            <a:xfrm flipH="1">
              <a:off x="1488" y="2256"/>
              <a:ext cx="1296" cy="816"/>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74757" name="WordArt 11"/>
          <p:cNvSpPr>
            <a:spLocks noTextEdit="1"/>
          </p:cNvSpPr>
          <p:nvPr/>
        </p:nvSpPr>
        <p:spPr>
          <a:xfrm>
            <a:off x="1445895" y="1441450"/>
            <a:ext cx="563880" cy="690245"/>
          </a:xfrm>
          <a:prstGeom prst="rect">
            <a:avLst/>
          </a:prstGeom>
        </p:spPr>
        <p:txBody>
          <a:bodyPr wrap="none" fromWordArt="1">
            <a:prstTxWarp prst="textPlain">
              <a:avLst>
                <a:gd name="adj" fmla="val 50000"/>
              </a:avLst>
            </a:prstTxWarp>
            <a:normAutofit/>
          </a:bodyPr>
          <a:lstStyle/>
          <a:p>
            <a:pPr algn="ctr"/>
            <a:r>
              <a:rPr lang="zh-CN" altLang="en-US" sz="1200" b="1">
                <a:ln/>
                <a:solidFill>
                  <a:schemeClr val="accent6"/>
                </a:solidFill>
                <a:effectLst/>
                <a:latin typeface="微软雅黑" panose="020B0503020204020204" pitchFamily="34" charset="-122"/>
                <a:ea typeface="微软雅黑" panose="020B0503020204020204" pitchFamily="34" charset="-122"/>
              </a:rPr>
              <a:t>1</a:t>
            </a:r>
          </a:p>
        </p:txBody>
      </p:sp>
      <p:sp>
        <p:nvSpPr>
          <p:cNvPr id="1743884" name="Text Box 12"/>
          <p:cNvSpPr txBox="1">
            <a:spLocks noChangeArrowheads="1"/>
          </p:cNvSpPr>
          <p:nvPr/>
        </p:nvSpPr>
        <p:spPr bwMode="auto">
          <a:xfrm>
            <a:off x="1894840" y="1513205"/>
            <a:ext cx="583565" cy="460375"/>
          </a:xfrm>
          <a:prstGeom prst="rect">
            <a:avLst/>
          </a:prstGeom>
          <a:noFill/>
          <a:ln w="9525">
            <a:noFill/>
            <a:miter lim="800000"/>
          </a:ln>
          <a:effectLst/>
        </p:spPr>
        <p:txBody>
          <a:bodyPr wrap="square">
            <a:spAutoFit/>
          </a:bodyPr>
          <a:lstStyle/>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环顾</a:t>
            </a:r>
          </a:p>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周围</a:t>
            </a:r>
          </a:p>
        </p:txBody>
      </p:sp>
      <p:sp>
        <p:nvSpPr>
          <p:cNvPr id="74759" name="Text Box 13"/>
          <p:cNvSpPr txBox="1"/>
          <p:nvPr/>
        </p:nvSpPr>
        <p:spPr>
          <a:xfrm>
            <a:off x="3947160" y="2550795"/>
            <a:ext cx="2255520" cy="829945"/>
          </a:xfrm>
          <a:prstGeom prst="rect">
            <a:avLst/>
          </a:prstGeom>
          <a:noFill/>
          <a:ln w="9525">
            <a:noFill/>
          </a:ln>
        </p:spPr>
        <p:txBody>
          <a:bodyPr>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上:</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什么可能掉落下来? </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松动的, 不安全的物体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上方正在进行的作业</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4760" name="Text Box 14"/>
          <p:cNvSpPr txBox="1"/>
          <p:nvPr/>
        </p:nvSpPr>
        <p:spPr>
          <a:xfrm>
            <a:off x="5680710" y="2529840"/>
            <a:ext cx="2717165" cy="1014730"/>
          </a:xfrm>
          <a:prstGeom prst="rect">
            <a:avLst/>
          </a:prstGeom>
          <a:noFill/>
          <a:ln w="9525">
            <a:noFill/>
          </a:ln>
        </p:spPr>
        <p:txBody>
          <a:bodyPr>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下:</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你会怎样掉落或者什么会掉落</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现场有没有防止掉落的控制措施? </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下方是否有其他人正在进行作业</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761" name="Text Box 15"/>
          <p:cNvSpPr txBox="1"/>
          <p:nvPr/>
        </p:nvSpPr>
        <p:spPr>
          <a:xfrm>
            <a:off x="3947160" y="3362960"/>
            <a:ext cx="2358390" cy="645160"/>
          </a:xfrm>
          <a:prstGeom prst="rect">
            <a:avLst/>
          </a:prstGeom>
          <a:noFill/>
          <a:ln w="9525">
            <a:noFill/>
          </a:ln>
        </p:spPr>
        <p:txBody>
          <a:bodyPr>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前:</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什么可能袭击/碰撞你</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4762" name="Text Box 16"/>
          <p:cNvSpPr txBox="1"/>
          <p:nvPr/>
        </p:nvSpPr>
        <p:spPr>
          <a:xfrm>
            <a:off x="5680710" y="3308985"/>
            <a:ext cx="2050415" cy="645160"/>
          </a:xfrm>
          <a:prstGeom prst="rect">
            <a:avLst/>
          </a:prstGeom>
          <a:noFill/>
          <a:ln w="9525">
            <a:noFill/>
          </a:ln>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后: </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什么可能会使你卡在中间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有没有障碍物?</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4763" name="Text Box 17"/>
          <p:cNvSpPr txBox="1"/>
          <p:nvPr/>
        </p:nvSpPr>
        <p:spPr>
          <a:xfrm>
            <a:off x="3947160" y="3936365"/>
            <a:ext cx="1944370" cy="645160"/>
          </a:xfrm>
          <a:prstGeom prst="rect">
            <a:avLst/>
          </a:prstGeom>
          <a:noFill/>
          <a:ln w="9525">
            <a:noFill/>
          </a:ln>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两边:</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是否会接触到极端温度</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压力; 拉力</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4764" name="Text Box 18"/>
          <p:cNvSpPr txBox="1"/>
          <p:nvPr/>
        </p:nvSpPr>
        <p:spPr>
          <a:xfrm>
            <a:off x="3850005" y="795655"/>
            <a:ext cx="1278890" cy="1383665"/>
          </a:xfrm>
          <a:prstGeom prst="rect">
            <a:avLst/>
          </a:prstGeom>
          <a:noFill/>
          <a:ln w="9525">
            <a:noFill/>
          </a:ln>
        </p:spPr>
        <p:txBody>
          <a:bodyPr wrap="square">
            <a:spAutoFit/>
          </a:bodyPr>
          <a:lstStyle/>
          <a:p>
            <a:pPr marL="457200" indent="-457200"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环顾周围:</a:t>
            </a:r>
          </a:p>
          <a:p>
            <a:pPr indent="0" algn="l">
              <a:buNone/>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上</a:t>
            </a:r>
          </a:p>
          <a:p>
            <a:pPr indent="0" algn="l">
              <a:buNone/>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下</a:t>
            </a:r>
          </a:p>
          <a:p>
            <a:pPr indent="0" algn="l">
              <a:buNone/>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前</a:t>
            </a:r>
          </a:p>
          <a:p>
            <a:pPr indent="0" algn="l">
              <a:buNone/>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后</a:t>
            </a:r>
          </a:p>
          <a:p>
            <a:pPr indent="0" algn="l">
              <a:buNone/>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两边</a:t>
            </a:r>
          </a:p>
        </p:txBody>
      </p:sp>
      <p:pic>
        <p:nvPicPr>
          <p:cNvPr id="74765" name="Picture 20"/>
          <p:cNvPicPr>
            <a:picLocks noChangeAspect="1"/>
          </p:cNvPicPr>
          <p:nvPr/>
        </p:nvPicPr>
        <p:blipFill>
          <a:blip r:embed="rId5"/>
          <a:stretch>
            <a:fillRect/>
          </a:stretch>
        </p:blipFill>
        <p:spPr>
          <a:xfrm>
            <a:off x="4931410" y="810895"/>
            <a:ext cx="3173095" cy="166814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75778" name="Group 2"/>
          <p:cNvGrpSpPr/>
          <p:nvPr/>
        </p:nvGrpSpPr>
        <p:grpSpPr>
          <a:xfrm>
            <a:off x="713105" y="1230630"/>
            <a:ext cx="2847975" cy="2735580"/>
            <a:chOff x="1248" y="720"/>
            <a:chExt cx="3120" cy="3120"/>
          </a:xfrm>
        </p:grpSpPr>
        <p:sp>
          <p:nvSpPr>
            <p:cNvPr id="1745923" name="Oval 3"/>
            <p:cNvSpPr>
              <a:spLocks noChangeArrowheads="1"/>
            </p:cNvSpPr>
            <p:nvPr/>
          </p:nvSpPr>
          <p:spPr bwMode="auto">
            <a:xfrm>
              <a:off x="1248" y="720"/>
              <a:ext cx="3120" cy="3120"/>
            </a:xfrm>
            <a:prstGeom prst="ellipse">
              <a:avLst/>
            </a:prstGeom>
            <a:solidFill>
              <a:srgbClr val="F8BF46"/>
            </a:solidFill>
            <a:ln w="57150" cmpd="thinThick">
              <a:solidFill>
                <a:schemeClr val="bg1">
                  <a:lumMod val="50000"/>
                </a:schemeClr>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45924" name="Line 4"/>
            <p:cNvSpPr>
              <a:spLocks noChangeShapeType="1"/>
            </p:cNvSpPr>
            <p:nvPr/>
          </p:nvSpPr>
          <p:spPr bwMode="auto">
            <a:xfrm>
              <a:off x="1776" y="1152"/>
              <a:ext cx="1008" cy="110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5925" name="Line 5"/>
            <p:cNvSpPr>
              <a:spLocks noChangeShapeType="1"/>
            </p:cNvSpPr>
            <p:nvPr/>
          </p:nvSpPr>
          <p:spPr bwMode="auto">
            <a:xfrm>
              <a:off x="2784" y="2256"/>
              <a:ext cx="0" cy="158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5926" name="Line 6"/>
            <p:cNvSpPr>
              <a:spLocks noChangeShapeType="1"/>
            </p:cNvSpPr>
            <p:nvPr/>
          </p:nvSpPr>
          <p:spPr bwMode="auto">
            <a:xfrm flipV="1">
              <a:off x="2784" y="1056"/>
              <a:ext cx="912" cy="12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5927" name="Line 7"/>
            <p:cNvSpPr>
              <a:spLocks noChangeShapeType="1"/>
            </p:cNvSpPr>
            <p:nvPr/>
          </p:nvSpPr>
          <p:spPr bwMode="auto">
            <a:xfrm>
              <a:off x="2784" y="2256"/>
              <a:ext cx="1440" cy="62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5928" name="Line 8"/>
            <p:cNvSpPr>
              <a:spLocks noChangeShapeType="1"/>
            </p:cNvSpPr>
            <p:nvPr/>
          </p:nvSpPr>
          <p:spPr bwMode="auto">
            <a:xfrm flipH="1">
              <a:off x="1488" y="2256"/>
              <a:ext cx="1296" cy="816"/>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75779" name="Text Box 9"/>
          <p:cNvSpPr txBox="1"/>
          <p:nvPr/>
        </p:nvSpPr>
        <p:spPr>
          <a:xfrm>
            <a:off x="3793490" y="2597150"/>
            <a:ext cx="3934460" cy="1383665"/>
          </a:xfrm>
          <a:prstGeom prst="rect">
            <a:avLst/>
          </a:prstGeom>
          <a:noFill/>
          <a:ln w="9525">
            <a:noFill/>
          </a:ln>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看一看你的上</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下; 前</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后</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&amp;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两边</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观察:</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人员 – 新员工; 邻近人员</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没有察觉到工作的人? </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设备 – 移动中的设备; 是否适用?</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机器 – 高空装载</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故障; 移动</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转向?</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环境 – 光; 强风</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雨水</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热</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气味</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噪声</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活动 – 并行的; 非常规的; 压力测试</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5780" name="WordArt 10"/>
          <p:cNvSpPr>
            <a:spLocks noTextEdit="1"/>
          </p:cNvSpPr>
          <p:nvPr/>
        </p:nvSpPr>
        <p:spPr>
          <a:xfrm>
            <a:off x="1748790" y="1391285"/>
            <a:ext cx="569595" cy="697230"/>
          </a:xfrm>
          <a:prstGeom prst="rect">
            <a:avLst/>
          </a:prstGeom>
        </p:spPr>
        <p:txBody>
          <a:bodyPr wrap="none" fromWordArt="1">
            <a:prstTxWarp prst="textPlain">
              <a:avLst>
                <a:gd name="adj" fmla="val 50000"/>
              </a:avLst>
            </a:prstTxWarp>
            <a:normAutofit/>
          </a:bodyPr>
          <a:lstStyle/>
          <a:p>
            <a:pPr algn="ctr"/>
            <a:r>
              <a:rPr lang="zh-CN" altLang="en-US" sz="1200" b="1">
                <a:solidFill>
                  <a:srgbClr val="F79646"/>
                </a:solidFill>
                <a:effectLst/>
                <a:latin typeface="微软雅黑" panose="020B0503020204020204" pitchFamily="34" charset="-122"/>
                <a:ea typeface="微软雅黑" panose="020B0503020204020204" pitchFamily="34" charset="-122"/>
              </a:rPr>
              <a:t>1</a:t>
            </a:r>
          </a:p>
        </p:txBody>
      </p:sp>
      <p:sp>
        <p:nvSpPr>
          <p:cNvPr id="75781" name="WordArt 11"/>
          <p:cNvSpPr>
            <a:spLocks noTextEdit="1"/>
          </p:cNvSpPr>
          <p:nvPr/>
        </p:nvSpPr>
        <p:spPr>
          <a:xfrm>
            <a:off x="2732405" y="2035175"/>
            <a:ext cx="569595" cy="697230"/>
          </a:xfrm>
          <a:prstGeom prst="rect">
            <a:avLst/>
          </a:prstGeom>
        </p:spPr>
        <p:txBody>
          <a:bodyPr wrap="none" fromWordArt="1">
            <a:prstTxWarp prst="textPlain">
              <a:avLst>
                <a:gd name="adj" fmla="val 50000"/>
              </a:avLst>
            </a:prstTxWarp>
            <a:normAutofit/>
          </a:bodyPr>
          <a:lstStyle/>
          <a:p>
            <a:pPr algn="ctr"/>
            <a:r>
              <a:rPr lang="zh-CN" altLang="en-US" sz="1200" b="1">
                <a:solidFill>
                  <a:srgbClr val="F79646"/>
                </a:solidFill>
                <a:effectLst/>
                <a:latin typeface="微软雅黑" panose="020B0503020204020204" pitchFamily="34" charset="-122"/>
                <a:ea typeface="微软雅黑" panose="020B0503020204020204" pitchFamily="34" charset="-122"/>
              </a:rPr>
              <a:t>2</a:t>
            </a:r>
          </a:p>
        </p:txBody>
      </p:sp>
      <p:sp>
        <p:nvSpPr>
          <p:cNvPr id="1745932" name="Text Box 12"/>
          <p:cNvSpPr txBox="1">
            <a:spLocks noChangeArrowheads="1"/>
          </p:cNvSpPr>
          <p:nvPr/>
        </p:nvSpPr>
        <p:spPr bwMode="auto">
          <a:xfrm>
            <a:off x="2150110" y="1443355"/>
            <a:ext cx="797560" cy="645160"/>
          </a:xfrm>
          <a:prstGeom prst="rect">
            <a:avLst/>
          </a:prstGeom>
          <a:noFill/>
          <a:ln w="9525">
            <a:noFill/>
            <a:miter lim="800000"/>
          </a:ln>
          <a:effectLst/>
        </p:spPr>
        <p:txBody>
          <a:bodyPr wrap="square">
            <a:spAutoFit/>
          </a:bodyPr>
          <a:lstStyle/>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环顾</a:t>
            </a:r>
          </a:p>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周围</a:t>
            </a:r>
          </a:p>
          <a:p>
            <a:pPr marR="0" algn="l" defTabSz="914400">
              <a:buClrTx/>
              <a:buSzTx/>
              <a:buFontTx/>
              <a:buNone/>
              <a:defRPr/>
            </a:pPr>
            <a:endPar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45934" name="Text Box 14"/>
          <p:cNvSpPr txBox="1">
            <a:spLocks noChangeArrowheads="1"/>
          </p:cNvSpPr>
          <p:nvPr/>
        </p:nvSpPr>
        <p:spPr bwMode="auto">
          <a:xfrm>
            <a:off x="3818255" y="771525"/>
            <a:ext cx="1259840" cy="1383665"/>
          </a:xfrm>
          <a:prstGeom prst="rect">
            <a:avLst/>
          </a:prstGeom>
          <a:noFill/>
          <a:ln w="9525">
            <a:noFill/>
            <a:miter lim="800000"/>
          </a:ln>
          <a:effectLst/>
        </p:spPr>
        <p:txBody>
          <a:bodyPr wrap="square">
            <a:spAutoFit/>
          </a:bodyPr>
          <a:lstStyle/>
          <a:p>
            <a:pPr marL="457200" marR="0" indent="-457200" algn="l" defTabSz="914400">
              <a:buClrTx/>
              <a:buSzTx/>
              <a:buFontTx/>
              <a:buNone/>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注意观察:</a:t>
            </a:r>
          </a:p>
          <a:p>
            <a:pPr marL="457200" marR="0" indent="-457200" algn="l" defTabSz="914400">
              <a:buClrTx/>
              <a:buSzTx/>
              <a:buFontTx/>
              <a:buAutoNum type="arabicPeriod"/>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人员</a:t>
            </a:r>
          </a:p>
          <a:p>
            <a:pPr marL="457200" marR="0" indent="-457200" algn="l" defTabSz="914400">
              <a:buClrTx/>
              <a:buSzTx/>
              <a:buFontTx/>
              <a:buAutoNum type="arabicPeriod"/>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设备</a:t>
            </a:r>
          </a:p>
          <a:p>
            <a:pPr marL="457200" marR="0" indent="-457200" algn="l" defTabSz="914400">
              <a:buClrTx/>
              <a:buSzTx/>
              <a:buFontTx/>
              <a:buAutoNum type="arabicPeriod"/>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机器</a:t>
            </a:r>
          </a:p>
          <a:p>
            <a:pPr marL="457200" marR="0" indent="-457200" algn="l" defTabSz="914400">
              <a:buClrTx/>
              <a:buSzTx/>
              <a:buFontTx/>
              <a:buAutoNum type="arabicPeriod"/>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环境</a:t>
            </a:r>
          </a:p>
          <a:p>
            <a:pPr marL="457200" marR="0" indent="-457200" algn="l" defTabSz="914400">
              <a:buClrTx/>
              <a:buSzTx/>
              <a:buFontTx/>
              <a:buAutoNum type="arabicPeriod"/>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活动</a:t>
            </a:r>
          </a:p>
        </p:txBody>
      </p:sp>
      <p:sp>
        <p:nvSpPr>
          <p:cNvPr id="75785" name="Text Box 15"/>
          <p:cNvSpPr txBox="1"/>
          <p:nvPr/>
        </p:nvSpPr>
        <p:spPr>
          <a:xfrm>
            <a:off x="2369820" y="2249805"/>
            <a:ext cx="521970" cy="275590"/>
          </a:xfrm>
          <a:prstGeom prst="rect">
            <a:avLst/>
          </a:prstGeom>
          <a:noFill/>
          <a:ln w="9525">
            <a:noFill/>
          </a:ln>
        </p:spPr>
        <p:txBody>
          <a:bodyPr wrap="square">
            <a:spAutoFit/>
          </a:bodyPr>
          <a:lstStyle/>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观察</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行为案例</a:t>
            </a:r>
          </a:p>
        </p:txBody>
      </p:sp>
      <p:sp>
        <p:nvSpPr>
          <p:cNvPr id="916519" name="Text Box 39"/>
          <p:cNvSpPr txBox="1">
            <a:spLocks noChangeArrowheads="1"/>
          </p:cNvSpPr>
          <p:nvPr/>
        </p:nvSpPr>
        <p:spPr bwMode="auto">
          <a:xfrm>
            <a:off x="319405" y="1727200"/>
            <a:ext cx="436880" cy="1322070"/>
          </a:xfrm>
          <a:prstGeom prst="rect">
            <a:avLst/>
          </a:prstGeom>
          <a:noFill/>
          <a:ln w="9525">
            <a:noFill/>
            <a:miter lim="800000"/>
          </a:ln>
          <a:effectLst>
            <a:prstShdw prst="shdw17" dist="17961" dir="2700000">
              <a:schemeClr val="accent2">
                <a:gamma/>
                <a:shade val="60000"/>
                <a:invGamma/>
              </a:schemeClr>
            </a:prstShdw>
          </a:effectLst>
          <a:extLst>
            <a:ext uri="{909E8E84-426E-40DD-AFC4-6F175D3DCCD1}">
              <a14:hiddenFill xmlns:a14="http://schemas.microsoft.com/office/drawing/2010/main">
                <a:solidFill>
                  <a:schemeClr val="accent2"/>
                </a:solidFill>
              </a14:hiddenFill>
            </a:ext>
          </a:extLst>
        </p:spPr>
        <p:txBody>
          <a:bodyPr wrap="none">
            <a:spAutoFit/>
          </a:bodyPr>
          <a:lstStyle/>
          <a:p>
            <a:pPr marR="0" defTabSz="914400">
              <a:buClrTx/>
              <a:buSzTx/>
              <a:buFontTx/>
              <a:buNone/>
              <a:defRPr/>
            </a:pPr>
            <a:r>
              <a:rPr kumimoji="0" lang="zh-CN" altLang="en-US" sz="2000" b="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课</a:t>
            </a:r>
          </a:p>
          <a:p>
            <a:pPr marR="0" defTabSz="914400">
              <a:buClrTx/>
              <a:buSzTx/>
              <a:buFontTx/>
              <a:buNone/>
              <a:defRPr/>
            </a:pPr>
            <a:r>
              <a:rPr kumimoji="0" lang="zh-CN" altLang="en-US" sz="2000" b="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程</a:t>
            </a:r>
          </a:p>
          <a:p>
            <a:pPr marR="0" defTabSz="914400">
              <a:buClrTx/>
              <a:buSzTx/>
              <a:buFontTx/>
              <a:buNone/>
              <a:defRPr/>
            </a:pPr>
            <a:r>
              <a:rPr kumimoji="0" lang="zh-CN" altLang="en-US" sz="2000" b="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大</a:t>
            </a:r>
          </a:p>
          <a:p>
            <a:pPr marR="0" defTabSz="914400">
              <a:buClrTx/>
              <a:buSzTx/>
              <a:buFontTx/>
              <a:buNone/>
              <a:defRPr/>
            </a:pPr>
            <a:r>
              <a:rPr kumimoji="0" lang="zh-CN" altLang="en-US" sz="2000" b="0" kern="1200" cap="none" spc="0" normalizeH="0" baseline="0" noProof="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纲</a:t>
            </a:r>
          </a:p>
        </p:txBody>
      </p:sp>
      <p:sp>
        <p:nvSpPr>
          <p:cNvPr id="2490399" name="Rectangle 31"/>
          <p:cNvSpPr>
            <a:spLocks noChangeArrowheads="1"/>
          </p:cNvSpPr>
          <p:nvPr/>
        </p:nvSpPr>
        <p:spPr bwMode="auto">
          <a:xfrm>
            <a:off x="3080385" y="2528570"/>
            <a:ext cx="1017905" cy="1211580"/>
          </a:xfrm>
          <a:prstGeom prst="rect">
            <a:avLst/>
          </a:prstGeom>
          <a:solidFill>
            <a:srgbClr val="F08F29"/>
          </a:solidFill>
          <a:ln w="12700">
            <a:solidFill>
              <a:schemeClr val="bg1"/>
            </a:solidFill>
            <a:prstDash val="sysDash"/>
            <a:miter lim="800000"/>
          </a:ln>
          <a:effectLst/>
        </p:spPr>
        <p:txBody>
          <a:bodyPr wrap="none"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GB"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屏  障</a:t>
            </a:r>
          </a:p>
        </p:txBody>
      </p:sp>
      <p:sp>
        <p:nvSpPr>
          <p:cNvPr id="2" name="Rectangle 31"/>
          <p:cNvSpPr>
            <a:spLocks noChangeArrowheads="1"/>
          </p:cNvSpPr>
          <p:nvPr/>
        </p:nvSpPr>
        <p:spPr bwMode="auto">
          <a:xfrm>
            <a:off x="3937000" y="2779395"/>
            <a:ext cx="1017905" cy="1211580"/>
          </a:xfrm>
          <a:prstGeom prst="rect">
            <a:avLst/>
          </a:prstGeom>
          <a:solidFill>
            <a:srgbClr val="F08F29"/>
          </a:solidFill>
          <a:ln w="12700">
            <a:solidFill>
              <a:schemeClr val="bg1"/>
            </a:solidFill>
            <a:prstDash val="sysDash"/>
            <a:miter lim="800000"/>
          </a:ln>
          <a:effectLst/>
        </p:spPr>
        <p:txBody>
          <a:bodyPr wrap="none"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GB"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屏  障</a:t>
            </a:r>
          </a:p>
        </p:txBody>
      </p:sp>
      <p:sp>
        <p:nvSpPr>
          <p:cNvPr id="18441" name="Oval 33"/>
          <p:cNvSpPr/>
          <p:nvPr/>
        </p:nvSpPr>
        <p:spPr>
          <a:xfrm>
            <a:off x="4151630" y="3569335"/>
            <a:ext cx="139065" cy="298450"/>
          </a:xfrm>
          <a:prstGeom prst="ellipse">
            <a:avLst/>
          </a:prstGeom>
          <a:solidFill>
            <a:schemeClr val="bg1"/>
          </a:solidFill>
          <a:ln w="12700" cap="flat" cmpd="sng">
            <a:noFill/>
            <a:prstDash val="solid"/>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2490370" name="Rectangle 2"/>
          <p:cNvSpPr>
            <a:spLocks noChangeArrowheads="1"/>
          </p:cNvSpPr>
          <p:nvPr/>
        </p:nvSpPr>
        <p:spPr bwMode="auto">
          <a:xfrm>
            <a:off x="2652395" y="675005"/>
            <a:ext cx="2163445" cy="1231265"/>
          </a:xfrm>
          <a:prstGeom prst="roundRect">
            <a:avLst/>
          </a:prstGeom>
          <a:solidFill>
            <a:srgbClr val="F4AE3E"/>
          </a:solidFill>
          <a:ln w="0">
            <a:solidFill>
              <a:schemeClr val="bg1"/>
            </a:solidFill>
            <a:prstDash val="sysDash"/>
            <a:miter lim="800000"/>
          </a:ln>
          <a:effectLst/>
        </p:spPr>
        <p:txBody>
          <a:bodyPr wrap="none" lIns="92075" tIns="46038" rIns="92075" bIns="46038"/>
          <a:lstStyle/>
          <a:p>
            <a:pPr eaLnBrk="0" hangingPunct="0"/>
            <a:r>
              <a:rPr lang="en-GB"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识别危险 /</a:t>
            </a:r>
            <a:r>
              <a:rPr lang="en-GB"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评估</a:t>
            </a:r>
            <a:endParaRPr lang="zh-CN" altLang="en-GB"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工作危险分析</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buChar char="-"/>
            </a:pPr>
            <a:endPar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43" name="Rectangle 3"/>
          <p:cNvSpPr/>
          <p:nvPr/>
        </p:nvSpPr>
        <p:spPr>
          <a:xfrm>
            <a:off x="2566035" y="827405"/>
            <a:ext cx="980440" cy="1783080"/>
          </a:xfrm>
          <a:prstGeom prst="rect">
            <a:avLst/>
          </a:prstGeom>
          <a:noFill/>
          <a:ln w="9525">
            <a:noFill/>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916490" name="Line 14"/>
          <p:cNvSpPr>
            <a:spLocks noChangeShapeType="1"/>
          </p:cNvSpPr>
          <p:nvPr/>
        </p:nvSpPr>
        <p:spPr bwMode="auto">
          <a:xfrm flipH="1">
            <a:off x="5972810" y="1835785"/>
            <a:ext cx="385445" cy="180975"/>
          </a:xfrm>
          <a:prstGeom prst="line">
            <a:avLst/>
          </a:prstGeom>
          <a:noFill/>
          <a:ln w="12700">
            <a:solidFill>
              <a:schemeClr val="tx1"/>
            </a:solidFill>
            <a:round/>
            <a:headEnd type="none" w="sm" len="sm"/>
            <a:tailEnd type="stealth" w="med" len="lg"/>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490387" name="Rectangle 19"/>
          <p:cNvSpPr>
            <a:spLocks noChangeArrowheads="1"/>
          </p:cNvSpPr>
          <p:nvPr/>
        </p:nvSpPr>
        <p:spPr bwMode="auto">
          <a:xfrm>
            <a:off x="4065905" y="1153160"/>
            <a:ext cx="1754505" cy="1134110"/>
          </a:xfrm>
          <a:prstGeom prst="roundRect">
            <a:avLst/>
          </a:prstGeom>
          <a:solidFill>
            <a:srgbClr val="F4AE3E"/>
          </a:solidFill>
          <a:ln w="0">
            <a:solidFill>
              <a:schemeClr val="bg1"/>
            </a:solidFill>
            <a:prstDash val="sysDash"/>
            <a:miter lim="800000"/>
          </a:ln>
          <a:effectLst/>
        </p:spPr>
        <p:txBody>
          <a:bodyPr wrap="none" lIns="92075" tIns="46038" rIns="92075" bIns="46038"/>
          <a:lstStyle/>
          <a:p>
            <a:pPr eaLnBrk="0" hangingPunct="0"/>
            <a:r>
              <a:rPr lang="en-GB" altLang="zh-CN" sz="1400" b="1" i="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GB"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控制措施</a:t>
            </a:r>
            <a:endParaRPr lang="zh-CN" altLang="en-GB"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许可工作</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工具箱会议</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现场监督</a:t>
            </a:r>
          </a:p>
          <a:p>
            <a:pPr eaLnBrk="0" hangingPunct="0"/>
            <a:r>
              <a:rPr lang="en-GB" altLang="zh-CN" sz="140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b="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b="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b="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b="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b="0" i="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8450" name="Oval 21"/>
          <p:cNvSpPr/>
          <p:nvPr/>
        </p:nvSpPr>
        <p:spPr>
          <a:xfrm>
            <a:off x="3519170" y="2907030"/>
            <a:ext cx="200660" cy="378460"/>
          </a:xfrm>
          <a:prstGeom prst="ellipse">
            <a:avLst/>
          </a:prstGeom>
          <a:solidFill>
            <a:schemeClr val="bg1"/>
          </a:solidFill>
          <a:ln w="12700" cap="flat" cmpd="sng">
            <a:noFill/>
            <a:prstDash val="solid"/>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18451" name="Oval 22"/>
          <p:cNvSpPr/>
          <p:nvPr/>
        </p:nvSpPr>
        <p:spPr>
          <a:xfrm>
            <a:off x="3197860" y="3474085"/>
            <a:ext cx="147320" cy="186055"/>
          </a:xfrm>
          <a:prstGeom prst="ellipse">
            <a:avLst/>
          </a:prstGeom>
          <a:solidFill>
            <a:schemeClr val="bg1"/>
          </a:solidFill>
          <a:ln w="12700" cap="flat" cmpd="sng">
            <a:noFill/>
            <a:prstDash val="solid"/>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2490392" name="Rectangle 24"/>
          <p:cNvSpPr>
            <a:spLocks noChangeArrowheads="1"/>
          </p:cNvSpPr>
          <p:nvPr/>
        </p:nvSpPr>
        <p:spPr bwMode="auto">
          <a:xfrm>
            <a:off x="5522595" y="1710690"/>
            <a:ext cx="1789430" cy="1087120"/>
          </a:xfrm>
          <a:prstGeom prst="roundRect">
            <a:avLst/>
          </a:prstGeom>
          <a:solidFill>
            <a:srgbClr val="F4AE3E"/>
          </a:solidFill>
          <a:ln w="0">
            <a:solidFill>
              <a:schemeClr val="bg1"/>
            </a:solidFill>
            <a:prstDash val="sysDash"/>
            <a:miter lim="800000"/>
          </a:ln>
          <a:effectLst/>
        </p:spPr>
        <p:txBody>
          <a:bodyPr wrap="none"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GB"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承诺/保障</a:t>
            </a:r>
            <a:endParaRPr kumimoji="0" lang="zh-CN" altLang="en-GB" sz="14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GB" sz="1400" i="0" u="none" strike="noStrike" kern="120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-ACT / ASA</a:t>
            </a:r>
            <a:endParaRPr kumimoji="0" lang="en-GB" sz="1400" b="1" i="0" u="none" strike="noStrike" kern="120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GB" sz="1400" b="1" i="0" u="none" strike="noStrike" kern="1200" cap="none" spc="0" normalizeH="0" baseline="0" noProof="0">
                <a:ln>
                  <a:noFill/>
                </a:ln>
                <a:solidFill>
                  <a:schemeClr val="accent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8453" name="Oval 33"/>
          <p:cNvSpPr/>
          <p:nvPr/>
        </p:nvSpPr>
        <p:spPr>
          <a:xfrm>
            <a:off x="3776345" y="3290570"/>
            <a:ext cx="139065" cy="298450"/>
          </a:xfrm>
          <a:prstGeom prst="ellipse">
            <a:avLst/>
          </a:prstGeom>
          <a:solidFill>
            <a:schemeClr val="bg1"/>
          </a:solidFill>
          <a:ln w="12700" cap="flat" cmpd="sng">
            <a:noFill/>
            <a:prstDash val="solid"/>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916515" name="Line 41"/>
          <p:cNvSpPr>
            <a:spLocks noChangeShapeType="1"/>
          </p:cNvSpPr>
          <p:nvPr/>
        </p:nvSpPr>
        <p:spPr bwMode="auto">
          <a:xfrm>
            <a:off x="3551555" y="3030220"/>
            <a:ext cx="375285" cy="167005"/>
          </a:xfrm>
          <a:prstGeom prst="line">
            <a:avLst/>
          </a:prstGeom>
          <a:noFill/>
          <a:ln w="57150">
            <a:solidFill>
              <a:schemeClr val="tx1"/>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8455" name="AutoShape 43"/>
          <p:cNvSpPr/>
          <p:nvPr/>
        </p:nvSpPr>
        <p:spPr>
          <a:xfrm>
            <a:off x="6572885" y="4062095"/>
            <a:ext cx="1950085" cy="789940"/>
          </a:xfrm>
          <a:prstGeom prst="star16">
            <a:avLst>
              <a:gd name="adj" fmla="val 37500"/>
            </a:avLst>
          </a:prstGeom>
          <a:solidFill>
            <a:srgbClr val="0094D8"/>
          </a:solidFill>
          <a:ln w="12700" cap="flat" cmpd="sng">
            <a:noFill/>
            <a:prstDash val="solid"/>
            <a:miter/>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916526" name="Line 18"/>
          <p:cNvSpPr>
            <a:spLocks noChangeShapeType="1"/>
          </p:cNvSpPr>
          <p:nvPr/>
        </p:nvSpPr>
        <p:spPr bwMode="auto">
          <a:xfrm flipH="1" flipV="1">
            <a:off x="2254885" y="2472690"/>
            <a:ext cx="803275" cy="344170"/>
          </a:xfrm>
          <a:prstGeom prst="line">
            <a:avLst/>
          </a:prstGeom>
          <a:noFill/>
          <a:ln w="57150">
            <a:solidFill>
              <a:schemeClr val="tx1"/>
            </a:solidFill>
            <a:round/>
            <a:headEnd type="none" w="sm" len="sm"/>
            <a:tailEnd type="none" w="sm" len="sm"/>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16530" name="Line 50"/>
          <p:cNvSpPr>
            <a:spLocks noChangeShapeType="1"/>
          </p:cNvSpPr>
          <p:nvPr/>
        </p:nvSpPr>
        <p:spPr bwMode="auto">
          <a:xfrm rot="20700000" flipH="1">
            <a:off x="2254885" y="2045335"/>
            <a:ext cx="527050" cy="252095"/>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16532" name="Line 52"/>
          <p:cNvSpPr>
            <a:spLocks noChangeShapeType="1"/>
          </p:cNvSpPr>
          <p:nvPr/>
        </p:nvSpPr>
        <p:spPr bwMode="auto">
          <a:xfrm flipH="1">
            <a:off x="4130040" y="2305685"/>
            <a:ext cx="824865" cy="232410"/>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16533" name="Text Box 53"/>
          <p:cNvSpPr txBox="1">
            <a:spLocks noChangeArrowheads="1"/>
          </p:cNvSpPr>
          <p:nvPr/>
        </p:nvSpPr>
        <p:spPr bwMode="auto">
          <a:xfrm rot="1588490">
            <a:off x="2030095" y="2595880"/>
            <a:ext cx="926465"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b="1"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威  胁</a:t>
            </a:r>
          </a:p>
        </p:txBody>
      </p:sp>
      <p:sp>
        <p:nvSpPr>
          <p:cNvPr id="3" name="Rectangle 24"/>
          <p:cNvSpPr>
            <a:spLocks noChangeArrowheads="1"/>
          </p:cNvSpPr>
          <p:nvPr/>
        </p:nvSpPr>
        <p:spPr bwMode="auto">
          <a:xfrm>
            <a:off x="6523355" y="2297430"/>
            <a:ext cx="2174875" cy="1087120"/>
          </a:xfrm>
          <a:prstGeom prst="roundRect">
            <a:avLst/>
          </a:prstGeom>
          <a:solidFill>
            <a:srgbClr val="F4AE3E"/>
          </a:solidFill>
          <a:ln w="0">
            <a:solidFill>
              <a:schemeClr val="bg1"/>
            </a:solidFill>
            <a:prstDash val="sysDash"/>
            <a:miter lim="800000"/>
          </a:ln>
          <a:effectLst/>
        </p:spPr>
        <p:txBody>
          <a:bodyPr wrap="none" lIns="92075" tIns="46038" rIns="92075" bIns="46038"/>
          <a:lstStyle/>
          <a:p>
            <a:pPr eaLnBrk="0" hangingPunct="0"/>
            <a:r>
              <a:rPr lang="zh-CN" altLang="en-GB"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个人行为</a:t>
            </a:r>
            <a:endParaRPr lang="zh-CN" altLang="en-GB"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r>
              <a:rPr lang="en-GB"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GB"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停止工作</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GB"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合规性</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a:p>
            <a:pPr eaLnBrk="0" hangingPunct="0"/>
            <a:r>
              <a:rPr lang="en-GB" altLang="zh-CN" sz="14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916521" name="Line 40"/>
          <p:cNvSpPr>
            <a:spLocks noChangeShapeType="1"/>
          </p:cNvSpPr>
          <p:nvPr/>
        </p:nvSpPr>
        <p:spPr bwMode="auto">
          <a:xfrm>
            <a:off x="4676775" y="3513455"/>
            <a:ext cx="2025015" cy="864235"/>
          </a:xfrm>
          <a:prstGeom prst="line">
            <a:avLst/>
          </a:prstGeom>
          <a:noFill/>
          <a:ln w="57150">
            <a:solidFill>
              <a:schemeClr val="tx1"/>
            </a:solidFill>
            <a:prstDash val="dashDot"/>
            <a:round/>
            <a:headEnd type="none" w="sm" len="sm"/>
            <a:tailEnd type="stealth" w="med" len="lg"/>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8462" name="Oval 33"/>
          <p:cNvSpPr/>
          <p:nvPr/>
        </p:nvSpPr>
        <p:spPr>
          <a:xfrm>
            <a:off x="4354830" y="3318510"/>
            <a:ext cx="128270" cy="187325"/>
          </a:xfrm>
          <a:prstGeom prst="ellipse">
            <a:avLst/>
          </a:prstGeom>
          <a:solidFill>
            <a:schemeClr val="bg1"/>
          </a:solidFill>
          <a:ln w="12700" cap="flat" cmpd="sng">
            <a:noFill/>
            <a:prstDash val="solid"/>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4" name="Rectangle 31"/>
          <p:cNvSpPr>
            <a:spLocks noChangeArrowheads="1"/>
          </p:cNvSpPr>
          <p:nvPr/>
        </p:nvSpPr>
        <p:spPr bwMode="auto">
          <a:xfrm>
            <a:off x="4762500" y="3281045"/>
            <a:ext cx="1017905" cy="1211580"/>
          </a:xfrm>
          <a:prstGeom prst="rect">
            <a:avLst/>
          </a:prstGeom>
          <a:solidFill>
            <a:srgbClr val="F08F29"/>
          </a:solidFill>
          <a:ln w="12700">
            <a:solidFill>
              <a:schemeClr val="bg1"/>
            </a:solidFill>
            <a:prstDash val="sysDash"/>
            <a:miter lim="800000"/>
          </a:ln>
          <a:effectLst/>
        </p:spPr>
        <p:txBody>
          <a:bodyPr wrap="none" lIns="92075" tIns="46038" rIns="92075" bIns="46038"/>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GB"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屏  障</a:t>
            </a:r>
          </a:p>
        </p:txBody>
      </p:sp>
      <p:sp>
        <p:nvSpPr>
          <p:cNvPr id="916549" name="Line 69"/>
          <p:cNvSpPr>
            <a:spLocks noChangeShapeType="1"/>
          </p:cNvSpPr>
          <p:nvPr/>
        </p:nvSpPr>
        <p:spPr bwMode="auto">
          <a:xfrm flipH="1">
            <a:off x="4923155" y="2686685"/>
            <a:ext cx="589280" cy="241935"/>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16550" name="Line 70"/>
          <p:cNvSpPr>
            <a:spLocks noChangeShapeType="1"/>
          </p:cNvSpPr>
          <p:nvPr/>
        </p:nvSpPr>
        <p:spPr bwMode="auto">
          <a:xfrm flipH="1">
            <a:off x="5869940" y="3220085"/>
            <a:ext cx="664210" cy="250825"/>
          </a:xfrm>
          <a:prstGeom prst="line">
            <a:avLst/>
          </a:prstGeom>
          <a:noFill/>
          <a:ln w="9525">
            <a:solidFill>
              <a:schemeClr val="tx1"/>
            </a:solidFill>
            <a:rou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916555" name="Text Box 75"/>
          <p:cNvSpPr txBox="1">
            <a:spLocks noChangeArrowheads="1"/>
          </p:cNvSpPr>
          <p:nvPr/>
        </p:nvSpPr>
        <p:spPr bwMode="auto">
          <a:xfrm rot="18037416">
            <a:off x="1381760" y="2122170"/>
            <a:ext cx="1105535" cy="36830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marR="0" defTabSz="914400">
              <a:buClrTx/>
              <a:buSzTx/>
              <a:buFontTx/>
              <a:buNone/>
              <a:defRPr/>
            </a:pPr>
            <a:r>
              <a:rPr kumimoji="0" lang="zh-CN" altLang="en-US" b="1" kern="1200" cap="none" spc="0" normalizeH="0" baseline="0" noProof="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危   险</a:t>
            </a:r>
          </a:p>
        </p:txBody>
      </p:sp>
      <p:sp>
        <p:nvSpPr>
          <p:cNvPr id="18468" name="Oval 33"/>
          <p:cNvSpPr/>
          <p:nvPr/>
        </p:nvSpPr>
        <p:spPr>
          <a:xfrm>
            <a:off x="5512435" y="3838575"/>
            <a:ext cx="128270" cy="187325"/>
          </a:xfrm>
          <a:prstGeom prst="ellipse">
            <a:avLst/>
          </a:prstGeom>
          <a:solidFill>
            <a:schemeClr val="bg1"/>
          </a:solidFill>
          <a:ln w="12700" cap="flat" cmpd="sng">
            <a:noFill/>
            <a:prstDash val="solid"/>
            <a:headEnd type="none" w="med" len="med"/>
            <a:tailEnd type="none" w="med" len="med"/>
          </a:ln>
        </p:spPr>
        <p:txBody>
          <a:bodyPr wrap="none" anchor="ctr"/>
          <a:lstStyle/>
          <a:p>
            <a:endParaRPr lang="nl-NL" altLang="zh-CN" dirty="0">
              <a:solidFill>
                <a:schemeClr val="tx1"/>
              </a:solidFill>
              <a:latin typeface="微软雅黑" panose="020B0503020204020204" pitchFamily="34" charset="-122"/>
              <a:ea typeface="微软雅黑" panose="020B0503020204020204" pitchFamily="34" charset="-122"/>
            </a:endParaRP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76802" name="Group 2"/>
          <p:cNvGrpSpPr/>
          <p:nvPr/>
        </p:nvGrpSpPr>
        <p:grpSpPr>
          <a:xfrm>
            <a:off x="525780" y="1201420"/>
            <a:ext cx="2840355" cy="2752725"/>
            <a:chOff x="1248" y="720"/>
            <a:chExt cx="3120" cy="3120"/>
          </a:xfrm>
        </p:grpSpPr>
        <p:sp>
          <p:nvSpPr>
            <p:cNvPr id="1747971" name="Oval 3"/>
            <p:cNvSpPr>
              <a:spLocks noChangeArrowheads="1"/>
            </p:cNvSpPr>
            <p:nvPr/>
          </p:nvSpPr>
          <p:spPr bwMode="auto">
            <a:xfrm>
              <a:off x="1248" y="720"/>
              <a:ext cx="3120" cy="3120"/>
            </a:xfrm>
            <a:prstGeom prst="ellipse">
              <a:avLst/>
            </a:prstGeom>
            <a:solidFill>
              <a:srgbClr val="F8BF46"/>
            </a:solidFill>
            <a:ln w="57150" cmpd="thinThick">
              <a:solidFill>
                <a:schemeClr val="bg1">
                  <a:lumMod val="50000"/>
                </a:schemeClr>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47972" name="Line 4"/>
            <p:cNvSpPr>
              <a:spLocks noChangeShapeType="1"/>
            </p:cNvSpPr>
            <p:nvPr/>
          </p:nvSpPr>
          <p:spPr bwMode="auto">
            <a:xfrm>
              <a:off x="1776" y="1152"/>
              <a:ext cx="1008" cy="110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7973" name="Line 5"/>
            <p:cNvSpPr>
              <a:spLocks noChangeShapeType="1"/>
            </p:cNvSpPr>
            <p:nvPr/>
          </p:nvSpPr>
          <p:spPr bwMode="auto">
            <a:xfrm>
              <a:off x="2784" y="2256"/>
              <a:ext cx="0" cy="158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7974" name="Line 6"/>
            <p:cNvSpPr>
              <a:spLocks noChangeShapeType="1"/>
            </p:cNvSpPr>
            <p:nvPr/>
          </p:nvSpPr>
          <p:spPr bwMode="auto">
            <a:xfrm flipV="1">
              <a:off x="2784" y="1056"/>
              <a:ext cx="912" cy="12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7975" name="Line 7"/>
            <p:cNvSpPr>
              <a:spLocks noChangeShapeType="1"/>
            </p:cNvSpPr>
            <p:nvPr/>
          </p:nvSpPr>
          <p:spPr bwMode="auto">
            <a:xfrm>
              <a:off x="2784" y="2256"/>
              <a:ext cx="1440" cy="62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47976" name="Line 8"/>
            <p:cNvSpPr>
              <a:spLocks noChangeShapeType="1"/>
            </p:cNvSpPr>
            <p:nvPr/>
          </p:nvSpPr>
          <p:spPr bwMode="auto">
            <a:xfrm flipH="1">
              <a:off x="1488" y="2256"/>
              <a:ext cx="1296" cy="816"/>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76803" name="Text Box 9"/>
          <p:cNvSpPr txBox="1"/>
          <p:nvPr/>
        </p:nvSpPr>
        <p:spPr>
          <a:xfrm>
            <a:off x="3888105" y="2630805"/>
            <a:ext cx="4017645" cy="1383665"/>
          </a:xfrm>
          <a:prstGeom prst="rect">
            <a:avLst/>
          </a:prstGeom>
          <a:noFill/>
          <a:ln w="9525">
            <a:noFill/>
          </a:ln>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看一看你的上; 下; 前; 后 &amp; 两边, 从以下方面寻找危险</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物理的 – 噪声; 热</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灰尘</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压力等</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化学的 – 腐蚀</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刺激性物质; 有毒物质</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生物的 – 细菌; 害虫; 人?</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工效学的</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手工操作; 重复动作?</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心理的</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大喊大叫; 叫嚷</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6804" name="WordArt 10"/>
          <p:cNvSpPr>
            <a:spLocks noTextEdit="1"/>
          </p:cNvSpPr>
          <p:nvPr/>
        </p:nvSpPr>
        <p:spPr>
          <a:xfrm>
            <a:off x="1558925" y="1417320"/>
            <a:ext cx="568325" cy="7016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1</a:t>
            </a:r>
          </a:p>
        </p:txBody>
      </p:sp>
      <p:sp>
        <p:nvSpPr>
          <p:cNvPr id="76805" name="WordArt 11"/>
          <p:cNvSpPr>
            <a:spLocks noTextEdit="1"/>
          </p:cNvSpPr>
          <p:nvPr/>
        </p:nvSpPr>
        <p:spPr>
          <a:xfrm>
            <a:off x="1983105" y="2982595"/>
            <a:ext cx="568325" cy="7016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3</a:t>
            </a:r>
          </a:p>
        </p:txBody>
      </p:sp>
      <p:sp>
        <p:nvSpPr>
          <p:cNvPr id="76806" name="WordArt 12"/>
          <p:cNvSpPr>
            <a:spLocks noTextEdit="1"/>
          </p:cNvSpPr>
          <p:nvPr/>
        </p:nvSpPr>
        <p:spPr>
          <a:xfrm>
            <a:off x="2643505" y="2065020"/>
            <a:ext cx="568325" cy="7016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2</a:t>
            </a:r>
          </a:p>
        </p:txBody>
      </p:sp>
      <p:sp>
        <p:nvSpPr>
          <p:cNvPr id="1747981" name="Text Box 13"/>
          <p:cNvSpPr txBox="1">
            <a:spLocks noChangeArrowheads="1"/>
          </p:cNvSpPr>
          <p:nvPr/>
        </p:nvSpPr>
        <p:spPr bwMode="auto">
          <a:xfrm>
            <a:off x="1981835" y="1417320"/>
            <a:ext cx="857885" cy="645160"/>
          </a:xfrm>
          <a:prstGeom prst="rect">
            <a:avLst/>
          </a:prstGeom>
          <a:noFill/>
          <a:ln w="9525">
            <a:noFill/>
            <a:miter lim="800000"/>
          </a:ln>
          <a:effectLst/>
        </p:spPr>
        <p:txBody>
          <a:bodyPr wrap="square">
            <a:spAutoFit/>
          </a:bodyPr>
          <a:lstStyle/>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环顾</a:t>
            </a:r>
          </a:p>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周围</a:t>
            </a:r>
          </a:p>
          <a:p>
            <a:pPr marR="0" algn="l" defTabSz="914400">
              <a:buClrTx/>
              <a:buSzTx/>
              <a:buFontTx/>
              <a:buNone/>
              <a:defRPr/>
            </a:pPr>
            <a:endPar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47983" name="Text Box 15"/>
          <p:cNvSpPr txBox="1">
            <a:spLocks noChangeArrowheads="1"/>
          </p:cNvSpPr>
          <p:nvPr/>
        </p:nvSpPr>
        <p:spPr bwMode="auto">
          <a:xfrm>
            <a:off x="3787775" y="932815"/>
            <a:ext cx="3071495" cy="1383665"/>
          </a:xfrm>
          <a:prstGeom prst="rect">
            <a:avLst/>
          </a:prstGeom>
          <a:noFill/>
          <a:ln w="9525">
            <a:noFill/>
            <a:miter lim="800000"/>
          </a:ln>
          <a:effectLst/>
        </p:spPr>
        <p:txBody>
          <a:bodyPr wrap="square">
            <a:spAutoFit/>
          </a:bodyPr>
          <a:lstStyle/>
          <a:p>
            <a:pPr marL="457200" marR="0" indent="-457200" defTabSz="914400">
              <a:buClrTx/>
              <a:buSzTx/>
              <a:buFontTx/>
              <a:buNone/>
              <a:defRPr/>
            </a:pP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寻找危险: </a:t>
            </a: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in terms of Page13)</a:t>
            </a:r>
          </a:p>
          <a:p>
            <a:pPr marL="457200" marR="0" indent="-457200" defTabSz="914400">
              <a:buClrTx/>
              <a:buSzTx/>
              <a:buFontTx/>
              <a:buNone/>
              <a:defRPr/>
            </a:pP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物理的 </a:t>
            </a:r>
          </a:p>
          <a:p>
            <a:pPr marL="457200" marR="0" indent="-457200" defTabSz="914400">
              <a:buClrTx/>
              <a:buSzTx/>
              <a:buFontTx/>
              <a:buNone/>
              <a:defRPr/>
            </a:pP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化学的 </a:t>
            </a:r>
          </a:p>
          <a:p>
            <a:pPr marL="457200" marR="0" indent="-457200" defTabSz="914400">
              <a:buClrTx/>
              <a:buSzTx/>
              <a:buFontTx/>
              <a:buNone/>
              <a:defRPr/>
            </a:pP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 </a:t>
            </a: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生物的 </a:t>
            </a:r>
          </a:p>
          <a:p>
            <a:pPr marL="457200" marR="0" indent="-457200" defTabSz="914400">
              <a:buClrTx/>
              <a:buSzTx/>
              <a:buFontTx/>
              <a:buNone/>
              <a:defRPr/>
            </a:pP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 </a:t>
            </a: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工效学的 </a:t>
            </a:r>
          </a:p>
          <a:p>
            <a:pPr marL="457200" marR="0" indent="-457200" defTabSz="914400">
              <a:buClrTx/>
              <a:buSzTx/>
              <a:buFontTx/>
              <a:buNone/>
              <a:defRPr/>
            </a:pPr>
            <a:r>
              <a:rPr kumimoji="0" lang="en-US" altLang="zh-CN"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 </a:t>
            </a:r>
            <a:r>
              <a:rPr kumimoji="0" lang="zh-CN" altLang="en-US" sz="14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心理的</a:t>
            </a:r>
          </a:p>
        </p:txBody>
      </p:sp>
      <p:sp>
        <p:nvSpPr>
          <p:cNvPr id="76810" name="Text Box 16"/>
          <p:cNvSpPr txBox="1"/>
          <p:nvPr/>
        </p:nvSpPr>
        <p:spPr>
          <a:xfrm>
            <a:off x="2508885" y="3025140"/>
            <a:ext cx="541655" cy="460375"/>
          </a:xfrm>
          <a:prstGeom prst="rect">
            <a:avLst/>
          </a:prstGeom>
          <a:noFill/>
          <a:ln w="9525">
            <a:noFill/>
          </a:ln>
        </p:spPr>
        <p:txBody>
          <a:bodyPr wrap="square">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寻找</a:t>
            </a:r>
          </a:p>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危险</a:t>
            </a:r>
          </a:p>
        </p:txBody>
      </p:sp>
      <p:sp>
        <p:nvSpPr>
          <p:cNvPr id="76811" name="Text Box 17"/>
          <p:cNvSpPr txBox="1"/>
          <p:nvPr/>
        </p:nvSpPr>
        <p:spPr>
          <a:xfrm>
            <a:off x="2138045" y="2280920"/>
            <a:ext cx="558165" cy="275590"/>
          </a:xfrm>
          <a:prstGeom prst="rect">
            <a:avLst/>
          </a:prstGeom>
          <a:noFill/>
          <a:ln w="9525">
            <a:noFill/>
          </a:ln>
        </p:spPr>
        <p:txBody>
          <a:bodyPr wrap="square">
            <a:spAutoFit/>
          </a:bodyPr>
          <a:lstStyle/>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观察</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77826" name="Group 2"/>
          <p:cNvGrpSpPr/>
          <p:nvPr/>
        </p:nvGrpSpPr>
        <p:grpSpPr>
          <a:xfrm>
            <a:off x="598170" y="1271270"/>
            <a:ext cx="2992755" cy="2653030"/>
            <a:chOff x="1248" y="720"/>
            <a:chExt cx="3120" cy="3120"/>
          </a:xfrm>
        </p:grpSpPr>
        <p:sp>
          <p:nvSpPr>
            <p:cNvPr id="1750019" name="Oval 3"/>
            <p:cNvSpPr>
              <a:spLocks noChangeArrowheads="1"/>
            </p:cNvSpPr>
            <p:nvPr/>
          </p:nvSpPr>
          <p:spPr bwMode="auto">
            <a:xfrm>
              <a:off x="1248" y="720"/>
              <a:ext cx="3120" cy="3120"/>
            </a:xfrm>
            <a:prstGeom prst="ellipse">
              <a:avLst/>
            </a:prstGeom>
            <a:solidFill>
              <a:srgbClr val="F8BF46"/>
            </a:solidFill>
            <a:ln w="57150" cmpd="thinThick">
              <a:solidFill>
                <a:schemeClr val="bg1">
                  <a:lumMod val="50000"/>
                </a:schemeClr>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0020" name="Line 4"/>
            <p:cNvSpPr>
              <a:spLocks noChangeShapeType="1"/>
            </p:cNvSpPr>
            <p:nvPr/>
          </p:nvSpPr>
          <p:spPr bwMode="auto">
            <a:xfrm>
              <a:off x="1776" y="1152"/>
              <a:ext cx="1008" cy="110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0021" name="Line 5"/>
            <p:cNvSpPr>
              <a:spLocks noChangeShapeType="1"/>
            </p:cNvSpPr>
            <p:nvPr/>
          </p:nvSpPr>
          <p:spPr bwMode="auto">
            <a:xfrm>
              <a:off x="2784" y="2256"/>
              <a:ext cx="0" cy="158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0022" name="Line 6"/>
            <p:cNvSpPr>
              <a:spLocks noChangeShapeType="1"/>
            </p:cNvSpPr>
            <p:nvPr/>
          </p:nvSpPr>
          <p:spPr bwMode="auto">
            <a:xfrm flipV="1">
              <a:off x="2784" y="1056"/>
              <a:ext cx="912" cy="1200"/>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0023" name="Line 7"/>
            <p:cNvSpPr>
              <a:spLocks noChangeShapeType="1"/>
            </p:cNvSpPr>
            <p:nvPr/>
          </p:nvSpPr>
          <p:spPr bwMode="auto">
            <a:xfrm>
              <a:off x="2784" y="2256"/>
              <a:ext cx="1440" cy="624"/>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0024" name="Line 8"/>
            <p:cNvSpPr>
              <a:spLocks noChangeShapeType="1"/>
            </p:cNvSpPr>
            <p:nvPr/>
          </p:nvSpPr>
          <p:spPr bwMode="auto">
            <a:xfrm flipH="1">
              <a:off x="1488" y="2256"/>
              <a:ext cx="1296" cy="816"/>
            </a:xfrm>
            <a:prstGeom prst="line">
              <a:avLst/>
            </a:prstGeom>
            <a:no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77827" name="WordArt 9"/>
          <p:cNvSpPr>
            <a:spLocks noTextEdit="1"/>
          </p:cNvSpPr>
          <p:nvPr/>
        </p:nvSpPr>
        <p:spPr>
          <a:xfrm>
            <a:off x="2774315" y="2059305"/>
            <a:ext cx="598805" cy="6762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2</a:t>
            </a:r>
          </a:p>
        </p:txBody>
      </p:sp>
      <p:sp>
        <p:nvSpPr>
          <p:cNvPr id="77828" name="Text Box 10"/>
          <p:cNvSpPr txBox="1"/>
          <p:nvPr/>
        </p:nvSpPr>
        <p:spPr>
          <a:xfrm>
            <a:off x="4178935" y="2874645"/>
            <a:ext cx="3723640" cy="1198880"/>
          </a:xfrm>
          <a:prstGeom prst="rect">
            <a:avLst/>
          </a:prstGeom>
          <a:noFill/>
          <a:ln w="9525">
            <a:noFill/>
          </a:ln>
        </p:spPr>
        <p:txBody>
          <a:bodyPr wrap="square">
            <a:spAutoFit/>
          </a:bodyPr>
          <a:lstStyle/>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看一看你的上; 下; 前; 后 &amp; 两边, 想一想哪些可能:</a:t>
            </a:r>
          </a:p>
          <a:p>
            <a:pPr algn="l"/>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袭击你 – 摆动负荷; 掉落的物体; 压力; 拉力?</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algn="l">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导致你被夹在中间/下面- 移动的设备; 高架负荷</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gn="l">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导致你接触到 – 热配管; 化学品; 尖锐的物体?</a:t>
            </a:r>
          </a:p>
          <a:p>
            <a:pPr algn="l">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导致你滑倒或跌落 – 障碍物; 光滑的甲板; 缝隙</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7829" name="WordArt 11"/>
          <p:cNvSpPr>
            <a:spLocks noTextEdit="1"/>
          </p:cNvSpPr>
          <p:nvPr/>
        </p:nvSpPr>
        <p:spPr>
          <a:xfrm>
            <a:off x="1740535" y="1479550"/>
            <a:ext cx="598805" cy="6762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1</a:t>
            </a:r>
          </a:p>
        </p:txBody>
      </p:sp>
      <p:sp>
        <p:nvSpPr>
          <p:cNvPr id="1750028" name="Text Box 12"/>
          <p:cNvSpPr txBox="1">
            <a:spLocks noChangeArrowheads="1"/>
          </p:cNvSpPr>
          <p:nvPr/>
        </p:nvSpPr>
        <p:spPr bwMode="auto">
          <a:xfrm>
            <a:off x="2176145" y="1479550"/>
            <a:ext cx="598170" cy="460375"/>
          </a:xfrm>
          <a:prstGeom prst="rect">
            <a:avLst/>
          </a:prstGeom>
          <a:noFill/>
          <a:ln w="9525">
            <a:noFill/>
            <a:miter lim="800000"/>
          </a:ln>
          <a:effectLst/>
        </p:spPr>
        <p:txBody>
          <a:bodyPr wrap="square">
            <a:spAutoFit/>
          </a:bodyPr>
          <a:lstStyle/>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环顾</a:t>
            </a:r>
          </a:p>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周围</a:t>
            </a:r>
          </a:p>
        </p:txBody>
      </p:sp>
      <p:sp>
        <p:nvSpPr>
          <p:cNvPr id="77832" name="Text Box 14"/>
          <p:cNvSpPr txBox="1"/>
          <p:nvPr/>
        </p:nvSpPr>
        <p:spPr>
          <a:xfrm>
            <a:off x="4058285" y="1120775"/>
            <a:ext cx="2232025" cy="1383665"/>
          </a:xfrm>
          <a:prstGeom prst="rect">
            <a:avLst/>
          </a:prstGeom>
          <a:noFill/>
          <a:ln w="9525">
            <a:noFill/>
          </a:ln>
        </p:spPr>
        <p:txBody>
          <a:bodyPr wrap="square">
            <a:spAutoFit/>
          </a:bodyPr>
          <a:lstStyle/>
          <a:p>
            <a:pPr marL="457200" indent="-457200"/>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考虑风险:</a:t>
            </a:r>
          </a:p>
          <a:p>
            <a:pPr marL="457200" indent="-457200">
              <a:buAutoNum type="arabicPeriod"/>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受到袭击</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AutoNum type="arabicPeriod"/>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被卡在中间/下面</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AutoNum type="arabicPeriod"/>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接触</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AutoNum type="arabicPeriod"/>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下降/脱落</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buAutoNum type="arabicPeriod"/>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溅出</a:t>
            </a:r>
          </a:p>
        </p:txBody>
      </p:sp>
      <p:sp>
        <p:nvSpPr>
          <p:cNvPr id="77833" name="WordArt 15"/>
          <p:cNvSpPr>
            <a:spLocks noTextEdit="1"/>
          </p:cNvSpPr>
          <p:nvPr/>
        </p:nvSpPr>
        <p:spPr>
          <a:xfrm>
            <a:off x="2462530" y="2943860"/>
            <a:ext cx="598805" cy="6762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3</a:t>
            </a:r>
          </a:p>
        </p:txBody>
      </p:sp>
      <p:sp>
        <p:nvSpPr>
          <p:cNvPr id="77834" name="Text Box 16"/>
          <p:cNvSpPr txBox="1"/>
          <p:nvPr/>
        </p:nvSpPr>
        <p:spPr>
          <a:xfrm>
            <a:off x="2103120" y="2887345"/>
            <a:ext cx="415925" cy="829945"/>
          </a:xfrm>
          <a:prstGeom prst="rect">
            <a:avLst/>
          </a:prstGeom>
          <a:noFill/>
          <a:ln w="9525">
            <a:noFill/>
          </a:ln>
        </p:spPr>
        <p:txBody>
          <a:bodyPr wrap="square">
            <a:spAutoFit/>
          </a:bodyPr>
          <a:lstStyle/>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寻找</a:t>
            </a:r>
          </a:p>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危险</a:t>
            </a:r>
          </a:p>
        </p:txBody>
      </p:sp>
      <p:sp>
        <p:nvSpPr>
          <p:cNvPr id="77835" name="WordArt 17"/>
          <p:cNvSpPr>
            <a:spLocks noTextEdit="1"/>
          </p:cNvSpPr>
          <p:nvPr/>
        </p:nvSpPr>
        <p:spPr>
          <a:xfrm>
            <a:off x="1104900" y="2964180"/>
            <a:ext cx="598805" cy="676275"/>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4</a:t>
            </a:r>
          </a:p>
        </p:txBody>
      </p:sp>
      <p:sp>
        <p:nvSpPr>
          <p:cNvPr id="77836" name="Text Box 18"/>
          <p:cNvSpPr txBox="1"/>
          <p:nvPr/>
        </p:nvSpPr>
        <p:spPr>
          <a:xfrm>
            <a:off x="1577975" y="2943860"/>
            <a:ext cx="598170" cy="460375"/>
          </a:xfrm>
          <a:prstGeom prst="rect">
            <a:avLst/>
          </a:prstGeom>
          <a:noFill/>
          <a:ln w="9525">
            <a:noFill/>
          </a:ln>
        </p:spPr>
        <p:txBody>
          <a:bodyPr wrap="square">
            <a:spAutoFit/>
          </a:bodyPr>
          <a:lstStyle/>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考虑</a:t>
            </a:r>
          </a:p>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风险</a:t>
            </a:r>
          </a:p>
        </p:txBody>
      </p:sp>
      <p:sp>
        <p:nvSpPr>
          <p:cNvPr id="77837" name="Text Box 19"/>
          <p:cNvSpPr txBox="1"/>
          <p:nvPr/>
        </p:nvSpPr>
        <p:spPr>
          <a:xfrm>
            <a:off x="2304415" y="2259965"/>
            <a:ext cx="490220" cy="275590"/>
          </a:xfrm>
          <a:prstGeom prst="rect">
            <a:avLst/>
          </a:prstGeom>
          <a:noFill/>
          <a:ln w="9525">
            <a:noFill/>
          </a:ln>
        </p:spPr>
        <p:txBody>
          <a:bodyPr wrap="square">
            <a:spAutoFit/>
          </a:bodyPr>
          <a:lstStyle/>
          <a:p>
            <a:pPr algn="l"/>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观察</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78850" name="Group 2"/>
          <p:cNvGrpSpPr/>
          <p:nvPr/>
        </p:nvGrpSpPr>
        <p:grpSpPr>
          <a:xfrm>
            <a:off x="658495" y="1294765"/>
            <a:ext cx="3041015" cy="2905125"/>
            <a:chOff x="1248" y="720"/>
            <a:chExt cx="3120" cy="3120"/>
          </a:xfrm>
          <a:solidFill>
            <a:srgbClr val="F8BF46"/>
          </a:solidFill>
        </p:grpSpPr>
        <p:sp>
          <p:nvSpPr>
            <p:cNvPr id="1752067" name="Oval 3"/>
            <p:cNvSpPr>
              <a:spLocks noChangeArrowheads="1"/>
            </p:cNvSpPr>
            <p:nvPr/>
          </p:nvSpPr>
          <p:spPr bwMode="auto">
            <a:xfrm>
              <a:off x="1248" y="720"/>
              <a:ext cx="3120" cy="3120"/>
            </a:xfrm>
            <a:prstGeom prst="ellipse">
              <a:avLst/>
            </a:prstGeom>
            <a:grpFill/>
            <a:ln w="57150" cmpd="thinThick">
              <a:solidFill>
                <a:schemeClr val="bg1">
                  <a:lumMod val="50000"/>
                </a:schemeClr>
              </a:solidFill>
              <a:round/>
            </a:ln>
            <a:effectLst/>
          </p:spPr>
          <p:txBody>
            <a:bodyPr wrap="none" anchor="ctr"/>
            <a:lstStyle/>
            <a:p>
              <a:endParaRPr lang="zh-CN" altLang="en-US" sz="12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752068" name="Line 4"/>
            <p:cNvSpPr>
              <a:spLocks noChangeShapeType="1"/>
            </p:cNvSpPr>
            <p:nvPr/>
          </p:nvSpPr>
          <p:spPr bwMode="auto">
            <a:xfrm>
              <a:off x="1776" y="1152"/>
              <a:ext cx="1008" cy="1104"/>
            </a:xfrm>
            <a:prstGeom prst="line">
              <a:avLst/>
            </a:prstGeom>
            <a:grp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2069" name="Line 5"/>
            <p:cNvSpPr>
              <a:spLocks noChangeShapeType="1"/>
            </p:cNvSpPr>
            <p:nvPr/>
          </p:nvSpPr>
          <p:spPr bwMode="auto">
            <a:xfrm>
              <a:off x="2784" y="2256"/>
              <a:ext cx="0" cy="1584"/>
            </a:xfrm>
            <a:prstGeom prst="line">
              <a:avLst/>
            </a:prstGeom>
            <a:grp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2070" name="Line 6"/>
            <p:cNvSpPr>
              <a:spLocks noChangeShapeType="1"/>
            </p:cNvSpPr>
            <p:nvPr/>
          </p:nvSpPr>
          <p:spPr bwMode="auto">
            <a:xfrm flipV="1">
              <a:off x="2784" y="1056"/>
              <a:ext cx="912" cy="1200"/>
            </a:xfrm>
            <a:prstGeom prst="line">
              <a:avLst/>
            </a:prstGeom>
            <a:grp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2071" name="Line 7"/>
            <p:cNvSpPr>
              <a:spLocks noChangeShapeType="1"/>
            </p:cNvSpPr>
            <p:nvPr/>
          </p:nvSpPr>
          <p:spPr bwMode="auto">
            <a:xfrm>
              <a:off x="2784" y="2256"/>
              <a:ext cx="1440" cy="624"/>
            </a:xfrm>
            <a:prstGeom prst="line">
              <a:avLst/>
            </a:prstGeom>
            <a:grp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52072" name="Line 8"/>
            <p:cNvSpPr>
              <a:spLocks noChangeShapeType="1"/>
            </p:cNvSpPr>
            <p:nvPr/>
          </p:nvSpPr>
          <p:spPr bwMode="auto">
            <a:xfrm flipH="1">
              <a:off x="1488" y="2256"/>
              <a:ext cx="1296" cy="816"/>
            </a:xfrm>
            <a:prstGeom prst="line">
              <a:avLst/>
            </a:prstGeom>
            <a:grpFill/>
            <a:ln w="28575">
              <a:solidFill>
                <a:schemeClr val="bg1">
                  <a:lumMod val="50000"/>
                </a:schemeClr>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3" name="WordArt 9"/>
          <p:cNvSpPr>
            <a:spLocks noTextEdit="1"/>
          </p:cNvSpPr>
          <p:nvPr/>
        </p:nvSpPr>
        <p:spPr>
          <a:xfrm>
            <a:off x="861060" y="2215515"/>
            <a:ext cx="608330" cy="740410"/>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5 </a:t>
            </a:r>
          </a:p>
        </p:txBody>
      </p:sp>
      <p:sp>
        <p:nvSpPr>
          <p:cNvPr id="4" name="Text Box 10"/>
          <p:cNvSpPr txBox="1"/>
          <p:nvPr/>
        </p:nvSpPr>
        <p:spPr>
          <a:xfrm>
            <a:off x="1182370" y="2357120"/>
            <a:ext cx="675640" cy="460375"/>
          </a:xfrm>
          <a:prstGeom prst="rect">
            <a:avLst/>
          </a:prstGeom>
          <a:noFill/>
          <a:ln w="9525">
            <a:noFill/>
          </a:ln>
        </p:spPr>
        <p:txBody>
          <a:bodyPr wrap="square">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应用控制措施</a:t>
            </a:r>
          </a:p>
        </p:txBody>
      </p:sp>
      <p:sp>
        <p:nvSpPr>
          <p:cNvPr id="5" name="Text Box 11"/>
          <p:cNvSpPr txBox="1"/>
          <p:nvPr/>
        </p:nvSpPr>
        <p:spPr>
          <a:xfrm>
            <a:off x="4199255" y="2672080"/>
            <a:ext cx="4208145" cy="1383665"/>
          </a:xfrm>
          <a:prstGeom prst="rect">
            <a:avLst/>
          </a:prstGeom>
          <a:noFill/>
          <a:ln w="9525">
            <a:noFill/>
          </a:ln>
        </p:spPr>
        <p:txBody>
          <a:bodyPr wrap="square">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看一看你的上; 下; 前; 后 &amp; 两边, 想一想</a:t>
            </a: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如何管理这些风险</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清除 – 我怎样才能消除危险? </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替代方案  – 有没有其他更加安全的方式来完成工作</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工程  – 我是否需要新的/额外的工具</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设置防护?</a:t>
            </a:r>
          </a:p>
          <a:p>
            <a:pPr>
              <a:buFont typeface="Wingdings" panose="05000000000000000000" pitchFamily="2" charset="2"/>
              <a:buChar char="Ø"/>
            </a:pP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进行管理  – 我应该工作多长时间? 我是否需要帮助</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buFont typeface="Wingdings" panose="05000000000000000000" pitchFamily="2" charset="2"/>
              <a:buChar char="Ø"/>
            </a:pP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PPE – </a:t>
            </a:r>
            <a:r>
              <a:rPr lang="zh-CN" altLang="en-US"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我需要哪些</a:t>
            </a:r>
            <a:r>
              <a:rPr lang="en-US" altLang="zh-CN" sz="12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PPE?</a:t>
            </a:r>
          </a:p>
        </p:txBody>
      </p:sp>
      <p:sp>
        <p:nvSpPr>
          <p:cNvPr id="6" name="WordArt 12"/>
          <p:cNvSpPr>
            <a:spLocks noTextEdit="1"/>
          </p:cNvSpPr>
          <p:nvPr/>
        </p:nvSpPr>
        <p:spPr>
          <a:xfrm>
            <a:off x="1687195" y="1475105"/>
            <a:ext cx="608330" cy="740410"/>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1</a:t>
            </a:r>
          </a:p>
        </p:txBody>
      </p:sp>
      <p:sp>
        <p:nvSpPr>
          <p:cNvPr id="8" name="WordArt 13"/>
          <p:cNvSpPr>
            <a:spLocks noTextEdit="1"/>
          </p:cNvSpPr>
          <p:nvPr/>
        </p:nvSpPr>
        <p:spPr>
          <a:xfrm>
            <a:off x="2870200" y="2148840"/>
            <a:ext cx="608330" cy="740410"/>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2</a:t>
            </a:r>
          </a:p>
        </p:txBody>
      </p:sp>
      <p:sp>
        <p:nvSpPr>
          <p:cNvPr id="9" name="WordArt 14"/>
          <p:cNvSpPr>
            <a:spLocks noTextEdit="1"/>
          </p:cNvSpPr>
          <p:nvPr/>
        </p:nvSpPr>
        <p:spPr>
          <a:xfrm>
            <a:off x="2454910" y="3117215"/>
            <a:ext cx="608330" cy="740410"/>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3</a:t>
            </a:r>
          </a:p>
        </p:txBody>
      </p:sp>
      <p:sp>
        <p:nvSpPr>
          <p:cNvPr id="10" name="WordArt 15"/>
          <p:cNvSpPr>
            <a:spLocks noTextEdit="1"/>
          </p:cNvSpPr>
          <p:nvPr/>
        </p:nvSpPr>
        <p:spPr>
          <a:xfrm>
            <a:off x="1189990" y="3162300"/>
            <a:ext cx="608330" cy="740410"/>
          </a:xfrm>
          <a:prstGeom prst="rect">
            <a:avLst/>
          </a:prstGeom>
        </p:spPr>
        <p:txBody>
          <a:bodyPr wrap="none" fromWordArt="1">
            <a:prstTxWarp prst="textPlain">
              <a:avLst>
                <a:gd name="adj" fmla="val 50000"/>
              </a:avLst>
            </a:prstTxWarp>
            <a:normAutofit/>
          </a:bodyPr>
          <a:lstStyle/>
          <a:p>
            <a:pPr algn="ctr"/>
            <a:r>
              <a:rPr lang="zh-CN" altLang="en-US" sz="1200" b="1">
                <a:solidFill>
                  <a:schemeClr val="accent6"/>
                </a:solidFill>
                <a:effectLst/>
                <a:latin typeface="微软雅黑" panose="020B0503020204020204" pitchFamily="34" charset="-122"/>
                <a:ea typeface="微软雅黑" panose="020B0503020204020204" pitchFamily="34" charset="-122"/>
              </a:rPr>
              <a:t>4</a:t>
            </a:r>
          </a:p>
        </p:txBody>
      </p:sp>
      <p:sp>
        <p:nvSpPr>
          <p:cNvPr id="11" name="Text Box 16"/>
          <p:cNvSpPr txBox="1"/>
          <p:nvPr/>
        </p:nvSpPr>
        <p:spPr>
          <a:xfrm>
            <a:off x="2454910" y="2376805"/>
            <a:ext cx="518160" cy="275590"/>
          </a:xfrm>
          <a:prstGeom prst="rect">
            <a:avLst/>
          </a:prstGeom>
          <a:noFill/>
          <a:ln w="9525">
            <a:noFill/>
          </a:ln>
        </p:spPr>
        <p:txBody>
          <a:bodyPr wrap="square">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观察</a:t>
            </a:r>
          </a:p>
        </p:txBody>
      </p:sp>
      <p:sp>
        <p:nvSpPr>
          <p:cNvPr id="12" name="Text Box 17"/>
          <p:cNvSpPr txBox="1"/>
          <p:nvPr/>
        </p:nvSpPr>
        <p:spPr>
          <a:xfrm>
            <a:off x="1687195" y="3090545"/>
            <a:ext cx="468630" cy="829945"/>
          </a:xfrm>
          <a:prstGeom prst="rect">
            <a:avLst/>
          </a:prstGeom>
          <a:noFill/>
          <a:ln w="9525">
            <a:noFill/>
          </a:ln>
        </p:spPr>
        <p:txBody>
          <a:bodyPr wrap="square">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考虑风险</a:t>
            </a:r>
          </a:p>
        </p:txBody>
      </p:sp>
      <p:sp>
        <p:nvSpPr>
          <p:cNvPr id="13" name="Text Box 18"/>
          <p:cNvSpPr txBox="1">
            <a:spLocks noChangeArrowheads="1"/>
          </p:cNvSpPr>
          <p:nvPr/>
        </p:nvSpPr>
        <p:spPr bwMode="auto">
          <a:xfrm>
            <a:off x="2155825" y="1522730"/>
            <a:ext cx="540385" cy="645160"/>
          </a:xfrm>
          <a:prstGeom prst="rect">
            <a:avLst/>
          </a:prstGeom>
          <a:noFill/>
          <a:ln w="9525">
            <a:noFill/>
            <a:miter lim="800000"/>
          </a:ln>
          <a:effectLst/>
        </p:spPr>
        <p:txBody>
          <a:bodyPr wrap="square">
            <a:spAutoFit/>
          </a:bodyPr>
          <a:lstStyle/>
          <a:p>
            <a:pPr marR="0" algn="l" defTabSz="914400">
              <a:buClrTx/>
              <a:buSzTx/>
              <a:buFontTx/>
              <a:buNone/>
              <a:defRPr/>
            </a:pPr>
            <a:r>
              <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环顾周围</a:t>
            </a:r>
          </a:p>
          <a:p>
            <a:pPr marR="0" algn="l" defTabSz="914400">
              <a:buClrTx/>
              <a:buSzTx/>
              <a:buFontTx/>
              <a:buNone/>
              <a:defRPr/>
            </a:pPr>
            <a:endParaRPr kumimoji="0" lang="zh-CN" altLang="en-US" sz="1200"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Text Box 19"/>
          <p:cNvSpPr txBox="1"/>
          <p:nvPr/>
        </p:nvSpPr>
        <p:spPr>
          <a:xfrm>
            <a:off x="2151380" y="3072765"/>
            <a:ext cx="364490" cy="829945"/>
          </a:xfrm>
          <a:prstGeom prst="rect">
            <a:avLst/>
          </a:prstGeom>
          <a:noFill/>
          <a:ln w="9525">
            <a:noFill/>
          </a:ln>
        </p:spPr>
        <p:txBody>
          <a:bodyPr wrap="square">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寻找危险</a:t>
            </a:r>
          </a:p>
        </p:txBody>
      </p:sp>
      <p:sp>
        <p:nvSpPr>
          <p:cNvPr id="16" name="Text Box 21"/>
          <p:cNvSpPr txBox="1"/>
          <p:nvPr/>
        </p:nvSpPr>
        <p:spPr>
          <a:xfrm>
            <a:off x="4127500" y="993140"/>
            <a:ext cx="1822450" cy="1383665"/>
          </a:xfrm>
          <a:prstGeom prst="rect">
            <a:avLst/>
          </a:prstGeom>
          <a:noFill/>
          <a:ln w="9525">
            <a:noFill/>
          </a:ln>
        </p:spPr>
        <p:txBody>
          <a:bodyPr wrap="square">
            <a:spAutoFit/>
          </a:bodyPr>
          <a:lstStyle/>
          <a:p>
            <a:pPr marL="457200" indent="-457200"/>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应用控制措施:</a:t>
            </a:r>
          </a:p>
          <a:p>
            <a:pPr marL="457200" indent="-457200"/>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清除</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替代方案</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设置工程</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进行管理</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5.PPE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pic>
        <p:nvPicPr>
          <p:cNvPr id="79875" name="Picture 4100" descr="DSC01254"/>
          <p:cNvPicPr>
            <a:picLocks noChangeAspect="1"/>
          </p:cNvPicPr>
          <p:nvPr/>
        </p:nvPicPr>
        <p:blipFill>
          <a:blip r:embed="rId3"/>
          <a:stretch>
            <a:fillRect/>
          </a:stretch>
        </p:blipFill>
        <p:spPr>
          <a:xfrm>
            <a:off x="2790825" y="1313180"/>
            <a:ext cx="3524250" cy="2741295"/>
          </a:xfrm>
          <a:prstGeom prst="rect">
            <a:avLst/>
          </a:prstGeom>
          <a:noFill/>
          <a:ln w="9525">
            <a:noFill/>
          </a:ln>
        </p:spPr>
      </p:pic>
      <p:grpSp>
        <p:nvGrpSpPr>
          <p:cNvPr id="79876" name="Group 4101"/>
          <p:cNvGrpSpPr/>
          <p:nvPr/>
        </p:nvGrpSpPr>
        <p:grpSpPr>
          <a:xfrm>
            <a:off x="4309110" y="2786380"/>
            <a:ext cx="154940" cy="328295"/>
            <a:chOff x="2544" y="2400"/>
            <a:chExt cx="432" cy="576"/>
          </a:xfrm>
        </p:grpSpPr>
        <p:sp>
          <p:nvSpPr>
            <p:cNvPr id="79896" name="AutoShape 4102"/>
            <p:cNvSpPr/>
            <p:nvPr/>
          </p:nvSpPr>
          <p:spPr>
            <a:xfrm>
              <a:off x="2832" y="2544"/>
              <a:ext cx="144" cy="48"/>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97" name="AutoShape 4103"/>
            <p:cNvSpPr/>
            <p:nvPr/>
          </p:nvSpPr>
          <p:spPr>
            <a:xfrm>
              <a:off x="2544" y="2544"/>
              <a:ext cx="144" cy="48"/>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98" name="Rectangle 4104"/>
            <p:cNvSpPr/>
            <p:nvPr/>
          </p:nvSpPr>
          <p:spPr>
            <a:xfrm>
              <a:off x="2688" y="2544"/>
              <a:ext cx="144" cy="1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99" name="Rectangle 4105"/>
            <p:cNvSpPr/>
            <p:nvPr/>
          </p:nvSpPr>
          <p:spPr>
            <a:xfrm>
              <a:off x="2784" y="2736"/>
              <a:ext cx="48" cy="24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900" name="Rectangle 4106"/>
            <p:cNvSpPr/>
            <p:nvPr/>
          </p:nvSpPr>
          <p:spPr>
            <a:xfrm>
              <a:off x="2688" y="2736"/>
              <a:ext cx="48" cy="24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901" name="Oval 4107"/>
            <p:cNvSpPr/>
            <p:nvPr/>
          </p:nvSpPr>
          <p:spPr>
            <a:xfrm>
              <a:off x="2688" y="2400"/>
              <a:ext cx="144" cy="144"/>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grpSp>
      <p:sp>
        <p:nvSpPr>
          <p:cNvPr id="79877" name="AutoShape 4108"/>
          <p:cNvSpPr/>
          <p:nvPr/>
        </p:nvSpPr>
        <p:spPr>
          <a:xfrm>
            <a:off x="4495165" y="2917825"/>
            <a:ext cx="154940" cy="99060"/>
          </a:xfrm>
          <a:prstGeom prst="rightArrow">
            <a:avLst>
              <a:gd name="adj1" fmla="val 50000"/>
              <a:gd name="adj2" fmla="val 40624"/>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78" name="AutoShape 4109"/>
          <p:cNvSpPr/>
          <p:nvPr/>
        </p:nvSpPr>
        <p:spPr>
          <a:xfrm>
            <a:off x="4153535" y="2917825"/>
            <a:ext cx="154940" cy="99060"/>
          </a:xfrm>
          <a:prstGeom prst="leftArrow">
            <a:avLst>
              <a:gd name="adj1" fmla="val 50000"/>
              <a:gd name="adj2" fmla="val 40624"/>
            </a:avLst>
          </a:prstGeom>
          <a:solidFill>
            <a:srgbClr val="FF0000"/>
          </a:solidFill>
          <a:ln w="9525" cap="flat" cmpd="sng">
            <a:solidFill>
              <a:srgbClr val="FF0000"/>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79" name="AutoShape 4110"/>
          <p:cNvSpPr/>
          <p:nvPr/>
        </p:nvSpPr>
        <p:spPr>
          <a:xfrm>
            <a:off x="4340225" y="2623185"/>
            <a:ext cx="93345" cy="131445"/>
          </a:xfrm>
          <a:prstGeom prst="upArrow">
            <a:avLst>
              <a:gd name="adj1" fmla="val 50000"/>
              <a:gd name="adj2" fmla="val 33823"/>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80" name="AutoShape 4111"/>
          <p:cNvSpPr/>
          <p:nvPr/>
        </p:nvSpPr>
        <p:spPr>
          <a:xfrm>
            <a:off x="4340225" y="3148330"/>
            <a:ext cx="123825" cy="130175"/>
          </a:xfrm>
          <a:prstGeom prst="downArrow">
            <a:avLst>
              <a:gd name="adj1" fmla="val 50000"/>
              <a:gd name="adj2" fmla="val 25370"/>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81" name="AutoShape 4112"/>
          <p:cNvSpPr/>
          <p:nvPr/>
        </p:nvSpPr>
        <p:spPr>
          <a:xfrm rot="2259937">
            <a:off x="4463415" y="2753995"/>
            <a:ext cx="123825" cy="131445"/>
          </a:xfrm>
          <a:prstGeom prst="upArrow">
            <a:avLst>
              <a:gd name="adj1" fmla="val 50000"/>
              <a:gd name="adj2" fmla="val 25555"/>
            </a:avLst>
          </a:prstGeom>
          <a:solidFill>
            <a:srgbClr val="FF0000"/>
          </a:solidFill>
          <a:ln w="9525" cap="flat" cmpd="sng">
            <a:solidFill>
              <a:schemeClr val="tx1"/>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82" name="AutoShape 4113"/>
          <p:cNvSpPr/>
          <p:nvPr/>
        </p:nvSpPr>
        <p:spPr>
          <a:xfrm rot="19020351">
            <a:off x="4153535" y="3049270"/>
            <a:ext cx="154940" cy="99060"/>
          </a:xfrm>
          <a:prstGeom prst="leftArrow">
            <a:avLst>
              <a:gd name="adj1" fmla="val 50000"/>
              <a:gd name="adj2" fmla="val 40624"/>
            </a:avLst>
          </a:prstGeom>
          <a:solidFill>
            <a:srgbClr val="FF0000"/>
          </a:solidFill>
          <a:ln w="9525" cap="flat" cmpd="sng">
            <a:solidFill>
              <a:srgbClr val="FF0000"/>
            </a:solidFill>
            <a:prstDash val="solid"/>
            <a:miter/>
            <a:headEnd type="none" w="med" len="med"/>
            <a:tailEnd type="none" w="med" len="med"/>
          </a:ln>
        </p:spPr>
        <p:txBody>
          <a:bodyPr wrap="none" anchor="ctr"/>
          <a:lstStyle/>
          <a:p>
            <a:endParaRPr lang="zh-CN" altLang="en-US" sz="1000" b="0" dirty="0">
              <a:solidFill>
                <a:schemeClr val="tx1"/>
              </a:solidFill>
              <a:latin typeface="微软雅黑" panose="020B0503020204020204" pitchFamily="34" charset="-122"/>
              <a:ea typeface="微软雅黑" panose="020B0503020204020204" pitchFamily="34" charset="-122"/>
            </a:endParaRPr>
          </a:p>
        </p:txBody>
      </p:sp>
      <p:sp>
        <p:nvSpPr>
          <p:cNvPr id="79883" name="Text Box 4114"/>
          <p:cNvSpPr txBox="1"/>
          <p:nvPr/>
        </p:nvSpPr>
        <p:spPr>
          <a:xfrm>
            <a:off x="3723005" y="523875"/>
            <a:ext cx="2513330" cy="706755"/>
          </a:xfrm>
          <a:prstGeom prst="rect">
            <a:avLst/>
          </a:prstGeom>
          <a:noFill/>
          <a:ln w="9525">
            <a:noFill/>
          </a:ln>
          <a:extLst>
            <a:ext uri="{909E8E84-426E-40DD-AFC4-6F175D3DCCD1}">
              <a14:hiddenFill xmlns:a14="http://schemas.microsoft.com/office/drawing/2010/main">
                <a:solidFill>
                  <a:srgbClr val="66FF66"/>
                </a:solidFill>
              </a14:hiddenFill>
            </a:ext>
          </a:extLst>
        </p:spPr>
        <p:txBody>
          <a:bodyPr wrap="square">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上</a:t>
            </a:r>
            <a:endPar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高空装载 &amp; 起重机作业</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什么有可能掉落</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松散的</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不安全的物体</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上方正在进行的作业</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9884" name="Text Box 4115"/>
          <p:cNvSpPr txBox="1"/>
          <p:nvPr/>
        </p:nvSpPr>
        <p:spPr>
          <a:xfrm>
            <a:off x="1636395" y="1450340"/>
            <a:ext cx="1177925" cy="706755"/>
          </a:xfrm>
          <a:prstGeom prst="rect">
            <a:avLst/>
          </a:prstGeom>
          <a:noFill/>
          <a:ln w="9525">
            <a:noFill/>
          </a:ln>
          <a:extLst>
            <a:ext uri="{909E8E84-426E-40DD-AFC4-6F175D3DCCD1}">
              <a14:hiddenFill xmlns:a14="http://schemas.microsoft.com/office/drawing/2010/main">
                <a:solidFill>
                  <a:srgbClr val="66FF66"/>
                </a:solidFill>
              </a14:hiddenFill>
            </a:ext>
          </a:extLst>
        </p:spPr>
        <p:txBody>
          <a:bodyPr wrap="square">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左边</a:t>
            </a:r>
            <a:endPar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轧管?</a:t>
            </a: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接触极端温度</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压力; 张力</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9885" name="Text Box 4116"/>
          <p:cNvSpPr txBox="1"/>
          <p:nvPr/>
        </p:nvSpPr>
        <p:spPr>
          <a:xfrm>
            <a:off x="6403340" y="973455"/>
            <a:ext cx="1572260" cy="706755"/>
          </a:xfrm>
          <a:prstGeom prst="rect">
            <a:avLst/>
          </a:prstGeom>
          <a:noFill/>
          <a:ln w="9525">
            <a:noFill/>
          </a:ln>
          <a:extLst>
            <a:ext uri="{909E8E84-426E-40DD-AFC4-6F175D3DCCD1}">
              <a14:hiddenFill xmlns:a14="http://schemas.microsoft.com/office/drawing/2010/main">
                <a:solidFill>
                  <a:srgbClr val="66FF66"/>
                </a:solidFill>
              </a14:hiddenFill>
            </a:ext>
          </a:extLst>
        </p:spPr>
        <p:txBody>
          <a:bodyPr wrap="square">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前</a:t>
            </a:r>
            <a:endPar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物体从立式门上滑落</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endPar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什么可能袭击/碰撞你</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9886" name="Text Box 4117"/>
          <p:cNvSpPr txBox="1"/>
          <p:nvPr/>
        </p:nvSpPr>
        <p:spPr>
          <a:xfrm>
            <a:off x="3583305" y="4034790"/>
            <a:ext cx="2322830" cy="860425"/>
          </a:xfrm>
          <a:prstGeom prst="rect">
            <a:avLst/>
          </a:prstGeom>
          <a:noFill/>
          <a:ln w="9525">
            <a:noFill/>
          </a:ln>
          <a:extLst>
            <a:ext uri="{909E8E84-426E-40DD-AFC4-6F175D3DCCD1}">
              <a14:hiddenFill xmlns:a14="http://schemas.microsoft.com/office/drawing/2010/main">
                <a:solidFill>
                  <a:srgbClr val="66FF66"/>
                </a:solidFill>
              </a14:hiddenFill>
            </a:ext>
          </a:extLst>
        </p:spPr>
        <p:txBody>
          <a:bodyPr wrap="square">
            <a:spAutoFit/>
          </a:bodyPr>
          <a:lstStyle/>
          <a:p>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下</a:t>
            </a:r>
            <a:b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-甲板下的活动 – 高压测试</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你会怎样跌落或者什么会掉落</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现场有没有防止掉落的控制措施? </a:t>
            </a:r>
          </a:p>
          <a:p>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下方是否有其他人正在进行作业</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79887" name="Text Box 4118"/>
          <p:cNvSpPr txBox="1"/>
          <p:nvPr/>
        </p:nvSpPr>
        <p:spPr>
          <a:xfrm>
            <a:off x="1373505" y="2632075"/>
            <a:ext cx="1348740" cy="860425"/>
          </a:xfrm>
          <a:prstGeom prst="rect">
            <a:avLst/>
          </a:prstGeom>
          <a:noFill/>
          <a:ln w="9525">
            <a:noFill/>
          </a:ln>
          <a:extLst>
            <a:ext uri="{909E8E84-426E-40DD-AFC4-6F175D3DCCD1}">
              <a14:hiddenFill xmlns:a14="http://schemas.microsoft.com/office/drawing/2010/main">
                <a:solidFill>
                  <a:srgbClr val="66FF66"/>
                </a:solidFill>
              </a14:hiddenFill>
            </a:ext>
          </a:extLst>
        </p:spPr>
        <p:txBody>
          <a:bodyPr wrap="square">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后</a:t>
            </a:r>
            <a:endPar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任何障碍物; 滑的甲板? 什么会使你夹在中间</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任何障碍物?</a:t>
            </a:r>
          </a:p>
        </p:txBody>
      </p:sp>
      <p:sp>
        <p:nvSpPr>
          <p:cNvPr id="79888" name="Text Box 4119"/>
          <p:cNvSpPr txBox="1"/>
          <p:nvPr/>
        </p:nvSpPr>
        <p:spPr>
          <a:xfrm>
            <a:off x="6116320" y="2400300"/>
            <a:ext cx="1396365" cy="398780"/>
          </a:xfrm>
          <a:prstGeom prst="rect">
            <a:avLst/>
          </a:prstGeom>
          <a:noFill/>
          <a:ln w="9525">
            <a:noFill/>
          </a:ln>
          <a:extLst>
            <a:ext uri="{909E8E84-426E-40DD-AFC4-6F175D3DCCD1}">
              <a14:hiddenFill xmlns:a14="http://schemas.microsoft.com/office/drawing/2010/main">
                <a:solidFill>
                  <a:srgbClr val="66FF66"/>
                </a:solidFill>
              </a14:hiddenFill>
            </a:ext>
          </a:extLst>
        </p:spPr>
        <p:txBody>
          <a:bodyPr wrap="square">
            <a:spAutoFit/>
          </a:bodyPr>
          <a:lstStyle/>
          <a:p>
            <a:pPr algn="ct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右边</a:t>
            </a:r>
            <a:endParaRPr lang="zh-CN" altLang="en-US" sz="1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下边的甲板</a:t>
            </a:r>
            <a:r>
              <a:rPr lang="en-US" altLang="zh-CN"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732630" name="Line 4120"/>
          <p:cNvSpPr>
            <a:spLocks noChangeShapeType="1"/>
          </p:cNvSpPr>
          <p:nvPr/>
        </p:nvSpPr>
        <p:spPr bwMode="auto">
          <a:xfrm flipH="1">
            <a:off x="4376420" y="1176020"/>
            <a:ext cx="572770" cy="1416685"/>
          </a:xfrm>
          <a:prstGeom prst="line">
            <a:avLst/>
          </a:prstGeom>
          <a:noFill/>
          <a:ln w="28575">
            <a:solidFill>
              <a:schemeClr val="accent2"/>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32631" name="Line 4121"/>
          <p:cNvSpPr>
            <a:spLocks noChangeShapeType="1"/>
          </p:cNvSpPr>
          <p:nvPr/>
        </p:nvSpPr>
        <p:spPr bwMode="auto">
          <a:xfrm flipH="1">
            <a:off x="4597400" y="1404620"/>
            <a:ext cx="1850390" cy="1325245"/>
          </a:xfrm>
          <a:prstGeom prst="line">
            <a:avLst/>
          </a:prstGeom>
          <a:noFill/>
          <a:ln w="28575">
            <a:solidFill>
              <a:schemeClr val="accent2"/>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32632" name="Line 4122"/>
          <p:cNvSpPr>
            <a:spLocks noChangeShapeType="1"/>
          </p:cNvSpPr>
          <p:nvPr/>
        </p:nvSpPr>
        <p:spPr bwMode="auto">
          <a:xfrm flipH="1">
            <a:off x="4641215" y="2592070"/>
            <a:ext cx="1806575" cy="365125"/>
          </a:xfrm>
          <a:prstGeom prst="line">
            <a:avLst/>
          </a:prstGeom>
          <a:noFill/>
          <a:ln w="28575">
            <a:solidFill>
              <a:schemeClr val="accent2"/>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32633" name="Line 4123"/>
          <p:cNvSpPr>
            <a:spLocks noChangeShapeType="1"/>
          </p:cNvSpPr>
          <p:nvPr/>
        </p:nvSpPr>
        <p:spPr bwMode="auto">
          <a:xfrm>
            <a:off x="2614295" y="1724025"/>
            <a:ext cx="1541780" cy="1233805"/>
          </a:xfrm>
          <a:prstGeom prst="line">
            <a:avLst/>
          </a:prstGeom>
          <a:noFill/>
          <a:ln w="28575">
            <a:solidFill>
              <a:schemeClr val="accent2"/>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32634" name="Line 4124"/>
          <p:cNvSpPr>
            <a:spLocks noChangeShapeType="1"/>
          </p:cNvSpPr>
          <p:nvPr/>
        </p:nvSpPr>
        <p:spPr bwMode="auto">
          <a:xfrm>
            <a:off x="2658745" y="2957830"/>
            <a:ext cx="1497965" cy="182880"/>
          </a:xfrm>
          <a:prstGeom prst="line">
            <a:avLst/>
          </a:prstGeom>
          <a:noFill/>
          <a:ln w="28575">
            <a:solidFill>
              <a:schemeClr val="accent2"/>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732635" name="Line 4125"/>
          <p:cNvSpPr>
            <a:spLocks noChangeShapeType="1"/>
          </p:cNvSpPr>
          <p:nvPr/>
        </p:nvSpPr>
        <p:spPr bwMode="auto">
          <a:xfrm flipH="1" flipV="1">
            <a:off x="4420870" y="3323590"/>
            <a:ext cx="43815" cy="823595"/>
          </a:xfrm>
          <a:prstGeom prst="line">
            <a:avLst/>
          </a:prstGeom>
          <a:noFill/>
          <a:ln w="28575">
            <a:solidFill>
              <a:schemeClr val="accent2"/>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79895" name="Text Box 4126"/>
          <p:cNvSpPr txBox="1"/>
          <p:nvPr/>
        </p:nvSpPr>
        <p:spPr>
          <a:xfrm>
            <a:off x="280670" y="678180"/>
            <a:ext cx="1846580" cy="275590"/>
          </a:xfrm>
          <a:prstGeom prst="rect">
            <a:avLst/>
          </a:prstGeom>
          <a:noFill/>
          <a:ln w="9525">
            <a:noFill/>
          </a:ln>
          <a:extLst>
            <a:ext uri="{909E8E84-426E-40DD-AFC4-6F175D3DCCD1}">
              <a14:hiddenFill xmlns:a14="http://schemas.microsoft.com/office/drawing/2010/main">
                <a:solidFill>
                  <a:srgbClr val="CCFFFF"/>
                </a:solidFill>
              </a14:hiddenFill>
            </a:ext>
          </a:extLst>
        </p:spPr>
        <p:txBody>
          <a:bodyPr>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实例   环 顾 周 围</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735682" name="Rectangle 2"/>
          <p:cNvSpPr>
            <a:spLocks noChangeArrowheads="1"/>
          </p:cNvSpPr>
          <p:nvPr/>
        </p:nvSpPr>
        <p:spPr bwMode="auto">
          <a:xfrm>
            <a:off x="810260" y="948690"/>
            <a:ext cx="6352540" cy="2491740"/>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lgn="l"/>
            <a:r>
              <a:rPr lang="zh-CN" altLang="en-AU"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高层管理层的要求…..</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从以往的事故中汲取的主要教训</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任何工作都需要进行监督/进行质量检查</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algn="l"/>
            <a:endPar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14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eaLnBrk="0" hangingPunct="0"/>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好的工作计划可以避免工作人员在疲劳</a:t>
            </a:r>
          </a:p>
          <a:p>
            <a:pPr algn="l" eaLnBrk="0" hangingPunct="0"/>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或情绪紧张时发生紧急情况</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或不在监督下的活动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AU"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AU"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81923" name="Text Box 3"/>
          <p:cNvSpPr txBox="1"/>
          <p:nvPr/>
        </p:nvSpPr>
        <p:spPr>
          <a:xfrm>
            <a:off x="660400" y="567055"/>
            <a:ext cx="5308600" cy="4076700"/>
          </a:xfrm>
          <a:prstGeom prst="rect">
            <a:avLst/>
          </a:prstGeom>
          <a:noFill/>
          <a:ln w="9525">
            <a:noFill/>
          </a:ln>
        </p:spPr>
        <p:txBody>
          <a:bodyPr wrap="square">
            <a:spAutoFit/>
          </a:bodyPr>
          <a:lstStyle/>
          <a:p>
            <a:pPr marL="457200" indent="-457200"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你的介入是为了确保所有事情都符合规定…..</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采取控制及矫正措施</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spcBef>
                <a:spcPct val="5000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达成协议 并对一致同意的行动及正确行动的基本点进行概述</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spcBef>
                <a:spcPct val="5000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抓住机会对好的实践经验进行推荐</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spcBef>
                <a:spcPct val="5000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讨论并征集他的意见&amp;其他矫正措施</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spcBef>
                <a:spcPct val="50000"/>
              </a:spcBef>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a:spcBef>
                <a:spcPct val="5000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不同级别的控制措施</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gn="l" eaLnBrk="0" hangingPunct="0"/>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buClr>
                <a:srgbClr val="0066FF"/>
              </a:buClr>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u="sng"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清除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–我怎样才能消除危险? </a:t>
            </a:r>
          </a:p>
          <a:p>
            <a:pPr indent="0" algn="l">
              <a:buClr>
                <a:srgbClr val="0066FF"/>
              </a:buClr>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u="sng"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替代方案</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有没有其他更加安全的方式来完成工作</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indent="0" algn="l">
              <a:buClr>
                <a:srgbClr val="0066FF"/>
              </a:buClr>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u="sng"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工程</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–我是否需要新的/额外的工具</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indent="0" algn="l">
              <a:buClr>
                <a:srgbClr val="0066FF"/>
              </a:buClr>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u="sng"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行政管理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–我应该工作多长时间? 我是否需要帮助</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indent="0" algn="l">
              <a:buClr>
                <a:srgbClr val="0066FF"/>
              </a:buClr>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u="sng"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PPE</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我需要哪些</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PPE?</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82946" name="Rectangle 4"/>
          <p:cNvSpPr/>
          <p:nvPr/>
        </p:nvSpPr>
        <p:spPr>
          <a:xfrm>
            <a:off x="1694815" y="1102995"/>
            <a:ext cx="5654675" cy="2676525"/>
          </a:xfrm>
          <a:prstGeom prst="rect">
            <a:avLst/>
          </a:prstGeom>
          <a:noFill/>
          <a:ln w="9525">
            <a:noFill/>
          </a:ln>
        </p:spPr>
        <p:txBody>
          <a:bodyPr wrap="square">
            <a:spAutoFit/>
          </a:bodyPr>
          <a:lstStyle/>
          <a:p>
            <a:pPr algn="ctr" eaLnBrk="0" hangingPunct="0"/>
            <a:endPar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0" hangingPunct="0"/>
            <a:r>
              <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ACT</a:t>
            </a:r>
            <a:r>
              <a:rPr lang="zh-CN" altLang="fr-FR"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卡示例</a:t>
            </a:r>
          </a:p>
          <a:p>
            <a:pPr algn="ctr" eaLnBrk="0" hangingPunct="0"/>
            <a:endPar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0" hangingPunct="0"/>
            <a:r>
              <a:rPr lang="zh-CN" altLang="fr-FR"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危险行为 &amp; 条件分类</a:t>
            </a:r>
            <a:endPar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0" hangingPunct="0"/>
            <a:r>
              <a:rPr lang="zh-CN" altLang="fr-FR"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为什么会发生/产生危险的行为和条件</a:t>
            </a:r>
            <a:r>
              <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gn="ctr" eaLnBrk="0" hangingPunct="0"/>
            <a:endPar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0" hangingPunct="0"/>
            <a:endParaRPr lang="fr-FR"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490500" name="Rectangle 4"/>
          <p:cNvSpPr>
            <a:spLocks noChangeArrowheads="1"/>
          </p:cNvSpPr>
          <p:nvPr/>
        </p:nvSpPr>
        <p:spPr bwMode="auto">
          <a:xfrm>
            <a:off x="873125" y="916305"/>
            <a:ext cx="414655" cy="3532505"/>
          </a:xfrm>
          <a:prstGeom prst="rect">
            <a:avLst/>
          </a:prstGeom>
          <a:noFill/>
          <a:ln w="9525">
            <a:noFill/>
            <a:miter lim="800000"/>
          </a:ln>
          <a:effectLst>
            <a:outerShdw dist="35921" dir="2700000" algn="ctr" rotWithShape="0">
              <a:schemeClr val="bg2"/>
            </a:outerShdw>
          </a:effectLst>
          <a:extLst>
            <a:ext uri="{909E8E84-426E-40DD-AFC4-6F175D3DCCD1}">
              <a14:hiddenFill xmlns:a14="http://schemas.microsoft.com/office/drawing/2010/main">
                <a:solidFill>
                  <a:srgbClr val="CCCC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你</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看</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到</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了</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那</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些</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险</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条</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件</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490502" name="Rectangle 6"/>
          <p:cNvSpPr>
            <a:spLocks noChangeArrowheads="1"/>
          </p:cNvSpPr>
          <p:nvPr/>
        </p:nvSpPr>
        <p:spPr bwMode="auto">
          <a:xfrm>
            <a:off x="2081530" y="474980"/>
            <a:ext cx="2091690" cy="4399915"/>
          </a:xfrm>
          <a:prstGeom prst="rect">
            <a:avLst/>
          </a:prstGeom>
          <a:noFill/>
          <a:ln w="9525">
            <a:noFill/>
            <a:miter lim="800000"/>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PPE</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没有戴安全帽</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没有戴安全眼镜</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没有戴防护面罩</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没有戴护耳</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没有穿防护服</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没有穿安全鞋</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没有戴安全手套</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   PPE</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的条件/状态较差</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使用了错误的</a:t>
            </a: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PPE</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不合规格的 </a:t>
            </a: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PPE</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工具 / 设备</a:t>
            </a:r>
            <a:endParaRPr kumimoji="0" lang="en-US" altLang="zh-CN"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使用了错误的工具</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13)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工具的条件/状态较差</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工具未经检验</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没有正确使用工具</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工具安装错误</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17)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物料搬运</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18)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对于手工提举重量过大</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19)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错误的机械手工提举</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未经检查的吊装工具</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21)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没有对化学品进行严格检查</a:t>
            </a: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22) </a:t>
            </a:r>
            <a:r>
              <a:rPr kumimoji="0" lang="zh-CN" altLang="en-US"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0503" name="Rectangle 7"/>
          <p:cNvSpPr>
            <a:spLocks noChangeArrowheads="1"/>
          </p:cNvSpPr>
          <p:nvPr/>
        </p:nvSpPr>
        <p:spPr bwMode="auto">
          <a:xfrm>
            <a:off x="4173220" y="628650"/>
            <a:ext cx="1814830" cy="3784600"/>
          </a:xfrm>
          <a:prstGeom prst="rect">
            <a:avLst/>
          </a:prstGeom>
          <a:noFill/>
          <a:ln w="9525">
            <a:noFill/>
            <a:miter lim="800000"/>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所处位置/人们的反应</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23)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有被惊吓/击中的危险</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24)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有被袭击的危险</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25)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有被夹住的危险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26)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掉落/滑倒/脱落的风险</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27)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烫伤/冻伤的风险</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28)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位置错误</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29)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有触电的危险</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30)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有落船的危险</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31)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内部管理</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32)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道路堵塞</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33)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工具/材料杂乱</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34)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不良/不合适的捆绑方式</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35)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垃圾堆积</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36)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环境</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37)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水污染</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38)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大气污染</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39)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噪声污染</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40)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油/化学品泄漏</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41)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490504" name="Rectangle 8"/>
          <p:cNvSpPr>
            <a:spLocks noChangeArrowheads="1"/>
          </p:cNvSpPr>
          <p:nvPr/>
        </p:nvSpPr>
        <p:spPr bwMode="auto">
          <a:xfrm>
            <a:off x="6046470" y="582295"/>
            <a:ext cx="1762760" cy="3938270"/>
          </a:xfrm>
          <a:prstGeom prst="rect">
            <a:avLst/>
          </a:prstGeom>
          <a:noFill/>
          <a:ln w="9525">
            <a:noFill/>
            <a:miter lim="800000"/>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许可 / 程序</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42)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工作未经许可</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43)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错误的许可</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44)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没有遵守程序</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45)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关于许可证的错误指导</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46)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没有遵守许可程序</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47)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偏离了程序要求</a:t>
            </a: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48) </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定义:</a:t>
            </a:r>
          </a:p>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1000" i="0" u="sng"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不安全的行为:</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是指增大伤害的几率、打破已经建立的安全规则或者导致不良后果的行为</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1000" i="0" u="sng"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不安全的条件</a:t>
            </a:r>
            <a:r>
              <a:rPr kumimoji="0" lang="zh-CN" altLang="en-US"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是指一个或多个员工的行为/不作为而直接/间接引起的情况，它可能导致事故的发生</a:t>
            </a:r>
            <a:r>
              <a:rPr kumimoji="0" lang="en-US" altLang="zh-CN" sz="100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nvGrpSpPr>
          <p:cNvPr id="3" name="组合 2"/>
          <p:cNvGrpSpPr/>
          <p:nvPr/>
        </p:nvGrpSpPr>
        <p:grpSpPr>
          <a:xfrm>
            <a:off x="1762125" y="739207"/>
            <a:ext cx="5948045" cy="3848073"/>
            <a:chOff x="0" y="1135"/>
            <a:chExt cx="14400" cy="9121"/>
          </a:xfrm>
        </p:grpSpPr>
        <p:sp>
          <p:nvSpPr>
            <p:cNvPr id="84996" name="Rectangle 10"/>
            <p:cNvSpPr/>
            <p:nvPr/>
          </p:nvSpPr>
          <p:spPr>
            <a:xfrm>
              <a:off x="9973" y="4270"/>
              <a:ext cx="3517" cy="653"/>
            </a:xfrm>
            <a:prstGeom prst="rect">
              <a:avLst/>
            </a:prstGeom>
            <a:noFill/>
            <a:ln w="9525">
              <a:noFill/>
            </a:ln>
          </p:spPr>
          <p:txBody>
            <a:bodyPr>
              <a:spAutoFit/>
            </a:bodyPr>
            <a:lstStyle/>
            <a:p>
              <a:pPr eaLnBrk="0" hangingPunct="0"/>
              <a:endParaRPr lang="zh-CN" altLang="en-US" sz="1200" b="0" dirty="0">
                <a:solidFill>
                  <a:schemeClr val="tx1">
                    <a:lumMod val="65000"/>
                    <a:lumOff val="35000"/>
                  </a:schemeClr>
                </a:solidFill>
                <a:effectLst/>
                <a:latin typeface="微软雅黑" panose="020B0503020204020204" pitchFamily="34" charset="-122"/>
                <a:ea typeface="微软雅黑" panose="020B0503020204020204" pitchFamily="34" charset="-122"/>
              </a:endParaRPr>
            </a:p>
          </p:txBody>
        </p:sp>
        <p:sp>
          <p:nvSpPr>
            <p:cNvPr id="490507" name="Rectangle 11"/>
            <p:cNvSpPr>
              <a:spLocks noChangeArrowheads="1"/>
            </p:cNvSpPr>
            <p:nvPr/>
          </p:nvSpPr>
          <p:spPr bwMode="auto">
            <a:xfrm>
              <a:off x="1105" y="2880"/>
              <a:ext cx="5368" cy="5322"/>
            </a:xfrm>
            <a:prstGeom prst="rect">
              <a:avLst/>
            </a:prstGeom>
            <a:noFill/>
            <a:ln w="9525">
              <a:noFill/>
              <a:miter lim="800000"/>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没有意识到</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没有被告知</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B)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语言问题</a:t>
              </a:r>
              <a:endPar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没有阅读许可证</a:t>
              </a:r>
              <a:endPar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对风险的错误解释</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E)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错误的指示</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F)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没有操作规程	</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G)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忘记</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不知道</a:t>
              </a:r>
              <a:endPar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I)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490508" name="Rectangle 12"/>
            <p:cNvSpPr>
              <a:spLocks noChangeArrowheads="1"/>
            </p:cNvSpPr>
            <p:nvPr/>
          </p:nvSpPr>
          <p:spPr bwMode="auto">
            <a:xfrm>
              <a:off x="0" y="1135"/>
              <a:ext cx="14400" cy="850"/>
            </a:xfrm>
            <a:prstGeom prst="rect">
              <a:avLst/>
            </a:prstGeom>
            <a:noFill/>
            <a:ln w="9525">
              <a:noFill/>
              <a:miter lim="800000"/>
            </a:ln>
            <a:effectLst>
              <a:outerShdw dist="35921" dir="2700000" algn="ctr" rotWithShape="0">
                <a:schemeClr val="bg2"/>
              </a:outerShdw>
            </a:effectLst>
            <a:extLst>
              <a:ext uri="{909E8E84-426E-40DD-AFC4-6F175D3DCCD1}">
                <a14:hiddenFill xmlns:a14="http://schemas.microsoft.com/office/drawing/2010/main">
                  <a:solidFill>
                    <a:srgbClr val="FFCC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为什么会发生/产生危险的行为和条件</a:t>
              </a:r>
              <a:r>
                <a:rPr kumimoji="0" lang="en-US" altLang="zh-CN"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2" name="Rectangle 11"/>
            <p:cNvSpPr>
              <a:spLocks noChangeArrowheads="1"/>
            </p:cNvSpPr>
            <p:nvPr/>
          </p:nvSpPr>
          <p:spPr bwMode="auto">
            <a:xfrm>
              <a:off x="7585" y="2380"/>
              <a:ext cx="5688" cy="7876"/>
            </a:xfrm>
            <a:prstGeom prst="rect">
              <a:avLst/>
            </a:prstGeom>
            <a:noFill/>
            <a:ln w="9525">
              <a:noFill/>
              <a:miter lim="800000"/>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意识到了</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J)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疏忽</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K)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工作条件</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包括天气</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L)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现场布局</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M)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设备/工具的设计</a:t>
              </a:r>
              <a:endPar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N)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工作习惯</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技能的缺乏</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时间压力</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Q)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没有被要求</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R)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自然条件的限制</a:t>
              </a:r>
              <a:endPar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S)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没有提供相关条件</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缺少责任</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U)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糊涂的</a:t>
              </a: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V) </a:t>
              </a:r>
              <a:r>
                <a:rPr kumimoji="0" lang="zh-CN" altLang="en-US"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其他 (请指出</a:t>
              </a:r>
              <a:r>
                <a:rPr kumimoji="0" lang="en-US" altLang="zh-CN" sz="14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86018" name="Rectangle 1026"/>
          <p:cNvSpPr/>
          <p:nvPr/>
        </p:nvSpPr>
        <p:spPr>
          <a:xfrm>
            <a:off x="944880" y="1049655"/>
            <a:ext cx="7305675" cy="2751455"/>
          </a:xfrm>
          <a:prstGeom prst="rect">
            <a:avLst/>
          </a:prstGeom>
          <a:solidFill>
            <a:srgbClr val="FFFFFF"/>
          </a:solidFill>
          <a:ln w="9525">
            <a:noFill/>
          </a:ln>
        </p:spPr>
        <p:txBody>
          <a:bodyPr/>
          <a:lstStyle/>
          <a:p>
            <a:pPr indent="0" algn="l" eaLnBrk="0" fontAlgn="auto" hangingPunct="0">
              <a:spcBef>
                <a:spcPts val="0"/>
              </a:spcBef>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课程的最后，在组织内部对以上问题进行讨论，并将它作为你个人行动计划的一部分….特别是关于</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EPA</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个</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HI-POs </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的部分.</a:t>
            </a:r>
          </a:p>
          <a:p>
            <a:pPr indent="0" algn="l" eaLnBrk="0" fontAlgn="auto" hangingPunct="0">
              <a:spcBef>
                <a:spcPts val="0"/>
              </a:spcBef>
            </a:pP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06400" algn="l" eaLnBrk="0" fontAlgn="auto" hangingPunct="0">
              <a:spcBef>
                <a:spcPts val="0"/>
              </a:spcBef>
              <a:extLst>
                <a:ext uri="{35155182-B16C-46BC-9424-99874614C6A1}">
                  <wpsdc:indentchars xmlns="" xmlns:wpsdc="http://www.wps.cn/officeDocument/2017/drawingmlCustomData" val="200" checksum="1740828767"/>
                </a:ext>
              </a:extLst>
            </a:pP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●工艺安全 – 火灾</a:t>
            </a:r>
            <a:r>
              <a:rPr lang="en-US" altLang="zh-CN"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爆炸</a:t>
            </a:r>
            <a:endParaRPr kumimoji="0" lang="zh-CN" altLang="en-US" sz="16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06400" algn="l" defTabSz="914400" rtl="0" eaLnBrk="1" fontAlgn="base" hangingPunct="1">
              <a:lnSpc>
                <a:spcPct val="100000"/>
              </a:lnSpc>
              <a:spcBef>
                <a:spcPct val="50000"/>
              </a:spcBef>
              <a:spcAft>
                <a:spcPct val="0"/>
              </a:spcAft>
              <a:buClrTx/>
              <a:buSzTx/>
              <a:buNone/>
              <a:defRPr/>
              <a:extLst>
                <a:ext uri="{35155182-B16C-46BC-9424-99874614C6A1}">
                  <wpsdc:indentchars xmlns="" xmlns:wpsdc="http://www.wps.cn/officeDocument/2017/drawingmlCustomData" val="200" checksum="1740828767"/>
                </a:ext>
              </a:extLst>
            </a:pP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●后勤 – 道路</a:t>
            </a:r>
            <a:r>
              <a:rPr lang="en-US" altLang="zh-CN"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航海 </a:t>
            </a:r>
            <a:endParaRPr kumimoji="0" lang="zh-CN" altLang="en-US" sz="16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06400" algn="l" defTabSz="914400" rtl="0" eaLnBrk="1" fontAlgn="base" hangingPunct="1">
              <a:lnSpc>
                <a:spcPct val="100000"/>
              </a:lnSpc>
              <a:spcBef>
                <a:spcPct val="50000"/>
              </a:spcBef>
              <a:spcAft>
                <a:spcPct val="0"/>
              </a:spcAft>
              <a:buClrTx/>
              <a:buSzTx/>
              <a:buNone/>
              <a:defRPr/>
              <a:extLst>
                <a:ext uri="{35155182-B16C-46BC-9424-99874614C6A1}">
                  <wpsdc:indentchars xmlns="" xmlns:wpsdc="http://www.wps.cn/officeDocument/2017/drawingmlCustomData" val="200" checksum="1740828767"/>
                </a:ext>
              </a:extLst>
            </a:pP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●高空作业</a:t>
            </a:r>
            <a:endParaRPr kumimoji="0" lang="zh-CN" altLang="en-US" sz="16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06400" algn="l" defTabSz="914400" rtl="0" eaLnBrk="1" fontAlgn="base" hangingPunct="1">
              <a:lnSpc>
                <a:spcPct val="100000"/>
              </a:lnSpc>
              <a:spcBef>
                <a:spcPct val="50000"/>
              </a:spcBef>
              <a:spcAft>
                <a:spcPct val="0"/>
              </a:spcAft>
              <a:buClrTx/>
              <a:buSzTx/>
              <a:buNone/>
              <a:defRPr/>
              <a:extLst>
                <a:ext uri="{35155182-B16C-46BC-9424-99874614C6A1}">
                  <wpsdc:indentchars xmlns="" xmlns:wpsdc="http://www.wps.cn/officeDocument/2017/drawingmlCustomData" val="200" checksum="1740828767"/>
                </a:ext>
              </a:extLst>
            </a:pP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●能源隔离</a:t>
            </a:r>
            <a:endParaRPr kumimoji="0" lang="zh-CN" altLang="en-US" sz="16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06400" algn="l" defTabSz="914400" rtl="0" eaLnBrk="1" fontAlgn="base" hangingPunct="1">
              <a:lnSpc>
                <a:spcPct val="100000"/>
              </a:lnSpc>
              <a:spcBef>
                <a:spcPct val="50000"/>
              </a:spcBef>
              <a:spcAft>
                <a:spcPct val="0"/>
              </a:spcAft>
              <a:buClrTx/>
              <a:buSzTx/>
              <a:buNone/>
              <a:defRPr/>
              <a:extLst>
                <a:ext uri="{35155182-B16C-46BC-9424-99874614C6A1}">
                  <wpsdc:indentchars xmlns="" xmlns:wpsdc="http://www.wps.cn/officeDocument/2017/drawingmlCustomData" val="200" checksum="1740828767"/>
                </a:ext>
              </a:extLst>
            </a:pPr>
            <a:r>
              <a:rPr lang="zh-CN" altLang="en-US" sz="160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●升降/吊装</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eaLnBrk="0" fontAlgn="auto" hangingPunct="0">
              <a:spcBef>
                <a:spcPts val="0"/>
              </a:spcBef>
            </a:pP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indent="0" algn="l" eaLnBrk="0" fontAlgn="auto" hangingPunct="0">
              <a:spcBef>
                <a:spcPts val="0"/>
              </a:spcBef>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你应该如何利用现有的</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HSE</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工具去营造一种</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HSE</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文化，更重要的是如何使它得到有效执行</a:t>
            </a: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692675" name="Text Box 1027"/>
          <p:cNvSpPr txBox="1">
            <a:spLocks noChangeArrowheads="1"/>
          </p:cNvSpPr>
          <p:nvPr/>
        </p:nvSpPr>
        <p:spPr bwMode="auto">
          <a:xfrm>
            <a:off x="1303655" y="668020"/>
            <a:ext cx="6182360" cy="368300"/>
          </a:xfrm>
          <a:prstGeom prst="rect">
            <a:avLst/>
          </a:prstGeom>
          <a:noFill/>
          <a:ln w="9525">
            <a:noFill/>
            <a:miter lim="800000"/>
          </a:ln>
          <a:effectLst>
            <a:prstShdw prst="shdw17" dist="17961" dir="2700000">
              <a:schemeClr val="accent2">
                <a:gamma/>
                <a:shade val="60000"/>
                <a:invGamma/>
              </a:schemeClr>
            </a:prstShdw>
          </a:effectLst>
          <a:extLst>
            <a:ext uri="{909E8E84-426E-40DD-AFC4-6F175D3DCCD1}">
              <a14:hiddenFill xmlns:a14="http://schemas.microsoft.com/office/drawing/2010/main">
                <a:solidFill>
                  <a:schemeClr val="accent2"/>
                </a:solidFill>
              </a14:hiddenFill>
            </a:ext>
          </a:extLst>
        </p:spPr>
        <p:txBody>
          <a:bodyPr>
            <a:spAutoFit/>
          </a:bodyPr>
          <a:lstStyle/>
          <a:p>
            <a:pPr marR="0" algn="ctr" defTabSz="914400">
              <a:buClrTx/>
              <a:buSzTx/>
              <a:buFontTx/>
              <a:buNone/>
              <a:defRPr/>
            </a:pPr>
            <a:r>
              <a:rPr kumimoji="0" lang="zh-CN" altLang="en-US"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小组讨论</a:t>
            </a:r>
            <a:r>
              <a:rPr kumimoji="0" lang="en-US" altLang="zh-CN"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HSSE </a:t>
            </a:r>
            <a:r>
              <a:rPr kumimoji="0" lang="zh-CN" altLang="en-US"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工具</a:t>
            </a:r>
            <a:r>
              <a:rPr kumimoji="0" lang="en-US" altLang="zh-CN"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 – </a:t>
            </a:r>
            <a:r>
              <a:rPr kumimoji="0" lang="zh-CN" altLang="en-US"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怎样保证有效性</a:t>
            </a:r>
            <a:r>
              <a:rPr kumimoji="0" lang="en-US" altLang="zh-CN" b="1" kern="1200" cap="none" spc="0" normalizeH="0" baseline="0" noProof="0">
                <a:solidFill>
                  <a:schemeClr val="tx1">
                    <a:lumMod val="65000"/>
                    <a:lumOff val="3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4612005"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行为案例</a:t>
            </a:r>
          </a:p>
        </p:txBody>
      </p:sp>
      <p:sp>
        <p:nvSpPr>
          <p:cNvPr id="2068" name="Rectangle 32"/>
          <p:cNvSpPr/>
          <p:nvPr/>
        </p:nvSpPr>
        <p:spPr>
          <a:xfrm>
            <a:off x="7450455" y="1609090"/>
            <a:ext cx="748030" cy="334645"/>
          </a:xfrm>
          <a:prstGeom prst="rect">
            <a:avLst/>
          </a:prstGeom>
          <a:noFill/>
          <a:ln w="12700">
            <a:noFill/>
          </a:ln>
        </p:spPr>
        <p:txBody>
          <a:bodyPr wrap="square" lIns="90488" tIns="44450" rIns="90488" bIns="44450">
            <a:spAutoFit/>
          </a:bodyPr>
          <a:lstStyle/>
          <a:p>
            <a:pPr defTabSz="762000" eaLnBrk="0" hangingPunct="0"/>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工作</a:t>
            </a:r>
          </a:p>
        </p:txBody>
      </p:sp>
      <p:graphicFrame>
        <p:nvGraphicFramePr>
          <p:cNvPr id="2051" name="Object 38"/>
          <p:cNvGraphicFramePr/>
          <p:nvPr/>
        </p:nvGraphicFramePr>
        <p:xfrm>
          <a:off x="5004435" y="2926080"/>
          <a:ext cx="617855" cy="844550"/>
        </p:xfrm>
        <a:graphic>
          <a:graphicData uri="http://schemas.openxmlformats.org/presentationml/2006/ole">
            <mc:AlternateContent xmlns:mc="http://schemas.openxmlformats.org/markup-compatibility/2006">
              <mc:Choice xmlns:v="urn:schemas-microsoft-com:vml" Requires="v">
                <p:oleObj spid="_x0000_s4113" r:id="rId4" imgW="1676400" imgH="3216275" progId="MS_ClipArt_Gallery.2">
                  <p:embed/>
                </p:oleObj>
              </mc:Choice>
              <mc:Fallback>
                <p:oleObj r:id="rId4" imgW="1676400" imgH="3216275" progId="MS_ClipArt_Gallery.2">
                  <p:embed/>
                  <p:pic>
                    <p:nvPicPr>
                      <p:cNvPr id="0" name="图片 3085"/>
                      <p:cNvPicPr/>
                      <p:nvPr/>
                    </p:nvPicPr>
                    <p:blipFill>
                      <a:blip r:embed="rId5"/>
                      <a:stretch>
                        <a:fillRect/>
                      </a:stretch>
                    </p:blipFill>
                    <p:spPr>
                      <a:xfrm>
                        <a:off x="5004435" y="2926080"/>
                        <a:ext cx="617855" cy="844550"/>
                      </a:xfrm>
                      <a:prstGeom prst="rect">
                        <a:avLst/>
                      </a:prstGeom>
                      <a:noFill/>
                      <a:ln w="38100">
                        <a:noFill/>
                        <a:miter/>
                      </a:ln>
                    </p:spPr>
                  </p:pic>
                </p:oleObj>
              </mc:Fallback>
            </mc:AlternateContent>
          </a:graphicData>
        </a:graphic>
      </p:graphicFrame>
      <p:graphicFrame>
        <p:nvGraphicFramePr>
          <p:cNvPr id="2052" name="Object 39"/>
          <p:cNvGraphicFramePr/>
          <p:nvPr/>
        </p:nvGraphicFramePr>
        <p:xfrm>
          <a:off x="4378960" y="2713990"/>
          <a:ext cx="648335" cy="955040"/>
        </p:xfrm>
        <a:graphic>
          <a:graphicData uri="http://schemas.openxmlformats.org/presentationml/2006/ole">
            <mc:AlternateContent xmlns:mc="http://schemas.openxmlformats.org/markup-compatibility/2006">
              <mc:Choice xmlns:v="urn:schemas-microsoft-com:vml" Requires="v">
                <p:oleObj spid="_x0000_s4114" r:id="rId6" imgW="1646555" imgH="3399155" progId="MS_ClipArt_Gallery.2">
                  <p:embed/>
                </p:oleObj>
              </mc:Choice>
              <mc:Fallback>
                <p:oleObj r:id="rId6" imgW="1646555" imgH="3399155" progId="MS_ClipArt_Gallery.2">
                  <p:embed/>
                  <p:pic>
                    <p:nvPicPr>
                      <p:cNvPr id="0" name="图片 3082"/>
                      <p:cNvPicPr/>
                      <p:nvPr/>
                    </p:nvPicPr>
                    <p:blipFill>
                      <a:blip r:embed="rId7"/>
                      <a:stretch>
                        <a:fillRect/>
                      </a:stretch>
                    </p:blipFill>
                    <p:spPr>
                      <a:xfrm>
                        <a:off x="4378960" y="2713990"/>
                        <a:ext cx="648335" cy="955040"/>
                      </a:xfrm>
                      <a:prstGeom prst="rect">
                        <a:avLst/>
                      </a:prstGeom>
                      <a:noFill/>
                      <a:ln w="38100">
                        <a:noFill/>
                        <a:miter/>
                      </a:ln>
                    </p:spPr>
                  </p:pic>
                </p:oleObj>
              </mc:Fallback>
            </mc:AlternateContent>
          </a:graphicData>
        </a:graphic>
      </p:graphicFrame>
      <p:graphicFrame>
        <p:nvGraphicFramePr>
          <p:cNvPr id="2053" name="Object 40"/>
          <p:cNvGraphicFramePr/>
          <p:nvPr/>
        </p:nvGraphicFramePr>
        <p:xfrm>
          <a:off x="3904615" y="2588260"/>
          <a:ext cx="441325" cy="870585"/>
        </p:xfrm>
        <a:graphic>
          <a:graphicData uri="http://schemas.openxmlformats.org/presentationml/2006/ole">
            <mc:AlternateContent xmlns:mc="http://schemas.openxmlformats.org/markup-compatibility/2006">
              <mc:Choice xmlns:v="urn:schemas-microsoft-com:vml" Requires="v">
                <p:oleObj spid="_x0000_s4115" r:id="rId8" imgW="1203325" imgH="3322955" progId="MS_ClipArt_Gallery.2">
                  <p:embed/>
                </p:oleObj>
              </mc:Choice>
              <mc:Fallback>
                <p:oleObj r:id="rId8" imgW="1203325" imgH="3322955" progId="MS_ClipArt_Gallery.2">
                  <p:embed/>
                  <p:pic>
                    <p:nvPicPr>
                      <p:cNvPr id="0" name="图片 3084"/>
                      <p:cNvPicPr/>
                      <p:nvPr/>
                    </p:nvPicPr>
                    <p:blipFill>
                      <a:blip r:embed="rId9"/>
                      <a:stretch>
                        <a:fillRect/>
                      </a:stretch>
                    </p:blipFill>
                    <p:spPr>
                      <a:xfrm>
                        <a:off x="3904615" y="2588260"/>
                        <a:ext cx="441325" cy="870585"/>
                      </a:xfrm>
                      <a:prstGeom prst="rect">
                        <a:avLst/>
                      </a:prstGeom>
                      <a:noFill/>
                      <a:ln w="38100">
                        <a:noFill/>
                        <a:miter/>
                      </a:ln>
                    </p:spPr>
                  </p:pic>
                </p:oleObj>
              </mc:Fallback>
            </mc:AlternateContent>
          </a:graphicData>
        </a:graphic>
      </p:graphicFrame>
      <p:sp>
        <p:nvSpPr>
          <p:cNvPr id="2072" name="AutoShape 6"/>
          <p:cNvSpPr/>
          <p:nvPr/>
        </p:nvSpPr>
        <p:spPr>
          <a:xfrm>
            <a:off x="3235960" y="1291590"/>
            <a:ext cx="1299210" cy="380365"/>
          </a:xfrm>
          <a:prstGeom prst="roundRect">
            <a:avLst/>
          </a:prstGeom>
          <a:solidFill>
            <a:srgbClr val="FFFF66"/>
          </a:solidFill>
          <a:ln w="12700" cap="flat" cmpd="sng">
            <a:noFill/>
            <a:prstDash val="solid"/>
            <a:miter/>
            <a:headEnd type="none" w="med" len="med"/>
            <a:tailEnd type="none" w="med" len="med"/>
          </a:ln>
        </p:spPr>
        <p:txBody>
          <a:bodyPr wrap="none" lIns="90488" tIns="44450" rIns="90488" bIns="44450" anchor="ctr"/>
          <a:lstStyle/>
          <a:p>
            <a:pPr algn="ctr" defTabSz="762000" eaLnBrk="0" hangingPunct="0"/>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危险/风险</a:t>
            </a:r>
          </a:p>
        </p:txBody>
      </p:sp>
      <p:grpSp>
        <p:nvGrpSpPr>
          <p:cNvPr id="2073" name="Group 7"/>
          <p:cNvGrpSpPr/>
          <p:nvPr/>
        </p:nvGrpSpPr>
        <p:grpSpPr>
          <a:xfrm>
            <a:off x="4563110" y="1276985"/>
            <a:ext cx="913130" cy="962025"/>
            <a:chOff x="2022" y="1342"/>
            <a:chExt cx="739" cy="1093"/>
          </a:xfrm>
        </p:grpSpPr>
        <p:sp>
          <p:nvSpPr>
            <p:cNvPr id="1556488" name="Rectangle 8"/>
            <p:cNvSpPr>
              <a:spLocks noChangeArrowheads="1"/>
            </p:cNvSpPr>
            <p:nvPr/>
          </p:nvSpPr>
          <p:spPr bwMode="auto">
            <a:xfrm>
              <a:off x="2022" y="1342"/>
              <a:ext cx="739" cy="1093"/>
            </a:xfrm>
            <a:prstGeom prst="rect">
              <a:avLst/>
            </a:prstGeom>
            <a:solidFill>
              <a:srgbClr val="FFA27C"/>
            </a:solidFill>
            <a:ln w="12700">
              <a:solidFill>
                <a:schemeClr val="bg1"/>
              </a:solidFill>
              <a:prstDash val="dash"/>
              <a:miter lim="800000"/>
            </a:ln>
            <a:effectLst>
              <a:prstShdw prst="shdw17" dist="17961" dir="2700000">
                <a:srgbClr val="FC0128">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89" name="Oval 9"/>
            <p:cNvSpPr>
              <a:spLocks noChangeArrowheads="1"/>
            </p:cNvSpPr>
            <p:nvPr/>
          </p:nvSpPr>
          <p:spPr bwMode="auto">
            <a:xfrm>
              <a:off x="2188" y="1700"/>
              <a:ext cx="118" cy="96"/>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90" name="Oval 10"/>
            <p:cNvSpPr>
              <a:spLocks noChangeArrowheads="1"/>
            </p:cNvSpPr>
            <p:nvPr/>
          </p:nvSpPr>
          <p:spPr bwMode="auto">
            <a:xfrm>
              <a:off x="2060" y="1983"/>
              <a:ext cx="246" cy="201"/>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91" name="Oval 11"/>
            <p:cNvSpPr>
              <a:spLocks noChangeArrowheads="1"/>
            </p:cNvSpPr>
            <p:nvPr/>
          </p:nvSpPr>
          <p:spPr bwMode="auto">
            <a:xfrm>
              <a:off x="2188" y="2297"/>
              <a:ext cx="118" cy="98"/>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grpSp>
        <p:nvGrpSpPr>
          <p:cNvPr id="2074" name="Group 12"/>
          <p:cNvGrpSpPr/>
          <p:nvPr/>
        </p:nvGrpSpPr>
        <p:grpSpPr>
          <a:xfrm>
            <a:off x="5037455" y="1496060"/>
            <a:ext cx="909955" cy="960120"/>
            <a:chOff x="2406" y="1591"/>
            <a:chExt cx="737" cy="1091"/>
          </a:xfrm>
        </p:grpSpPr>
        <p:sp>
          <p:nvSpPr>
            <p:cNvPr id="1556493" name="Rectangle 13"/>
            <p:cNvSpPr>
              <a:spLocks noChangeArrowheads="1"/>
            </p:cNvSpPr>
            <p:nvPr/>
          </p:nvSpPr>
          <p:spPr bwMode="auto">
            <a:xfrm>
              <a:off x="2406" y="1591"/>
              <a:ext cx="737" cy="1091"/>
            </a:xfrm>
            <a:prstGeom prst="rect">
              <a:avLst/>
            </a:prstGeom>
            <a:solidFill>
              <a:srgbClr val="C1CEFF"/>
            </a:solidFill>
            <a:ln w="12700">
              <a:solidFill>
                <a:schemeClr val="bg1"/>
              </a:solidFill>
              <a:prstDash val="dash"/>
              <a:miter lim="800000"/>
            </a:ln>
            <a:effectLst>
              <a:prstShdw prst="shdw17" dist="17961" dir="2700000">
                <a:srgbClr val="114FFB">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4" name="Oval 14"/>
            <p:cNvSpPr>
              <a:spLocks noChangeArrowheads="1"/>
            </p:cNvSpPr>
            <p:nvPr/>
          </p:nvSpPr>
          <p:spPr bwMode="auto">
            <a:xfrm>
              <a:off x="2650" y="2017"/>
              <a:ext cx="203" cy="167"/>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5" name="Oval 15"/>
            <p:cNvSpPr>
              <a:spLocks noChangeArrowheads="1"/>
            </p:cNvSpPr>
            <p:nvPr/>
          </p:nvSpPr>
          <p:spPr bwMode="auto">
            <a:xfrm>
              <a:off x="2471" y="2484"/>
              <a:ext cx="74" cy="62"/>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6" name="Oval 16"/>
            <p:cNvSpPr>
              <a:spLocks noChangeArrowheads="1"/>
            </p:cNvSpPr>
            <p:nvPr/>
          </p:nvSpPr>
          <p:spPr bwMode="auto">
            <a:xfrm>
              <a:off x="2484" y="2232"/>
              <a:ext cx="210" cy="167"/>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497" name="Oval 17"/>
            <p:cNvSpPr>
              <a:spLocks noChangeArrowheads="1"/>
            </p:cNvSpPr>
            <p:nvPr/>
          </p:nvSpPr>
          <p:spPr bwMode="auto">
            <a:xfrm>
              <a:off x="2484" y="1983"/>
              <a:ext cx="76" cy="62"/>
            </a:xfrm>
            <a:prstGeom prst="ellipse">
              <a:avLst/>
            </a:prstGeom>
            <a:solidFill>
              <a:srgbClr val="FFA27C"/>
            </a:solidFill>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498" name="Oval 18"/>
            <p:cNvSpPr>
              <a:spLocks noChangeArrowheads="1"/>
            </p:cNvSpPr>
            <p:nvPr/>
          </p:nvSpPr>
          <p:spPr bwMode="auto">
            <a:xfrm>
              <a:off x="2692" y="2547"/>
              <a:ext cx="35" cy="25"/>
            </a:xfrm>
            <a:prstGeom prst="ellipse">
              <a:avLst/>
            </a:prstGeom>
            <a:ln w="12700">
              <a:solidFill>
                <a:schemeClr val="bg1"/>
              </a:solidFill>
              <a:prstDash val="dash"/>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grpSp>
      <p:sp>
        <p:nvSpPr>
          <p:cNvPr id="1556499" name="Rectangle 19"/>
          <p:cNvSpPr>
            <a:spLocks noChangeArrowheads="1"/>
          </p:cNvSpPr>
          <p:nvPr/>
        </p:nvSpPr>
        <p:spPr bwMode="auto">
          <a:xfrm>
            <a:off x="5579745" y="1717675"/>
            <a:ext cx="909955" cy="962025"/>
          </a:xfrm>
          <a:prstGeom prst="rect">
            <a:avLst/>
          </a:prstGeom>
          <a:solidFill>
            <a:srgbClr val="00AE00"/>
          </a:solidFill>
          <a:ln w="12700">
            <a:solidFill>
              <a:schemeClr val="bg1"/>
            </a:solidFill>
            <a:prstDash val="dash"/>
            <a:miter lim="800000"/>
          </a:ln>
          <a:effectLst>
            <a:prstShdw prst="shdw17" dist="17961" dir="2700000">
              <a:srgbClr val="00FF00">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0" name="Oval 20"/>
          <p:cNvSpPr>
            <a:spLocks noChangeArrowheads="1"/>
          </p:cNvSpPr>
          <p:nvPr/>
        </p:nvSpPr>
        <p:spPr bwMode="auto">
          <a:xfrm>
            <a:off x="5652770" y="2117725"/>
            <a:ext cx="146685" cy="86360"/>
          </a:xfrm>
          <a:prstGeom prst="ellipse">
            <a:avLst/>
          </a:prstGeom>
          <a:solidFill>
            <a:srgbClr val="C1CEFF"/>
          </a:solidFill>
          <a:ln w="12700">
            <a:solidFill>
              <a:srgbClr val="00FF00"/>
            </a:solidFill>
            <a:round/>
          </a:ln>
          <a:effectLst>
            <a:prstShdw prst="shdw17" dist="17961" dir="2700000">
              <a:srgbClr val="00FF00">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1" name="Oval 21"/>
          <p:cNvSpPr>
            <a:spLocks noChangeArrowheads="1"/>
          </p:cNvSpPr>
          <p:nvPr/>
        </p:nvSpPr>
        <p:spPr bwMode="auto">
          <a:xfrm>
            <a:off x="5600700" y="2272030"/>
            <a:ext cx="252730" cy="149225"/>
          </a:xfrm>
          <a:prstGeom prst="ellipse">
            <a:avLst/>
          </a:prstGeom>
          <a:solidFill>
            <a:srgbClr val="C1CEFF"/>
          </a:solidFill>
          <a:ln w="12700">
            <a:solidFill>
              <a:srgbClr val="00FF00"/>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502" name="Oval 22"/>
          <p:cNvSpPr>
            <a:spLocks noChangeArrowheads="1"/>
          </p:cNvSpPr>
          <p:nvPr/>
        </p:nvSpPr>
        <p:spPr bwMode="auto">
          <a:xfrm>
            <a:off x="5757545" y="2552065"/>
            <a:ext cx="95885" cy="57785"/>
          </a:xfrm>
          <a:prstGeom prst="ellipse">
            <a:avLst/>
          </a:prstGeom>
          <a:ln w="12700">
            <a:solidFill>
              <a:srgbClr val="00FF00"/>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3" name="Rectangle 23"/>
          <p:cNvSpPr>
            <a:spLocks noChangeArrowheads="1"/>
          </p:cNvSpPr>
          <p:nvPr/>
        </p:nvSpPr>
        <p:spPr bwMode="auto">
          <a:xfrm>
            <a:off x="5980430" y="1991360"/>
            <a:ext cx="905510" cy="960120"/>
          </a:xfrm>
          <a:prstGeom prst="rect">
            <a:avLst/>
          </a:prstGeom>
          <a:solidFill>
            <a:srgbClr val="C8FEC8"/>
          </a:solidFill>
          <a:ln w="12700">
            <a:solidFill>
              <a:schemeClr val="bg1"/>
            </a:solidFill>
            <a:prstDash val="dash"/>
            <a:miter lim="800000"/>
          </a:ln>
          <a:effectLst>
            <a:prstShdw prst="shdw17" dist="17961" dir="2700000">
              <a:srgbClr val="00DFCA">
                <a:gamma/>
                <a:shade val="60000"/>
                <a:invGamma/>
              </a:srgbClr>
            </a:prstShdw>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4" name="Oval 24"/>
          <p:cNvSpPr>
            <a:spLocks noChangeArrowheads="1"/>
          </p:cNvSpPr>
          <p:nvPr/>
        </p:nvSpPr>
        <p:spPr bwMode="auto">
          <a:xfrm>
            <a:off x="6075045" y="2484755"/>
            <a:ext cx="245745" cy="154305"/>
          </a:xfrm>
          <a:prstGeom prst="ellipse">
            <a:avLst/>
          </a:prstGeom>
          <a:solidFill>
            <a:srgbClr val="00AE00"/>
          </a:solidFill>
          <a:ln w="12700">
            <a:solidFill>
              <a:srgbClr val="00DFCA"/>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useBgFill="1">
        <p:nvSpPr>
          <p:cNvPr id="1556505" name="Oval 25"/>
          <p:cNvSpPr>
            <a:spLocks noChangeArrowheads="1"/>
          </p:cNvSpPr>
          <p:nvPr/>
        </p:nvSpPr>
        <p:spPr bwMode="auto">
          <a:xfrm>
            <a:off x="6507480" y="2275840"/>
            <a:ext cx="287655" cy="173355"/>
          </a:xfrm>
          <a:prstGeom prst="ellipse">
            <a:avLst/>
          </a:prstGeom>
          <a:ln w="12700">
            <a:solidFill>
              <a:srgbClr val="00DFCA"/>
            </a:solidFill>
            <a:round/>
          </a:ln>
          <a:effectLst/>
        </p:spPr>
        <p:txBody>
          <a:bodyPr wrap="none" anchor="ctr"/>
          <a:lstStyle/>
          <a:p>
            <a:endParaRPr lang="zh-CN" altLang="en-US" sz="1600" dirty="0">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
        <p:nvSpPr>
          <p:cNvPr id="1556506" name="Line 26"/>
          <p:cNvSpPr>
            <a:spLocks noChangeShapeType="1"/>
          </p:cNvSpPr>
          <p:nvPr/>
        </p:nvSpPr>
        <p:spPr bwMode="auto">
          <a:xfrm>
            <a:off x="6134735" y="2526665"/>
            <a:ext cx="680720" cy="29972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07" name="Line 27"/>
          <p:cNvSpPr>
            <a:spLocks noChangeShapeType="1"/>
          </p:cNvSpPr>
          <p:nvPr/>
        </p:nvSpPr>
        <p:spPr bwMode="auto">
          <a:xfrm>
            <a:off x="5655945" y="2310765"/>
            <a:ext cx="290195" cy="12319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08" name="Line 28"/>
          <p:cNvSpPr>
            <a:spLocks noChangeShapeType="1"/>
          </p:cNvSpPr>
          <p:nvPr/>
        </p:nvSpPr>
        <p:spPr bwMode="auto">
          <a:xfrm>
            <a:off x="5191760" y="2104390"/>
            <a:ext cx="287655" cy="117475"/>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09" name="Line 29"/>
          <p:cNvSpPr>
            <a:spLocks noChangeShapeType="1"/>
          </p:cNvSpPr>
          <p:nvPr/>
        </p:nvSpPr>
        <p:spPr bwMode="auto">
          <a:xfrm>
            <a:off x="4685665" y="1870075"/>
            <a:ext cx="327660" cy="14097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10" name="Line 30"/>
          <p:cNvSpPr>
            <a:spLocks noChangeShapeType="1"/>
          </p:cNvSpPr>
          <p:nvPr/>
        </p:nvSpPr>
        <p:spPr bwMode="auto">
          <a:xfrm>
            <a:off x="4365625" y="1728470"/>
            <a:ext cx="173355" cy="68580"/>
          </a:xfrm>
          <a:prstGeom prst="line">
            <a:avLst/>
          </a:prstGeom>
          <a:noFill/>
          <a:ln w="50800">
            <a:solidFill>
              <a:schemeClr val="accent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087" name="AutoShape 31"/>
          <p:cNvSpPr/>
          <p:nvPr/>
        </p:nvSpPr>
        <p:spPr>
          <a:xfrm>
            <a:off x="6038850" y="2546350"/>
            <a:ext cx="2062480" cy="741045"/>
          </a:xfrm>
          <a:prstGeom prst="star16">
            <a:avLst>
              <a:gd name="adj" fmla="val 37500"/>
            </a:avLst>
          </a:prstGeom>
          <a:solidFill>
            <a:srgbClr val="F4AE3E"/>
          </a:solidFill>
          <a:ln w="12700" cap="flat" cmpd="sng">
            <a:noFill/>
            <a:prstDash val="solid"/>
            <a:miter/>
            <a:headEnd type="none" w="med" len="med"/>
            <a:tailEnd type="none" w="med" len="med"/>
          </a:ln>
        </p:spPr>
        <p:txBody>
          <a:bodyPr wrap="none" lIns="109538" tIns="55562" rIns="109538" bIns="55562" anchor="ctr"/>
          <a:lstStyle/>
          <a:p>
            <a:pPr algn="ctr" defTabSz="1089025" eaLnBrk="0" hangingPunct="0"/>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不良后果</a:t>
            </a:r>
          </a:p>
        </p:txBody>
      </p:sp>
      <p:sp>
        <p:nvSpPr>
          <p:cNvPr id="2088" name="Text Box 33"/>
          <p:cNvSpPr txBox="1"/>
          <p:nvPr/>
        </p:nvSpPr>
        <p:spPr>
          <a:xfrm>
            <a:off x="5968365" y="1270000"/>
            <a:ext cx="1041400" cy="521970"/>
          </a:xfrm>
          <a:prstGeom prst="rect">
            <a:avLst/>
          </a:prstGeom>
          <a:noFill/>
          <a:ln w="9525">
            <a:noFill/>
          </a:ln>
        </p:spPr>
        <p:txBody>
          <a:bodyPr wrap="square">
            <a:spAutoFit/>
          </a:bodyPr>
          <a:lstStyle/>
          <a:p>
            <a:pPr eaLnBrk="0" hangingPunct="0"/>
            <a:r>
              <a:rPr lang="zh-CN" altLang="en-US" sz="1400" dirty="0">
                <a:solidFill>
                  <a:schemeClr val="tx1"/>
                </a:solidFill>
                <a:latin typeface="微软雅黑" panose="020B0503020204020204" pitchFamily="34" charset="-122"/>
                <a:ea typeface="微软雅黑" panose="020B0503020204020204" pitchFamily="34" charset="-122"/>
              </a:rPr>
              <a:t>屏障或</a:t>
            </a:r>
          </a:p>
          <a:p>
            <a:pPr eaLnBrk="0" hangingPunct="0"/>
            <a:r>
              <a:rPr lang="zh-CN" altLang="en-US" sz="1400" dirty="0">
                <a:solidFill>
                  <a:schemeClr val="tx1"/>
                </a:solidFill>
                <a:latin typeface="微软雅黑" panose="020B0503020204020204" pitchFamily="34" charset="-122"/>
                <a:ea typeface="微软雅黑" panose="020B0503020204020204" pitchFamily="34" charset="-122"/>
              </a:rPr>
              <a:t>控制措施</a:t>
            </a:r>
            <a:endParaRPr lang="zh-CN" altLang="en-US" sz="1400" b="0" dirty="0">
              <a:solidFill>
                <a:schemeClr val="tx1"/>
              </a:solidFill>
              <a:latin typeface="微软雅黑" panose="020B0503020204020204" pitchFamily="34" charset="-122"/>
              <a:ea typeface="微软雅黑" panose="020B0503020204020204" pitchFamily="34" charset="-122"/>
            </a:endParaRPr>
          </a:p>
        </p:txBody>
      </p:sp>
      <p:sp>
        <p:nvSpPr>
          <p:cNvPr id="1556514" name="Line 34"/>
          <p:cNvSpPr>
            <a:spLocks noChangeShapeType="1"/>
          </p:cNvSpPr>
          <p:nvPr/>
        </p:nvSpPr>
        <p:spPr bwMode="auto">
          <a:xfrm flipH="1">
            <a:off x="6631305" y="1743710"/>
            <a:ext cx="58420" cy="16891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15" name="Line 35"/>
          <p:cNvSpPr>
            <a:spLocks noChangeShapeType="1"/>
          </p:cNvSpPr>
          <p:nvPr/>
        </p:nvSpPr>
        <p:spPr bwMode="auto">
          <a:xfrm flipH="1" flipV="1">
            <a:off x="5504815" y="1363345"/>
            <a:ext cx="474345" cy="84455"/>
          </a:xfrm>
          <a:prstGeom prst="line">
            <a:avLst/>
          </a:prstGeom>
          <a:noFill/>
          <a:ln w="9525">
            <a:no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16" name="Line 36"/>
          <p:cNvSpPr>
            <a:spLocks noChangeShapeType="1"/>
          </p:cNvSpPr>
          <p:nvPr/>
        </p:nvSpPr>
        <p:spPr bwMode="auto">
          <a:xfrm flipH="1" flipV="1">
            <a:off x="5564505" y="1405255"/>
            <a:ext cx="414655" cy="42545"/>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cxnSp>
        <p:nvCxnSpPr>
          <p:cNvPr id="2092" name="AutoShape 41"/>
          <p:cNvCxnSpPr>
            <a:endCxn id="1556488" idx="2"/>
          </p:cNvCxnSpPr>
          <p:nvPr/>
        </p:nvCxnSpPr>
        <p:spPr>
          <a:xfrm rot="16200000">
            <a:off x="4398645" y="1965325"/>
            <a:ext cx="349250" cy="894715"/>
          </a:xfrm>
          <a:prstGeom prst="curvedConnector3">
            <a:avLst>
              <a:gd name="adj1" fmla="val 49875"/>
            </a:avLst>
          </a:prstGeom>
          <a:ln w="9525">
            <a:noFill/>
          </a:ln>
        </p:spPr>
      </p:cxnSp>
      <p:sp>
        <p:nvSpPr>
          <p:cNvPr id="1556522" name="Line 42"/>
          <p:cNvSpPr>
            <a:spLocks noChangeShapeType="1"/>
          </p:cNvSpPr>
          <p:nvPr/>
        </p:nvSpPr>
        <p:spPr bwMode="auto">
          <a:xfrm flipV="1">
            <a:off x="4319270" y="2292350"/>
            <a:ext cx="236220" cy="21082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3" name="Line 43"/>
          <p:cNvSpPr>
            <a:spLocks noChangeShapeType="1"/>
          </p:cNvSpPr>
          <p:nvPr/>
        </p:nvSpPr>
        <p:spPr bwMode="auto">
          <a:xfrm flipV="1">
            <a:off x="4852035" y="2461895"/>
            <a:ext cx="238125" cy="21082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4" name="Line 44"/>
          <p:cNvSpPr>
            <a:spLocks noChangeShapeType="1"/>
          </p:cNvSpPr>
          <p:nvPr/>
        </p:nvSpPr>
        <p:spPr bwMode="auto">
          <a:xfrm flipV="1">
            <a:off x="5622925" y="2672715"/>
            <a:ext cx="238125" cy="21082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5" name="Line 45"/>
          <p:cNvSpPr>
            <a:spLocks noChangeShapeType="1"/>
          </p:cNvSpPr>
          <p:nvPr/>
        </p:nvSpPr>
        <p:spPr bwMode="auto">
          <a:xfrm flipV="1">
            <a:off x="5800725" y="2883535"/>
            <a:ext cx="238125" cy="212090"/>
          </a:xfrm>
          <a:prstGeom prst="line">
            <a:avLst/>
          </a:prstGeom>
          <a:noFill/>
          <a:ln w="9525">
            <a:solidFill>
              <a:schemeClr val="tx1"/>
            </a:solidFill>
            <a:round/>
            <a:tailEnd type="triangle" w="med" len="med"/>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6" name="Line 46"/>
          <p:cNvSpPr>
            <a:spLocks noChangeShapeType="1"/>
          </p:cNvSpPr>
          <p:nvPr/>
        </p:nvSpPr>
        <p:spPr bwMode="auto">
          <a:xfrm>
            <a:off x="4319270" y="3306445"/>
            <a:ext cx="236220" cy="84455"/>
          </a:xfrm>
          <a:prstGeom prst="line">
            <a:avLst/>
          </a:prstGeom>
          <a:noFill/>
          <a:ln w="9525">
            <a:solidFill>
              <a:schemeClr val="tx1"/>
            </a:solidFill>
            <a:round/>
            <a:headEnd type="triangle" w="med" len="med"/>
            <a:tailEnd type="triangl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7" name="Line 47"/>
          <p:cNvSpPr>
            <a:spLocks noChangeShapeType="1"/>
          </p:cNvSpPr>
          <p:nvPr/>
        </p:nvSpPr>
        <p:spPr bwMode="auto">
          <a:xfrm>
            <a:off x="4852035" y="3390900"/>
            <a:ext cx="238125" cy="84455"/>
          </a:xfrm>
          <a:prstGeom prst="line">
            <a:avLst/>
          </a:prstGeom>
          <a:noFill/>
          <a:ln w="9525">
            <a:solidFill>
              <a:schemeClr val="tx1"/>
            </a:solidFill>
            <a:round/>
            <a:headEnd type="triangle" w="med" len="med"/>
            <a:tailEnd type="triangl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56528" name="Line 48"/>
          <p:cNvSpPr>
            <a:spLocks noChangeShapeType="1"/>
          </p:cNvSpPr>
          <p:nvPr/>
        </p:nvSpPr>
        <p:spPr bwMode="auto">
          <a:xfrm>
            <a:off x="5386070" y="3475355"/>
            <a:ext cx="236220" cy="84455"/>
          </a:xfrm>
          <a:prstGeom prst="line">
            <a:avLst/>
          </a:prstGeom>
          <a:noFill/>
          <a:ln w="9525">
            <a:solidFill>
              <a:schemeClr val="tx1"/>
            </a:solidFill>
            <a:round/>
            <a:headEnd type="triangle" w="med" len="med"/>
            <a:tailEnd type="triangl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aphicFrame>
        <p:nvGraphicFramePr>
          <p:cNvPr id="2054" name="Object 49"/>
          <p:cNvGraphicFramePr/>
          <p:nvPr/>
        </p:nvGraphicFramePr>
        <p:xfrm>
          <a:off x="3844925" y="3475355"/>
          <a:ext cx="474345" cy="279400"/>
        </p:xfrm>
        <a:graphic>
          <a:graphicData uri="http://schemas.openxmlformats.org/presentationml/2006/ole">
            <mc:AlternateContent xmlns:mc="http://schemas.openxmlformats.org/markup-compatibility/2006">
              <mc:Choice xmlns:v="urn:schemas-microsoft-com:vml" Requires="v">
                <p:oleObj spid="_x0000_s4116" r:id="rId10" imgW="1602740" imgH="1328420" progId="MS_ClipArt_Gallery.2">
                  <p:embed/>
                </p:oleObj>
              </mc:Choice>
              <mc:Fallback>
                <p:oleObj r:id="rId10" imgW="1602740" imgH="1328420" progId="MS_ClipArt_Gallery.2">
                  <p:embed/>
                  <p:pic>
                    <p:nvPicPr>
                      <p:cNvPr id="0" name="图片 3075"/>
                      <p:cNvPicPr/>
                      <p:nvPr/>
                    </p:nvPicPr>
                    <p:blipFill>
                      <a:blip r:embed="rId11"/>
                      <a:stretch>
                        <a:fillRect/>
                      </a:stretch>
                    </p:blipFill>
                    <p:spPr>
                      <a:xfrm>
                        <a:off x="3844925" y="3475355"/>
                        <a:ext cx="474345" cy="279400"/>
                      </a:xfrm>
                      <a:prstGeom prst="rect">
                        <a:avLst/>
                      </a:prstGeom>
                      <a:noFill/>
                      <a:ln w="38100">
                        <a:noFill/>
                        <a:miter/>
                      </a:ln>
                    </p:spPr>
                  </p:pic>
                </p:oleObj>
              </mc:Fallback>
            </mc:AlternateContent>
          </a:graphicData>
        </a:graphic>
      </p:graphicFrame>
      <p:sp>
        <p:nvSpPr>
          <p:cNvPr id="2058" name="Text Box 50"/>
          <p:cNvSpPr txBox="1"/>
          <p:nvPr/>
        </p:nvSpPr>
        <p:spPr>
          <a:xfrm>
            <a:off x="1888490" y="4352290"/>
            <a:ext cx="2579370" cy="337185"/>
          </a:xfrm>
          <a:prstGeom prst="rect">
            <a:avLst/>
          </a:prstGeom>
          <a:noFill/>
          <a:ln w="12700" cap="flat" cmpd="sng">
            <a:noFill/>
            <a:prstDash val="solid"/>
            <a:miter/>
            <a:headEnd type="none" w="med" len="med"/>
            <a:tailEnd type="none" w="med" len="med"/>
          </a:ln>
          <a:extLst>
            <a:ext uri="{909E8E84-426E-40DD-AFC4-6F175D3DCCD1}">
              <a14:hiddenFill xmlns:a14="http://schemas.microsoft.com/office/drawing/2010/main">
                <a:solidFill>
                  <a:srgbClr val="0000FF"/>
                </a:solidFill>
              </a14:hiddenFill>
            </a:ext>
          </a:extLst>
        </p:spPr>
        <p:txBody>
          <a:bodyPr wrap="square" lIns="90488" tIns="44450" rIns="90488" bIns="44450">
            <a:spAutoFit/>
          </a:bodyPr>
          <a:lstStyle/>
          <a:p>
            <a:pPr>
              <a:lnSpc>
                <a:spcPct val="90000"/>
              </a:lnSpc>
              <a:spcBef>
                <a:spcPct val="50000"/>
              </a:spcBef>
            </a:pPr>
            <a:r>
              <a:rPr lang="zh-CN" altLang="en-GB" b="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主管人员的角色/作用</a:t>
            </a:r>
          </a:p>
        </p:txBody>
      </p:sp>
      <p:sp>
        <p:nvSpPr>
          <p:cNvPr id="1556537" name="Line 57"/>
          <p:cNvSpPr>
            <a:spLocks noChangeShapeType="1"/>
          </p:cNvSpPr>
          <p:nvPr/>
        </p:nvSpPr>
        <p:spPr bwMode="auto">
          <a:xfrm flipV="1">
            <a:off x="1900555" y="3741420"/>
            <a:ext cx="1805305" cy="400050"/>
          </a:xfrm>
          <a:prstGeom prst="line">
            <a:avLst/>
          </a:prstGeom>
          <a:noFill/>
          <a:ln w="38100">
            <a:solidFill>
              <a:schemeClr val="bg1">
                <a:lumMod val="50000"/>
              </a:schemeClr>
            </a:solidFill>
            <a:rou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文本框 3"/>
          <p:cNvSpPr txBox="1"/>
          <p:nvPr/>
        </p:nvSpPr>
        <p:spPr>
          <a:xfrm>
            <a:off x="582930" y="605155"/>
            <a:ext cx="2549525" cy="368300"/>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课程的对象 – 主管人员</a:t>
            </a:r>
          </a:p>
        </p:txBody>
      </p:sp>
      <p:pic>
        <p:nvPicPr>
          <p:cNvPr id="5" name="图片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65" y="3031490"/>
            <a:ext cx="1719580" cy="1843405"/>
          </a:xfrm>
          <a:prstGeom prst="rect">
            <a:avLst/>
          </a:prstGeom>
        </p:spPr>
      </p:pic>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970" y="98425"/>
            <a:ext cx="6831330" cy="497205"/>
          </a:xfrm>
          <a:prstGeom prst="rect">
            <a:avLst/>
          </a:prstGeom>
          <a:noFill/>
        </p:spPr>
        <p:txBody>
          <a:bodyPr wrap="square" rtlCol="0">
            <a:spAutoFit/>
          </a:bodyPr>
          <a:lstStyle/>
          <a:p>
            <a:pPr algn="just">
              <a:lnSpc>
                <a:spcPct val="120000"/>
              </a:lnSpc>
            </a:pPr>
            <a:r>
              <a:rPr lang="zh-CN" altLang="en-US" sz="2200" b="1" spc="300" dirty="0">
                <a:solidFill>
                  <a:schemeClr val="tx1">
                    <a:lumMod val="65000"/>
                    <a:lumOff val="35000"/>
                  </a:schemeClr>
                </a:solidFill>
                <a:latin typeface="微软雅黑" panose="020B0503020204020204" pitchFamily="34" charset="-122"/>
                <a:ea typeface="微软雅黑" panose="020B0503020204020204" pitchFamily="34" charset="-122"/>
              </a:rPr>
              <a:t>我的承诺</a:t>
            </a:r>
          </a:p>
        </p:txBody>
      </p:sp>
      <p:sp>
        <p:nvSpPr>
          <p:cNvPr id="25" name="KSO_Shape"/>
          <p:cNvSpPr/>
          <p:nvPr/>
        </p:nvSpPr>
        <p:spPr>
          <a:xfrm>
            <a:off x="82550" y="177165"/>
            <a:ext cx="312420" cy="33972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4AE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87045" name="Text Box 8"/>
          <p:cNvSpPr txBox="1"/>
          <p:nvPr/>
        </p:nvSpPr>
        <p:spPr>
          <a:xfrm>
            <a:off x="2254885" y="1121410"/>
            <a:ext cx="147320" cy="275590"/>
          </a:xfrm>
          <a:prstGeom prst="rect">
            <a:avLst/>
          </a:prstGeom>
          <a:noFill/>
          <a:ln w="9525">
            <a:noFill/>
          </a:ln>
        </p:spPr>
        <p:txBody>
          <a:bodyPr wrap="square">
            <a:spAutoFit/>
          </a:bodyPr>
          <a:lstStyle/>
          <a:p>
            <a:pPr>
              <a:spcBef>
                <a:spcPct val="50000"/>
              </a:spcBef>
            </a:pPr>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87046" name="Rectangle 9"/>
          <p:cNvSpPr/>
          <p:nvPr/>
        </p:nvSpPr>
        <p:spPr>
          <a:xfrm>
            <a:off x="1760220" y="786130"/>
            <a:ext cx="4818380" cy="887730"/>
          </a:xfrm>
          <a:prstGeom prst="rect">
            <a:avLst/>
          </a:prstGeom>
          <a:noFill/>
          <a:ln w="9525">
            <a:noFill/>
          </a:ln>
        </p:spPr>
        <p:txBody>
          <a:bodyPr>
            <a:spAutoFit/>
          </a:bodyPr>
          <a:lstStyle/>
          <a:p>
            <a:pPr>
              <a:lnSpc>
                <a:spcPct val="90000"/>
              </a:lnSpc>
              <a:spcBef>
                <a:spcPct val="50000"/>
              </a:spcBef>
            </a:pPr>
            <a:r>
              <a:rPr lang="zh-CN" altLang="en-US" sz="1400" b="0" dirty="0">
                <a:latin typeface="微软雅黑" panose="020B0503020204020204" pitchFamily="34" charset="-122"/>
                <a:ea typeface="微软雅黑" panose="020B0503020204020204" pitchFamily="34" charset="-122"/>
                <a:cs typeface="微软雅黑" panose="020B0503020204020204" pitchFamily="34" charset="-122"/>
              </a:rPr>
              <a:t>评估 3. </a:t>
            </a:r>
            <a:endParaRPr lang="en-US" alt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90000"/>
              </a:lnSpc>
              <a:spcBef>
                <a:spcPct val="50000"/>
              </a:spcBef>
              <a:buNone/>
            </a:pPr>
            <a:r>
              <a:rPr lang="en-US" altLang="zh-CN"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根据相关文件完成符合要求的</a:t>
            </a:r>
            <a:r>
              <a:rPr lang="en-US" altLang="zh-CN"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PTW</a:t>
            </a:r>
            <a:r>
              <a:rPr lang="zh-CN" altLang="en-US"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申请</a:t>
            </a:r>
            <a:endParaRPr lang="en-US" altLang="zh-CN"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90000"/>
              </a:lnSpc>
              <a:spcBef>
                <a:spcPct val="50000"/>
              </a:spcBef>
              <a:buNone/>
            </a:pPr>
            <a:r>
              <a:rPr lang="en-US" altLang="zh-CN"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在工具箱会议上列出</a:t>
            </a:r>
            <a:r>
              <a:rPr lang="en-US" altLang="zh-CN"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HSE</a:t>
            </a:r>
            <a:r>
              <a:rPr lang="zh-CN" altLang="en-US" sz="14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危险</a:t>
            </a:r>
          </a:p>
        </p:txBody>
      </p:sp>
      <p:sp>
        <p:nvSpPr>
          <p:cNvPr id="87047" name="Text Box 10"/>
          <p:cNvSpPr txBox="1"/>
          <p:nvPr/>
        </p:nvSpPr>
        <p:spPr>
          <a:xfrm>
            <a:off x="2395220" y="1711325"/>
            <a:ext cx="3890645" cy="1276350"/>
          </a:xfrm>
          <a:prstGeom prst="rect">
            <a:avLst/>
          </a:prstGeom>
          <a:noFill/>
          <a:ln w="9525">
            <a:noFill/>
          </a:ln>
        </p:spPr>
        <p:txBody>
          <a:bodyPr wrap="square">
            <a:spAutoFit/>
          </a:bodyPr>
          <a:lstStyle/>
          <a:p>
            <a:pPr marL="457200" indent="-457200">
              <a:spcBef>
                <a:spcPct val="50000"/>
              </a:spcBef>
            </a:pP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工作场景:  受限空间准入或船舶操作</a:t>
            </a:r>
          </a:p>
          <a:p>
            <a:pPr marL="457200" indent="-457200">
              <a:spcBef>
                <a:spcPct val="50000"/>
              </a:spcBef>
            </a:pP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 任务1:   检查</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PTW</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申请表格的信息的完整性</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a:t>
            </a:r>
          </a:p>
          <a:p>
            <a:pPr marL="457200" indent="-457200">
              <a:spcBef>
                <a:spcPct val="50000"/>
              </a:spcBef>
            </a:pP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任务2:   告知</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PTW</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中提出的</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HSE</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危险以及要求</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 </a:t>
            </a:r>
          </a:p>
          <a:p>
            <a:pPr marL="457200" indent="-457200">
              <a:spcBef>
                <a:spcPct val="50000"/>
              </a:spcBef>
            </a:pPr>
            <a:endPar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048" name="Rectangle 11"/>
          <p:cNvSpPr/>
          <p:nvPr/>
        </p:nvSpPr>
        <p:spPr>
          <a:xfrm>
            <a:off x="2032635" y="3963035"/>
            <a:ext cx="5031740" cy="737235"/>
          </a:xfrm>
          <a:prstGeom prst="rect">
            <a:avLst/>
          </a:prstGeom>
          <a:noFill/>
          <a:ln w="9525">
            <a:noFill/>
          </a:ln>
        </p:spPr>
        <p:txBody>
          <a:bodyPr wrap="square">
            <a:spAutoFit/>
          </a:bodyPr>
          <a:lstStyle/>
          <a:p>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将一个</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9.5 kg</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的空气压缩机单元从供应船吊装到平台上</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a:t>
            </a:r>
          </a:p>
          <a:p>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吊装线路会穿过压力工艺线. 你是责任方</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向工厂经理提交你的</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PTW</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以获得授权</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87049" name="Text Box 12"/>
          <p:cNvSpPr txBox="1"/>
          <p:nvPr/>
        </p:nvSpPr>
        <p:spPr>
          <a:xfrm>
            <a:off x="1937385" y="3502660"/>
            <a:ext cx="1906270" cy="521970"/>
          </a:xfrm>
          <a:prstGeom prst="rect">
            <a:avLst/>
          </a:prstGeom>
          <a:noFill/>
          <a:ln w="9525">
            <a:noFill/>
          </a:ln>
        </p:spPr>
        <p:txBody>
          <a:bodyPr wrap="square">
            <a:spAutoFit/>
          </a:bodyPr>
          <a:lstStyle/>
          <a:p>
            <a:pPr fontAlgn="auto">
              <a:spcBef>
                <a:spcPts val="0"/>
              </a:spcBef>
            </a:pPr>
            <a:endParaRPr lang="zh-CN" altLang="en-US" sz="1400" b="0" dirty="0">
              <a:solidFill>
                <a:srgbClr val="111111"/>
              </a:solidFill>
              <a:latin typeface="微软雅黑" panose="020B0503020204020204" pitchFamily="34" charset="-122"/>
              <a:ea typeface="微软雅黑" panose="020B0503020204020204" pitchFamily="34" charset="-122"/>
            </a:endParaRPr>
          </a:p>
          <a:p>
            <a:pPr fontAlgn="auto">
              <a:spcBef>
                <a:spcPts val="0"/>
              </a:spcBef>
            </a:pPr>
            <a:r>
              <a:rPr lang="zh-CN" altLang="en-US" sz="1400" b="0" dirty="0">
                <a:solidFill>
                  <a:srgbClr val="111111"/>
                </a:solidFill>
                <a:latin typeface="微软雅黑" panose="020B0503020204020204" pitchFamily="34" charset="-122"/>
                <a:ea typeface="微软雅黑" panose="020B0503020204020204" pitchFamily="34" charset="-122"/>
              </a:rPr>
              <a:t>船舶操纵</a:t>
            </a:r>
          </a:p>
        </p:txBody>
      </p:sp>
      <p:sp>
        <p:nvSpPr>
          <p:cNvPr id="87050" name="Rectangle 13"/>
          <p:cNvSpPr/>
          <p:nvPr/>
        </p:nvSpPr>
        <p:spPr>
          <a:xfrm>
            <a:off x="1960880" y="2660015"/>
            <a:ext cx="4848860" cy="1060450"/>
          </a:xfrm>
          <a:prstGeom prst="rect">
            <a:avLst/>
          </a:prstGeom>
          <a:noFill/>
          <a:ln w="9525">
            <a:noFill/>
          </a:ln>
        </p:spPr>
        <p:txBody>
          <a:bodyPr>
            <a:spAutoFit/>
          </a:bodyPr>
          <a:lstStyle/>
          <a:p>
            <a:pPr indent="0">
              <a:spcBef>
                <a:spcPct val="50000"/>
              </a:spcBef>
              <a:buNone/>
            </a:pP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受限空间准入 </a:t>
            </a:r>
          </a:p>
          <a:p>
            <a:pPr>
              <a:spcBef>
                <a:spcPct val="50000"/>
              </a:spcBef>
            </a:pP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需要对一个三相工艺分离器进行内部检查</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操作员已经将容器隔离，并将工作交接给你的工作小组进行检查工作</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你是责任方,向工厂经理提交你的</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PTW</a:t>
            </a:r>
            <a:r>
              <a:rPr lang="zh-CN" altLang="en-US"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以获得授权</a:t>
            </a:r>
            <a:r>
              <a:rPr lang="en-US" altLang="zh-CN" sz="1400" b="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 name="文本框 2"/>
          <p:cNvSpPr txBox="1"/>
          <p:nvPr/>
        </p:nvSpPr>
        <p:spPr>
          <a:xfrm>
            <a:off x="490220" y="655955"/>
            <a:ext cx="775970" cy="368300"/>
          </a:xfrm>
          <a:prstGeom prst="rect">
            <a:avLst/>
          </a:prstGeom>
          <a:noFill/>
        </p:spPr>
        <p:txBody>
          <a:bodyPr wrap="none" rtlCol="0" anchor="t">
            <a:spAutoFit/>
          </a:bodyPr>
          <a:lstStyle/>
          <a:p>
            <a:r>
              <a:rPr lang="zh-CN" altLang="en-US" b="1"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测 试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34310" y="1367155"/>
            <a:ext cx="4381500" cy="1106805"/>
          </a:xfrm>
          <a:prstGeom prst="rect">
            <a:avLst/>
          </a:prstGeom>
          <a:noFill/>
        </p:spPr>
        <p:txBody>
          <a:bodyPr wrap="square" rtlCol="0">
            <a:spAutoFit/>
          </a:bodyPr>
          <a:lstStyle/>
          <a:p>
            <a:r>
              <a:rPr lang="zh-CN" altLang="en-US" sz="6600" b="1">
                <a:solidFill>
                  <a:schemeClr val="tx1">
                    <a:lumMod val="65000"/>
                    <a:lumOff val="35000"/>
                  </a:schemeClr>
                </a:solidFill>
                <a:latin typeface="微软雅黑" panose="020B0503020204020204" pitchFamily="34" charset="-122"/>
                <a:ea typeface="微软雅黑" panose="020B0503020204020204" pitchFamily="34" charset="-122"/>
              </a:rPr>
              <a:t>谢 谢 大 家</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a:off x="5904378" y="604874"/>
            <a:ext cx="1728104" cy="1728104"/>
            <a:chOff x="1783433" y="1275606"/>
            <a:chExt cx="2783128" cy="2783128"/>
          </a:xfrm>
        </p:grpSpPr>
        <p:sp>
          <p:nvSpPr>
            <p:cNvPr id="7" name="椭圆 6"/>
            <p:cNvSpPr/>
            <p:nvPr/>
          </p:nvSpPr>
          <p:spPr>
            <a:xfrm>
              <a:off x="1783433" y="1275606"/>
              <a:ext cx="2783128" cy="278312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3000">
                <a:solidFill>
                  <a:prstClr val="white"/>
                </a:solidFill>
              </a:endParaRPr>
            </a:p>
          </p:txBody>
        </p:sp>
        <p:sp>
          <p:nvSpPr>
            <p:cNvPr id="8" name="Freeform 18"/>
            <p:cNvSpPr>
              <a:spLocks noEditPoints="1"/>
            </p:cNvSpPr>
            <p:nvPr/>
          </p:nvSpPr>
          <p:spPr bwMode="black">
            <a:xfrm>
              <a:off x="2422186" y="1904845"/>
              <a:ext cx="1505622" cy="152465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82305" tIns="41153" rIns="82305" bIns="41153" numCol="1" anchor="t" anchorCtr="0" compatLnSpc="1"/>
            <a:lstStyle/>
            <a:p>
              <a:endParaRPr lang="en-US" sz="1000" dirty="0"/>
            </a:p>
          </p:txBody>
        </p:sp>
        <p:sp>
          <p:nvSpPr>
            <p:cNvPr id="9" name="椭圆 8"/>
            <p:cNvSpPr/>
            <p:nvPr/>
          </p:nvSpPr>
          <p:spPr>
            <a:xfrm>
              <a:off x="1931223" y="1423396"/>
              <a:ext cx="2487549" cy="248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2232025" y="2081530"/>
            <a:ext cx="3900170" cy="583565"/>
          </a:xfrm>
          <a:prstGeom prst="rect">
            <a:avLst/>
          </a:prstGeom>
        </p:spPr>
        <p:txBody>
          <a:bodyPr wrap="square">
            <a:spAutoFit/>
          </a:bodyPr>
          <a:lstStyle/>
          <a:p>
            <a:pPr algn="l"/>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我理解所有的危险</a:t>
            </a:r>
          </a:p>
        </p:txBody>
      </p:sp>
      <p:sp>
        <p:nvSpPr>
          <p:cNvPr id="12" name="矩形 11"/>
          <p:cNvSpPr/>
          <p:nvPr/>
        </p:nvSpPr>
        <p:spPr>
          <a:xfrm>
            <a:off x="2448525" y="2653081"/>
            <a:ext cx="4572000" cy="1143635"/>
          </a:xfrm>
          <a:prstGeom prst="rect">
            <a:avLst/>
          </a:prstGeom>
        </p:spPr>
        <p:txBody>
          <a:bodyPr>
            <a:spAutoFit/>
          </a:bodyPr>
          <a:lstStyle/>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 什么是危险?</a:t>
            </a:r>
          </a:p>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可能的来源和威胁</a:t>
            </a:r>
          </a:p>
          <a:p>
            <a:pPr indent="457200" algn="just">
              <a:lnSpc>
                <a:spcPct val="114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应用蝴蝶结理论进行案例分析</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5624</Words>
  <Application>Microsoft Office PowerPoint</Application>
  <PresentationFormat>全屏显示(16:9)</PresentationFormat>
  <Paragraphs>1128</Paragraphs>
  <Slides>81</Slides>
  <Notes>75</Notes>
  <HiddenSlides>0</HiddenSlides>
  <MMClips>0</MMClips>
  <ScaleCrop>false</ScaleCrop>
  <HeadingPairs>
    <vt:vector size="8" baseType="variant">
      <vt:variant>
        <vt:lpstr>已用的字体</vt:lpstr>
      </vt:variant>
      <vt:variant>
        <vt:i4>6</vt:i4>
      </vt:variant>
      <vt:variant>
        <vt:lpstr>主题</vt:lpstr>
      </vt:variant>
      <vt:variant>
        <vt:i4>6</vt:i4>
      </vt:variant>
      <vt:variant>
        <vt:lpstr>嵌入 OLE 服务器</vt:lpstr>
      </vt:variant>
      <vt:variant>
        <vt:i4>4</vt:i4>
      </vt:variant>
      <vt:variant>
        <vt:lpstr>幻灯片标题</vt:lpstr>
      </vt:variant>
      <vt:variant>
        <vt:i4>81</vt:i4>
      </vt:variant>
    </vt:vector>
  </HeadingPairs>
  <TitlesOfParts>
    <vt:vector size="97" baseType="lpstr">
      <vt:lpstr>微软雅黑</vt:lpstr>
      <vt:lpstr>Arial</vt:lpstr>
      <vt:lpstr>Calibri</vt:lpstr>
      <vt:lpstr>Calibri Light</vt:lpstr>
      <vt:lpstr>Times New Roman</vt:lpstr>
      <vt:lpstr>Wingdings</vt:lpstr>
      <vt:lpstr>Office 主题</vt:lpstr>
      <vt:lpstr>3_自定义设计方案</vt:lpstr>
      <vt:lpstr>2_自定义设计方案</vt:lpstr>
      <vt:lpstr>1_自定义设计方案</vt:lpstr>
      <vt:lpstr>自定义设计方案</vt:lpstr>
      <vt:lpstr>4_自定义设计方案</vt:lpstr>
      <vt:lpstr>MS_ClipArt_Gallery</vt:lpstr>
      <vt:lpstr>MS_ClipArt_Gallery.2</vt:lpstr>
      <vt:lpstr>MSPhotoEd.3</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xbany</cp:lastModifiedBy>
  <cp:revision>2</cp:revision>
  <dcterms:created xsi:type="dcterms:W3CDTF">2016-07-08T02:10:00Z</dcterms:created>
  <dcterms:modified xsi:type="dcterms:W3CDTF">2018-12-05T14:39:55Z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