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110"/>
  </p:notesMasterIdLst>
  <p:sldIdLst>
    <p:sldId id="256" r:id="rId3"/>
    <p:sldId id="1047" r:id="rId4"/>
    <p:sldId id="1048" r:id="rId5"/>
    <p:sldId id="1049" r:id="rId6"/>
    <p:sldId id="1050" r:id="rId7"/>
    <p:sldId id="1051" r:id="rId8"/>
    <p:sldId id="1053" r:id="rId9"/>
    <p:sldId id="1054" r:id="rId10"/>
    <p:sldId id="1056" r:id="rId11"/>
    <p:sldId id="1060" r:id="rId12"/>
    <p:sldId id="1059" r:id="rId13"/>
    <p:sldId id="1061" r:id="rId14"/>
    <p:sldId id="1062" r:id="rId15"/>
    <p:sldId id="1979" r:id="rId16"/>
    <p:sldId id="1980" r:id="rId17"/>
    <p:sldId id="1975" r:id="rId18"/>
    <p:sldId id="1978" r:id="rId19"/>
    <p:sldId id="1071" r:id="rId20"/>
    <p:sldId id="1066" r:id="rId21"/>
    <p:sldId id="1067" r:id="rId22"/>
    <p:sldId id="259" r:id="rId23"/>
    <p:sldId id="1072" r:id="rId24"/>
    <p:sldId id="1073" r:id="rId25"/>
    <p:sldId id="1075" r:id="rId26"/>
    <p:sldId id="1076" r:id="rId27"/>
    <p:sldId id="1077" r:id="rId28"/>
    <p:sldId id="1078" r:id="rId29"/>
    <p:sldId id="1080" r:id="rId30"/>
    <p:sldId id="1081" r:id="rId31"/>
    <p:sldId id="1082" r:id="rId32"/>
    <p:sldId id="1083" r:id="rId33"/>
    <p:sldId id="1084" r:id="rId34"/>
    <p:sldId id="1079" r:id="rId35"/>
    <p:sldId id="1085" r:id="rId36"/>
    <p:sldId id="1088" r:id="rId37"/>
    <p:sldId id="1089" r:id="rId38"/>
    <p:sldId id="1090" r:id="rId39"/>
    <p:sldId id="2238" r:id="rId40"/>
    <p:sldId id="2239" r:id="rId41"/>
    <p:sldId id="1110" r:id="rId42"/>
    <p:sldId id="1977" r:id="rId43"/>
    <p:sldId id="2223" r:id="rId44"/>
    <p:sldId id="1101" r:id="rId45"/>
    <p:sldId id="1517" r:id="rId46"/>
    <p:sldId id="1518" r:id="rId47"/>
    <p:sldId id="1516" r:id="rId48"/>
    <p:sldId id="1513" r:id="rId49"/>
    <p:sldId id="1514" r:id="rId50"/>
    <p:sldId id="1519" r:id="rId51"/>
    <p:sldId id="1520" r:id="rId52"/>
    <p:sldId id="1522" r:id="rId53"/>
    <p:sldId id="1521" r:id="rId54"/>
    <p:sldId id="1559" r:id="rId55"/>
    <p:sldId id="1560" r:id="rId56"/>
    <p:sldId id="1561" r:id="rId57"/>
    <p:sldId id="1562" r:id="rId58"/>
    <p:sldId id="1564" r:id="rId59"/>
    <p:sldId id="1563" r:id="rId60"/>
    <p:sldId id="1565" r:id="rId61"/>
    <p:sldId id="1566" r:id="rId62"/>
    <p:sldId id="1567" r:id="rId63"/>
    <p:sldId id="1568" r:id="rId64"/>
    <p:sldId id="1569" r:id="rId65"/>
    <p:sldId id="1570" r:id="rId66"/>
    <p:sldId id="1571" r:id="rId67"/>
    <p:sldId id="1572" r:id="rId68"/>
    <p:sldId id="1573" r:id="rId69"/>
    <p:sldId id="1574" r:id="rId70"/>
    <p:sldId id="1576" r:id="rId71"/>
    <p:sldId id="1577" r:id="rId72"/>
    <p:sldId id="1578" r:id="rId73"/>
    <p:sldId id="1575" r:id="rId74"/>
    <p:sldId id="2225" r:id="rId75"/>
    <p:sldId id="2235" r:id="rId76"/>
    <p:sldId id="2229" r:id="rId77"/>
    <p:sldId id="2231" r:id="rId78"/>
    <p:sldId id="2232" r:id="rId79"/>
    <p:sldId id="2234" r:id="rId80"/>
    <p:sldId id="2227" r:id="rId81"/>
    <p:sldId id="1579" r:id="rId82"/>
    <p:sldId id="1580" r:id="rId83"/>
    <p:sldId id="1984" r:id="rId84"/>
    <p:sldId id="1096" r:id="rId85"/>
    <p:sldId id="1983" r:id="rId86"/>
    <p:sldId id="1982" r:id="rId87"/>
    <p:sldId id="1986" r:id="rId88"/>
    <p:sldId id="1985" r:id="rId89"/>
    <p:sldId id="1989" r:id="rId90"/>
    <p:sldId id="1988" r:id="rId91"/>
    <p:sldId id="1990" r:id="rId92"/>
    <p:sldId id="1992" r:id="rId93"/>
    <p:sldId id="1993" r:id="rId94"/>
    <p:sldId id="1994" r:id="rId95"/>
    <p:sldId id="2030" r:id="rId96"/>
    <p:sldId id="2031" r:id="rId97"/>
    <p:sldId id="2032" r:id="rId98"/>
    <p:sldId id="1995" r:id="rId99"/>
    <p:sldId id="2224" r:id="rId100"/>
    <p:sldId id="2236" r:id="rId101"/>
    <p:sldId id="1997" r:id="rId102"/>
    <p:sldId id="2090" r:id="rId103"/>
    <p:sldId id="1976" r:id="rId104"/>
    <p:sldId id="2077" r:id="rId105"/>
    <p:sldId id="2078" r:id="rId106"/>
    <p:sldId id="2080" r:id="rId107"/>
    <p:sldId id="2081" r:id="rId108"/>
    <p:sldId id="2082" r:id="rId109"/>
  </p:sldIdLst>
  <p:sldSz cx="9144000" cy="5143500" type="screen16x9"/>
  <p:notesSz cx="6858000" cy="9144000"/>
  <p:defaultTextStyle>
    <a:lvl1pPr defTabSz="457200">
      <a:defRPr>
        <a:uFill>
          <a:solidFill>
            <a:srgbClr val="FFFFFF"/>
          </a:solidFill>
        </a:uFill>
        <a:latin typeface="Calibri"/>
        <a:ea typeface="Calibri"/>
        <a:cs typeface="Calibri"/>
        <a:sym typeface="Calibri"/>
      </a:defRPr>
    </a:lvl1pPr>
    <a:lvl2pPr indent="457200" defTabSz="457200">
      <a:defRPr>
        <a:uFill>
          <a:solidFill>
            <a:srgbClr val="FFFFFF"/>
          </a:solidFill>
        </a:uFill>
        <a:latin typeface="Calibri"/>
        <a:ea typeface="Calibri"/>
        <a:cs typeface="Calibri"/>
        <a:sym typeface="Calibri"/>
      </a:defRPr>
    </a:lvl2pPr>
    <a:lvl3pPr indent="914400" defTabSz="457200">
      <a:defRPr>
        <a:uFill>
          <a:solidFill>
            <a:srgbClr val="FFFFFF"/>
          </a:solidFill>
        </a:uFill>
        <a:latin typeface="Calibri"/>
        <a:ea typeface="Calibri"/>
        <a:cs typeface="Calibri"/>
        <a:sym typeface="Calibri"/>
      </a:defRPr>
    </a:lvl3pPr>
    <a:lvl4pPr indent="1371600" defTabSz="457200">
      <a:defRPr>
        <a:uFill>
          <a:solidFill>
            <a:srgbClr val="FFFFFF"/>
          </a:solidFill>
        </a:uFill>
        <a:latin typeface="Calibri"/>
        <a:ea typeface="Calibri"/>
        <a:cs typeface="Calibri"/>
        <a:sym typeface="Calibri"/>
      </a:defRPr>
    </a:lvl4pPr>
    <a:lvl5pPr indent="1828800" defTabSz="457200">
      <a:defRPr>
        <a:uFill>
          <a:solidFill>
            <a:srgbClr val="FFFFFF"/>
          </a:solidFill>
        </a:uFill>
        <a:latin typeface="Calibri"/>
        <a:ea typeface="Calibri"/>
        <a:cs typeface="Calibri"/>
        <a:sym typeface="Calibri"/>
      </a:defRPr>
    </a:lvl5pPr>
    <a:lvl6pPr indent="2286000" defTabSz="457200">
      <a:defRPr>
        <a:uFill>
          <a:solidFill>
            <a:srgbClr val="FFFFFF"/>
          </a:solidFill>
        </a:uFill>
        <a:latin typeface="Calibri"/>
        <a:ea typeface="Calibri"/>
        <a:cs typeface="Calibri"/>
        <a:sym typeface="Calibri"/>
      </a:defRPr>
    </a:lvl6pPr>
    <a:lvl7pPr indent="2743200" defTabSz="457200">
      <a:defRPr>
        <a:uFill>
          <a:solidFill>
            <a:srgbClr val="FFFFFF"/>
          </a:solidFill>
        </a:uFill>
        <a:latin typeface="Calibri"/>
        <a:ea typeface="Calibri"/>
        <a:cs typeface="Calibri"/>
        <a:sym typeface="Calibri"/>
      </a:defRPr>
    </a:lvl7pPr>
    <a:lvl8pPr indent="3200400" defTabSz="457200">
      <a:defRPr>
        <a:uFill>
          <a:solidFill>
            <a:srgbClr val="FFFFFF"/>
          </a:solidFill>
        </a:uFill>
        <a:latin typeface="Calibri"/>
        <a:ea typeface="Calibri"/>
        <a:cs typeface="Calibri"/>
        <a:sym typeface="Calibri"/>
      </a:defRPr>
    </a:lvl8pPr>
    <a:lvl9pPr indent="3657600" defTabSz="457200">
      <a:defRPr>
        <a:uFill>
          <a:solidFill>
            <a:srgbClr val="FFFFFF"/>
          </a:solidFill>
        </a:uFill>
        <a:latin typeface="Calibri"/>
        <a:ea typeface="Calibri"/>
        <a:cs typeface="Calibri"/>
        <a:sym typeface="Calibri"/>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光启" initials="GQ" lastIdx="1" clrIdx="0"/>
  <p:cmAuthor id="1" name="微软用户" initials="微" lastIdx="1" clrIdx="0"/>
  <p:cmAuthor id="3" name="Lenovo User"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0113"/>
    <a:srgbClr val="0C2E6F"/>
    <a:srgbClr val="FFFFFF"/>
    <a:srgbClr val="ED7D31"/>
    <a:srgbClr val="FF8607"/>
    <a:srgbClr val="F17830"/>
    <a:srgbClr val="3194C6"/>
    <a:srgbClr val="0B4FA0"/>
    <a:srgbClr val="F7A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6" autoAdjust="0"/>
    <p:restoredTop sz="96412" autoAdjust="0"/>
  </p:normalViewPr>
  <p:slideViewPr>
    <p:cSldViewPr snapToGrid="0" showGuides="1">
      <p:cViewPr varScale="1">
        <p:scale>
          <a:sx n="86" d="100"/>
          <a:sy n="86" d="100"/>
        </p:scale>
        <p:origin x="228" y="68"/>
      </p:cViewPr>
      <p:guideLst>
        <p:guide orient="horz" pos="1620"/>
        <p:guide pos="2880"/>
      </p:guideLst>
    </p:cSldViewPr>
  </p:slideViewPr>
  <p:notesTextViewPr>
    <p:cViewPr>
      <p:scale>
        <a:sx n="1" d="1"/>
        <a:sy n="1" d="1"/>
      </p:scale>
      <p:origin x="0" y="0"/>
    </p:cViewPr>
  </p:notesTextViewPr>
  <p:sorterViewPr>
    <p:cViewPr>
      <p:scale>
        <a:sx n="100" d="100"/>
        <a:sy n="100" d="100"/>
      </p:scale>
      <p:origin x="0" y="-428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8" name="Shape 140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09" name="Shape 1409"/>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4374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150951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幻灯片图像占位符 1"/>
          <p:cNvSpPr>
            <a:spLocks noGrp="1" noRot="1" noChangeAspect="1" noTextEdit="1"/>
          </p:cNvSpPr>
          <p:nvPr>
            <p:ph type="sldImg"/>
          </p:nvPr>
        </p:nvSpPr>
        <p:spPr>
          <a:xfrm>
            <a:off x="381000" y="685800"/>
            <a:ext cx="6096000" cy="3429000"/>
          </a:xfrm>
        </p:spPr>
      </p:sp>
      <p:sp>
        <p:nvSpPr>
          <p:cNvPr id="137218" name="备注占位符 2"/>
          <p:cNvSpPr>
            <a:spLocks noGrp="1"/>
          </p:cNvSpPr>
          <p:nvPr>
            <p:ph type="body"/>
          </p:nvPr>
        </p:nvSpPr>
        <p:spPr/>
        <p:txBody>
          <a:bodyPr lIns="91440" tIns="45720" rIns="91440" bIns="45720" anchor="t"/>
          <a:lstStyle/>
          <a:p>
            <a:pPr lvl="0"/>
            <a:endParaRPr lang="zh-CN" altLang="en-US"/>
          </a:p>
        </p:txBody>
      </p:sp>
      <p:sp>
        <p:nvSpPr>
          <p:cNvPr id="13721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eaLnBrk="0" hangingPunct="0">
              <a:buFont typeface="Arial" charset="0"/>
              <a:buChar char="•"/>
            </a:pPr>
            <a:fld id="{9A0DB2DC-4C9A-4742-B13C-FB6460FD3503}" type="slidenum">
              <a:rPr lang="zh-CN" altLang="en-US" sz="1200">
                <a:solidFill>
                  <a:srgbClr val="000000"/>
                </a:solidFill>
                <a:latin typeface="Arial" charset="0"/>
                <a:ea typeface="宋体" charset="-122"/>
              </a:rPr>
              <a:t>100</a:t>
            </a:fld>
            <a:endParaRPr lang="zh-CN" altLang="en-US" sz="1200">
              <a:solidFill>
                <a:srgbClr val="000000"/>
              </a:solidFill>
              <a:latin typeface="Arial" charset="0"/>
              <a:ea typeface="宋体"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994520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602638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381000" y="685800"/>
            <a:ext cx="6096000" cy="3429000"/>
          </a:xfrm>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91139"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endParaRPr lang="zh-CN" altLang="en-US" dirty="0"/>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miter/>
          </a:ln>
        </p:spPr>
        <p:txBody>
          <a:bodyPr anchor="b"/>
          <a:lstStyle/>
          <a:p>
            <a:pPr lvl="0" algn="r" eaLnBrk="1" hangingPunct="1"/>
            <a:fld id="{9A0DB2DC-4C9A-4742-B13C-FB6460FD3503}" type="slidenum">
              <a:rPr lang="zh-CN" altLang="en-US" sz="1200" dirty="0">
                <a:latin typeface="Calibri"/>
              </a:rPr>
              <a:t>103</a:t>
            </a:fld>
            <a:endParaRPr lang="en-US" altLang="zh-CN" sz="1200" dirty="0">
              <a:latin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381000" y="685800"/>
            <a:ext cx="6096000" cy="3429000"/>
          </a:xfrm>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91139"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endParaRPr lang="zh-CN" altLang="en-US" dirty="0"/>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miter/>
          </a:ln>
        </p:spPr>
        <p:txBody>
          <a:bodyPr anchor="b"/>
          <a:lstStyle/>
          <a:p>
            <a:pPr lvl="0" algn="r" eaLnBrk="1" hangingPunct="1"/>
            <a:fld id="{9A0DB2DC-4C9A-4742-B13C-FB6460FD3503}" type="slidenum">
              <a:rPr lang="zh-CN" altLang="en-US" sz="1200" dirty="0">
                <a:latin typeface="Calibri"/>
              </a:rPr>
              <a:t>104</a:t>
            </a:fld>
            <a:endParaRPr lang="en-US" altLang="zh-CN" sz="1200" dirty="0">
              <a:latin typeface="Calibri"/>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381000" y="685800"/>
            <a:ext cx="6096000" cy="3429000"/>
          </a:xfrm>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91139"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endParaRPr lang="zh-CN" altLang="en-US" dirty="0"/>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miter/>
          </a:ln>
        </p:spPr>
        <p:txBody>
          <a:bodyPr anchor="b"/>
          <a:lstStyle/>
          <a:p>
            <a:pPr lvl="0" algn="r" eaLnBrk="1" hangingPunct="1"/>
            <a:fld id="{9A0DB2DC-4C9A-4742-B13C-FB6460FD3503}" type="slidenum">
              <a:rPr lang="zh-CN" altLang="en-US" sz="1200" dirty="0">
                <a:latin typeface="Calibri"/>
              </a:rPr>
              <a:t>105</a:t>
            </a:fld>
            <a:endParaRPr lang="en-US" altLang="zh-CN" sz="1200" dirty="0">
              <a:latin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381000" y="685800"/>
            <a:ext cx="6096000" cy="3429000"/>
          </a:xfrm>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91139"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endParaRPr lang="zh-CN" altLang="en-US" dirty="0"/>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miter/>
          </a:ln>
        </p:spPr>
        <p:txBody>
          <a:bodyPr anchor="b"/>
          <a:lstStyle/>
          <a:p>
            <a:pPr lvl="0" algn="r" eaLnBrk="1" hangingPunct="1"/>
            <a:fld id="{9A0DB2DC-4C9A-4742-B13C-FB6460FD3503}" type="slidenum">
              <a:rPr lang="zh-CN" altLang="en-US" sz="1200" dirty="0">
                <a:latin typeface="Calibri"/>
              </a:rPr>
              <a:t>106</a:t>
            </a:fld>
            <a:endParaRPr lang="en-US" altLang="zh-CN" sz="1200" dirty="0">
              <a:latin typeface="Calibri"/>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47449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5777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4930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3415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4138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44732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29053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74343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5431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6498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4065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55226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57345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52258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48132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10371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84896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7937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37396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67497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4721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a:xfrm>
            <a:off x="381000" y="685800"/>
            <a:ext cx="6096000" cy="3429000"/>
          </a:xfrm>
        </p:spPr>
      </p:sp>
      <p:sp>
        <p:nvSpPr>
          <p:cNvPr id="25602" name="备注占位符 2"/>
          <p:cNvSpPr>
            <a:spLocks noGrp="1"/>
          </p:cNvSpPr>
          <p:nvPr>
            <p:ph type="body"/>
          </p:nvPr>
        </p:nvSpPr>
        <p:spPr/>
        <p:txBody>
          <a:bodyPr lIns="91440" tIns="45720" rIns="91440" bIns="45720" anchor="t"/>
          <a:lstStyle/>
          <a:p>
            <a:pPr lvl="0"/>
            <a:endParaRPr lang="zh-CN" altLang="en-US"/>
          </a:p>
        </p:txBody>
      </p:sp>
      <p:sp>
        <p:nvSpPr>
          <p:cNvPr id="2560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Calibri"/>
                <a:ea typeface="宋体" charset="-122"/>
              </a:rPr>
              <a:t>3</a:t>
            </a:fld>
            <a:endParaRPr lang="zh-CN" altLang="en-US" sz="1200">
              <a:latin typeface="Calibri"/>
              <a:ea typeface="宋体"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76176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43978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89089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96020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85705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67222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2994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4789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89193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5194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10324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99223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119077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32081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64608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8888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31720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99108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86881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91530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0408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84202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86829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38542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55795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038304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741182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435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751213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352290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383817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3709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321003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641528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353937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12938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127153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71582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571247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350048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304896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922614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4780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704261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490624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709131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559898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213388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875564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801768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734129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608562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903724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401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121124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041247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339038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198741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22425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560876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191701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350553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768106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179933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0545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28282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950683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306121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729123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679472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46325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928893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285428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186074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107053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4679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 Title Slide">
    <p:spTree>
      <p:nvGrpSpPr>
        <p:cNvPr id="1" name=""/>
        <p:cNvGrpSpPr/>
        <p:nvPr/>
      </p:nvGrpSpPr>
      <p:grpSpPr>
        <a:xfrm>
          <a:off x="0" y="0"/>
          <a:ext cx="0" cy="0"/>
          <a:chOff x="0" y="0"/>
          <a:chExt cx="0" cy="0"/>
        </a:xfrm>
      </p:grpSpPr>
      <p:sp>
        <p:nvSpPr>
          <p:cNvPr id="18" name="Shape 18"/>
          <p:cNvSpPr/>
          <p:nvPr userDrawn="1"/>
        </p:nvSpPr>
        <p:spPr>
          <a:xfrm>
            <a:off x="0" y="4864651"/>
            <a:ext cx="9144000" cy="278849"/>
          </a:xfrm>
          <a:prstGeom prst="rect">
            <a:avLst/>
          </a:prstGeom>
          <a:solidFill>
            <a:srgbClr val="FFFFFF"/>
          </a:solidFill>
          <a:ln w="12700">
            <a:miter lim="400000"/>
          </a:ln>
        </p:spPr>
        <p:txBody>
          <a:bodyPr lIns="0" tIns="0" rIns="0" bIns="0" anchor="ctr"/>
          <a:lstStyle/>
          <a:p>
            <a:pPr lvl="0" algn="ctr"/>
            <a:endParaRPr>
              <a:latin typeface="+mn-ea"/>
              <a:ea typeface="+mn-ea"/>
            </a:endParaRPr>
          </a:p>
        </p:txBody>
      </p:sp>
      <p:sp>
        <p:nvSpPr>
          <p:cNvPr id="19" name="Shape 19"/>
          <p:cNvSpPr/>
          <p:nvPr/>
        </p:nvSpPr>
        <p:spPr>
          <a:xfrm>
            <a:off x="0" y="828256"/>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20" name="Shape 20"/>
          <p:cNvSpPr/>
          <p:nvPr/>
        </p:nvSpPr>
        <p:spPr>
          <a:xfrm>
            <a:off x="0" y="4864651"/>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26" name="Shape 26"/>
          <p:cNvSpPr>
            <a:spLocks noGrp="1"/>
          </p:cNvSpPr>
          <p:nvPr>
            <p:ph type="sldNum" sz="quarter" idx="2"/>
          </p:nvPr>
        </p:nvSpPr>
        <p:spPr>
          <a:prstGeom prst="rect">
            <a:avLst/>
          </a:prstGeom>
        </p:spPr>
        <p:txBody>
          <a:bodyPr/>
          <a:lstStyle>
            <a:lvl1pPr>
              <a:defRPr>
                <a:latin typeface="+mn-ea"/>
                <a:ea typeface="+mn-ea"/>
              </a:defRPr>
            </a:lvl1pPr>
          </a:lstStyle>
          <a:p>
            <a:fld id="{86CB4B4D-7CA3-9044-876B-883B54F8677D}" type="slidenum">
              <a:rPr lang="en-US" altLang="zh-CN" smtClean="0"/>
              <a:t>‹#›</a:t>
            </a:fld>
            <a:endParaRPr lang="en-US" altLang="zh-CN"/>
          </a:p>
        </p:txBody>
      </p:sp>
      <p:sp>
        <p:nvSpPr>
          <p:cNvPr id="27" name="Shape 27">
            <a:hlinkClick r:id="" action="ppaction://hlinkshowjump?jump=nextslide"/>
          </p:cNvPr>
          <p:cNvSpPr/>
          <p:nvPr/>
        </p:nvSpPr>
        <p:spPr>
          <a:xfrm>
            <a:off x="8655715"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8506" y="6419"/>
                </a:lnTo>
                <a:lnTo>
                  <a:pt x="13839" y="10800"/>
                </a:lnTo>
                <a:lnTo>
                  <a:pt x="8506" y="15181"/>
                </a:lnTo>
                <a:lnTo>
                  <a:pt x="8506" y="17276"/>
                </a:lnTo>
                <a:lnTo>
                  <a:pt x="16315" y="10800"/>
                </a:ln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28" name="Shape 28">
            <a:hlinkClick r:id="" action="ppaction://hlinkshowjump?jump=previousslide"/>
          </p:cNvPr>
          <p:cNvSpPr/>
          <p:nvPr/>
        </p:nvSpPr>
        <p:spPr>
          <a:xfrm flipH="1">
            <a:off x="8448944"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16315" y="10800"/>
                </a:lnTo>
                <a:lnTo>
                  <a:pt x="8506" y="17276"/>
                </a:lnTo>
                <a:lnTo>
                  <a:pt x="8506" y="15181"/>
                </a:lnTo>
                <a:lnTo>
                  <a:pt x="13839" y="10800"/>
                </a:lnTo>
                <a:lnTo>
                  <a:pt x="8506" y="6419"/>
                </a:ln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11" name="矩形 10"/>
          <p:cNvSpPr/>
          <p:nvPr userDrawn="1"/>
        </p:nvSpPr>
        <p:spPr>
          <a:xfrm>
            <a:off x="0" y="-48861"/>
            <a:ext cx="9144000" cy="732916"/>
          </a:xfrm>
          <a:prstGeom prst="rect">
            <a:avLst/>
          </a:prstGeom>
          <a:solidFill>
            <a:srgbClr val="0C2E6F"/>
          </a:soli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5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 Fullscreen image 2">
    <p:spTree>
      <p:nvGrpSpPr>
        <p:cNvPr id="1" name=""/>
        <p:cNvGrpSpPr/>
        <p:nvPr/>
      </p:nvGrpSpPr>
      <p:grpSpPr>
        <a:xfrm>
          <a:off x="0" y="0"/>
          <a:ext cx="0" cy="0"/>
          <a:chOff x="0" y="0"/>
          <a:chExt cx="0" cy="0"/>
        </a:xfrm>
      </p:grpSpPr>
      <p:sp>
        <p:nvSpPr>
          <p:cNvPr id="3" name="矩形 2"/>
          <p:cNvSpPr/>
          <p:nvPr userDrawn="1"/>
        </p:nvSpPr>
        <p:spPr>
          <a:xfrm>
            <a:off x="0" y="-48861"/>
            <a:ext cx="9144000" cy="732916"/>
          </a:xfrm>
          <a:prstGeom prst="rect">
            <a:avLst/>
          </a:prstGeom>
          <a:solidFill>
            <a:srgbClr val="0C2E6F"/>
          </a:soli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1_Our Working Type 5">
    <p:spTree>
      <p:nvGrpSpPr>
        <p:cNvPr id="1" name=""/>
        <p:cNvGrpSpPr/>
        <p:nvPr/>
      </p:nvGrpSpPr>
      <p:grpSpPr>
        <a:xfrm>
          <a:off x="0" y="0"/>
          <a:ext cx="0" cy="0"/>
          <a:chOff x="0" y="0"/>
          <a:chExt cx="0" cy="0"/>
        </a:xfrm>
      </p:grpSpPr>
      <p:sp>
        <p:nvSpPr>
          <p:cNvPr id="5" name="矩形 4"/>
          <p:cNvSpPr/>
          <p:nvPr userDrawn="1"/>
        </p:nvSpPr>
        <p:spPr>
          <a:xfrm>
            <a:off x="0" y="-48861"/>
            <a:ext cx="9144000" cy="732916"/>
          </a:xfrm>
          <a:prstGeom prst="rect">
            <a:avLst/>
          </a:prstGeom>
          <a:solidFill>
            <a:srgbClr val="0C2E6F"/>
          </a:soli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sp>
        <p:nvSpPr>
          <p:cNvPr id="1222" name="Shape 1222"/>
          <p:cNvSpPr>
            <a:spLocks noGrp="1"/>
          </p:cNvSpPr>
          <p:nvPr>
            <p:ph type="body" idx="1" hasCustomPrompt="1"/>
          </p:nvPr>
        </p:nvSpPr>
        <p:spPr>
          <a:xfrm>
            <a:off x="3333750" y="2124000"/>
            <a:ext cx="2476500" cy="1571676"/>
          </a:xfrm>
          <a:prstGeom prst="rect">
            <a:avLst/>
          </a:prstGeom>
        </p:spPr>
        <p:txBody>
          <a:bodyPr/>
          <a:lstStyle/>
          <a:p>
            <a:pPr lvl="0">
              <a:defRPr sz="1800">
                <a:solidFill>
                  <a:srgbClr val="000000"/>
                </a:solidFill>
                <a:uFillTx/>
              </a:defRPr>
            </a:pPr>
            <a:r>
              <a:rPr sz="1100">
                <a:solidFill>
                  <a:srgbClr val="595959"/>
                </a:solidFill>
                <a:uFill>
                  <a:solidFill>
                    <a:srgbClr val="595959"/>
                  </a:solidFill>
                </a:uFill>
              </a:rPr>
              <a:t>正文级别 1</a:t>
            </a:r>
          </a:p>
          <a:p>
            <a:pPr lvl="1">
              <a:defRPr sz="1800">
                <a:solidFill>
                  <a:srgbClr val="000000"/>
                </a:solidFill>
                <a:uFillTx/>
              </a:defRPr>
            </a:pPr>
            <a:r>
              <a:rPr sz="1100">
                <a:solidFill>
                  <a:srgbClr val="595959"/>
                </a:solidFill>
                <a:uFill>
                  <a:solidFill>
                    <a:srgbClr val="595959"/>
                  </a:solidFill>
                </a:uFill>
              </a:rPr>
              <a:t>正文级别 2</a:t>
            </a:r>
          </a:p>
          <a:p>
            <a:pPr lvl="2">
              <a:defRPr sz="1800">
                <a:solidFill>
                  <a:srgbClr val="000000"/>
                </a:solidFill>
                <a:uFillTx/>
              </a:defRPr>
            </a:pPr>
            <a:r>
              <a:rPr sz="1100">
                <a:solidFill>
                  <a:srgbClr val="595959"/>
                </a:solidFill>
                <a:uFill>
                  <a:solidFill>
                    <a:srgbClr val="595959"/>
                  </a:solidFill>
                </a:uFill>
              </a:rPr>
              <a:t>正文级别 3</a:t>
            </a:r>
          </a:p>
          <a:p>
            <a:pPr lvl="3">
              <a:defRPr sz="1800">
                <a:solidFill>
                  <a:srgbClr val="000000"/>
                </a:solidFill>
                <a:uFillTx/>
              </a:defRPr>
            </a:pPr>
            <a:r>
              <a:rPr sz="1100">
                <a:solidFill>
                  <a:srgbClr val="595959"/>
                </a:solidFill>
                <a:uFill>
                  <a:solidFill>
                    <a:srgbClr val="595959"/>
                  </a:solidFill>
                </a:uFill>
              </a:rPr>
              <a:t>正文级别 4</a:t>
            </a:r>
          </a:p>
          <a:p>
            <a:pPr lvl="4">
              <a:defRPr sz="1800">
                <a:solidFill>
                  <a:srgbClr val="000000"/>
                </a:solidFill>
                <a:uFillTx/>
              </a:defRPr>
            </a:pPr>
            <a:r>
              <a:rPr sz="1100">
                <a:solidFill>
                  <a:srgbClr val="595959"/>
                </a:solidFill>
                <a:uFill>
                  <a:solidFill>
                    <a:srgbClr val="595959"/>
                  </a:solidFill>
                </a:uFill>
              </a:rPr>
              <a:t>正文级别 5</a:t>
            </a:r>
          </a:p>
        </p:txBody>
      </p:sp>
      <p:sp>
        <p:nvSpPr>
          <p:cNvPr id="1223" name="Shape 1223"/>
          <p:cNvSpPr>
            <a:spLocks noGrp="1"/>
          </p:cNvSpPr>
          <p:nvPr>
            <p:ph type="title" hasCustomPrompt="1"/>
          </p:nvPr>
        </p:nvSpPr>
        <p:spPr>
          <a:xfrm>
            <a:off x="1605994" y="573709"/>
            <a:ext cx="5931456" cy="1550293"/>
          </a:xfrm>
          <a:prstGeom prst="rect">
            <a:avLst/>
          </a:prstGeom>
        </p:spPr>
        <p:txBody>
          <a:bodyPr/>
          <a:lstStyle>
            <a:lvl1pPr algn="ctr"/>
          </a:lstStyle>
          <a:p>
            <a:pPr lvl="0">
              <a:defRPr sz="1800">
                <a:solidFill>
                  <a:srgbClr val="000000"/>
                </a:solidFill>
                <a:uFillTx/>
              </a:defRPr>
            </a:pPr>
            <a:r>
              <a:rPr sz="2000">
                <a:solidFill>
                  <a:srgbClr val="3A5063"/>
                </a:solidFill>
                <a:uFill>
                  <a:solidFill>
                    <a:srgbClr val="3A5063"/>
                  </a:solidFill>
                </a:uFill>
              </a:rPr>
              <a:t>标题文本</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8"/>
          </a:xfrm>
          <a:prstGeom prst="rect">
            <a:avLst/>
          </a:prstGeom>
        </p:spPr>
        <p:txBody>
          <a:bodyPr/>
          <a:lstStyle/>
          <a:p>
            <a:pPr fontAlgn="base"/>
            <a:fld id="{5C086AB1-6DBA-4E83-AD48-68D01DD6469A}" type="datetimeFigureOut">
              <a:rPr lang="zh-CN" altLang="en-US" strike="noStrike" noProof="1" smtClean="0">
                <a:solidFill>
                  <a:srgbClr val="333333"/>
                </a:solidFill>
                <a:latin typeface="Calibri"/>
                <a:ea typeface="宋体" charset="-122"/>
                <a:cs typeface="+mn-ea"/>
              </a:rPr>
              <a:t>2020/4/9</a:t>
            </a:fld>
            <a:endParaRPr lang="zh-CN" altLang="en-US" strike="noStrike" noProof="1">
              <a:solidFill>
                <a:srgbClr val="333333"/>
              </a:solidFill>
            </a:endParaRPr>
          </a:p>
        </p:txBody>
      </p:sp>
      <p:sp>
        <p:nvSpPr>
          <p:cNvPr id="3" name="页脚占位符 2"/>
          <p:cNvSpPr>
            <a:spLocks noGrp="1"/>
          </p:cNvSpPr>
          <p:nvPr>
            <p:ph type="ftr" sz="quarter" idx="11"/>
          </p:nvPr>
        </p:nvSpPr>
        <p:spPr>
          <a:xfrm>
            <a:off x="3028950" y="4767263"/>
            <a:ext cx="3086100" cy="274638"/>
          </a:xfrm>
          <a:prstGeom prst="rect">
            <a:avLst/>
          </a:prstGeom>
        </p:spPr>
        <p:txBody>
          <a:bodyPr/>
          <a:lstStyle/>
          <a:p>
            <a:pPr fontAlgn="base"/>
            <a:endParaRPr lang="zh-CN" altLang="en-US" strike="noStrike" noProof="1">
              <a:solidFill>
                <a:srgbClr val="333333"/>
              </a:solidFill>
            </a:endParaRPr>
          </a:p>
        </p:txBody>
      </p:sp>
      <p:sp>
        <p:nvSpPr>
          <p:cNvPr id="4" name="灯片编号占位符 3"/>
          <p:cNvSpPr>
            <a:spLocks noGrp="1"/>
          </p:cNvSpPr>
          <p:nvPr>
            <p:ph type="sldNum" sz="quarter" idx="12"/>
          </p:nvPr>
        </p:nvSpPr>
        <p:spPr>
          <a:xfrm>
            <a:off x="6457950" y="4767263"/>
            <a:ext cx="2057400" cy="274638"/>
          </a:xfrm>
          <a:prstGeom prst="rect">
            <a:avLst/>
          </a:prstGeom>
        </p:spPr>
        <p:txBody>
          <a:bodyPr/>
          <a:lstStyle/>
          <a:p>
            <a:pPr fontAlgn="base"/>
            <a:fld id="{84584CB0-D3B1-4BCE-9F98-E447F5CE9F4C}" type="slidenum">
              <a:rPr lang="zh-CN" altLang="en-US" strike="noStrike" noProof="1" smtClean="0">
                <a:solidFill>
                  <a:srgbClr val="333333"/>
                </a:solidFill>
                <a:latin typeface="Calibri"/>
                <a:ea typeface="宋体" charset="-122"/>
                <a:cs typeface="+mn-ea"/>
              </a:rPr>
              <a:t>‹#›</a:t>
            </a:fld>
            <a:endParaRPr lang="zh-CN" altLang="en-US" strike="noStrike" noProof="1">
              <a:solidFill>
                <a:srgbClr val="333333"/>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8000">
        <p:random/>
      </p:transition>
    </mc:Choice>
    <mc:Fallback xmlns="">
      <p:transition spd="slow" advClick="0" advTm="8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获取资料咨询微信：ansyingsj1]">
    <p:spTree>
      <p:nvGrpSpPr>
        <p:cNvPr id="1" name=""/>
        <p:cNvGrpSpPr/>
        <p:nvPr/>
      </p:nvGrpSpPr>
      <p:grpSpPr>
        <a:xfrm>
          <a:off x="0" y="0"/>
          <a:ext cx="0" cy="0"/>
          <a:chOff x="0" y="0"/>
          <a:chExt cx="0" cy="0"/>
        </a:xfrm>
      </p:grpSpPr>
      <p:sp>
        <p:nvSpPr>
          <p:cNvPr id="3" name="矩形 2"/>
          <p:cNvSpPr/>
          <p:nvPr userDrawn="1"/>
        </p:nvSpPr>
        <p:spPr>
          <a:xfrm>
            <a:off x="0" y="-48861"/>
            <a:ext cx="9144000" cy="732916"/>
          </a:xfrm>
          <a:prstGeom prst="rect">
            <a:avLst/>
          </a:prstGeom>
          <a:solidFill>
            <a:srgbClr val="0C2E6F"/>
          </a:soli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pPr fontAlgn="auto"/>
            <a:r>
              <a:rPr lang="zh-CN" altLang="en-US" strike="noStrike" noProof="1"/>
              <a:t>单击此处编辑母版标题样式</a:t>
            </a:r>
          </a:p>
        </p:txBody>
      </p:sp>
      <p:sp>
        <p:nvSpPr>
          <p:cNvPr id="5" name="灯片编号占位符 4"/>
          <p:cNvSpPr>
            <a:spLocks noGrp="1"/>
          </p:cNvSpPr>
          <p:nvPr>
            <p:ph type="sldNum" sz="quarter" idx="12"/>
          </p:nvPr>
        </p:nvSpPr>
        <p:spPr>
          <a:xfrm>
            <a:off x="6457950" y="4767263"/>
            <a:ext cx="2057400" cy="274638"/>
          </a:xfrm>
          <a:prstGeom prst="rect">
            <a:avLst/>
          </a:prstGeom>
        </p:spPr>
        <p:txBody>
          <a:bodyPr/>
          <a:lstStyle/>
          <a:p>
            <a:pPr fontAlgn="base"/>
            <a:fld id="{84584CB0-D3B1-4BCE-9F98-E447F5CE9F4C}" type="slidenum">
              <a:rPr lang="zh-CN" altLang="en-US" strike="noStrike" noProof="1" smtClean="0">
                <a:solidFill>
                  <a:srgbClr val="333333"/>
                </a:solidFill>
                <a:latin typeface="Calibri"/>
                <a:ea typeface="宋体" charset="-122"/>
                <a:cs typeface="+mn-ea"/>
              </a:rPr>
              <a:t>‹#›</a:t>
            </a:fld>
            <a:endParaRPr lang="zh-CN" altLang="en-US" strike="noStrike" noProof="1">
              <a:solidFill>
                <a:srgbClr val="333333"/>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8000">
        <p:random/>
      </p:transition>
    </mc:Choice>
    <mc:Fallback xmlns="">
      <p:transition spd="slow" advClick="0" advTm="8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46" y="3305175"/>
            <a:ext cx="7771948" cy="1021556"/>
          </a:xfrm>
          <a:prstGeom prst="rect">
            <a:avLst/>
          </a:prstGeom>
        </p:spPr>
        <p:txBody>
          <a:bodyPr anchor="t"/>
          <a:lstStyle>
            <a:lvl1pPr algn="l">
              <a:defRPr sz="3000" b="1" cap="all">
                <a:solidFill>
                  <a:schemeClr val="bg1"/>
                </a:solidFill>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446" y="2180035"/>
            <a:ext cx="7771948" cy="1125140"/>
          </a:xfrm>
        </p:spPr>
        <p:txBody>
          <a:bodyPr anchor="b"/>
          <a:lstStyle>
            <a:lvl1pPr marL="0" indent="0">
              <a:buNone/>
              <a:defRPr sz="1500">
                <a:solidFill>
                  <a:schemeClr val="bg1"/>
                </a:solidFill>
              </a:defRPr>
            </a:lvl1pPr>
            <a:lvl2pPr marL="342900" indent="0">
              <a:buNone/>
              <a:defRPr sz="1350"/>
            </a:lvl2pPr>
            <a:lvl3pPr marL="685800" indent="0">
              <a:buNone/>
              <a:defRPr sz="1200"/>
            </a:lvl3pPr>
            <a:lvl4pPr marL="1028065" indent="0">
              <a:buNone/>
              <a:defRPr sz="1050"/>
            </a:lvl4pPr>
            <a:lvl5pPr marL="1370965" indent="0">
              <a:buNone/>
              <a:defRPr sz="1050"/>
            </a:lvl5pPr>
            <a:lvl6pPr marL="1713865" indent="0">
              <a:buNone/>
              <a:defRPr sz="1050"/>
            </a:lvl6pPr>
            <a:lvl7pPr marL="2056765" indent="0">
              <a:buNone/>
              <a:defRPr sz="1050"/>
            </a:lvl7pPr>
            <a:lvl8pPr marL="2399665" indent="0">
              <a:buNone/>
              <a:defRPr sz="1050"/>
            </a:lvl8pPr>
            <a:lvl9pPr marL="2741930" indent="0">
              <a:buNone/>
              <a:defRPr sz="1050"/>
            </a:lvl9pPr>
          </a:lstStyle>
          <a:p>
            <a:pPr lvl="0" fontAlgn="base"/>
            <a:r>
              <a:rPr lang="zh-CN" altLang="en-US" strike="noStrike" noProof="1"/>
              <a:t>单击此处编辑母版文本样式</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en-US" strike="noStrike" noProof="1"/>
          </a:p>
        </p:txBody>
      </p:sp>
      <p:sp>
        <p:nvSpPr>
          <p:cNvPr id="6" name="Slide Number Placeholder 5"/>
          <p:cNvSpPr>
            <a:spLocks noGrp="1"/>
          </p:cNvSpPr>
          <p:nvPr>
            <p:ph type="sldNum" sz="quarter" idx="12"/>
          </p:nvPr>
        </p:nvSpPr>
        <p:spPr>
          <a:xfrm>
            <a:off x="6457950" y="4767263"/>
            <a:ext cx="2057400" cy="274638"/>
          </a:xfrm>
          <a:prstGeom prst="rect">
            <a:avLst/>
          </a:prstGeom>
        </p:spPr>
        <p:txBody>
          <a:bodyPr vert="horz" lIns="91440" tIns="45720" rIns="91440" bIns="45720" rtlCol="0" anchor="ctr"/>
          <a:lstStyle/>
          <a:p>
            <a:pPr fontAlgn="auto"/>
            <a:fld id="{1B179DBB-BF91-4D4F-BFA6-6EFA66ADE78E}" type="slidenum">
              <a:rPr lang="zh-CN" altLang="en-US" noProof="1" smtClean="0">
                <a:latin typeface="+mn-lt"/>
                <a:ea typeface="+mn-ea"/>
                <a:cs typeface="+mn-cs"/>
              </a:rPr>
              <a:t>‹#›</a:t>
            </a:fld>
            <a:endParaRPr lang="zh-CN" altLang="en-US" noProof="1"/>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91544" y="156679"/>
            <a:ext cx="5931456" cy="1714501"/>
          </a:xfrm>
          <a:prstGeom prst="rect">
            <a:avLst/>
          </a:prstGeom>
        </p:spPr>
        <p:txBody>
          <a:bodyPr/>
          <a:lstStyle/>
          <a:p>
            <a:pPr fontAlgn="auto"/>
            <a:r>
              <a:rPr lang="zh-CN" altLang="en-US" strike="noStrike" noProof="1"/>
              <a:t>单击此处编辑母版标题样式</a:t>
            </a:r>
            <a:endParaRPr lang="en-US" strike="noStrike" noProof="1"/>
          </a:p>
        </p:txBody>
      </p:sp>
      <p:sp>
        <p:nvSpPr>
          <p:cNvPr id="6" name="灯片编号占位符 5"/>
          <p:cNvSpPr>
            <a:spLocks noGrp="1"/>
          </p:cNvSpPr>
          <p:nvPr>
            <p:ph type="sldNum" sz="quarter" idx="12"/>
          </p:nvPr>
        </p:nvSpPr>
        <p:spPr/>
        <p:txBody>
          <a:bodyPr/>
          <a:lstStyle/>
          <a:p>
            <a:pPr fontAlgn="auto"/>
            <a:fld id="{1B179DBB-BF91-4D4F-BFA6-6EFA66ADE78E}" type="slidenum">
              <a:rPr lang="zh-CN" altLang="en-US" strike="noStrike" noProof="1" smtClean="0">
                <a:latin typeface="+mn-lt"/>
                <a:ea typeface="+mn-ea"/>
                <a:cs typeface="+mn-cs"/>
              </a:rPr>
              <a:t>‹#›</a:t>
            </a:fld>
            <a:endParaRPr lang="zh-CN" altLang="en-US" strike="noStrike" noProof="1"/>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矩形 1"/>
          <p:cNvSpPr/>
          <p:nvPr userDrawn="1"/>
        </p:nvSpPr>
        <p:spPr>
          <a:xfrm>
            <a:off x="0" y="-48861"/>
            <a:ext cx="9144000" cy="732916"/>
          </a:xfrm>
          <a:prstGeom prst="rect">
            <a:avLst/>
          </a:prstGeom>
          <a:solidFill>
            <a:srgbClr val="0C2E6F"/>
          </a:soli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sp>
        <p:nvSpPr>
          <p:cNvPr id="3" name="Shape 3"/>
          <p:cNvSpPr/>
          <p:nvPr/>
        </p:nvSpPr>
        <p:spPr>
          <a:xfrm>
            <a:off x="0" y="4864651"/>
            <a:ext cx="9144000" cy="278849"/>
          </a:xfrm>
          <a:prstGeom prst="rect">
            <a:avLst/>
          </a:prstGeom>
          <a:solidFill>
            <a:srgbClr val="FFFFFF"/>
          </a:solidFill>
          <a:ln w="12700">
            <a:miter lim="400000"/>
          </a:ln>
        </p:spPr>
        <p:txBody>
          <a:bodyPr lIns="0" tIns="0" rIns="0" bIns="0" anchor="ctr"/>
          <a:lstStyle/>
          <a:p>
            <a:pPr lvl="0" algn="ctr"/>
            <a:endParaRPr>
              <a:latin typeface="+mn-ea"/>
              <a:ea typeface="+mn-ea"/>
            </a:endParaRPr>
          </a:p>
        </p:txBody>
      </p:sp>
      <p:sp>
        <p:nvSpPr>
          <p:cNvPr id="4" name="Shape 4"/>
          <p:cNvSpPr/>
          <p:nvPr/>
        </p:nvSpPr>
        <p:spPr>
          <a:xfrm>
            <a:off x="0" y="828256"/>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5" name="Shape 5"/>
          <p:cNvSpPr/>
          <p:nvPr/>
        </p:nvSpPr>
        <p:spPr>
          <a:xfrm>
            <a:off x="0" y="4864651"/>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11" name="Shape 11"/>
          <p:cNvSpPr>
            <a:spLocks noGrp="1"/>
          </p:cNvSpPr>
          <p:nvPr>
            <p:ph type="sldNum" sz="quarter" idx="2"/>
          </p:nvPr>
        </p:nvSpPr>
        <p:spPr>
          <a:xfrm>
            <a:off x="8459544" y="4932217"/>
            <a:ext cx="376192" cy="127001"/>
          </a:xfrm>
          <a:prstGeom prst="rect">
            <a:avLst/>
          </a:prstGeom>
          <a:ln w="12700">
            <a:miter lim="400000"/>
          </a:ln>
        </p:spPr>
        <p:txBody>
          <a:bodyPr lIns="0" tIns="0" rIns="0" bIns="0" anchor="ctr">
            <a:spAutoFit/>
          </a:bodyPr>
          <a:lstStyle>
            <a:lvl1pPr algn="r" defTabSz="914400">
              <a:defRPr sz="800">
                <a:solidFill>
                  <a:srgbClr val="808080"/>
                </a:solidFill>
                <a:uFill>
                  <a:solidFill>
                    <a:srgbClr val="808080"/>
                  </a:solidFill>
                </a:uFill>
                <a:latin typeface="+mn-ea"/>
                <a:ea typeface="+mn-ea"/>
                <a:cs typeface="Roboto Condensed Regular"/>
                <a:sym typeface="Roboto Condensed Regular"/>
              </a:defRPr>
            </a:lvl1pPr>
          </a:lstStyle>
          <a:p>
            <a:fld id="{86CB4B4D-7CA3-9044-876B-883B54F8677D}" type="slidenum">
              <a:rPr lang="en-US" altLang="zh-CN" smtClean="0"/>
              <a:t>‹#›</a:t>
            </a:fld>
            <a:endParaRPr lang="en-US" altLang="zh-CN"/>
          </a:p>
        </p:txBody>
      </p:sp>
      <p:sp>
        <p:nvSpPr>
          <p:cNvPr id="12" name="Shape 12">
            <a:hlinkClick r:id="" action="ppaction://hlinkshowjump?jump=nextslide"/>
          </p:cNvPr>
          <p:cNvSpPr/>
          <p:nvPr/>
        </p:nvSpPr>
        <p:spPr>
          <a:xfrm>
            <a:off x="8655715"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8506" y="6419"/>
                </a:lnTo>
                <a:lnTo>
                  <a:pt x="13839" y="10800"/>
                </a:lnTo>
                <a:lnTo>
                  <a:pt x="8506" y="15181"/>
                </a:lnTo>
                <a:lnTo>
                  <a:pt x="8506" y="17276"/>
                </a:lnTo>
                <a:lnTo>
                  <a:pt x="16315" y="10800"/>
                </a:ln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13" name="Shape 13">
            <a:hlinkClick r:id="" action="ppaction://hlinkshowjump?jump=previousslide"/>
          </p:cNvPr>
          <p:cNvSpPr/>
          <p:nvPr/>
        </p:nvSpPr>
        <p:spPr>
          <a:xfrm flipH="1">
            <a:off x="8448944"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16315" y="10800"/>
                </a:lnTo>
                <a:lnTo>
                  <a:pt x="8506" y="17276"/>
                </a:lnTo>
                <a:lnTo>
                  <a:pt x="8506" y="15181"/>
                </a:lnTo>
                <a:lnTo>
                  <a:pt x="13839" y="10800"/>
                </a:lnTo>
                <a:lnTo>
                  <a:pt x="8506" y="6419"/>
                </a:ln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14" name="Shape 14"/>
          <p:cNvSpPr>
            <a:spLocks noGrp="1"/>
          </p:cNvSpPr>
          <p:nvPr>
            <p:ph type="body" idx="1"/>
          </p:nvPr>
        </p:nvSpPr>
        <p:spPr>
          <a:xfrm>
            <a:off x="374699" y="3778055"/>
            <a:ext cx="4013337" cy="1365446"/>
          </a:xfrm>
          <a:prstGeom prst="rect">
            <a:avLst/>
          </a:prstGeom>
          <a:ln w="12700">
            <a:miter lim="400000"/>
          </a:ln>
        </p:spPr>
        <p:txBody>
          <a:bodyPr lIns="45719" rIns="45719"/>
          <a:lstStyle/>
          <a:p>
            <a:pPr lvl="0">
              <a:defRPr sz="1800">
                <a:solidFill>
                  <a:srgbClr val="000000"/>
                </a:solidFill>
                <a:uFillTx/>
              </a:defRPr>
            </a:pPr>
            <a:r>
              <a:rPr sz="1100">
                <a:solidFill>
                  <a:srgbClr val="595959"/>
                </a:solidFill>
                <a:uFill>
                  <a:solidFill>
                    <a:srgbClr val="595959"/>
                  </a:solidFill>
                </a:uFill>
              </a:rPr>
              <a:t>正文级别 1</a:t>
            </a:r>
          </a:p>
          <a:p>
            <a:pPr lvl="1">
              <a:defRPr sz="1800">
                <a:solidFill>
                  <a:srgbClr val="000000"/>
                </a:solidFill>
                <a:uFillTx/>
              </a:defRPr>
            </a:pPr>
            <a:r>
              <a:rPr sz="1100">
                <a:solidFill>
                  <a:srgbClr val="595959"/>
                </a:solidFill>
                <a:uFill>
                  <a:solidFill>
                    <a:srgbClr val="595959"/>
                  </a:solidFill>
                </a:uFill>
              </a:rPr>
              <a:t>正文级别 2</a:t>
            </a:r>
          </a:p>
          <a:p>
            <a:pPr lvl="2">
              <a:defRPr sz="1800">
                <a:solidFill>
                  <a:srgbClr val="000000"/>
                </a:solidFill>
                <a:uFillTx/>
              </a:defRPr>
            </a:pPr>
            <a:r>
              <a:rPr sz="1100">
                <a:solidFill>
                  <a:srgbClr val="595959"/>
                </a:solidFill>
                <a:uFill>
                  <a:solidFill>
                    <a:srgbClr val="595959"/>
                  </a:solidFill>
                </a:uFill>
              </a:rPr>
              <a:t>正文级别 3</a:t>
            </a:r>
          </a:p>
          <a:p>
            <a:pPr lvl="3">
              <a:defRPr sz="1800">
                <a:solidFill>
                  <a:srgbClr val="000000"/>
                </a:solidFill>
                <a:uFillTx/>
              </a:defRPr>
            </a:pPr>
            <a:r>
              <a:rPr sz="1100">
                <a:solidFill>
                  <a:srgbClr val="595959"/>
                </a:solidFill>
                <a:uFill>
                  <a:solidFill>
                    <a:srgbClr val="595959"/>
                  </a:solidFill>
                </a:uFill>
              </a:rPr>
              <a:t>正文级别 4</a:t>
            </a:r>
          </a:p>
          <a:p>
            <a:pPr lvl="4">
              <a:defRPr sz="1800">
                <a:solidFill>
                  <a:srgbClr val="000000"/>
                </a:solidFill>
                <a:uFillTx/>
              </a:defRPr>
            </a:pPr>
            <a:r>
              <a:rPr sz="1100">
                <a:solidFill>
                  <a:srgbClr val="595959"/>
                </a:solidFill>
                <a:uFill>
                  <a:solidFill>
                    <a:srgbClr val="595959"/>
                  </a:solidFill>
                </a:uFill>
              </a:rPr>
              <a:t>正文级别 5</a:t>
            </a: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8" r:id="rId4"/>
    <p:sldLayoutId id="2147483659" r:id="rId5"/>
    <p:sldLayoutId id="2147483660" r:id="rId6"/>
    <p:sldLayoutId id="2147483662" r:id="rId7"/>
    <p:sldLayoutId id="2147483663" r:id="rId8"/>
    <p:sldLayoutId id="2147483664" r:id="rId9"/>
  </p:sldLayoutIdLst>
  <p:transition spd="med"/>
  <p:hf hdr="0" ftr="0" dt="0"/>
  <p:txStyles>
    <p:titleStyle>
      <a:lvl1pPr defTabSz="457200">
        <a:defRPr sz="2000">
          <a:solidFill>
            <a:srgbClr val="3A5063"/>
          </a:solidFill>
          <a:uFill>
            <a:solidFill>
              <a:srgbClr val="3A5063"/>
            </a:solidFill>
          </a:uFill>
          <a:latin typeface="+mn-ea"/>
          <a:ea typeface="+mn-ea"/>
          <a:cs typeface="+mn-cs"/>
          <a:sym typeface="Bebas Neue"/>
        </a:defRPr>
      </a:lvl1pPr>
      <a:lvl2pPr defTabSz="457200">
        <a:defRPr sz="2000">
          <a:solidFill>
            <a:srgbClr val="3A5063"/>
          </a:solidFill>
          <a:uFill>
            <a:solidFill>
              <a:srgbClr val="3A5063"/>
            </a:solidFill>
          </a:uFill>
          <a:latin typeface="+mn-lt"/>
          <a:ea typeface="+mn-ea"/>
          <a:cs typeface="+mn-cs"/>
          <a:sym typeface="Bebas Neue"/>
        </a:defRPr>
      </a:lvl2pPr>
      <a:lvl3pPr defTabSz="457200">
        <a:defRPr sz="2000">
          <a:solidFill>
            <a:srgbClr val="3A5063"/>
          </a:solidFill>
          <a:uFill>
            <a:solidFill>
              <a:srgbClr val="3A5063"/>
            </a:solidFill>
          </a:uFill>
          <a:latin typeface="+mn-lt"/>
          <a:ea typeface="+mn-ea"/>
          <a:cs typeface="+mn-cs"/>
          <a:sym typeface="Bebas Neue"/>
        </a:defRPr>
      </a:lvl3pPr>
      <a:lvl4pPr defTabSz="457200">
        <a:defRPr sz="2000">
          <a:solidFill>
            <a:srgbClr val="3A5063"/>
          </a:solidFill>
          <a:uFill>
            <a:solidFill>
              <a:srgbClr val="3A5063"/>
            </a:solidFill>
          </a:uFill>
          <a:latin typeface="+mn-lt"/>
          <a:ea typeface="+mn-ea"/>
          <a:cs typeface="+mn-cs"/>
          <a:sym typeface="Bebas Neue"/>
        </a:defRPr>
      </a:lvl4pPr>
      <a:lvl5pPr defTabSz="457200">
        <a:defRPr sz="2000">
          <a:solidFill>
            <a:srgbClr val="3A5063"/>
          </a:solidFill>
          <a:uFill>
            <a:solidFill>
              <a:srgbClr val="3A5063"/>
            </a:solidFill>
          </a:uFill>
          <a:latin typeface="+mn-lt"/>
          <a:ea typeface="+mn-ea"/>
          <a:cs typeface="+mn-cs"/>
          <a:sym typeface="Bebas Neue"/>
        </a:defRPr>
      </a:lvl5pPr>
      <a:lvl6pPr defTabSz="457200">
        <a:defRPr sz="2000">
          <a:solidFill>
            <a:srgbClr val="3A5063"/>
          </a:solidFill>
          <a:uFill>
            <a:solidFill>
              <a:srgbClr val="3A5063"/>
            </a:solidFill>
          </a:uFill>
          <a:latin typeface="+mn-lt"/>
          <a:ea typeface="+mn-ea"/>
          <a:cs typeface="+mn-cs"/>
          <a:sym typeface="Bebas Neue"/>
        </a:defRPr>
      </a:lvl6pPr>
      <a:lvl7pPr defTabSz="457200">
        <a:defRPr sz="2000">
          <a:solidFill>
            <a:srgbClr val="3A5063"/>
          </a:solidFill>
          <a:uFill>
            <a:solidFill>
              <a:srgbClr val="3A5063"/>
            </a:solidFill>
          </a:uFill>
          <a:latin typeface="+mn-lt"/>
          <a:ea typeface="+mn-ea"/>
          <a:cs typeface="+mn-cs"/>
          <a:sym typeface="Bebas Neue"/>
        </a:defRPr>
      </a:lvl7pPr>
      <a:lvl8pPr defTabSz="457200">
        <a:defRPr sz="2000">
          <a:solidFill>
            <a:srgbClr val="3A5063"/>
          </a:solidFill>
          <a:uFill>
            <a:solidFill>
              <a:srgbClr val="3A5063"/>
            </a:solidFill>
          </a:uFill>
          <a:latin typeface="+mn-lt"/>
          <a:ea typeface="+mn-ea"/>
          <a:cs typeface="+mn-cs"/>
          <a:sym typeface="Bebas Neue"/>
        </a:defRPr>
      </a:lvl8pPr>
      <a:lvl9pPr defTabSz="457200">
        <a:defRPr sz="2000">
          <a:solidFill>
            <a:srgbClr val="3A5063"/>
          </a:solidFill>
          <a:uFill>
            <a:solidFill>
              <a:srgbClr val="3A5063"/>
            </a:solidFill>
          </a:uFill>
          <a:latin typeface="+mn-lt"/>
          <a:ea typeface="+mn-ea"/>
          <a:cs typeface="+mn-cs"/>
          <a:sym typeface="Bebas Neue"/>
        </a:defRPr>
      </a:lvl9pPr>
    </p:titleStyle>
    <p:bodyStyle>
      <a:lvl1pPr algn="ctr" defTabSz="457200">
        <a:spcBef>
          <a:spcPts val="200"/>
        </a:spcBef>
        <a:defRPr sz="1100">
          <a:solidFill>
            <a:srgbClr val="595959"/>
          </a:solidFill>
          <a:uFill>
            <a:solidFill>
              <a:srgbClr val="595959"/>
            </a:solidFill>
          </a:uFill>
          <a:latin typeface="+mn-ea"/>
          <a:ea typeface="+mn-ea"/>
          <a:cs typeface="Roboto condensed"/>
          <a:sym typeface="Roboto condensed"/>
        </a:defRPr>
      </a:lvl1pPr>
      <a:lvl2pPr marL="569595" indent="-112395"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2pPr>
      <a:lvl3pPr marL="1019175" indent="-104775"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3pPr>
      <a:lvl4pPr marL="1497330" indent="-125730"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4pPr>
      <a:lvl5pPr marL="1954530" indent="-125730"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5pPr>
      <a:lvl6pPr marL="24117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6pPr>
      <a:lvl7pPr marL="28689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7pPr>
      <a:lvl8pPr marL="33261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8pPr>
      <a:lvl9pPr marL="37833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9pPr>
    </p:bodyStyle>
    <p:otherStyle>
      <a:lvl1pPr algn="r">
        <a:defRPr sz="800">
          <a:solidFill>
            <a:schemeClr val="tx1"/>
          </a:solidFill>
          <a:uFill>
            <a:solidFill>
              <a:srgbClr val="808080"/>
            </a:solidFill>
          </a:uFill>
          <a:latin typeface="+mn-lt"/>
          <a:ea typeface="+mn-ea"/>
          <a:cs typeface="+mn-cs"/>
          <a:sym typeface="Roboto Condensed Regular"/>
        </a:defRPr>
      </a:lvl1pPr>
      <a:lvl2pPr indent="457200" algn="r">
        <a:defRPr sz="800">
          <a:solidFill>
            <a:schemeClr val="tx1"/>
          </a:solidFill>
          <a:uFill>
            <a:solidFill>
              <a:srgbClr val="808080"/>
            </a:solidFill>
          </a:uFill>
          <a:latin typeface="+mn-lt"/>
          <a:ea typeface="+mn-ea"/>
          <a:cs typeface="+mn-cs"/>
          <a:sym typeface="Roboto Condensed Regular"/>
        </a:defRPr>
      </a:lvl2pPr>
      <a:lvl3pPr indent="914400" algn="r">
        <a:defRPr sz="800">
          <a:solidFill>
            <a:schemeClr val="tx1"/>
          </a:solidFill>
          <a:uFill>
            <a:solidFill>
              <a:srgbClr val="808080"/>
            </a:solidFill>
          </a:uFill>
          <a:latin typeface="+mn-lt"/>
          <a:ea typeface="+mn-ea"/>
          <a:cs typeface="+mn-cs"/>
          <a:sym typeface="Roboto Condensed Regular"/>
        </a:defRPr>
      </a:lvl3pPr>
      <a:lvl4pPr indent="1371600" algn="r">
        <a:defRPr sz="800">
          <a:solidFill>
            <a:schemeClr val="tx1"/>
          </a:solidFill>
          <a:uFill>
            <a:solidFill>
              <a:srgbClr val="808080"/>
            </a:solidFill>
          </a:uFill>
          <a:latin typeface="+mn-lt"/>
          <a:ea typeface="+mn-ea"/>
          <a:cs typeface="+mn-cs"/>
          <a:sym typeface="Roboto Condensed Regular"/>
        </a:defRPr>
      </a:lvl4pPr>
      <a:lvl5pPr indent="1828800" algn="r">
        <a:defRPr sz="800">
          <a:solidFill>
            <a:schemeClr val="tx1"/>
          </a:solidFill>
          <a:uFill>
            <a:solidFill>
              <a:srgbClr val="808080"/>
            </a:solidFill>
          </a:uFill>
          <a:latin typeface="+mn-lt"/>
          <a:ea typeface="+mn-ea"/>
          <a:cs typeface="+mn-cs"/>
          <a:sym typeface="Roboto Condensed Regular"/>
        </a:defRPr>
      </a:lvl5pPr>
      <a:lvl6pPr indent="2286000" algn="r">
        <a:defRPr sz="800">
          <a:solidFill>
            <a:schemeClr val="tx1"/>
          </a:solidFill>
          <a:uFill>
            <a:solidFill>
              <a:srgbClr val="808080"/>
            </a:solidFill>
          </a:uFill>
          <a:latin typeface="+mn-lt"/>
          <a:ea typeface="+mn-ea"/>
          <a:cs typeface="+mn-cs"/>
          <a:sym typeface="Roboto Condensed Regular"/>
        </a:defRPr>
      </a:lvl6pPr>
      <a:lvl7pPr indent="2743200" algn="r">
        <a:defRPr sz="800">
          <a:solidFill>
            <a:schemeClr val="tx1"/>
          </a:solidFill>
          <a:uFill>
            <a:solidFill>
              <a:srgbClr val="808080"/>
            </a:solidFill>
          </a:uFill>
          <a:latin typeface="+mn-lt"/>
          <a:ea typeface="+mn-ea"/>
          <a:cs typeface="+mn-cs"/>
          <a:sym typeface="Roboto Condensed Regular"/>
        </a:defRPr>
      </a:lvl7pPr>
      <a:lvl8pPr indent="3200400" algn="r">
        <a:defRPr sz="800">
          <a:solidFill>
            <a:schemeClr val="tx1"/>
          </a:solidFill>
          <a:uFill>
            <a:solidFill>
              <a:srgbClr val="808080"/>
            </a:solidFill>
          </a:uFill>
          <a:latin typeface="+mn-lt"/>
          <a:ea typeface="+mn-ea"/>
          <a:cs typeface="+mn-cs"/>
          <a:sym typeface="Roboto Condensed Regular"/>
        </a:defRPr>
      </a:lvl8pPr>
      <a:lvl9pPr indent="3657600" algn="r">
        <a:defRPr sz="800">
          <a:solidFill>
            <a:schemeClr val="tx1"/>
          </a:solidFill>
          <a:uFill>
            <a:solidFill>
              <a:srgbClr val="808080"/>
            </a:solidFill>
          </a:uFill>
          <a:latin typeface="+mn-lt"/>
          <a:ea typeface="+mn-ea"/>
          <a:cs typeface="+mn-cs"/>
          <a:sym typeface="Roboto Condensed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占位符 5">
            <a:extLst>
              <a:ext uri="{FF2B5EF4-FFF2-40B4-BE49-F238E27FC236}">
                <a16:creationId xmlns:a16="http://schemas.microsoft.com/office/drawing/2014/main" id="{23B2872B-F186-4E69-BCD4-D47311DFBF47}"/>
              </a:ext>
            </a:extLst>
          </p:cNvPr>
          <p:cNvSpPr txBox="1">
            <a:spLocks/>
          </p:cNvSpPr>
          <p:nvPr userDrawn="1"/>
        </p:nvSpPr>
        <p:spPr>
          <a:xfrm>
            <a:off x="1" y="1912022"/>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4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更多</a:t>
            </a:r>
            <a:r>
              <a:rPr kumimoji="0" lang="en-US" altLang="zh-CN" sz="24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EHS</a:t>
            </a:r>
            <a:r>
              <a:rPr kumimoji="0" lang="zh-CN" altLang="en-US" sz="24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kumimoji="0" lang="en-US" altLang="zh-CN" sz="24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ansyingsj1</a:t>
            </a:r>
            <a:endParaRPr kumimoji="0" lang="en-US" altLang="en-US" sz="2400" b="1" i="0" u="none" strike="noStrike" kern="1200" cap="none" spc="0" normalizeH="0" baseline="0" noProof="0" dirty="0">
              <a:ln>
                <a:noFill/>
              </a:ln>
              <a:solidFill>
                <a:srgbClr val="FBFBFB"/>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extLst>
      <p:ext uri="{BB962C8B-B14F-4D97-AF65-F5344CB8AC3E}">
        <p14:creationId xmlns:p14="http://schemas.microsoft.com/office/powerpoint/2010/main" val="4079293899"/>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0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file:///F:\&#35270;&#39057;\&#21150;&#20844;&#23460;&#23433;&#20840;&#35270;&#39057;\&#20063;&#21487;&#33021;&#26159;&#20320;-&#23433;&#20840;&#25945;&#32946;&#29255;_&#39640;&#28165;.mp4" TargetMode="Externa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file:///F:\&#35270;&#39057;\&#20107;&#25925;&#35270;&#39057;\&#23433;&#20840;&#26159;&#25105;&#20204;&#27599;&#20010;&#20154;&#30340;&#20107;&#24773;.mp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5842" b="6467"/>
          <a:stretch>
            <a:fillRect/>
          </a:stretch>
        </p:blipFill>
        <p:spPr>
          <a:xfrm>
            <a:off x="2540" y="0"/>
            <a:ext cx="9141460" cy="5143500"/>
          </a:xfrm>
          <a:prstGeom prst="rect">
            <a:avLst/>
          </a:prstGeom>
        </p:spPr>
      </p:pic>
      <p:sp>
        <p:nvSpPr>
          <p:cNvPr id="1412" name="Shape 1412"/>
          <p:cNvSpPr/>
          <p:nvPr/>
        </p:nvSpPr>
        <p:spPr>
          <a:xfrm>
            <a:off x="-2540" y="-77371"/>
            <a:ext cx="9144000" cy="5220872"/>
          </a:xfrm>
          <a:prstGeom prst="rect">
            <a:avLst/>
          </a:prstGeom>
          <a:solidFill>
            <a:srgbClr val="3A5063">
              <a:alpha val="85000"/>
            </a:srgbClr>
          </a:solidFill>
          <a:ln w="12700">
            <a:miter lim="400000"/>
          </a:ln>
        </p:spPr>
        <p:txBody>
          <a:bodyPr lIns="0" tIns="0" rIns="0" bIns="0" anchor="ctr"/>
          <a:lstStyle/>
          <a:p>
            <a:pPr lvl="0" algn="ctr"/>
            <a:endParaRPr>
              <a:latin typeface="微软雅黑" pitchFamily="34" charset="-122"/>
              <a:ea typeface="微软雅黑" pitchFamily="34" charset="-122"/>
            </a:endParaRPr>
          </a:p>
        </p:txBody>
      </p:sp>
      <p:sp>
        <p:nvSpPr>
          <p:cNvPr id="1413" name="Shape 1413"/>
          <p:cNvSpPr/>
          <p:nvPr/>
        </p:nvSpPr>
        <p:spPr>
          <a:xfrm>
            <a:off x="747473" y="2255788"/>
            <a:ext cx="7760256" cy="1704340"/>
          </a:xfrm>
          <a:prstGeom prst="rect">
            <a:avLst/>
          </a:prstGeom>
          <a:ln w="12700">
            <a:miter lim="400000"/>
          </a:ln>
        </p:spPr>
        <p:txBody>
          <a:bodyPr lIns="45719" rIns="45719">
            <a:spAutoFit/>
          </a:bodyPr>
          <a:lstStyle/>
          <a:p>
            <a:pPr lvl="0">
              <a:defRPr>
                <a:uFillTx/>
              </a:defRPr>
            </a:pPr>
            <a:r>
              <a:rPr lang="zh-CN" altLang="en-US" sz="5400" b="1" dirty="0">
                <a:solidFill>
                  <a:srgbClr val="F7AC12"/>
                </a:solidFill>
                <a:uFill>
                  <a:solidFill>
                    <a:srgbClr val="F7AC12"/>
                  </a:solidFill>
                </a:uFill>
                <a:latin typeface="微软雅黑" pitchFamily="34" charset="-122"/>
                <a:ea typeface="微软雅黑" pitchFamily="34" charset="-122"/>
                <a:cs typeface="+mn-cs"/>
                <a:sym typeface="Bebas Neue"/>
              </a:rPr>
              <a:t>中层管理干部</a:t>
            </a:r>
            <a:endParaRPr sz="1400" b="1" dirty="0">
              <a:solidFill>
                <a:srgbClr val="FFFFFF"/>
              </a:solidFill>
              <a:uFill>
                <a:solidFill>
                  <a:srgbClr val="FFFFFF"/>
                </a:solidFill>
              </a:uFill>
              <a:latin typeface="微软雅黑" pitchFamily="34" charset="-122"/>
              <a:ea typeface="微软雅黑" pitchFamily="34" charset="-122"/>
              <a:cs typeface="+mn-cs"/>
              <a:sym typeface="Bebas Neue"/>
            </a:endParaRPr>
          </a:p>
          <a:p>
            <a:pPr lvl="0">
              <a:defRPr>
                <a:uFillTx/>
              </a:defRPr>
            </a:pPr>
            <a:r>
              <a:rPr lang="zh-CN" altLang="en-US" sz="4800" b="1" dirty="0">
                <a:solidFill>
                  <a:srgbClr val="FFFFFF"/>
                </a:solidFill>
                <a:uFill>
                  <a:solidFill>
                    <a:srgbClr val="FFFFFF"/>
                  </a:solidFill>
                </a:uFill>
                <a:latin typeface="微软雅黑" pitchFamily="34" charset="-122"/>
                <a:ea typeface="微软雅黑" pitchFamily="34" charset="-122"/>
                <a:cs typeface="+mn-cs"/>
                <a:sym typeface="Bebas Neue"/>
              </a:rPr>
              <a:t>安全自主管理技能提升培训</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indefinite" fill="hold"/>
                                        <p:tgtEl>
                                          <p:spTgt spid="1413"/>
                                        </p:tgtEl>
                                        <p:attrNameLst>
                                          <p:attrName>style.visibility</p:attrName>
                                        </p:attrNameLst>
                                      </p:cBhvr>
                                      <p:to>
                                        <p:strVal val="visible"/>
                                      </p:to>
                                    </p:set>
                                    <p:anim calcmode="lin" valueType="num">
                                      <p:cBhvr>
                                        <p:cTn id="7" dur="500" fill="hold"/>
                                        <p:tgtEl>
                                          <p:spTgt spid="1413"/>
                                        </p:tgtEl>
                                        <p:attrNameLst>
                                          <p:attrName>ppt_x</p:attrName>
                                        </p:attrNameLst>
                                      </p:cBhvr>
                                      <p:tavLst>
                                        <p:tav tm="0">
                                          <p:val>
                                            <p:strVal val="#ppt_x"/>
                                          </p:val>
                                        </p:tav>
                                        <p:tav tm="100000">
                                          <p:val>
                                            <p:strVal val="#ppt_x"/>
                                          </p:val>
                                        </p:tav>
                                      </p:tavLst>
                                    </p:anim>
                                    <p:anim calcmode="lin" valueType="num">
                                      <p:cBhvr>
                                        <p:cTn id="8" dur="500" fill="hold"/>
                                        <p:tgtEl>
                                          <p:spTgt spid="1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flipV="1">
            <a:off x="3914775" y="-14287"/>
            <a:ext cx="1314450" cy="1133475"/>
          </a:xfrm>
          <a:prstGeom prst="triangle">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975" strike="noStrike" noProof="1"/>
          </a:p>
        </p:txBody>
      </p:sp>
      <p:sp>
        <p:nvSpPr>
          <p:cNvPr id="10" name="标题 1"/>
          <p:cNvSpPr>
            <a:spLocks noGrp="1"/>
          </p:cNvSpPr>
          <p:nvPr>
            <p:ph type="title"/>
          </p:nvPr>
        </p:nvSpPr>
        <p:spPr>
          <a:xfrm>
            <a:off x="711200" y="1222375"/>
            <a:ext cx="8161338" cy="1327150"/>
          </a:xfrm>
        </p:spPr>
        <p:txBody>
          <a:bodyPr>
            <a:noAutofit/>
          </a:bodyPr>
          <a:lstStyle/>
          <a:p>
            <a:pPr marR="0" rtl="0" fontAlgn="auto"/>
            <a:r>
              <a:rPr lang="zh-CN" altLang="en-US" sz="6600" strike="noStrike" kern="2200" noProof="1"/>
              <a:t>你需要</a:t>
            </a:r>
            <a:br>
              <a:rPr lang="en-US" altLang="zh-CN" sz="11500" b="1" kern="2200" dirty="0"/>
            </a:br>
            <a:r>
              <a:rPr lang="zh-CN" altLang="en-US" sz="9600" b="1" strike="noStrike" kern="2200" noProof="1">
                <a:solidFill>
                  <a:srgbClr val="203864"/>
                </a:solidFill>
                <a:effectLst>
                  <a:outerShdw blurRad="38100" dist="38100" dir="2700000" algn="tl">
                    <a:srgbClr val="000000">
                      <a:alpha val="43137"/>
                    </a:srgbClr>
                  </a:outerShdw>
                </a:effectLst>
                <a:sym typeface="+mn-ea"/>
              </a:rPr>
              <a:t>安全</a:t>
            </a:r>
            <a:r>
              <a:rPr lang="zh-CN" altLang="en-US" sz="9600" b="1" strike="noStrike" kern="2200" noProof="1">
                <a:solidFill>
                  <a:srgbClr val="203864"/>
                </a:solidFill>
                <a:effectLst>
                  <a:outerShdw blurRad="38100" dist="38100" dir="2700000" algn="tl">
                    <a:srgbClr val="000000">
                      <a:alpha val="43137"/>
                    </a:srgbClr>
                  </a:outerShdw>
                </a:effectLst>
              </a:rPr>
              <a:t>自主管理</a:t>
            </a:r>
            <a:br>
              <a:rPr lang="en-US" altLang="zh-CN" sz="11500" b="1" kern="2200" dirty="0">
                <a:solidFill>
                  <a:srgbClr val="595959"/>
                </a:solidFill>
              </a:rPr>
            </a:br>
            <a:r>
              <a:rPr lang="en-US" altLang="zh-CN" sz="3600" b="1" strike="noStrike" kern="2200" noProof="1">
                <a:solidFill>
                  <a:srgbClr val="595959"/>
                </a:solidFill>
              </a:rPr>
              <a:t> </a:t>
            </a:r>
            <a:br>
              <a:rPr lang="en-US" altLang="zh-CN" sz="3600" b="1" kern="2200" dirty="0">
                <a:solidFill>
                  <a:srgbClr val="595959"/>
                </a:solidFill>
              </a:rPr>
            </a:br>
            <a:r>
              <a:rPr lang="zh-CN" altLang="en-US" sz="3200" strike="noStrike" kern="2200" noProof="1"/>
              <a:t>帮助你从被动抓安全，转变为主动抓安全！</a:t>
            </a:r>
            <a:endParaRPr lang="zh-CN" altLang="en-US" sz="3200" i="0" u="none" strike="noStrike" kern="2200" baseline="0" noProof="1">
              <a:cs typeface="Arial Unicode MS" pitchFamily="34" charset="-122"/>
            </a:endParaRPr>
          </a:p>
        </p:txBody>
      </p:sp>
    </p:spTree>
  </p:cSld>
  <p:clrMapOvr>
    <a:masterClrMapping/>
  </p:clrMapOvr>
  <p:transition spd="slow">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spect="1"/>
          </p:cNvSpPr>
          <p:nvPr/>
        </p:nvSpPr>
        <p:spPr bwMode="auto">
          <a:xfrm>
            <a:off x="0" y="5000625"/>
            <a:ext cx="9144000" cy="141288"/>
          </a:xfrm>
          <a:prstGeom prst="rect">
            <a:avLst/>
          </a:prstGeom>
          <a:solidFill>
            <a:schemeClr val="tx2"/>
          </a:solidFill>
          <a:ln w="9525" cap="flat" cmpd="sng" algn="ctr">
            <a:noFill/>
            <a:prstDash val="solid"/>
            <a:round/>
            <a:headEnd type="none" w="med" len="med"/>
            <a:tailEnd type="none" w="med" len="med"/>
          </a:ln>
          <a:effectLst/>
        </p:spPr>
        <p:txBody>
          <a:bodyPr vert="horz" wrap="square" lIns="68555" tIns="34277" rIns="68555" bIns="34277" numCol="1" rtlCol="0" anchor="t" anchorCtr="0" compatLnSpc="1"/>
          <a:lstStyle/>
          <a:p>
            <a:pPr fontAlgn="base">
              <a:buFont typeface="Arial" charset="0"/>
              <a:buNone/>
            </a:pPr>
            <a:endParaRPr lang="zh-CN" altLang="en-US" sz="1050" strike="noStrike" noProof="1">
              <a:solidFill>
                <a:srgbClr val="B6B5B4"/>
              </a:solidFill>
              <a:latin typeface="Arial" charset="0"/>
              <a:ea typeface="宋体" charset="-122"/>
            </a:endParaRPr>
          </a:p>
        </p:txBody>
      </p:sp>
      <p:sp>
        <p:nvSpPr>
          <p:cNvPr id="5" name="TextBox 43"/>
          <p:cNvSpPr txBox="1"/>
          <p:nvPr/>
        </p:nvSpPr>
        <p:spPr>
          <a:xfrm>
            <a:off x="1249363" y="225425"/>
            <a:ext cx="7583487" cy="3792538"/>
          </a:xfrm>
          <a:prstGeom prst="rect">
            <a:avLst/>
          </a:prstGeom>
          <a:noFill/>
          <a:ln w="9525">
            <a:noFill/>
          </a:ln>
        </p:spPr>
        <p:txBody>
          <a:bodyPr wrap="square" anchor="t">
            <a:spAutoFit/>
          </a:bodyPr>
          <a:lstStyle/>
          <a:p>
            <a:pPr lvl="0" indent="0" algn="just"/>
            <a:r>
              <a:rPr lang="zh-CN" altLang="en-US" sz="4000" b="1" dirty="0">
                <a:solidFill>
                  <a:schemeClr val="bg1"/>
                </a:solidFill>
                <a:latin typeface="微软雅黑" pitchFamily="34" charset="-122"/>
                <a:ea typeface="微软雅黑" pitchFamily="34" charset="-122"/>
              </a:rPr>
              <a:t>播下一个行动 ，</a:t>
            </a:r>
          </a:p>
          <a:p>
            <a:pPr lvl="0" indent="0" algn="just"/>
            <a:r>
              <a:rPr lang="zh-CN" altLang="en-US" sz="4000" b="1" dirty="0">
                <a:solidFill>
                  <a:schemeClr val="accent2"/>
                </a:solidFill>
                <a:latin typeface="微软雅黑" pitchFamily="34" charset="-122"/>
                <a:ea typeface="微软雅黑" pitchFamily="34" charset="-122"/>
              </a:rPr>
              <a:t>               </a:t>
            </a:r>
            <a:r>
              <a:rPr lang="zh-CN" altLang="en-US" sz="4000" b="1" dirty="0">
                <a:solidFill>
                  <a:srgbClr val="FFC000"/>
                </a:solidFill>
                <a:latin typeface="微软雅黑" pitchFamily="34" charset="-122"/>
                <a:ea typeface="微软雅黑" pitchFamily="34" charset="-122"/>
              </a:rPr>
              <a:t> 收获一种习惯；</a:t>
            </a:r>
            <a:endParaRPr lang="zh-CN" altLang="en-US" sz="4000" b="1" dirty="0">
              <a:solidFill>
                <a:schemeClr val="accent2"/>
              </a:solidFill>
              <a:latin typeface="微软雅黑" pitchFamily="34" charset="-122"/>
              <a:ea typeface="微软雅黑" pitchFamily="34" charset="-122"/>
            </a:endParaRPr>
          </a:p>
          <a:p>
            <a:pPr lvl="0" indent="0" algn="just"/>
            <a:r>
              <a:rPr lang="zh-CN" altLang="en-US" sz="4000" b="1" dirty="0">
                <a:solidFill>
                  <a:schemeClr val="bg1"/>
                </a:solidFill>
                <a:latin typeface="微软雅黑" pitchFamily="34" charset="-122"/>
                <a:ea typeface="微软雅黑" pitchFamily="34" charset="-122"/>
              </a:rPr>
              <a:t>播下一种习惯，</a:t>
            </a:r>
          </a:p>
          <a:p>
            <a:pPr lvl="0" indent="0" algn="just"/>
            <a:r>
              <a:rPr lang="zh-CN" altLang="en-US" sz="4000" b="1" dirty="0">
                <a:solidFill>
                  <a:schemeClr val="accent2"/>
                </a:solidFill>
                <a:latin typeface="微软雅黑" pitchFamily="34" charset="-122"/>
                <a:ea typeface="微软雅黑" pitchFamily="34" charset="-122"/>
              </a:rPr>
              <a:t>              </a:t>
            </a:r>
            <a:r>
              <a:rPr lang="zh-CN" altLang="en-US" sz="4000" b="1" dirty="0">
                <a:solidFill>
                  <a:srgbClr val="FFC000"/>
                </a:solidFill>
                <a:latin typeface="微软雅黑" pitchFamily="34" charset="-122"/>
                <a:ea typeface="微软雅黑" pitchFamily="34" charset="-122"/>
              </a:rPr>
              <a:t> 收获一种素质；</a:t>
            </a:r>
          </a:p>
          <a:p>
            <a:pPr lvl="0" indent="0" algn="just"/>
            <a:r>
              <a:rPr lang="zh-CN" altLang="en-US" sz="4000" b="1" dirty="0">
                <a:solidFill>
                  <a:schemeClr val="bg1"/>
                </a:solidFill>
                <a:latin typeface="微软雅黑" pitchFamily="34" charset="-122"/>
                <a:ea typeface="微软雅黑" pitchFamily="34" charset="-122"/>
              </a:rPr>
              <a:t>播下一种素质，</a:t>
            </a:r>
          </a:p>
          <a:p>
            <a:pPr lvl="0" indent="0" algn="just"/>
            <a:r>
              <a:rPr lang="zh-CN" altLang="en-US" sz="4000" b="1" dirty="0">
                <a:solidFill>
                  <a:schemeClr val="accent2"/>
                </a:solidFill>
                <a:latin typeface="微软雅黑" pitchFamily="34" charset="-122"/>
                <a:ea typeface="微软雅黑" pitchFamily="34" charset="-122"/>
              </a:rPr>
              <a:t>              </a:t>
            </a:r>
            <a:r>
              <a:rPr lang="zh-CN" altLang="en-US" sz="4000" b="1" dirty="0">
                <a:solidFill>
                  <a:srgbClr val="FFC000"/>
                </a:solidFill>
                <a:latin typeface="微软雅黑" pitchFamily="34" charset="-122"/>
                <a:ea typeface="微软雅黑" pitchFamily="34" charset="-122"/>
              </a:rPr>
              <a:t> 收获一种命运。</a:t>
            </a:r>
          </a:p>
        </p:txBody>
      </p:sp>
    </p:spTree>
  </p:cSld>
  <p:clrMapOvr>
    <a:masterClrMapping/>
  </p:clrMapOvr>
  <p:transition spd="slow" advTm="538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669" y="236054"/>
            <a:ext cx="5931456" cy="428626"/>
          </a:xfrm>
          <a:prstGeom prst="rect">
            <a:avLst/>
          </a:prstGeom>
        </p:spPr>
        <p:txBody>
          <a:bodyPr/>
          <a:lstStyle/>
          <a:p>
            <a:r>
              <a:rPr lang="zh-CN" altLang="en-US" sz="2800" b="1">
                <a:solidFill>
                  <a:schemeClr val="tx1"/>
                </a:solidFill>
              </a:rPr>
              <a:t>小结</a:t>
            </a:r>
          </a:p>
        </p:txBody>
      </p:sp>
      <p:sp>
        <p:nvSpPr>
          <p:cNvPr id="4" name="灯片编号占位符 3"/>
          <p:cNvSpPr>
            <a:spLocks noGrp="1"/>
          </p:cNvSpPr>
          <p:nvPr>
            <p:ph type="sldNum" sz="quarter" idx="2"/>
          </p:nvPr>
        </p:nvSpPr>
        <p:spPr/>
        <p:txBody>
          <a:bodyPr/>
          <a:lstStyle/>
          <a:p>
            <a:fld id="{86CB4B4D-7CA3-9044-876B-883B54F8677D}" type="slidenum">
              <a:rPr lang="en-US" altLang="zh-CN" smtClean="0"/>
              <a:t>101</a:t>
            </a:fld>
            <a:endParaRPr lang="en-US" altLang="zh-CN"/>
          </a:p>
        </p:txBody>
      </p:sp>
      <p:pic>
        <p:nvPicPr>
          <p:cNvPr id="54273" name="图片 6" descr="938240fcaff36500e30bd80c7b698cf4"/>
          <p:cNvPicPr>
            <a:picLocks noChangeAspect="1"/>
          </p:cNvPicPr>
          <p:nvPr/>
        </p:nvPicPr>
        <p:blipFill>
          <a:blip r:embed="rId3"/>
          <a:srcRect/>
          <a:stretch>
            <a:fillRect/>
          </a:stretch>
        </p:blipFill>
        <p:spPr bwMode="auto">
          <a:xfrm>
            <a:off x="6390640" y="1020445"/>
            <a:ext cx="2315210" cy="3715385"/>
          </a:xfrm>
          <a:prstGeom prst="rect">
            <a:avLst/>
          </a:prstGeom>
          <a:noFill/>
          <a:ln w="9525">
            <a:noFill/>
            <a:miter lim="800000"/>
            <a:headEnd/>
            <a:tailEnd/>
          </a:ln>
        </p:spPr>
      </p:pic>
      <p:pic>
        <p:nvPicPr>
          <p:cNvPr id="54274" name="图片 7" descr="5f3951dadc2fcb01fcbda3f61e1d8185"/>
          <p:cNvPicPr>
            <a:picLocks noChangeAspect="1"/>
          </p:cNvPicPr>
          <p:nvPr/>
        </p:nvPicPr>
        <p:blipFill>
          <a:blip r:embed="rId4"/>
          <a:srcRect/>
          <a:stretch>
            <a:fillRect/>
          </a:stretch>
        </p:blipFill>
        <p:spPr bwMode="auto">
          <a:xfrm>
            <a:off x="548005" y="975995"/>
            <a:ext cx="5640705" cy="3759835"/>
          </a:xfrm>
          <a:prstGeom prst="rect">
            <a:avLst/>
          </a:prstGeom>
          <a:noFill/>
          <a:ln w="9525">
            <a:noFill/>
            <a:miter lim="800000"/>
            <a:headEnd/>
            <a:tailEnd/>
          </a:ln>
        </p:spPr>
      </p:pic>
      <p:sp>
        <p:nvSpPr>
          <p:cNvPr id="34825" name="Text Box 5"/>
          <p:cNvSpPr txBox="1">
            <a:spLocks noChangeArrowheads="1"/>
          </p:cNvSpPr>
          <p:nvPr/>
        </p:nvSpPr>
        <p:spPr bwMode="auto">
          <a:xfrm>
            <a:off x="1003300" y="1643380"/>
            <a:ext cx="4730115" cy="2651760"/>
          </a:xfrm>
          <a:prstGeom prst="rect">
            <a:avLst/>
          </a:prstGeom>
          <a:noFill/>
          <a:ln w="9525">
            <a:noFill/>
            <a:miter lim="800000"/>
          </a:ln>
        </p:spPr>
        <p:txBody>
          <a:bodyPr wrap="square">
            <a:spAutoFit/>
          </a:bodyPr>
          <a:lstStyle/>
          <a:p>
            <a:pPr algn="just">
              <a:lnSpc>
                <a:spcPct val="150000"/>
              </a:lnSpc>
              <a:buFont typeface="Arial" charset="0"/>
              <a:buNone/>
            </a:pPr>
            <a:r>
              <a:rPr lang="zh-CN" altLang="en-US" sz="2400">
                <a:solidFill>
                  <a:schemeClr val="bg1"/>
                </a:solidFill>
                <a:latin typeface="微软雅黑" pitchFamily="34" charset="-122"/>
                <a:ea typeface="微软雅黑" pitchFamily="34" charset="-122"/>
                <a:cs typeface="微软雅黑" pitchFamily="34" charset="-122"/>
                <a:sym typeface="+mn-ea"/>
              </a:rPr>
              <a:t>在这一部分，我们主要给大家分享了怎样做好安全自主管理。</a:t>
            </a:r>
          </a:p>
          <a:p>
            <a:pPr algn="just">
              <a:lnSpc>
                <a:spcPct val="150000"/>
              </a:lnSpc>
              <a:buFont typeface="Arial" charset="0"/>
              <a:buNone/>
            </a:pPr>
            <a:r>
              <a:rPr lang="zh-CN" altLang="en-US" sz="2400">
                <a:solidFill>
                  <a:schemeClr val="bg1"/>
                </a:solidFill>
                <a:latin typeface="微软雅黑" pitchFamily="34" charset="-122"/>
                <a:ea typeface="微软雅黑" pitchFamily="34" charset="-122"/>
                <a:cs typeface="微软雅黑" pitchFamily="34" charset="-122"/>
                <a:sym typeface="+mn-ea"/>
              </a:rPr>
              <a:t>对于此部分内容，大家还有什么疑问或要补充的吗？</a:t>
            </a:r>
          </a:p>
          <a:p>
            <a:pPr>
              <a:buFont typeface="Arial" charset="0"/>
              <a:buNone/>
            </a:pPr>
            <a:endParaRPr lang="zh-CN" altLang="en-US" sz="2400" b="1">
              <a:solidFill>
                <a:schemeClr val="bg1"/>
              </a:solidFill>
              <a:latin typeface="微软雅黑" pitchFamily="34" charset="-122"/>
              <a:ea typeface="微软雅黑" pitchFamily="34" charset="-122"/>
              <a:cs typeface="微软雅黑" pitchFamily="34" charset="-122"/>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4" name="Drag-image3.jpg"/>
          <p:cNvPicPr/>
          <p:nvPr/>
        </p:nvPicPr>
        <p:blipFill>
          <a:blip r:embed="rId3"/>
          <a:srcRect/>
          <a:stretch>
            <a:fillRect/>
          </a:stretch>
        </p:blipFill>
        <p:spPr>
          <a:xfrm>
            <a:off x="0" y="-4589"/>
            <a:ext cx="5152740" cy="5152741"/>
          </a:xfrm>
          <a:prstGeom prst="rect">
            <a:avLst/>
          </a:prstGeom>
          <a:ln w="12700">
            <a:miter lim="400000"/>
            <a:headEnd/>
            <a:tailEnd/>
          </a:ln>
        </p:spPr>
      </p:pic>
      <p:grpSp>
        <p:nvGrpSpPr>
          <p:cNvPr id="16437" name="Group 16437" descr="Untitled-1.jpg"/>
          <p:cNvGrpSpPr/>
          <p:nvPr/>
        </p:nvGrpSpPr>
        <p:grpSpPr>
          <a:xfrm>
            <a:off x="-1" y="-4445"/>
            <a:ext cx="9144002" cy="5143499"/>
            <a:chOff x="0" y="0"/>
            <a:chExt cx="9144000" cy="5143498"/>
          </a:xfrm>
        </p:grpSpPr>
        <p:sp>
          <p:nvSpPr>
            <p:cNvPr id="16435" name="Shape 16435"/>
            <p:cNvSpPr/>
            <p:nvPr/>
          </p:nvSpPr>
          <p:spPr>
            <a:xfrm>
              <a:off x="0" y="0"/>
              <a:ext cx="9144000" cy="5143499"/>
            </a:xfrm>
            <a:prstGeom prst="rect">
              <a:avLst/>
            </a:prstGeom>
            <a:blipFill rotWithShape="1">
              <a:blip r:embed="rId4"/>
              <a:srcRect/>
              <a:tile tx="0" ty="0" sx="100000" sy="100000" flip="none" algn="tl"/>
            </a:blipFill>
            <a:ln w="12700" cap="flat">
              <a:noFill/>
              <a:miter lim="400000"/>
            </a:ln>
            <a:effectLst/>
          </p:spPr>
          <p:txBody>
            <a:bodyPr wrap="square" lIns="0" tIns="0" rIns="0" bIns="0" numCol="1" anchor="ctr">
              <a:noAutofit/>
            </a:bodyPr>
            <a:lstStyle/>
            <a:p>
              <a:pPr lvl="0"/>
              <a:endParaRPr>
                <a:latin typeface="+mn-ea"/>
                <a:ea typeface="+mn-ea"/>
              </a:endParaRPr>
            </a:p>
          </p:txBody>
        </p:sp>
        <p:pic>
          <p:nvPicPr>
            <p:cNvPr id="16436" name="image7.jpg"/>
            <p:cNvPicPr/>
            <p:nvPr/>
          </p:nvPicPr>
          <p:blipFill>
            <a:blip r:embed="rId5"/>
            <a:srcRect l="1425" r="1424"/>
            <a:stretch>
              <a:fillRect/>
            </a:stretch>
          </p:blipFill>
          <p:spPr>
            <a:xfrm>
              <a:off x="-1" y="0"/>
              <a:ext cx="9144002" cy="5143499"/>
            </a:xfrm>
            <a:prstGeom prst="rect">
              <a:avLst/>
            </a:prstGeom>
            <a:ln w="12700" cap="flat">
              <a:noFill/>
              <a:miter lim="400000"/>
              <a:headEnd/>
              <a:tailEnd/>
            </a:ln>
            <a:effectLst/>
          </p:spPr>
        </p:pic>
      </p:grpSp>
      <p:sp>
        <p:nvSpPr>
          <p:cNvPr id="1425" name="Shape 1425"/>
          <p:cNvSpPr/>
          <p:nvPr/>
        </p:nvSpPr>
        <p:spPr>
          <a:xfrm>
            <a:off x="2138045" y="3048635"/>
            <a:ext cx="4855210" cy="1605915"/>
          </a:xfrm>
          <a:prstGeom prst="rect">
            <a:avLst/>
          </a:prstGeom>
          <a:ln w="12700">
            <a:miter lim="400000"/>
          </a:ln>
        </p:spPr>
        <p:txBody>
          <a:bodyPr wrap="square" lIns="45719" rIns="45719">
            <a:spAutoFit/>
          </a:bodyPr>
          <a:lstStyle/>
          <a:p>
            <a:pPr lvl="0" algn="ctr">
              <a:defRPr>
                <a:uFillTx/>
              </a:defRPr>
            </a:pPr>
            <a:r>
              <a:rPr lang="zh-CN" altLang="en-US" sz="4800" b="1" dirty="0">
                <a:solidFill>
                  <a:srgbClr val="F7AC12"/>
                </a:solidFill>
                <a:uFill>
                  <a:solidFill>
                    <a:srgbClr val="F7AC12"/>
                  </a:solidFill>
                </a:uFill>
                <a:latin typeface="微软雅黑" pitchFamily="34" charset="-122"/>
                <a:ea typeface="微软雅黑" pitchFamily="34" charset="-122"/>
                <a:cs typeface="+mn-cs"/>
                <a:sym typeface="Bebas Neue"/>
              </a:rPr>
              <a:t>自主管理</a:t>
            </a:r>
          </a:p>
          <a:p>
            <a:pPr lvl="0" algn="ctr">
              <a:defRPr>
                <a:uFillTx/>
              </a:defRPr>
            </a:pPr>
            <a:r>
              <a:rPr lang="zh-CN" altLang="en-US" sz="4800" b="1" dirty="0">
                <a:solidFill>
                  <a:srgbClr val="FFFFFF"/>
                </a:solidFill>
                <a:uFill>
                  <a:solidFill>
                    <a:srgbClr val="FFFFFF"/>
                  </a:solidFill>
                </a:uFill>
                <a:latin typeface="微软雅黑" pitchFamily="34" charset="-122"/>
                <a:ea typeface="微软雅黑" pitchFamily="34" charset="-122"/>
                <a:cs typeface="+mn-cs"/>
                <a:sym typeface="Bebas Neue"/>
              </a:rPr>
              <a:t>安全文化落地</a:t>
            </a:r>
          </a:p>
        </p:txBody>
      </p:sp>
      <p:sp>
        <p:nvSpPr>
          <p:cNvPr id="24" name="Oval 5"/>
          <p:cNvSpPr>
            <a:spLocks noChangeArrowheads="1"/>
          </p:cNvSpPr>
          <p:nvPr/>
        </p:nvSpPr>
        <p:spPr bwMode="auto">
          <a:xfrm>
            <a:off x="3334663" y="653660"/>
            <a:ext cx="2116138" cy="2130425"/>
          </a:xfrm>
          <a:prstGeom prst="ellipse">
            <a:avLst/>
          </a:prstGeom>
          <a:solidFill>
            <a:srgbClr val="0B4FA0"/>
          </a:solidFill>
          <a:ln>
            <a:noFill/>
          </a:ln>
        </p:spPr>
        <p:txBody>
          <a:bodyPr vert="horz" wrap="square" lIns="91440" tIns="45720" rIns="91440" bIns="45720" numCol="1" anchor="t" anchorCtr="0" compatLnSpc="1"/>
          <a:lstStyle/>
          <a:p>
            <a:endParaRPr lang="zh-CN" altLang="en-US"/>
          </a:p>
        </p:txBody>
      </p:sp>
      <p:sp>
        <p:nvSpPr>
          <p:cNvPr id="25" name="Freeform 6"/>
          <p:cNvSpPr/>
          <p:nvPr/>
        </p:nvSpPr>
        <p:spPr bwMode="auto">
          <a:xfrm>
            <a:off x="4604663" y="2131622"/>
            <a:ext cx="879475" cy="744538"/>
          </a:xfrm>
          <a:custGeom>
            <a:avLst/>
            <a:gdLst>
              <a:gd name="T0" fmla="*/ 1016 w 1016"/>
              <a:gd name="T1" fmla="*/ 13 h 854"/>
              <a:gd name="T2" fmla="*/ 7 w 1016"/>
              <a:gd name="T3" fmla="*/ 854 h 854"/>
              <a:gd name="T4" fmla="*/ 0 w 1016"/>
              <a:gd name="T5" fmla="*/ 817 h 854"/>
              <a:gd name="T6" fmla="*/ 981 w 1016"/>
              <a:gd name="T7" fmla="*/ 0 h 854"/>
              <a:gd name="T8" fmla="*/ 1016 w 1016"/>
              <a:gd name="T9" fmla="*/ 13 h 854"/>
            </a:gdLst>
            <a:ahLst/>
            <a:cxnLst>
              <a:cxn ang="0">
                <a:pos x="T0" y="T1"/>
              </a:cxn>
              <a:cxn ang="0">
                <a:pos x="T2" y="T3"/>
              </a:cxn>
              <a:cxn ang="0">
                <a:pos x="T4" y="T5"/>
              </a:cxn>
              <a:cxn ang="0">
                <a:pos x="T6" y="T7"/>
              </a:cxn>
              <a:cxn ang="0">
                <a:pos x="T8" y="T9"/>
              </a:cxn>
            </a:cxnLst>
            <a:rect l="0" t="0" r="r" b="b"/>
            <a:pathLst>
              <a:path w="1016" h="854">
                <a:moveTo>
                  <a:pt x="1016" y="13"/>
                </a:moveTo>
                <a:cubicBezTo>
                  <a:pt x="850" y="443"/>
                  <a:pt x="470" y="766"/>
                  <a:pt x="7" y="854"/>
                </a:cubicBezTo>
                <a:lnTo>
                  <a:pt x="0" y="817"/>
                </a:lnTo>
                <a:cubicBezTo>
                  <a:pt x="450" y="732"/>
                  <a:pt x="819" y="417"/>
                  <a:pt x="981" y="0"/>
                </a:cubicBezTo>
                <a:lnTo>
                  <a:pt x="1016" y="13"/>
                </a:ln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6" name="Freeform 7"/>
          <p:cNvSpPr/>
          <p:nvPr/>
        </p:nvSpPr>
        <p:spPr bwMode="auto">
          <a:xfrm>
            <a:off x="3223538" y="540947"/>
            <a:ext cx="1555750" cy="1360488"/>
          </a:xfrm>
          <a:custGeom>
            <a:avLst/>
            <a:gdLst>
              <a:gd name="T0" fmla="*/ 1350 w 1796"/>
              <a:gd name="T1" fmla="*/ 0 h 1560"/>
              <a:gd name="T2" fmla="*/ 1796 w 1796"/>
              <a:gd name="T3" fmla="*/ 75 h 1560"/>
              <a:gd name="T4" fmla="*/ 1783 w 1796"/>
              <a:gd name="T5" fmla="*/ 111 h 1560"/>
              <a:gd name="T6" fmla="*/ 1350 w 1796"/>
              <a:gd name="T7" fmla="*/ 38 h 1560"/>
              <a:gd name="T8" fmla="*/ 38 w 1796"/>
              <a:gd name="T9" fmla="*/ 1350 h 1560"/>
              <a:gd name="T10" fmla="*/ 53 w 1796"/>
              <a:gd name="T11" fmla="*/ 1553 h 1560"/>
              <a:gd name="T12" fmla="*/ 16 w 1796"/>
              <a:gd name="T13" fmla="*/ 1560 h 1560"/>
              <a:gd name="T14" fmla="*/ 0 w 1796"/>
              <a:gd name="T15" fmla="*/ 1350 h 1560"/>
              <a:gd name="T16" fmla="*/ 1350 w 1796"/>
              <a:gd name="T17" fmla="*/ 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6" h="1560">
                <a:moveTo>
                  <a:pt x="1350" y="0"/>
                </a:moveTo>
                <a:cubicBezTo>
                  <a:pt x="1507" y="0"/>
                  <a:pt x="1657" y="27"/>
                  <a:pt x="1796" y="75"/>
                </a:cubicBezTo>
                <a:lnTo>
                  <a:pt x="1783" y="111"/>
                </a:lnTo>
                <a:cubicBezTo>
                  <a:pt x="1648" y="63"/>
                  <a:pt x="1502" y="38"/>
                  <a:pt x="1350" y="38"/>
                </a:cubicBezTo>
                <a:cubicBezTo>
                  <a:pt x="625" y="38"/>
                  <a:pt x="38" y="625"/>
                  <a:pt x="38" y="1350"/>
                </a:cubicBezTo>
                <a:cubicBezTo>
                  <a:pt x="38" y="1419"/>
                  <a:pt x="43" y="1487"/>
                  <a:pt x="53" y="1553"/>
                </a:cubicBezTo>
                <a:lnTo>
                  <a:pt x="16" y="1560"/>
                </a:lnTo>
                <a:cubicBezTo>
                  <a:pt x="6" y="1491"/>
                  <a:pt x="0" y="1422"/>
                  <a:pt x="0" y="1350"/>
                </a:cubicBezTo>
                <a:cubicBezTo>
                  <a:pt x="0" y="605"/>
                  <a:pt x="605" y="0"/>
                  <a:pt x="1350" y="0"/>
                </a:cubicBez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3429969" y="805892"/>
            <a:ext cx="1925527" cy="1785104"/>
          </a:xfrm>
          <a:prstGeom prst="rect">
            <a:avLst/>
          </a:prstGeom>
          <a:noFill/>
        </p:spPr>
        <p:txBody>
          <a:bodyPr wrap="none" rtlCol="0">
            <a:spAutoFit/>
          </a:bodyPr>
          <a:lstStyle/>
          <a:p>
            <a:pPr algn="ctr"/>
            <a:r>
              <a:rPr lang="en-US" altLang="zh-CN" sz="11000" b="1" dirty="0">
                <a:solidFill>
                  <a:schemeClr val="tx2"/>
                </a:solidFill>
                <a:latin typeface="微软雅黑" pitchFamily="34" charset="-122"/>
                <a:ea typeface="微软雅黑" pitchFamily="34" charset="-122"/>
              </a:rPr>
              <a:t>03</a:t>
            </a:r>
            <a:endParaRPr lang="zh-CN" altLang="en-US" sz="11000" b="1" dirty="0">
              <a:solidFill>
                <a:schemeClr val="tx2"/>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afterEffect">
                                  <p:stCondLst>
                                    <p:cond delay="0"/>
                                  </p:stCondLst>
                                  <p:childTnLst>
                                    <p:set>
                                      <p:cBhvr>
                                        <p:cTn id="6" dur="indefinite" fill="hold"/>
                                        <p:tgtEl>
                                          <p:spTgt spid="1425"/>
                                        </p:tgtEl>
                                        <p:attrNameLst>
                                          <p:attrName>style.visibility</p:attrName>
                                        </p:attrNameLst>
                                      </p:cBhvr>
                                      <p:to>
                                        <p:strVal val="visible"/>
                                      </p:to>
                                    </p:set>
                                    <p:anim calcmode="lin" valueType="num">
                                      <p:cBhvr>
                                        <p:cTn id="7" dur="500" fill="hold"/>
                                        <p:tgtEl>
                                          <p:spTgt spid="1425"/>
                                        </p:tgtEl>
                                        <p:attrNameLst>
                                          <p:attrName>ppt_x</p:attrName>
                                        </p:attrNameLst>
                                      </p:cBhvr>
                                      <p:tavLst>
                                        <p:tav tm="0">
                                          <p:val>
                                            <p:strVal val="#ppt_x"/>
                                          </p:val>
                                        </p:tav>
                                        <p:tav tm="100000">
                                          <p:val>
                                            <p:strVal val="#ppt_x"/>
                                          </p:val>
                                        </p:tav>
                                      </p:tavLst>
                                    </p:anim>
                                    <p:anim calcmode="lin" valueType="num">
                                      <p:cBhvr>
                                        <p:cTn id="8" dur="500" fill="hold"/>
                                        <p:tgtEl>
                                          <p:spTgt spid="14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2" presetClass="entr" presetSubtype="9"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1+#ppt_w/2"/>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7"/>
                                        </p:tgtEl>
                                        <p:attrNameLst>
                                          <p:attrName>style.visibility</p:attrName>
                                        </p:attrNameLst>
                                      </p:cBhvr>
                                      <p:to>
                                        <p:strVal val="visible"/>
                                      </p:to>
                                    </p:set>
                                    <p:anim by="(-#ppt_w*2)" calcmode="lin" valueType="num">
                                      <p:cBhvr rctx="PPT">
                                        <p:cTn id="26" dur="250" autoRev="1" fill="hold">
                                          <p:stCondLst>
                                            <p:cond delay="0"/>
                                          </p:stCondLst>
                                        </p:cTn>
                                        <p:tgtEl>
                                          <p:spTgt spid="27"/>
                                        </p:tgtEl>
                                        <p:attrNameLst>
                                          <p:attrName>ppt_w</p:attrName>
                                        </p:attrNameLst>
                                      </p:cBhvr>
                                    </p:anim>
                                    <p:anim by="(#ppt_w*0.50)" calcmode="lin" valueType="num">
                                      <p:cBhvr>
                                        <p:cTn id="27" dur="250" decel="50000" autoRev="1" fill="hold">
                                          <p:stCondLst>
                                            <p:cond delay="0"/>
                                          </p:stCondLst>
                                        </p:cTn>
                                        <p:tgtEl>
                                          <p:spTgt spid="27"/>
                                        </p:tgtEl>
                                        <p:attrNameLst>
                                          <p:attrName>ppt_x</p:attrName>
                                        </p:attrNameLst>
                                      </p:cBhvr>
                                    </p:anim>
                                    <p:anim from="(-#ppt_h/2)" to="(#ppt_y)" calcmode="lin" valueType="num">
                                      <p:cBhvr>
                                        <p:cTn id="28" dur="500" fill="hold">
                                          <p:stCondLst>
                                            <p:cond delay="0"/>
                                          </p:stCondLst>
                                        </p:cTn>
                                        <p:tgtEl>
                                          <p:spTgt spid="27"/>
                                        </p:tgtEl>
                                        <p:attrNameLst>
                                          <p:attrName>ppt_y</p:attrName>
                                        </p:attrNameLst>
                                      </p:cBhvr>
                                    </p:anim>
                                    <p:animRot by="21600000">
                                      <p:cBhvr>
                                        <p:cTn id="29" dur="5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 grpId="2" animBg="1" advAuto="0"/>
      <p:bldP spid="24" grpId="0" bldLvl="0" animBg="1"/>
      <p:bldP spid="25" grpId="0" bldLvl="0" animBg="1"/>
      <p:bldP spid="26" grpId="0" bldLvl="0" animBg="1"/>
      <p:bldP spid="2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508316" y="110173"/>
            <a:ext cx="6548819" cy="66929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安全取决于你展示愿望的行动</a:t>
            </a:r>
          </a:p>
        </p:txBody>
      </p:sp>
      <p:sp>
        <p:nvSpPr>
          <p:cNvPr id="157698" name="Text Box 3"/>
          <p:cNvSpPr/>
          <p:nvPr/>
        </p:nvSpPr>
        <p:spPr>
          <a:xfrm>
            <a:off x="4711700" y="1726565"/>
            <a:ext cx="3938905" cy="2363470"/>
          </a:xfrm>
          <a:prstGeom prst="rect">
            <a:avLst/>
          </a:prstGeom>
          <a:solidFill>
            <a:srgbClr val="D44318"/>
          </a:solidFill>
          <a:ln w="9525">
            <a:noFill/>
            <a:miter/>
          </a:ln>
        </p:spPr>
        <p:txBody>
          <a:bodyPr wrap="square" anchor="t">
            <a:spAutoFit/>
          </a:bodyPr>
          <a:lstStyle/>
          <a:p>
            <a:pPr lvl="0" eaLnBrk="0" hangingPunct="0"/>
            <a:r>
              <a:rPr lang="zh-CN" altLang="en-US" sz="7200" b="1" dirty="0">
                <a:solidFill>
                  <a:srgbClr val="FFFFFF"/>
                </a:solidFill>
                <a:latin typeface="微软雅黑" pitchFamily="34" charset="-122"/>
                <a:ea typeface="微软雅黑" pitchFamily="34" charset="-122"/>
                <a:sym typeface="微软雅黑" pitchFamily="34" charset="-122"/>
              </a:rPr>
              <a:t>安全生产</a:t>
            </a:r>
          </a:p>
          <a:p>
            <a:pPr lvl="0" eaLnBrk="0" hangingPunct="0"/>
            <a:r>
              <a:rPr lang="zh-CN" altLang="en-US" sz="7200" b="1" dirty="0">
                <a:solidFill>
                  <a:srgbClr val="FFFFFF"/>
                </a:solidFill>
                <a:latin typeface="微软雅黑" pitchFamily="34" charset="-122"/>
                <a:ea typeface="微软雅黑" pitchFamily="34" charset="-122"/>
                <a:sym typeface="微软雅黑" pitchFamily="34" charset="-122"/>
              </a:rPr>
              <a:t>知易行难</a:t>
            </a:r>
          </a:p>
        </p:txBody>
      </p:sp>
      <p:sp>
        <p:nvSpPr>
          <p:cNvPr id="5" name="Text Box 3"/>
          <p:cNvSpPr/>
          <p:nvPr/>
        </p:nvSpPr>
        <p:spPr>
          <a:xfrm>
            <a:off x="583565" y="1726565"/>
            <a:ext cx="4126230" cy="2363470"/>
          </a:xfrm>
          <a:prstGeom prst="rect">
            <a:avLst/>
          </a:prstGeom>
          <a:solidFill>
            <a:srgbClr val="006794"/>
          </a:solidFill>
          <a:ln w="9525">
            <a:noFill/>
            <a:miter/>
          </a:ln>
        </p:spPr>
        <p:txBody>
          <a:bodyPr wrap="square" anchor="t">
            <a:spAutoFit/>
          </a:bodyPr>
          <a:lstStyle>
            <a:defPPr>
              <a:defRPr lang="zh-CN"/>
            </a:defPPr>
            <a:lvl1pPr marL="0" algn="l" defTabSz="914400" rtl="0" eaLnBrk="1" latinLnBrk="0" hangingPunct="1">
              <a:defRPr sz="1800" kern="1200">
                <a:solidFill>
                  <a:srgbClr val="000000"/>
                </a:solidFill>
                <a:latin typeface="Calibri"/>
                <a:ea typeface="宋体" charset="-122"/>
                <a:cs typeface="+mn-ea"/>
              </a:defRPr>
            </a:lvl1pPr>
            <a:lvl2pPr marL="457200" algn="l" defTabSz="914400" rtl="0" eaLnBrk="1" latinLnBrk="0" hangingPunct="1">
              <a:defRPr sz="1800" kern="1200">
                <a:solidFill>
                  <a:srgbClr val="000000"/>
                </a:solidFill>
                <a:latin typeface="Calibri"/>
                <a:ea typeface="宋体" charset="-122"/>
                <a:cs typeface="+mn-ea"/>
              </a:defRPr>
            </a:lvl2pPr>
            <a:lvl3pPr marL="914400" algn="l" defTabSz="914400" rtl="0" eaLnBrk="1" latinLnBrk="0" hangingPunct="1">
              <a:defRPr sz="1800" kern="1200">
                <a:solidFill>
                  <a:srgbClr val="000000"/>
                </a:solidFill>
                <a:latin typeface="Calibri"/>
                <a:ea typeface="宋体" charset="-122"/>
                <a:cs typeface="+mn-ea"/>
              </a:defRPr>
            </a:lvl3pPr>
            <a:lvl4pPr marL="1371600" algn="l" defTabSz="914400" rtl="0" eaLnBrk="1" latinLnBrk="0" hangingPunct="1">
              <a:defRPr sz="1800" kern="1200">
                <a:solidFill>
                  <a:srgbClr val="000000"/>
                </a:solidFill>
                <a:latin typeface="Calibri"/>
                <a:ea typeface="宋体" charset="-122"/>
                <a:cs typeface="+mn-ea"/>
              </a:defRPr>
            </a:lvl4pPr>
            <a:lvl5pPr marL="1828800" algn="l" defTabSz="914400" rtl="0" eaLnBrk="1" latinLnBrk="0" hangingPunct="1">
              <a:defRPr sz="1800" kern="1200">
                <a:solidFill>
                  <a:srgbClr val="000000"/>
                </a:solidFill>
                <a:latin typeface="Calibri"/>
                <a:ea typeface="宋体" charset="-122"/>
                <a:cs typeface="+mn-ea"/>
              </a:defRPr>
            </a:lvl5pPr>
            <a:lvl6pPr marL="2286000" algn="l" defTabSz="914400" rtl="0" eaLnBrk="1" latinLnBrk="0" hangingPunct="1">
              <a:defRPr sz="1800" kern="1200">
                <a:solidFill>
                  <a:srgbClr val="000000"/>
                </a:solidFill>
                <a:latin typeface="Calibri"/>
                <a:ea typeface="宋体" charset="-122"/>
                <a:cs typeface="+mn-ea"/>
              </a:defRPr>
            </a:lvl6pPr>
            <a:lvl7pPr marL="2743200" algn="l" defTabSz="914400" rtl="0" eaLnBrk="1" latinLnBrk="0" hangingPunct="1">
              <a:defRPr sz="1800" kern="1200">
                <a:solidFill>
                  <a:srgbClr val="000000"/>
                </a:solidFill>
                <a:latin typeface="Calibri"/>
                <a:ea typeface="宋体" charset="-122"/>
                <a:cs typeface="+mn-ea"/>
              </a:defRPr>
            </a:lvl7pPr>
            <a:lvl8pPr marL="3200400" algn="l" defTabSz="914400" rtl="0" eaLnBrk="1" latinLnBrk="0" hangingPunct="1">
              <a:defRPr sz="1800" kern="1200">
                <a:solidFill>
                  <a:srgbClr val="000000"/>
                </a:solidFill>
                <a:latin typeface="Calibri"/>
                <a:ea typeface="宋体" charset="-122"/>
                <a:cs typeface="+mn-ea"/>
              </a:defRPr>
            </a:lvl8pPr>
            <a:lvl9pPr marL="3657600" algn="l" defTabSz="914400" rtl="0" eaLnBrk="1" latinLnBrk="0" hangingPunct="1">
              <a:defRPr sz="1800" kern="1200">
                <a:solidFill>
                  <a:srgbClr val="000000"/>
                </a:solidFill>
                <a:latin typeface="Calibri"/>
                <a:ea typeface="宋体" charset="-122"/>
                <a:cs typeface="+mn-ea"/>
              </a:defRPr>
            </a:lvl9pPr>
          </a:lstStyle>
          <a:p>
            <a:pPr lvl="0" eaLnBrk="0" hangingPunct="0"/>
            <a:r>
              <a:rPr lang="zh-CN" altLang="en-US" sz="7200" b="1" dirty="0">
                <a:solidFill>
                  <a:srgbClr val="FFC000"/>
                </a:solidFill>
                <a:latin typeface="微软雅黑" pitchFamily="34" charset="-122"/>
                <a:ea typeface="微软雅黑" pitchFamily="34" charset="-122"/>
                <a:sym typeface="微软雅黑" pitchFamily="34" charset="-122"/>
              </a:rPr>
              <a:t>立责于心</a:t>
            </a:r>
          </a:p>
          <a:p>
            <a:pPr lvl="0" eaLnBrk="0" hangingPunct="0"/>
            <a:r>
              <a:rPr lang="zh-CN" altLang="en-US" sz="7200" b="1" dirty="0">
                <a:solidFill>
                  <a:srgbClr val="FFC000"/>
                </a:solidFill>
                <a:latin typeface="微软雅黑" pitchFamily="34" charset="-122"/>
                <a:ea typeface="微软雅黑" pitchFamily="34" charset="-122"/>
                <a:sym typeface="微软雅黑" pitchFamily="34" charset="-122"/>
              </a:rPr>
              <a:t>履责于行</a:t>
            </a:r>
            <a:endParaRPr lang="zh-CN" altLang="en-US" sz="7200" dirty="0">
              <a:solidFill>
                <a:srgbClr val="FFC000"/>
              </a:solidFill>
              <a:latin typeface="微软雅黑" pitchFamily="34" charset="-122"/>
              <a:ea typeface="微软雅黑" pitchFamily="34" charset="-122"/>
              <a:sym typeface="微软雅黑" pitchFamily="34" charset="-122"/>
            </a:endParaRPr>
          </a:p>
        </p:txBody>
      </p:sp>
      <p:pic>
        <p:nvPicPr>
          <p:cNvPr id="6163" name="Picture 19" descr="ppt/media/image30.wmf"/>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832350"/>
            <a:ext cx="1008063" cy="3048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615631" y="134303"/>
            <a:ext cx="6548819" cy="66929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全面落实安全生产主体责任</a:t>
            </a:r>
          </a:p>
        </p:txBody>
      </p:sp>
      <p:grpSp>
        <p:nvGrpSpPr>
          <p:cNvPr id="198657" name="组合 2"/>
          <p:cNvGrpSpPr/>
          <p:nvPr/>
        </p:nvGrpSpPr>
        <p:grpSpPr>
          <a:xfrm>
            <a:off x="1012190" y="1355725"/>
            <a:ext cx="6635750" cy="3676650"/>
            <a:chOff x="512763" y="1196752"/>
            <a:chExt cx="7869237" cy="4495800"/>
          </a:xfrm>
        </p:grpSpPr>
        <p:sp>
          <p:nvSpPr>
            <p:cNvPr id="51" name="AutoShape 3"/>
            <p:cNvSpPr>
              <a:spLocks noChangeArrowheads="1"/>
            </p:cNvSpPr>
            <p:nvPr/>
          </p:nvSpPr>
          <p:spPr bwMode="gray">
            <a:xfrm>
              <a:off x="512763" y="1196752"/>
              <a:ext cx="5498942" cy="4495800"/>
            </a:xfrm>
            <a:prstGeom prst="rightArrow">
              <a:avLst>
                <a:gd name="adj1" fmla="val 79306"/>
                <a:gd name="adj2" fmla="val 30296"/>
              </a:avLst>
            </a:prstGeom>
            <a:gradFill rotWithShape="1">
              <a:gsLst>
                <a:gs pos="0">
                  <a:schemeClr val="accent1">
                    <a:gamma/>
                    <a:tint val="0"/>
                    <a:invGamma/>
                    <a:alpha val="24001"/>
                  </a:schemeClr>
                </a:gs>
                <a:gs pos="100000">
                  <a:srgbClr val="07584E"/>
                </a:gs>
              </a:gsLst>
              <a:lin ang="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n-lt"/>
                <a:ea typeface="+mn-ea"/>
                <a:cs typeface="+mn-cs"/>
              </a:endParaRPr>
            </a:p>
          </p:txBody>
        </p:sp>
        <p:sp>
          <p:nvSpPr>
            <p:cNvPr id="198659" name="AutoShape 4"/>
            <p:cNvSpPr/>
            <p:nvPr/>
          </p:nvSpPr>
          <p:spPr>
            <a:xfrm>
              <a:off x="664434" y="1807010"/>
              <a:ext cx="4038672" cy="989464"/>
            </a:xfrm>
            <a:prstGeom prst="roundRect">
              <a:avLst>
                <a:gd name="adj" fmla="val 9106"/>
              </a:avLst>
            </a:prstGeom>
            <a:solidFill>
              <a:srgbClr val="C3BE84"/>
            </a:solidFill>
            <a:ln w="25400" cap="flat" cmpd="sng">
              <a:solidFill>
                <a:schemeClr val="bg1"/>
              </a:solidFill>
              <a:prstDash val="solid"/>
              <a:round/>
              <a:headEnd type="none" w="med" len="med"/>
              <a:tailEnd type="none" w="med" len="med"/>
            </a:ln>
          </p:spPr>
          <p:txBody>
            <a:bodyPr wrap="none" anchor="ctr"/>
            <a:lstStyle/>
            <a:p>
              <a:pPr lvl="0" indent="0" algn="ctr"/>
              <a:r>
                <a:rPr lang="zh-CN" altLang="en-US" sz="2400" b="1" dirty="0">
                  <a:solidFill>
                    <a:srgbClr val="FFFFFF"/>
                  </a:solidFill>
                  <a:latin typeface="Calibri"/>
                  <a:ea typeface="微软雅黑" pitchFamily="34" charset="-122"/>
                </a:rPr>
                <a:t>关键在领导</a:t>
              </a:r>
            </a:p>
          </p:txBody>
        </p:sp>
        <p:sp>
          <p:nvSpPr>
            <p:cNvPr id="198660" name="AutoShape 5"/>
            <p:cNvSpPr/>
            <p:nvPr/>
          </p:nvSpPr>
          <p:spPr>
            <a:xfrm>
              <a:off x="665163" y="2949352"/>
              <a:ext cx="4038600" cy="990600"/>
            </a:xfrm>
            <a:prstGeom prst="roundRect">
              <a:avLst>
                <a:gd name="adj" fmla="val 9106"/>
              </a:avLst>
            </a:prstGeom>
            <a:solidFill>
              <a:srgbClr val="FFC000"/>
            </a:solidFill>
            <a:ln w="25400" cap="flat" cmpd="sng">
              <a:solidFill>
                <a:schemeClr val="bg1"/>
              </a:solidFill>
              <a:prstDash val="solid"/>
              <a:round/>
              <a:headEnd type="none" w="med" len="med"/>
              <a:tailEnd type="none" w="med" len="med"/>
            </a:ln>
          </p:spPr>
          <p:txBody>
            <a:bodyPr wrap="none" anchor="ctr"/>
            <a:lstStyle/>
            <a:p>
              <a:pPr lvl="0" indent="0" algn="ctr"/>
              <a:r>
                <a:rPr lang="zh-CN" altLang="en-US" sz="2400" b="1" dirty="0">
                  <a:solidFill>
                    <a:srgbClr val="FFFFFF"/>
                  </a:solidFill>
                  <a:latin typeface="Calibri"/>
                  <a:ea typeface="微软雅黑" pitchFamily="34" charset="-122"/>
                </a:rPr>
                <a:t>根本在认识</a:t>
              </a:r>
            </a:p>
          </p:txBody>
        </p:sp>
        <p:sp>
          <p:nvSpPr>
            <p:cNvPr id="54" name="AutoShape 6"/>
            <p:cNvSpPr>
              <a:spLocks noChangeArrowheads="1"/>
            </p:cNvSpPr>
            <p:nvPr/>
          </p:nvSpPr>
          <p:spPr bwMode="gray">
            <a:xfrm>
              <a:off x="664434" y="4092831"/>
              <a:ext cx="4038672" cy="989464"/>
            </a:xfrm>
            <a:prstGeom prst="roundRect">
              <a:avLst>
                <a:gd name="adj" fmla="val 9106"/>
              </a:avLst>
            </a:prstGeom>
            <a:solidFill>
              <a:schemeClr val="bg1">
                <a:lumMod val="65000"/>
              </a:schemeClr>
            </a:solidFill>
            <a:ln w="25400">
              <a:solidFill>
                <a:schemeClr val="bg1"/>
              </a:solidFill>
              <a:rou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重点在落实</a:t>
              </a:r>
            </a:p>
          </p:txBody>
        </p:sp>
        <p:sp>
          <p:nvSpPr>
            <p:cNvPr id="198662" name="AutoShape 8"/>
            <p:cNvSpPr/>
            <p:nvPr/>
          </p:nvSpPr>
          <p:spPr>
            <a:xfrm>
              <a:off x="6096000" y="1806352"/>
              <a:ext cx="2286000" cy="3309938"/>
            </a:xfrm>
            <a:prstGeom prst="roundRect">
              <a:avLst>
                <a:gd name="adj" fmla="val 16667"/>
              </a:avLst>
            </a:prstGeom>
            <a:solidFill>
              <a:srgbClr val="07584E"/>
            </a:solidFill>
            <a:ln w="38100" cap="flat" cmpd="sng">
              <a:solidFill>
                <a:schemeClr val="bg1"/>
              </a:solidFill>
              <a:prstDash val="solid"/>
              <a:round/>
              <a:headEnd type="none" w="med" len="med"/>
              <a:tailEnd type="none" w="med" len="med"/>
            </a:ln>
            <a:effectLst>
              <a:outerShdw dist="107763" dir="2699999" algn="ctr" rotWithShape="0">
                <a:srgbClr val="808080">
                  <a:alpha val="50000"/>
                </a:srgbClr>
              </a:outerShdw>
            </a:effectLst>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63" name="Text Box 10"/>
            <p:cNvSpPr txBox="1"/>
            <p:nvPr/>
          </p:nvSpPr>
          <p:spPr>
            <a:xfrm>
              <a:off x="6248322" y="2288731"/>
              <a:ext cx="1981200" cy="2264206"/>
            </a:xfrm>
            <a:prstGeom prst="rect">
              <a:avLst/>
            </a:prstGeom>
            <a:noFill/>
            <a:ln w="9525">
              <a:noFill/>
            </a:ln>
          </p:spPr>
          <p:txBody>
            <a:bodyPr anchor="t">
              <a:spAutoFit/>
            </a:bodyPr>
            <a:lstStyle/>
            <a:p>
              <a:pPr lvl="0" indent="0" algn="ctr">
                <a:lnSpc>
                  <a:spcPct val="150000"/>
                </a:lnSpc>
                <a:spcBef>
                  <a:spcPct val="50000"/>
                </a:spcBef>
              </a:pPr>
              <a:r>
                <a:rPr lang="zh-CN" altLang="en-US" sz="2100" b="1" dirty="0">
                  <a:solidFill>
                    <a:schemeClr val="bg1"/>
                  </a:solidFill>
                  <a:latin typeface="微软雅黑" pitchFamily="34" charset="-122"/>
                  <a:ea typeface="微软雅黑" pitchFamily="34" charset="-122"/>
                </a:rPr>
                <a:t>负责必明责</a:t>
              </a:r>
            </a:p>
            <a:p>
              <a:pPr lvl="0" indent="0" algn="ctr">
                <a:lnSpc>
                  <a:spcPct val="150000"/>
                </a:lnSpc>
                <a:spcBef>
                  <a:spcPct val="50000"/>
                </a:spcBef>
              </a:pPr>
              <a:r>
                <a:rPr lang="zh-CN" altLang="en-US" sz="2100" b="1" dirty="0">
                  <a:solidFill>
                    <a:schemeClr val="bg1"/>
                  </a:solidFill>
                  <a:latin typeface="微软雅黑" pitchFamily="34" charset="-122"/>
                  <a:ea typeface="微软雅黑" pitchFamily="34" charset="-122"/>
                </a:rPr>
                <a:t>履责必尽责</a:t>
              </a:r>
            </a:p>
            <a:p>
              <a:pPr lvl="0" indent="0" algn="ctr">
                <a:lnSpc>
                  <a:spcPct val="150000"/>
                </a:lnSpc>
                <a:spcBef>
                  <a:spcPct val="50000"/>
                </a:spcBef>
              </a:pPr>
              <a:r>
                <a:rPr lang="zh-CN" altLang="en-US" sz="2100" b="1" dirty="0">
                  <a:solidFill>
                    <a:schemeClr val="bg1"/>
                  </a:solidFill>
                  <a:latin typeface="微软雅黑" pitchFamily="34" charset="-122"/>
                  <a:ea typeface="微软雅黑" pitchFamily="34" charset="-122"/>
                </a:rPr>
                <a:t>失责必问责</a:t>
              </a:r>
            </a:p>
          </p:txBody>
        </p:sp>
        <p:grpSp>
          <p:nvGrpSpPr>
            <p:cNvPr id="198664" name="Group 11"/>
            <p:cNvGrpSpPr/>
            <p:nvPr/>
          </p:nvGrpSpPr>
          <p:grpSpPr>
            <a:xfrm>
              <a:off x="817563" y="2034952"/>
              <a:ext cx="547687" cy="512763"/>
              <a:chOff x="5088" y="240"/>
              <a:chExt cx="384" cy="384"/>
            </a:xfrm>
          </p:grpSpPr>
          <p:sp>
            <p:nvSpPr>
              <p:cNvPr id="198665" name="Oval 12"/>
              <p:cNvSpPr/>
              <p:nvPr/>
            </p:nvSpPr>
            <p:spPr>
              <a:xfrm>
                <a:off x="5088"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66" name="Oval 13"/>
              <p:cNvSpPr/>
              <p:nvPr/>
            </p:nvSpPr>
            <p:spPr>
              <a:xfrm>
                <a:off x="5232"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67" name="Oval 14"/>
              <p:cNvSpPr/>
              <p:nvPr/>
            </p:nvSpPr>
            <p:spPr>
              <a:xfrm>
                <a:off x="5376"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68" name="Oval 15"/>
              <p:cNvSpPr/>
              <p:nvPr/>
            </p:nvSpPr>
            <p:spPr>
              <a:xfrm>
                <a:off x="5088"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69" name="Oval 16"/>
              <p:cNvSpPr/>
              <p:nvPr/>
            </p:nvSpPr>
            <p:spPr>
              <a:xfrm>
                <a:off x="5232"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0" name="Oval 17"/>
              <p:cNvSpPr/>
              <p:nvPr/>
            </p:nvSpPr>
            <p:spPr>
              <a:xfrm>
                <a:off x="5376"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1" name="Oval 18"/>
              <p:cNvSpPr/>
              <p:nvPr/>
            </p:nvSpPr>
            <p:spPr>
              <a:xfrm>
                <a:off x="5088"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2" name="Oval 19"/>
              <p:cNvSpPr/>
              <p:nvPr/>
            </p:nvSpPr>
            <p:spPr>
              <a:xfrm>
                <a:off x="5232"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3" name="Oval 20"/>
              <p:cNvSpPr/>
              <p:nvPr/>
            </p:nvSpPr>
            <p:spPr>
              <a:xfrm>
                <a:off x="5376"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grpSp>
        <p:grpSp>
          <p:nvGrpSpPr>
            <p:cNvPr id="198674" name="Group 21"/>
            <p:cNvGrpSpPr/>
            <p:nvPr/>
          </p:nvGrpSpPr>
          <p:grpSpPr>
            <a:xfrm>
              <a:off x="817563" y="3177952"/>
              <a:ext cx="547687" cy="512763"/>
              <a:chOff x="5088" y="240"/>
              <a:chExt cx="384" cy="384"/>
            </a:xfrm>
          </p:grpSpPr>
          <p:sp>
            <p:nvSpPr>
              <p:cNvPr id="198675" name="Oval 22"/>
              <p:cNvSpPr/>
              <p:nvPr/>
            </p:nvSpPr>
            <p:spPr>
              <a:xfrm>
                <a:off x="5088"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6" name="Oval 23"/>
              <p:cNvSpPr/>
              <p:nvPr/>
            </p:nvSpPr>
            <p:spPr>
              <a:xfrm>
                <a:off x="5232"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7" name="Oval 24"/>
              <p:cNvSpPr/>
              <p:nvPr/>
            </p:nvSpPr>
            <p:spPr>
              <a:xfrm>
                <a:off x="5376"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8" name="Oval 25"/>
              <p:cNvSpPr/>
              <p:nvPr/>
            </p:nvSpPr>
            <p:spPr>
              <a:xfrm>
                <a:off x="5088"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9" name="Oval 26"/>
              <p:cNvSpPr/>
              <p:nvPr/>
            </p:nvSpPr>
            <p:spPr>
              <a:xfrm>
                <a:off x="5232"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0" name="Oval 27"/>
              <p:cNvSpPr/>
              <p:nvPr/>
            </p:nvSpPr>
            <p:spPr>
              <a:xfrm>
                <a:off x="5376"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1" name="Oval 28"/>
              <p:cNvSpPr/>
              <p:nvPr/>
            </p:nvSpPr>
            <p:spPr>
              <a:xfrm>
                <a:off x="5088"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2" name="Oval 29"/>
              <p:cNvSpPr/>
              <p:nvPr/>
            </p:nvSpPr>
            <p:spPr>
              <a:xfrm>
                <a:off x="5232"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3" name="Oval 30"/>
              <p:cNvSpPr/>
              <p:nvPr/>
            </p:nvSpPr>
            <p:spPr>
              <a:xfrm>
                <a:off x="5376"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grpSp>
        <p:grpSp>
          <p:nvGrpSpPr>
            <p:cNvPr id="198684" name="Group 31"/>
            <p:cNvGrpSpPr/>
            <p:nvPr/>
          </p:nvGrpSpPr>
          <p:grpSpPr>
            <a:xfrm>
              <a:off x="817563" y="4320952"/>
              <a:ext cx="547687" cy="512763"/>
              <a:chOff x="5088" y="240"/>
              <a:chExt cx="384" cy="384"/>
            </a:xfrm>
          </p:grpSpPr>
          <p:sp>
            <p:nvSpPr>
              <p:cNvPr id="198685" name="Oval 32"/>
              <p:cNvSpPr/>
              <p:nvPr/>
            </p:nvSpPr>
            <p:spPr>
              <a:xfrm>
                <a:off x="5088"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6" name="Oval 33"/>
              <p:cNvSpPr/>
              <p:nvPr/>
            </p:nvSpPr>
            <p:spPr>
              <a:xfrm>
                <a:off x="5232"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7" name="Oval 34"/>
              <p:cNvSpPr/>
              <p:nvPr/>
            </p:nvSpPr>
            <p:spPr>
              <a:xfrm>
                <a:off x="5376"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8" name="Oval 35"/>
              <p:cNvSpPr/>
              <p:nvPr/>
            </p:nvSpPr>
            <p:spPr>
              <a:xfrm>
                <a:off x="5088"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9" name="Oval 36"/>
              <p:cNvSpPr/>
              <p:nvPr/>
            </p:nvSpPr>
            <p:spPr>
              <a:xfrm>
                <a:off x="5232"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90" name="Oval 37"/>
              <p:cNvSpPr/>
              <p:nvPr/>
            </p:nvSpPr>
            <p:spPr>
              <a:xfrm>
                <a:off x="5376"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91" name="Oval 38"/>
              <p:cNvSpPr/>
              <p:nvPr/>
            </p:nvSpPr>
            <p:spPr>
              <a:xfrm>
                <a:off x="5088"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92" name="Oval 39"/>
              <p:cNvSpPr/>
              <p:nvPr/>
            </p:nvSpPr>
            <p:spPr>
              <a:xfrm>
                <a:off x="5232"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93" name="Oval 40"/>
              <p:cNvSpPr/>
              <p:nvPr/>
            </p:nvSpPr>
            <p:spPr>
              <a:xfrm>
                <a:off x="5376"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grpSp>
      </p:gr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193925" y="149860"/>
            <a:ext cx="4942840" cy="66929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安全</a:t>
            </a:r>
            <a:r>
              <a:rPr kumimoji="0" lang="zh-CN"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之路</a:t>
            </a: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a:t>
            </a:r>
            <a:r>
              <a:rPr kumimoji="0" lang="zh-CN"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任</a:t>
            </a: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重</a:t>
            </a:r>
            <a:r>
              <a:rPr kumimoji="0" lang="zh-CN"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道远</a:t>
            </a:r>
          </a:p>
        </p:txBody>
      </p:sp>
      <p:sp>
        <p:nvSpPr>
          <p:cNvPr id="4" name="Freeform 5"/>
          <p:cNvSpPr>
            <a:spLocks noEditPoints="1"/>
          </p:cNvSpPr>
          <p:nvPr/>
        </p:nvSpPr>
        <p:spPr>
          <a:xfrm>
            <a:off x="2193766" y="818833"/>
            <a:ext cx="4638675" cy="164306"/>
          </a:xfrm>
          <a:custGeom>
            <a:avLst/>
            <a:gdLst/>
            <a:ahLst/>
            <a:cxnLst>
              <a:cxn ang="0">
                <a:pos x="0" y="26843"/>
              </a:cxn>
              <a:cxn ang="0">
                <a:pos x="2672336" y="34636"/>
              </a:cxn>
              <a:cxn ang="0">
                <a:pos x="2777262" y="72736"/>
              </a:cxn>
              <a:cxn ang="0">
                <a:pos x="2828085" y="83993"/>
              </a:cxn>
              <a:cxn ang="0">
                <a:pos x="2909239" y="116032"/>
              </a:cxn>
              <a:cxn ang="0">
                <a:pos x="3042036" y="183573"/>
              </a:cxn>
              <a:cxn ang="0">
                <a:pos x="3114173" y="206952"/>
              </a:cxn>
              <a:cxn ang="0">
                <a:pos x="3203524" y="151534"/>
              </a:cxn>
              <a:cxn ang="0">
                <a:pos x="3262545" y="115166"/>
              </a:cxn>
              <a:cxn ang="0">
                <a:pos x="3333862" y="112568"/>
              </a:cxn>
              <a:cxn ang="0">
                <a:pos x="3360093" y="93518"/>
              </a:cxn>
              <a:cxn ang="0">
                <a:pos x="3445346" y="65809"/>
              </a:cxn>
              <a:cxn ang="0">
                <a:pos x="3519122" y="26843"/>
              </a:cxn>
              <a:cxn ang="0">
                <a:pos x="3524860" y="6927"/>
              </a:cxn>
              <a:cxn ang="0">
                <a:pos x="3464200" y="7793"/>
              </a:cxn>
              <a:cxn ang="0">
                <a:pos x="3326484" y="32039"/>
              </a:cxn>
              <a:cxn ang="0">
                <a:pos x="3196966" y="19916"/>
              </a:cxn>
              <a:cxn ang="0">
                <a:pos x="3072366" y="11257"/>
              </a:cxn>
              <a:cxn ang="0">
                <a:pos x="2942848" y="22514"/>
              </a:cxn>
              <a:cxn ang="0">
                <a:pos x="2845300" y="25111"/>
              </a:cxn>
              <a:cxn ang="0">
                <a:pos x="2704306" y="4330"/>
              </a:cxn>
              <a:cxn ang="0">
                <a:pos x="2892025" y="109105"/>
              </a:cxn>
              <a:cxn ang="0">
                <a:pos x="2919076" y="33770"/>
              </a:cxn>
              <a:cxn ang="0">
                <a:pos x="2975638" y="49357"/>
              </a:cxn>
              <a:cxn ang="0">
                <a:pos x="3091220" y="45027"/>
              </a:cxn>
              <a:cxn ang="0">
                <a:pos x="3183850" y="25977"/>
              </a:cxn>
              <a:cxn ang="0">
                <a:pos x="3265004" y="32905"/>
              </a:cxn>
              <a:cxn ang="0">
                <a:pos x="3290416" y="69273"/>
              </a:cxn>
              <a:cxn ang="0">
                <a:pos x="3207623" y="122093"/>
              </a:cxn>
              <a:cxn ang="0">
                <a:pos x="3126469" y="143741"/>
              </a:cxn>
              <a:cxn ang="0">
                <a:pos x="3051873" y="143741"/>
              </a:cxn>
              <a:cxn ang="0">
                <a:pos x="3003509" y="155864"/>
              </a:cxn>
              <a:cxn ang="0">
                <a:pos x="2892025" y="109105"/>
              </a:cxn>
              <a:cxn ang="0">
                <a:pos x="3412556" y="57150"/>
              </a:cxn>
              <a:cxn ang="0">
                <a:pos x="3356815" y="25977"/>
              </a:cxn>
              <a:cxn ang="0">
                <a:pos x="3494530" y="25111"/>
              </a:cxn>
              <a:cxn ang="0">
                <a:pos x="2721520" y="53686"/>
              </a:cxn>
              <a:cxn ang="0">
                <a:pos x="2714962" y="25111"/>
              </a:cxn>
              <a:cxn ang="0">
                <a:pos x="2829725" y="65809"/>
              </a:cxn>
              <a:cxn ang="0">
                <a:pos x="3042036" y="72736"/>
              </a:cxn>
              <a:cxn ang="0">
                <a:pos x="3026461" y="53686"/>
              </a:cxn>
              <a:cxn ang="0">
                <a:pos x="2993672" y="62345"/>
              </a:cxn>
              <a:cxn ang="0">
                <a:pos x="3072366" y="90920"/>
              </a:cxn>
              <a:cxn ang="0">
                <a:pos x="3017444" y="99580"/>
              </a:cxn>
              <a:cxn ang="0">
                <a:pos x="3139585" y="77066"/>
              </a:cxn>
              <a:cxn ang="0">
                <a:pos x="3108435" y="92652"/>
              </a:cxn>
              <a:cxn ang="0">
                <a:pos x="3174833" y="72736"/>
              </a:cxn>
              <a:cxn ang="0">
                <a:pos x="2911698" y="44161"/>
              </a:cxn>
              <a:cxn ang="0">
                <a:pos x="3011706" y="126423"/>
              </a:cxn>
              <a:cxn ang="0">
                <a:pos x="2978097" y="99580"/>
              </a:cxn>
              <a:cxn ang="0">
                <a:pos x="3136306" y="155864"/>
              </a:cxn>
              <a:cxn ang="0">
                <a:pos x="3192868" y="87457"/>
              </a:cxn>
              <a:cxn ang="0">
                <a:pos x="3058431" y="183573"/>
              </a:cxn>
              <a:cxn ang="0">
                <a:pos x="3085482" y="159327"/>
              </a:cxn>
              <a:cxn ang="0">
                <a:pos x="3085482" y="206086"/>
              </a:cxn>
              <a:cxn ang="0">
                <a:pos x="3057611" y="181841"/>
              </a:cxn>
            </a:cxnLst>
            <a:rect l="0" t="0" r="0" b="0"/>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rgbClr val="4D4948"/>
          </a:solidFill>
          <a:ln w="9525">
            <a:noFill/>
          </a:ln>
        </p:spPr>
        <p:txBody>
          <a:bodyPr/>
          <a:lstStyle/>
          <a:p>
            <a:endParaRPr lang="zh-CN" altLang="en-US" sz="1050"/>
          </a:p>
        </p:txBody>
      </p:sp>
      <p:sp>
        <p:nvSpPr>
          <p:cNvPr id="22" name="Shape 1624"/>
          <p:cNvSpPr/>
          <p:nvPr/>
        </p:nvSpPr>
        <p:spPr>
          <a:xfrm>
            <a:off x="2093754" y="1890316"/>
            <a:ext cx="5195888"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rgbClr val="223D7B"/>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lvl="0" fontAlgn="base"/>
            <a:endParaRPr sz="1300" strike="noStrike" noProof="1"/>
          </a:p>
        </p:txBody>
      </p:sp>
      <p:sp>
        <p:nvSpPr>
          <p:cNvPr id="23" name="Text Placeholder 3"/>
          <p:cNvSpPr txBox="1"/>
          <p:nvPr/>
        </p:nvSpPr>
        <p:spPr>
          <a:xfrm>
            <a:off x="529273" y="3458369"/>
            <a:ext cx="1564481" cy="307181"/>
          </a:xfrm>
          <a:prstGeom prst="rect">
            <a:avLst/>
          </a:prstGeom>
        </p:spPr>
        <p:txBody>
          <a:bodyPr anchor="ct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lgn="r" fontAlgn="base">
              <a:buNone/>
            </a:pPr>
            <a:r>
              <a:rPr lang="zh-CN" altLang="en-US" sz="2000" b="1" strike="noStrike" noProof="1">
                <a:solidFill>
                  <a:schemeClr val="tx1">
                    <a:lumMod val="75000"/>
                    <a:lumOff val="25000"/>
                  </a:schemeClr>
                </a:solidFill>
                <a:latin typeface="微软雅黑" pitchFamily="34" charset="-122"/>
                <a:ea typeface="微软雅黑" pitchFamily="34" charset="-122"/>
                <a:cs typeface="+mn-cs"/>
              </a:rPr>
              <a:t>从自身做起！</a:t>
            </a:r>
            <a:endParaRPr lang="zh-CN" altLang="en-US" sz="2000" b="1" strike="noStrike" noProof="1">
              <a:solidFill>
                <a:schemeClr val="tx1">
                  <a:lumMod val="75000"/>
                  <a:lumOff val="25000"/>
                </a:schemeClr>
              </a:solidFill>
              <a:latin typeface="微软雅黑" pitchFamily="34" charset="-122"/>
              <a:ea typeface="微软雅黑" pitchFamily="34" charset="-122"/>
            </a:endParaRPr>
          </a:p>
        </p:txBody>
      </p:sp>
      <p:sp>
        <p:nvSpPr>
          <p:cNvPr id="26" name="Shape 1626"/>
          <p:cNvSpPr/>
          <p:nvPr/>
        </p:nvSpPr>
        <p:spPr>
          <a:xfrm flipV="1">
            <a:off x="2480707" y="3354785"/>
            <a:ext cx="0" cy="1040606"/>
          </a:xfrm>
          <a:prstGeom prst="line">
            <a:avLst/>
          </a:prstGeom>
          <a:ln w="12700">
            <a:solidFill>
              <a:srgbClr val="A6AAA9"/>
            </a:solidFill>
            <a:miter lim="400000"/>
          </a:ln>
        </p:spPr>
        <p:txBody>
          <a:bodyPr lIns="19050" tIns="19050" rIns="19050" bIns="19050" anchor="ctr"/>
          <a:lstStyle/>
          <a:p>
            <a:pPr lvl="0" fontAlgn="base"/>
            <a:endParaRPr sz="1300" strike="noStrike" noProof="1"/>
          </a:p>
        </p:txBody>
      </p:sp>
      <p:sp>
        <p:nvSpPr>
          <p:cNvPr id="27" name="Shape 1627"/>
          <p:cNvSpPr/>
          <p:nvPr/>
        </p:nvSpPr>
        <p:spPr>
          <a:xfrm flipV="1">
            <a:off x="3477260" y="2218929"/>
            <a:ext cx="0" cy="1477566"/>
          </a:xfrm>
          <a:prstGeom prst="line">
            <a:avLst/>
          </a:prstGeom>
          <a:ln w="12700">
            <a:solidFill>
              <a:srgbClr val="A6AAA9"/>
            </a:solidFill>
            <a:miter lim="400000"/>
          </a:ln>
        </p:spPr>
        <p:txBody>
          <a:bodyPr lIns="19050" tIns="19050" rIns="19050" bIns="19050" anchor="ctr"/>
          <a:lstStyle/>
          <a:p>
            <a:pPr lvl="0" fontAlgn="base"/>
            <a:endParaRPr sz="1300" strike="noStrike" noProof="1"/>
          </a:p>
        </p:txBody>
      </p:sp>
      <p:sp>
        <p:nvSpPr>
          <p:cNvPr id="28" name="Shape 1628"/>
          <p:cNvSpPr/>
          <p:nvPr/>
        </p:nvSpPr>
        <p:spPr>
          <a:xfrm flipV="1">
            <a:off x="4438095" y="1715294"/>
            <a:ext cx="0" cy="1537097"/>
          </a:xfrm>
          <a:prstGeom prst="line">
            <a:avLst/>
          </a:prstGeom>
          <a:ln w="12700">
            <a:solidFill>
              <a:srgbClr val="A6AAA9"/>
            </a:solidFill>
            <a:miter lim="400000"/>
          </a:ln>
        </p:spPr>
        <p:txBody>
          <a:bodyPr lIns="19050" tIns="19050" rIns="19050" bIns="19050" anchor="ctr"/>
          <a:lstStyle/>
          <a:p>
            <a:pPr lvl="0" fontAlgn="base"/>
            <a:endParaRPr sz="1300" strike="noStrike" noProof="1"/>
          </a:p>
        </p:txBody>
      </p:sp>
      <p:sp>
        <p:nvSpPr>
          <p:cNvPr id="29" name="Shape 1629"/>
          <p:cNvSpPr/>
          <p:nvPr/>
        </p:nvSpPr>
        <p:spPr>
          <a:xfrm flipV="1">
            <a:off x="5783501" y="2835672"/>
            <a:ext cx="0" cy="1020366"/>
          </a:xfrm>
          <a:prstGeom prst="line">
            <a:avLst/>
          </a:prstGeom>
          <a:ln w="12700">
            <a:solidFill>
              <a:srgbClr val="A6AAA9"/>
            </a:solidFill>
            <a:miter lim="400000"/>
          </a:ln>
        </p:spPr>
        <p:txBody>
          <a:bodyPr lIns="19050" tIns="19050" rIns="19050" bIns="19050" anchor="ctr"/>
          <a:lstStyle/>
          <a:p>
            <a:pPr lvl="0" fontAlgn="base"/>
            <a:endParaRPr sz="1300" strike="noStrike" noProof="1"/>
          </a:p>
        </p:txBody>
      </p:sp>
      <p:sp>
        <p:nvSpPr>
          <p:cNvPr id="30" name="Shape 1630"/>
          <p:cNvSpPr/>
          <p:nvPr/>
        </p:nvSpPr>
        <p:spPr>
          <a:xfrm>
            <a:off x="2311639" y="3165475"/>
            <a:ext cx="359569" cy="359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7" tIns="14287" rIns="14287" bIns="14287" numCol="1" anchor="ctr">
            <a:noAutofit/>
          </a:bodyPr>
          <a:lstStyle/>
          <a:p>
            <a:pPr lvl="0" fontAlgn="base"/>
            <a:endParaRPr sz="1300" strike="noStrike" noProof="1"/>
          </a:p>
        </p:txBody>
      </p:sp>
      <p:sp>
        <p:nvSpPr>
          <p:cNvPr id="31" name="Shape 1636"/>
          <p:cNvSpPr/>
          <p:nvPr/>
        </p:nvSpPr>
        <p:spPr>
          <a:xfrm>
            <a:off x="3305810" y="2014141"/>
            <a:ext cx="358379" cy="3583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7" tIns="14287" rIns="14287" bIns="14287" numCol="1" anchor="ctr">
            <a:noAutofit/>
          </a:bodyPr>
          <a:lstStyle/>
          <a:p>
            <a:pPr lvl="0" fontAlgn="base"/>
            <a:endParaRPr sz="1300" strike="noStrike" noProof="1"/>
          </a:p>
        </p:txBody>
      </p:sp>
      <p:sp>
        <p:nvSpPr>
          <p:cNvPr id="32" name="Shape 1642"/>
          <p:cNvSpPr/>
          <p:nvPr/>
        </p:nvSpPr>
        <p:spPr>
          <a:xfrm>
            <a:off x="4271407" y="1385491"/>
            <a:ext cx="358379" cy="359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7" tIns="14287" rIns="14287" bIns="14287" numCol="1" anchor="ctr">
            <a:noAutofit/>
          </a:bodyPr>
          <a:lstStyle/>
          <a:p>
            <a:pPr lvl="0" fontAlgn="base"/>
            <a:endParaRPr sz="1300" strike="noStrike" noProof="1"/>
          </a:p>
        </p:txBody>
      </p:sp>
      <p:sp>
        <p:nvSpPr>
          <p:cNvPr id="33" name="Shape 1648"/>
          <p:cNvSpPr/>
          <p:nvPr/>
        </p:nvSpPr>
        <p:spPr>
          <a:xfrm>
            <a:off x="5613241" y="3696494"/>
            <a:ext cx="358379" cy="3583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7" tIns="14287" rIns="14287" bIns="14287" numCol="1" anchor="ctr">
            <a:noAutofit/>
          </a:bodyPr>
          <a:lstStyle/>
          <a:p>
            <a:pPr lvl="0" fontAlgn="base"/>
            <a:endParaRPr sz="1300" strike="noStrike" noProof="1"/>
          </a:p>
        </p:txBody>
      </p:sp>
      <p:sp>
        <p:nvSpPr>
          <p:cNvPr id="34" name="Shape 1653"/>
          <p:cNvSpPr/>
          <p:nvPr/>
        </p:nvSpPr>
        <p:spPr>
          <a:xfrm>
            <a:off x="2437845" y="4358481"/>
            <a:ext cx="86916" cy="85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fontAlgn="base"/>
            <a:endParaRPr sz="1300" strike="noStrike" noProof="1"/>
          </a:p>
        </p:txBody>
      </p:sp>
      <p:sp>
        <p:nvSpPr>
          <p:cNvPr id="35" name="Shape 1654"/>
          <p:cNvSpPr/>
          <p:nvPr/>
        </p:nvSpPr>
        <p:spPr>
          <a:xfrm>
            <a:off x="3409395" y="3631010"/>
            <a:ext cx="134541" cy="1345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fontAlgn="base"/>
            <a:endParaRPr sz="1300" strike="noStrike" noProof="1"/>
          </a:p>
        </p:txBody>
      </p:sp>
      <p:sp>
        <p:nvSpPr>
          <p:cNvPr id="36" name="Shape 1655"/>
          <p:cNvSpPr/>
          <p:nvPr/>
        </p:nvSpPr>
        <p:spPr>
          <a:xfrm>
            <a:off x="4351179" y="3169047"/>
            <a:ext cx="172641" cy="172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fontAlgn="base"/>
            <a:endParaRPr sz="1300" strike="noStrike" noProof="1"/>
          </a:p>
        </p:txBody>
      </p:sp>
      <p:sp>
        <p:nvSpPr>
          <p:cNvPr id="37" name="Shape 1656"/>
          <p:cNvSpPr/>
          <p:nvPr/>
        </p:nvSpPr>
        <p:spPr>
          <a:xfrm>
            <a:off x="5673964" y="2730897"/>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fontAlgn="base"/>
            <a:endParaRPr sz="1300" strike="noStrike" noProof="1"/>
          </a:p>
        </p:txBody>
      </p:sp>
      <p:sp>
        <p:nvSpPr>
          <p:cNvPr id="38" name="Text Placeholder 3"/>
          <p:cNvSpPr txBox="1"/>
          <p:nvPr/>
        </p:nvSpPr>
        <p:spPr>
          <a:xfrm>
            <a:off x="956707" y="2054622"/>
            <a:ext cx="2196704" cy="30718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Open Sans" pitchFamily="34" charset="0"/>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Open Sans" pitchFamily="34" charset="0"/>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gn="r" fontAlgn="base"/>
            <a:r>
              <a:rPr lang="zh-CN" altLang="en-US" sz="2000" b="1" strike="noStrike" noProof="1">
                <a:solidFill>
                  <a:schemeClr val="tx1">
                    <a:lumMod val="75000"/>
                    <a:lumOff val="25000"/>
                  </a:schemeClr>
                </a:solidFill>
                <a:latin typeface="微软雅黑" pitchFamily="34" charset="-122"/>
                <a:ea typeface="微软雅黑" pitchFamily="34" charset="-122"/>
                <a:cs typeface="Open Sans" pitchFamily="34" charset="0"/>
              </a:rPr>
              <a:t>从一点一滴做起！</a:t>
            </a:r>
            <a:endParaRPr lang="zh-CN" altLang="en-US" sz="2000" b="1" strike="noStrike" noProof="1">
              <a:solidFill>
                <a:schemeClr val="tx1">
                  <a:lumMod val="75000"/>
                  <a:lumOff val="25000"/>
                </a:schemeClr>
              </a:solidFill>
              <a:latin typeface="微软雅黑" pitchFamily="34" charset="-122"/>
              <a:ea typeface="微软雅黑" pitchFamily="34" charset="-122"/>
            </a:endParaRPr>
          </a:p>
        </p:txBody>
      </p:sp>
      <p:sp>
        <p:nvSpPr>
          <p:cNvPr id="40" name="Text Placeholder 3"/>
          <p:cNvSpPr txBox="1"/>
          <p:nvPr/>
        </p:nvSpPr>
        <p:spPr>
          <a:xfrm>
            <a:off x="4754801" y="1439069"/>
            <a:ext cx="1800225" cy="30718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Open Sans" pitchFamily="34" charset="0"/>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Open Sans" pitchFamily="34" charset="0"/>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fontAlgn="base"/>
            <a:r>
              <a:rPr lang="zh-CN" altLang="en-US" sz="2000" b="1" strike="noStrike" noProof="1">
                <a:solidFill>
                  <a:schemeClr val="tx1">
                    <a:lumMod val="75000"/>
                    <a:lumOff val="25000"/>
                  </a:schemeClr>
                </a:solidFill>
                <a:latin typeface="微软雅黑" pitchFamily="34" charset="-122"/>
                <a:ea typeface="微软雅黑" pitchFamily="34" charset="-122"/>
                <a:cs typeface="Open Sans" pitchFamily="34" charset="0"/>
              </a:rPr>
              <a:t>今天比昨天好！</a:t>
            </a:r>
            <a:endParaRPr lang="zh-CN" altLang="en-US" sz="2000" b="1" strike="noStrike" noProof="1">
              <a:solidFill>
                <a:schemeClr val="tx1">
                  <a:lumMod val="75000"/>
                  <a:lumOff val="25000"/>
                </a:schemeClr>
              </a:solidFill>
              <a:latin typeface="微软雅黑" pitchFamily="34" charset="-122"/>
              <a:ea typeface="微软雅黑" pitchFamily="34" charset="-122"/>
            </a:endParaRPr>
          </a:p>
        </p:txBody>
      </p:sp>
      <p:sp>
        <p:nvSpPr>
          <p:cNvPr id="42" name="Text Placeholder 3"/>
          <p:cNvSpPr txBox="1"/>
          <p:nvPr/>
        </p:nvSpPr>
        <p:spPr>
          <a:xfrm>
            <a:off x="6110923" y="3748881"/>
            <a:ext cx="1390650" cy="30599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Open Sans" pitchFamily="34" charset="0"/>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Open Sans" pitchFamily="34" charset="0"/>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fontAlgn="base"/>
            <a:r>
              <a:rPr lang="zh-CN" altLang="en-US" sz="2000" b="1" strike="noStrike" noProof="1">
                <a:solidFill>
                  <a:schemeClr val="tx1">
                    <a:lumMod val="75000"/>
                    <a:lumOff val="25000"/>
                  </a:schemeClr>
                </a:solidFill>
                <a:latin typeface="微软雅黑" pitchFamily="34" charset="-122"/>
                <a:ea typeface="微软雅黑" pitchFamily="34" charset="-122"/>
                <a:cs typeface="Open Sans" pitchFamily="34" charset="0"/>
              </a:rPr>
              <a:t>明天会更好 !</a:t>
            </a:r>
            <a:endParaRPr lang="zh-CN" altLang="en-US" sz="2000" b="1" strike="noStrike" noProof="1">
              <a:solidFill>
                <a:schemeClr val="tx1">
                  <a:lumMod val="75000"/>
                  <a:lumOff val="25000"/>
                </a:schemeClr>
              </a:solidFill>
              <a:latin typeface="微软雅黑" pitchFamily="34" charset="-122"/>
              <a:ea typeface="微软雅黑" pitchFamily="34" charset="-122"/>
            </a:endParaRPr>
          </a:p>
        </p:txBody>
      </p:sp>
      <p:sp>
        <p:nvSpPr>
          <p:cNvPr id="44" name="Text Placeholder 4"/>
          <p:cNvSpPr txBox="1"/>
          <p:nvPr/>
        </p:nvSpPr>
        <p:spPr>
          <a:xfrm>
            <a:off x="2392601" y="3234531"/>
            <a:ext cx="192881" cy="232172"/>
          </a:xfrm>
          <a:prstGeom prst="rect">
            <a:avLst/>
          </a:prstGeom>
          <a:noFill/>
          <a:ln w="9525">
            <a:noFill/>
          </a:ln>
        </p:spPr>
        <p:txBody>
          <a:bodyPr lIns="0" tIns="0" rIns="0" bIns="0" anchor="ctr"/>
          <a:lstStyle/>
          <a:p>
            <a:pPr lvl="0" indent="0" algn="ctr">
              <a:lnSpc>
                <a:spcPts val="1400"/>
              </a:lnSpc>
              <a:spcBef>
                <a:spcPts val="1000"/>
              </a:spcBef>
            </a:pPr>
            <a:r>
              <a:rPr lang="id-ID" altLang="en-US" sz="1200" b="1" dirty="0">
                <a:solidFill>
                  <a:srgbClr val="FCFCFC"/>
                </a:solidFill>
                <a:latin typeface="微软雅黑" pitchFamily="34" charset="-122"/>
                <a:ea typeface="微软雅黑" pitchFamily="34" charset="-122"/>
              </a:rPr>
              <a:t>01</a:t>
            </a:r>
          </a:p>
        </p:txBody>
      </p:sp>
      <p:sp>
        <p:nvSpPr>
          <p:cNvPr id="45" name="Text Placeholder 4"/>
          <p:cNvSpPr txBox="1"/>
          <p:nvPr/>
        </p:nvSpPr>
        <p:spPr>
          <a:xfrm>
            <a:off x="3385582" y="2072481"/>
            <a:ext cx="192881" cy="232172"/>
          </a:xfrm>
          <a:prstGeom prst="rect">
            <a:avLst/>
          </a:prstGeom>
          <a:noFill/>
          <a:ln w="9525">
            <a:noFill/>
          </a:ln>
        </p:spPr>
        <p:txBody>
          <a:bodyPr lIns="0" tIns="0" rIns="0" bIns="0" anchor="ctr"/>
          <a:lstStyle/>
          <a:p>
            <a:pPr lvl="0" indent="0" algn="ctr">
              <a:lnSpc>
                <a:spcPts val="1400"/>
              </a:lnSpc>
              <a:spcBef>
                <a:spcPts val="1000"/>
              </a:spcBef>
            </a:pPr>
            <a:r>
              <a:rPr lang="id-ID" altLang="en-US" sz="1200" b="1" dirty="0">
                <a:solidFill>
                  <a:srgbClr val="FCFCFC"/>
                </a:solidFill>
                <a:latin typeface="微软雅黑" pitchFamily="34" charset="-122"/>
                <a:ea typeface="微软雅黑" pitchFamily="34" charset="-122"/>
              </a:rPr>
              <a:t>02</a:t>
            </a:r>
          </a:p>
        </p:txBody>
      </p:sp>
      <p:sp>
        <p:nvSpPr>
          <p:cNvPr id="46" name="Text Placeholder 4"/>
          <p:cNvSpPr txBox="1"/>
          <p:nvPr/>
        </p:nvSpPr>
        <p:spPr>
          <a:xfrm>
            <a:off x="4353560" y="1443831"/>
            <a:ext cx="192881" cy="232172"/>
          </a:xfrm>
          <a:prstGeom prst="rect">
            <a:avLst/>
          </a:prstGeom>
          <a:noFill/>
          <a:ln w="9525">
            <a:noFill/>
          </a:ln>
        </p:spPr>
        <p:txBody>
          <a:bodyPr lIns="0" tIns="0" rIns="0" bIns="0" anchor="ctr"/>
          <a:lstStyle/>
          <a:p>
            <a:pPr lvl="0" indent="0" algn="ctr">
              <a:lnSpc>
                <a:spcPts val="1400"/>
              </a:lnSpc>
              <a:spcBef>
                <a:spcPts val="1000"/>
              </a:spcBef>
            </a:pPr>
            <a:r>
              <a:rPr lang="id-ID" altLang="en-US" sz="1200" b="1" dirty="0">
                <a:solidFill>
                  <a:srgbClr val="FCFCFC"/>
                </a:solidFill>
                <a:latin typeface="微软雅黑" pitchFamily="34" charset="-122"/>
                <a:ea typeface="微软雅黑" pitchFamily="34" charset="-122"/>
              </a:rPr>
              <a:t>03</a:t>
            </a:r>
          </a:p>
        </p:txBody>
      </p:sp>
      <p:sp>
        <p:nvSpPr>
          <p:cNvPr id="47" name="Text Placeholder 4"/>
          <p:cNvSpPr txBox="1"/>
          <p:nvPr/>
        </p:nvSpPr>
        <p:spPr>
          <a:xfrm>
            <a:off x="5693014" y="3770313"/>
            <a:ext cx="192881" cy="230981"/>
          </a:xfrm>
          <a:prstGeom prst="rect">
            <a:avLst/>
          </a:prstGeom>
          <a:noFill/>
          <a:ln w="9525">
            <a:noFill/>
          </a:ln>
        </p:spPr>
        <p:txBody>
          <a:bodyPr lIns="0" tIns="0" rIns="0" bIns="0" anchor="ctr"/>
          <a:lstStyle/>
          <a:p>
            <a:pPr lvl="0" indent="0" algn="ctr">
              <a:lnSpc>
                <a:spcPts val="1400"/>
              </a:lnSpc>
              <a:spcBef>
                <a:spcPts val="1000"/>
              </a:spcBef>
            </a:pPr>
            <a:r>
              <a:rPr lang="id-ID" altLang="en-US" sz="1200" b="1" dirty="0">
                <a:solidFill>
                  <a:srgbClr val="FCFCFC"/>
                </a:solidFill>
                <a:latin typeface="微软雅黑" pitchFamily="34" charset="-122"/>
                <a:ea typeface="微软雅黑" pitchFamily="34" charset="-122"/>
              </a:rPr>
              <a:t>04</a:t>
            </a:r>
          </a:p>
        </p:txBody>
      </p:sp>
      <p:sp>
        <p:nvSpPr>
          <p:cNvPr id="48" name="Shape 1625"/>
          <p:cNvSpPr/>
          <p:nvPr/>
        </p:nvSpPr>
        <p:spPr>
          <a:xfrm>
            <a:off x="7370604" y="1846263"/>
            <a:ext cx="1039416" cy="10406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23D7B"/>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lvl="0" fontAlgn="base"/>
            <a:endParaRPr sz="1300" strike="noStrike" noProof="1"/>
          </a:p>
        </p:txBody>
      </p:sp>
      <p:sp>
        <p:nvSpPr>
          <p:cNvPr id="49" name="Shape 1657"/>
          <p:cNvSpPr/>
          <p:nvPr/>
        </p:nvSpPr>
        <p:spPr>
          <a:xfrm>
            <a:off x="7734935" y="2016522"/>
            <a:ext cx="310754" cy="31670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fontAlgn="base"/>
            <a:endParaRPr sz="1300" strike="noStrike" noProof="1"/>
          </a:p>
        </p:txBody>
      </p:sp>
      <p:sp>
        <p:nvSpPr>
          <p:cNvPr id="50" name="Text Placeholder 3"/>
          <p:cNvSpPr txBox="1"/>
          <p:nvPr/>
        </p:nvSpPr>
        <p:spPr>
          <a:xfrm>
            <a:off x="7501573" y="2376091"/>
            <a:ext cx="764381" cy="30718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Open Sans" pitchFamily="34" charset="0"/>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Open Sans" pitchFamily="34" charset="0"/>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gn="ctr" fontAlgn="base"/>
            <a:r>
              <a:rPr lang="zh-CN" altLang="en-US" sz="1400" b="1" strike="noStrike" noProof="1">
                <a:solidFill>
                  <a:schemeClr val="bg1"/>
                </a:solidFill>
                <a:latin typeface="微软雅黑" pitchFamily="34" charset="-122"/>
                <a:ea typeface="微软雅黑" pitchFamily="34" charset="-122"/>
                <a:cs typeface="Open Sans" pitchFamily="34" charset="0"/>
              </a:rPr>
              <a:t>持续改进</a:t>
            </a:r>
            <a:endParaRPr lang="zh-CN" altLang="en-US" sz="1400" b="1" strike="noStrike" noProof="1">
              <a:solidFill>
                <a:schemeClr val="bg1"/>
              </a:solidFill>
              <a:latin typeface="微软雅黑" pitchFamily="34" charset="-122"/>
              <a:ea typeface="微软雅黑" pitchFamily="34" charset="-122"/>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childTnLst>
                          </p:cTn>
                        </p:par>
                        <p:par>
                          <p:cTn id="54" fill="hold">
                            <p:stCondLst>
                              <p:cond delay="4500"/>
                            </p:stCondLst>
                            <p:childTnLst>
                              <p:par>
                                <p:cTn id="55" presetID="18" presetClass="entr" presetSubtype="12"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strips(downLeft)">
                                      <p:cBhvr>
                                        <p:cTn id="57" dur="500"/>
                                        <p:tgtEl>
                                          <p:spTgt spid="38"/>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par>
                          <p:cTn id="62" fill="hold">
                            <p:stCondLst>
                              <p:cond delay="5500"/>
                            </p:stCondLst>
                            <p:childTnLst>
                              <p:par>
                                <p:cTn id="63" presetID="22" presetClass="entr" presetSubtype="4"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down)">
                                      <p:cBhvr>
                                        <p:cTn id="65" dur="500"/>
                                        <p:tgtEl>
                                          <p:spTgt spid="28"/>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500"/>
                            </p:stCondLst>
                            <p:childTnLst>
                              <p:par>
                                <p:cTn id="78" presetID="18" presetClass="entr" presetSubtype="6"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strips(downRight)">
                                      <p:cBhvr>
                                        <p:cTn id="80" dur="500"/>
                                        <p:tgtEl>
                                          <p:spTgt spid="40"/>
                                        </p:tgtEl>
                                      </p:cBhvr>
                                    </p:animEffect>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up)">
                                      <p:cBhvr>
                                        <p:cTn id="88" dur="500"/>
                                        <p:tgtEl>
                                          <p:spTgt spid="29"/>
                                        </p:tgtEl>
                                      </p:cBhvr>
                                    </p:animEffect>
                                  </p:childTnLst>
                                </p:cTn>
                              </p:par>
                            </p:childTnLst>
                          </p:cTn>
                        </p:par>
                        <p:par>
                          <p:cTn id="89" fill="hold">
                            <p:stCondLst>
                              <p:cond delay="8000"/>
                            </p:stCondLst>
                            <p:childTnLst>
                              <p:par>
                                <p:cTn id="90" presetID="10" presetClass="entr" presetSubtype="0"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8500"/>
                            </p:stCondLst>
                            <p:childTnLst>
                              <p:par>
                                <p:cTn id="101" presetID="18" presetClass="entr" presetSubtype="6"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strips(downRight)">
                                      <p:cBhvr>
                                        <p:cTn id="103" dur="500"/>
                                        <p:tgtEl>
                                          <p:spTgt spid="42"/>
                                        </p:tgtEl>
                                      </p:cBhvr>
                                    </p:animEffect>
                                  </p:childTnLst>
                                </p:cTn>
                              </p:par>
                            </p:childTnLst>
                          </p:cTn>
                        </p:par>
                        <p:par>
                          <p:cTn id="104" fill="hold">
                            <p:stCondLst>
                              <p:cond delay="9000"/>
                            </p:stCondLst>
                            <p:childTnLst>
                              <p:par>
                                <p:cTn id="105" presetID="1" presetClass="entr" presetSubtype="0" fill="hold" grpId="0" nodeType="after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27" presetClass="emph" presetSubtype="0" fill="remove" grpId="1" nodeType="withEffect">
                                  <p:stCondLst>
                                    <p:cond delay="0"/>
                                  </p:stCondLst>
                                  <p:childTnLst>
                                    <p:animClr clrSpc="rgb" dir="cw">
                                      <p:cBhvr override="childStyle">
                                        <p:cTn id="108" dur="250" autoRev="1" fill="remove"/>
                                        <p:tgtEl>
                                          <p:spTgt spid="48"/>
                                        </p:tgtEl>
                                        <p:attrNameLst>
                                          <p:attrName>style.color</p:attrName>
                                        </p:attrNameLst>
                                      </p:cBhvr>
                                      <p:to>
                                        <a:schemeClr val="bg1"/>
                                      </p:to>
                                    </p:animClr>
                                    <p:animClr clrSpc="rgb" dir="cw">
                                      <p:cBhvr>
                                        <p:cTn id="109" dur="250" autoRev="1" fill="remove"/>
                                        <p:tgtEl>
                                          <p:spTgt spid="48"/>
                                        </p:tgtEl>
                                        <p:attrNameLst>
                                          <p:attrName>fillcolor</p:attrName>
                                        </p:attrNameLst>
                                      </p:cBhvr>
                                      <p:to>
                                        <a:schemeClr val="bg1"/>
                                      </p:to>
                                    </p:animClr>
                                    <p:set>
                                      <p:cBhvr>
                                        <p:cTn id="110" dur="250" autoRev="1" fill="remove"/>
                                        <p:tgtEl>
                                          <p:spTgt spid="48"/>
                                        </p:tgtEl>
                                        <p:attrNameLst>
                                          <p:attrName>fill.type</p:attrName>
                                        </p:attrNameLst>
                                      </p:cBhvr>
                                      <p:to>
                                        <p:strVal val="solid"/>
                                      </p:to>
                                    </p:set>
                                    <p:set>
                                      <p:cBhvr>
                                        <p:cTn id="111" dur="250" autoRev="1" fill="remove"/>
                                        <p:tgtEl>
                                          <p:spTgt spid="48"/>
                                        </p:tgtEl>
                                        <p:attrNameLst>
                                          <p:attrName>fill.on</p:attrName>
                                        </p:attrNameLst>
                                      </p:cBhvr>
                                      <p:to>
                                        <p:strVal val="true"/>
                                      </p:to>
                                    </p:set>
                                  </p:childTnLst>
                                </p:cTn>
                              </p:par>
                            </p:childTnLst>
                          </p:cTn>
                        </p:par>
                        <p:par>
                          <p:cTn id="112" fill="hold">
                            <p:stCondLst>
                              <p:cond delay="9000"/>
                            </p:stCondLst>
                            <p:childTnLst>
                              <p:par>
                                <p:cTn id="113" presetID="10" presetClass="entr" presetSubtype="0" fill="hold" grpId="0"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500"/>
                                        <p:tgtEl>
                                          <p:spTgt spid="4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uild="p"/>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p:bldP spid="40" grpId="0"/>
      <p:bldP spid="42" grpId="0"/>
      <p:bldP spid="44" grpId="0"/>
      <p:bldP spid="45" grpId="0"/>
      <p:bldP spid="46" grpId="0"/>
      <p:bldP spid="47" grpId="0"/>
      <p:bldP spid="48" grpId="0" bldLvl="0" animBg="1"/>
      <p:bldP spid="48" grpId="1" bldLvl="0" animBg="1"/>
      <p:bldP spid="49" grpId="0" bldLvl="0" animBg="1"/>
      <p:bldP spid="5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448685" y="87630"/>
            <a:ext cx="2129790" cy="66929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合作共赢</a:t>
            </a:r>
          </a:p>
        </p:txBody>
      </p:sp>
      <p:sp>
        <p:nvSpPr>
          <p:cNvPr id="4" name="Freeform 5"/>
          <p:cNvSpPr>
            <a:spLocks noEditPoints="1"/>
          </p:cNvSpPr>
          <p:nvPr/>
        </p:nvSpPr>
        <p:spPr>
          <a:xfrm>
            <a:off x="2194401" y="855028"/>
            <a:ext cx="4638675" cy="164306"/>
          </a:xfrm>
          <a:custGeom>
            <a:avLst/>
            <a:gdLst/>
            <a:ahLst/>
            <a:cxnLst>
              <a:cxn ang="0">
                <a:pos x="0" y="26843"/>
              </a:cxn>
              <a:cxn ang="0">
                <a:pos x="2672336" y="34636"/>
              </a:cxn>
              <a:cxn ang="0">
                <a:pos x="2777262" y="72736"/>
              </a:cxn>
              <a:cxn ang="0">
                <a:pos x="2828085" y="83993"/>
              </a:cxn>
              <a:cxn ang="0">
                <a:pos x="2909239" y="116032"/>
              </a:cxn>
              <a:cxn ang="0">
                <a:pos x="3042036" y="183573"/>
              </a:cxn>
              <a:cxn ang="0">
                <a:pos x="3114173" y="206952"/>
              </a:cxn>
              <a:cxn ang="0">
                <a:pos x="3203524" y="151534"/>
              </a:cxn>
              <a:cxn ang="0">
                <a:pos x="3262545" y="115166"/>
              </a:cxn>
              <a:cxn ang="0">
                <a:pos x="3333862" y="112568"/>
              </a:cxn>
              <a:cxn ang="0">
                <a:pos x="3360093" y="93518"/>
              </a:cxn>
              <a:cxn ang="0">
                <a:pos x="3445346" y="65809"/>
              </a:cxn>
              <a:cxn ang="0">
                <a:pos x="3519122" y="26843"/>
              </a:cxn>
              <a:cxn ang="0">
                <a:pos x="3524860" y="6927"/>
              </a:cxn>
              <a:cxn ang="0">
                <a:pos x="3464200" y="7793"/>
              </a:cxn>
              <a:cxn ang="0">
                <a:pos x="3326484" y="32039"/>
              </a:cxn>
              <a:cxn ang="0">
                <a:pos x="3196966" y="19916"/>
              </a:cxn>
              <a:cxn ang="0">
                <a:pos x="3072366" y="11257"/>
              </a:cxn>
              <a:cxn ang="0">
                <a:pos x="2942848" y="22514"/>
              </a:cxn>
              <a:cxn ang="0">
                <a:pos x="2845300" y="25111"/>
              </a:cxn>
              <a:cxn ang="0">
                <a:pos x="2704306" y="4330"/>
              </a:cxn>
              <a:cxn ang="0">
                <a:pos x="2892025" y="109105"/>
              </a:cxn>
              <a:cxn ang="0">
                <a:pos x="2919076" y="33770"/>
              </a:cxn>
              <a:cxn ang="0">
                <a:pos x="2975638" y="49357"/>
              </a:cxn>
              <a:cxn ang="0">
                <a:pos x="3091220" y="45027"/>
              </a:cxn>
              <a:cxn ang="0">
                <a:pos x="3183850" y="25977"/>
              </a:cxn>
              <a:cxn ang="0">
                <a:pos x="3265004" y="32905"/>
              </a:cxn>
              <a:cxn ang="0">
                <a:pos x="3290416" y="69273"/>
              </a:cxn>
              <a:cxn ang="0">
                <a:pos x="3207623" y="122093"/>
              </a:cxn>
              <a:cxn ang="0">
                <a:pos x="3126469" y="143741"/>
              </a:cxn>
              <a:cxn ang="0">
                <a:pos x="3051873" y="143741"/>
              </a:cxn>
              <a:cxn ang="0">
                <a:pos x="3003509" y="155864"/>
              </a:cxn>
              <a:cxn ang="0">
                <a:pos x="2892025" y="109105"/>
              </a:cxn>
              <a:cxn ang="0">
                <a:pos x="3412556" y="57150"/>
              </a:cxn>
              <a:cxn ang="0">
                <a:pos x="3356815" y="25977"/>
              </a:cxn>
              <a:cxn ang="0">
                <a:pos x="3494530" y="25111"/>
              </a:cxn>
              <a:cxn ang="0">
                <a:pos x="2721520" y="53686"/>
              </a:cxn>
              <a:cxn ang="0">
                <a:pos x="2714962" y="25111"/>
              </a:cxn>
              <a:cxn ang="0">
                <a:pos x="2829725" y="65809"/>
              </a:cxn>
              <a:cxn ang="0">
                <a:pos x="3042036" y="72736"/>
              </a:cxn>
              <a:cxn ang="0">
                <a:pos x="3026461" y="53686"/>
              </a:cxn>
              <a:cxn ang="0">
                <a:pos x="2993672" y="62345"/>
              </a:cxn>
              <a:cxn ang="0">
                <a:pos x="3072366" y="90920"/>
              </a:cxn>
              <a:cxn ang="0">
                <a:pos x="3017444" y="99580"/>
              </a:cxn>
              <a:cxn ang="0">
                <a:pos x="3139585" y="77066"/>
              </a:cxn>
              <a:cxn ang="0">
                <a:pos x="3108435" y="92652"/>
              </a:cxn>
              <a:cxn ang="0">
                <a:pos x="3174833" y="72736"/>
              </a:cxn>
              <a:cxn ang="0">
                <a:pos x="2911698" y="44161"/>
              </a:cxn>
              <a:cxn ang="0">
                <a:pos x="3011706" y="126423"/>
              </a:cxn>
              <a:cxn ang="0">
                <a:pos x="2978097" y="99580"/>
              </a:cxn>
              <a:cxn ang="0">
                <a:pos x="3136306" y="155864"/>
              </a:cxn>
              <a:cxn ang="0">
                <a:pos x="3192868" y="87457"/>
              </a:cxn>
              <a:cxn ang="0">
                <a:pos x="3058431" y="183573"/>
              </a:cxn>
              <a:cxn ang="0">
                <a:pos x="3085482" y="159327"/>
              </a:cxn>
              <a:cxn ang="0">
                <a:pos x="3085482" y="206086"/>
              </a:cxn>
              <a:cxn ang="0">
                <a:pos x="3057611" y="181841"/>
              </a:cxn>
            </a:cxnLst>
            <a:rect l="0" t="0" r="0" b="0"/>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rgbClr val="4D4948"/>
          </a:solidFill>
          <a:ln w="9525">
            <a:noFill/>
          </a:ln>
        </p:spPr>
        <p:txBody>
          <a:bodyPr/>
          <a:lstStyle/>
          <a:p>
            <a:endParaRPr lang="zh-CN" altLang="en-US" sz="1050"/>
          </a:p>
        </p:txBody>
      </p:sp>
      <p:sp>
        <p:nvSpPr>
          <p:cNvPr id="3" name="对角圆角矩形 2"/>
          <p:cNvSpPr/>
          <p:nvPr/>
        </p:nvSpPr>
        <p:spPr>
          <a:xfrm rot="21346829">
            <a:off x="1827611" y="1645286"/>
            <a:ext cx="5168503" cy="3199210"/>
          </a:xfrm>
          <a:prstGeom prst="round2DiagRect">
            <a:avLst>
              <a:gd name="adj1" fmla="val 12682"/>
              <a:gd name="adj2" fmla="val 0"/>
            </a:avLst>
          </a:prstGeom>
          <a:gradFill flip="none" rotWithShape="1">
            <a:gsLst>
              <a:gs pos="0">
                <a:srgbClr val="00B0F0"/>
              </a:gs>
              <a:gs pos="100000">
                <a:srgbClr val="0070C0"/>
              </a:gs>
            </a:gsLst>
            <a:lin ang="2700000" scaled="1"/>
            <a:tileRect/>
          </a:gradFill>
          <a:ln w="19050">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050">
              <a:solidFill>
                <a:prstClr val="white"/>
              </a:solidFill>
            </a:endParaRPr>
          </a:p>
        </p:txBody>
      </p:sp>
      <p:pic>
        <p:nvPicPr>
          <p:cNvPr id="2" name="Picture 3" descr="C:\TDDOWNLOAD\pencil.png"/>
          <p:cNvPicPr>
            <a:picLocks noChangeAspect="1" noChangeArrowheads="1"/>
          </p:cNvPicPr>
          <p:nvPr/>
        </p:nvPicPr>
        <p:blipFill>
          <a:blip r:embed="rId3"/>
          <a:srcRect/>
          <a:stretch>
            <a:fillRect/>
          </a:stretch>
        </p:blipFill>
        <p:spPr bwMode="auto">
          <a:xfrm>
            <a:off x="1494236" y="950120"/>
            <a:ext cx="754856" cy="756047"/>
          </a:xfrm>
          <a:prstGeom prst="rect">
            <a:avLst/>
          </a:prstGeom>
          <a:noFill/>
          <a:ln w="9525">
            <a:noFill/>
            <a:miter lim="800000"/>
            <a:headEnd/>
            <a:tailEnd/>
          </a:ln>
        </p:spPr>
      </p:pic>
      <p:sp>
        <p:nvSpPr>
          <p:cNvPr id="5" name="内容占位符 2"/>
          <p:cNvSpPr txBox="1"/>
          <p:nvPr/>
        </p:nvSpPr>
        <p:spPr>
          <a:xfrm rot="21302421">
            <a:off x="2001590" y="2011541"/>
            <a:ext cx="5022887" cy="2136018"/>
          </a:xfrm>
          <a:prstGeom prst="rect">
            <a:avLst/>
          </a:prstGeom>
        </p:spPr>
        <p:txBody>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fontAlgn="auto">
              <a:lnSpc>
                <a:spcPct val="140000"/>
              </a:lnSpc>
              <a:spcAft>
                <a:spcPts val="0"/>
              </a:spcAft>
              <a:buNone/>
              <a:defRPr/>
            </a:pPr>
            <a:r>
              <a:rPr lang="zh-CN" altLang="en-US" sz="495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康俪金黑W8(P)" pitchFamily="34" charset="-122"/>
                <a:ea typeface="华康俪金黑W8(P)" pitchFamily="34" charset="-122"/>
                <a:cs typeface="经典繁仿黑" pitchFamily="49" charset="-122"/>
              </a:rPr>
              <a:t>安全工作只逗号，没有句号！</a:t>
            </a:r>
          </a:p>
        </p:txBody>
      </p:sp>
      <p:pic>
        <p:nvPicPr>
          <p:cNvPr id="155652" name="图片 1"/>
          <p:cNvPicPr>
            <a:picLocks noChangeAspect="1"/>
          </p:cNvPicPr>
          <p:nvPr/>
        </p:nvPicPr>
        <p:blipFill>
          <a:blip r:embed="rId4"/>
          <a:srcRect l="26312" t="4100"/>
          <a:stretch>
            <a:fillRect/>
          </a:stretch>
        </p:blipFill>
        <p:spPr bwMode="auto">
          <a:xfrm>
            <a:off x="6507480" y="2159000"/>
            <a:ext cx="2639695" cy="2981960"/>
          </a:xfrm>
          <a:prstGeom prst="rect">
            <a:avLst/>
          </a:prstGeom>
          <a:noFill/>
          <a:ln w="9525">
            <a:noFill/>
            <a:miter lim="800000"/>
            <a:headEnd/>
            <a:tailEnd/>
          </a:ln>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50" fill="hold"/>
                                        <p:tgtEl>
                                          <p:spTgt spid="2"/>
                                        </p:tgtEl>
                                        <p:attrNameLst>
                                          <p:attrName>ppt_x</p:attrName>
                                        </p:attrNameLst>
                                      </p:cBhvr>
                                      <p:tavLst>
                                        <p:tav tm="0">
                                          <p:val>
                                            <p:strVal val="0-#ppt_w/2"/>
                                          </p:val>
                                        </p:tav>
                                        <p:tav tm="100000">
                                          <p:val>
                                            <p:strVal val="#ppt_x"/>
                                          </p:val>
                                        </p:tav>
                                      </p:tavLst>
                                    </p:anim>
                                    <p:anim calcmode="lin" valueType="num">
                                      <p:cBhvr additive="base">
                                        <p:cTn id="15" dur="25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4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Horizontal)">
                                      <p:cBhvr>
                                        <p:cTn id="19" dur="500"/>
                                        <p:tgtEl>
                                          <p:spTgt spid="3"/>
                                        </p:tgtEl>
                                      </p:cBhvr>
                                    </p:animEffect>
                                  </p:childTnLst>
                                </p:cTn>
                              </p:par>
                            </p:childTnLst>
                          </p:cTn>
                        </p:par>
                        <p:par>
                          <p:cTn id="20" fill="hold">
                            <p:stCondLst>
                              <p:cond delay="1500"/>
                            </p:stCondLst>
                            <p:childTnLst>
                              <p:par>
                                <p:cTn id="21" presetID="15"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图片 3" descr="j10UGrag4s (2)"/>
          <p:cNvPicPr>
            <a:picLocks noChangeAspect="1"/>
          </p:cNvPicPr>
          <p:nvPr/>
        </p:nvPicPr>
        <p:blipFill>
          <a:blip r:embed="rId3"/>
          <a:stretch>
            <a:fillRect/>
          </a:stretch>
        </p:blipFill>
        <p:spPr>
          <a:xfrm>
            <a:off x="-20637" y="-22225"/>
            <a:ext cx="9167812" cy="5156200"/>
          </a:xfrm>
          <a:prstGeom prst="rect">
            <a:avLst/>
          </a:prstGeom>
          <a:noFill/>
          <a:ln w="9525">
            <a:noFill/>
          </a:ln>
        </p:spPr>
      </p:pic>
      <p:sp>
        <p:nvSpPr>
          <p:cNvPr id="9" name="KSO_Shape"/>
          <p:cNvSpPr/>
          <p:nvPr/>
        </p:nvSpPr>
        <p:spPr bwMode="auto">
          <a:xfrm>
            <a:off x="2058353" y="2250758"/>
            <a:ext cx="576263" cy="31591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algn="ctr" defTabSz="685165" fontAlgn="auto">
              <a:defRPr/>
            </a:pPr>
            <a:endParaRPr lang="zh-CN" altLang="en-US" sz="1015" strike="noStrike" noProof="1">
              <a:solidFill>
                <a:srgbClr val="FFFFFF"/>
              </a:solidFill>
            </a:endParaRPr>
          </a:p>
        </p:txBody>
      </p:sp>
      <p:sp>
        <p:nvSpPr>
          <p:cNvPr id="10" name="KSO_Shape"/>
          <p:cNvSpPr/>
          <p:nvPr/>
        </p:nvSpPr>
        <p:spPr bwMode="auto">
          <a:xfrm>
            <a:off x="808038" y="2605088"/>
            <a:ext cx="495300" cy="2730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algn="ctr" defTabSz="685165" fontAlgn="auto">
              <a:defRPr/>
            </a:pPr>
            <a:endParaRPr lang="zh-CN" altLang="en-US" sz="1015" strike="noStrike" noProof="1">
              <a:solidFill>
                <a:srgbClr val="FFFFFF"/>
              </a:solidFill>
            </a:endParaRPr>
          </a:p>
        </p:txBody>
      </p:sp>
      <p:sp>
        <p:nvSpPr>
          <p:cNvPr id="8" name="KSO_Shape"/>
          <p:cNvSpPr/>
          <p:nvPr/>
        </p:nvSpPr>
        <p:spPr>
          <a:xfrm>
            <a:off x="7318375" y="2605088"/>
            <a:ext cx="598488" cy="31115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defRPr/>
            </a:pPr>
            <a:endParaRPr lang="zh-CN" altLang="en-US" sz="1015" strike="noStrike" noProof="1">
              <a:solidFill>
                <a:srgbClr val="FFFFFF"/>
              </a:solidFill>
            </a:endParaRPr>
          </a:p>
        </p:txBody>
      </p:sp>
      <p:sp>
        <p:nvSpPr>
          <p:cNvPr id="6" name="任意多边形 5"/>
          <p:cNvSpPr/>
          <p:nvPr/>
        </p:nvSpPr>
        <p:spPr>
          <a:xfrm>
            <a:off x="-20637" y="4651375"/>
            <a:ext cx="9169400" cy="482600"/>
          </a:xfrm>
          <a:custGeom>
            <a:avLst/>
            <a:gdLst>
              <a:gd name="connsiteX0" fmla="*/ 3825592 w 9138323"/>
              <a:gd name="connsiteY0" fmla="*/ 0 h 859537"/>
              <a:gd name="connsiteX1" fmla="*/ 4096303 w 9138323"/>
              <a:gd name="connsiteY1" fmla="*/ 83060 h 859537"/>
              <a:gd name="connsiteX2" fmla="*/ 4125154 w 9138323"/>
              <a:gd name="connsiteY2" fmla="*/ 106971 h 859537"/>
              <a:gd name="connsiteX3" fmla="*/ 4162050 w 9138323"/>
              <a:gd name="connsiteY3" fmla="*/ 76393 h 859537"/>
              <a:gd name="connsiteX4" fmla="*/ 4342300 w 9138323"/>
              <a:gd name="connsiteY4" fmla="*/ 21088 h 859537"/>
              <a:gd name="connsiteX5" fmla="*/ 4639354 w 9138323"/>
              <a:gd name="connsiteY5" fmla="*/ 218869 h 859537"/>
              <a:gd name="connsiteX6" fmla="*/ 4653136 w 9138323"/>
              <a:gd name="connsiteY6" fmla="*/ 287442 h 859537"/>
              <a:gd name="connsiteX7" fmla="*/ 4714569 w 9138323"/>
              <a:gd name="connsiteY7" fmla="*/ 293663 h 859537"/>
              <a:gd name="connsiteX8" fmla="*/ 4868055 w 9138323"/>
              <a:gd name="connsiteY8" fmla="*/ 354192 h 859537"/>
              <a:gd name="connsiteX9" fmla="*/ 4926135 w 9138323"/>
              <a:gd name="connsiteY9" fmla="*/ 396727 h 859537"/>
              <a:gd name="connsiteX10" fmla="*/ 4974485 w 9138323"/>
              <a:gd name="connsiteY10" fmla="*/ 370366 h 859537"/>
              <a:gd name="connsiteX11" fmla="*/ 5099974 w 9138323"/>
              <a:gd name="connsiteY11" fmla="*/ 344918 h 859537"/>
              <a:gd name="connsiteX12" fmla="*/ 5280224 w 9138323"/>
              <a:gd name="connsiteY12" fmla="*/ 400223 h 859537"/>
              <a:gd name="connsiteX13" fmla="*/ 5294059 w 9138323"/>
              <a:gd name="connsiteY13" fmla="*/ 411689 h 859537"/>
              <a:gd name="connsiteX14" fmla="*/ 5324701 w 9138323"/>
              <a:gd name="connsiteY14" fmla="*/ 386293 h 859537"/>
              <a:gd name="connsiteX15" fmla="*/ 5504952 w 9138323"/>
              <a:gd name="connsiteY15" fmla="*/ 330988 h 859537"/>
              <a:gd name="connsiteX16" fmla="*/ 5685202 w 9138323"/>
              <a:gd name="connsiteY16" fmla="*/ 386293 h 859537"/>
              <a:gd name="connsiteX17" fmla="*/ 5711865 w 9138323"/>
              <a:gd name="connsiteY17" fmla="*/ 408390 h 859537"/>
              <a:gd name="connsiteX18" fmla="*/ 5764783 w 9138323"/>
              <a:gd name="connsiteY18" fmla="*/ 343967 h 859537"/>
              <a:gd name="connsiteX19" fmla="*/ 6243258 w 9138323"/>
              <a:gd name="connsiteY19" fmla="*/ 144890 h 859537"/>
              <a:gd name="connsiteX20" fmla="*/ 6721733 w 9138323"/>
              <a:gd name="connsiteY20" fmla="*/ 343967 h 859537"/>
              <a:gd name="connsiteX21" fmla="*/ 6799757 w 9138323"/>
              <a:gd name="connsiteY21" fmla="*/ 438956 h 859537"/>
              <a:gd name="connsiteX22" fmla="*/ 6875686 w 9138323"/>
              <a:gd name="connsiteY22" fmla="*/ 397558 h 859537"/>
              <a:gd name="connsiteX23" fmla="*/ 7064152 w 9138323"/>
              <a:gd name="connsiteY23" fmla="*/ 359339 h 859537"/>
              <a:gd name="connsiteX24" fmla="*/ 7252617 w 9138323"/>
              <a:gd name="connsiteY24" fmla="*/ 397558 h 859537"/>
              <a:gd name="connsiteX25" fmla="*/ 7323961 w 9138323"/>
              <a:gd name="connsiteY25" fmla="*/ 436456 h 859537"/>
              <a:gd name="connsiteX26" fmla="*/ 7335578 w 9138323"/>
              <a:gd name="connsiteY26" fmla="*/ 414961 h 859537"/>
              <a:gd name="connsiteX27" fmla="*/ 7602907 w 9138323"/>
              <a:gd name="connsiteY27" fmla="*/ 272187 h 859537"/>
              <a:gd name="connsiteX28" fmla="*/ 7925296 w 9138323"/>
              <a:gd name="connsiteY28" fmla="*/ 596017 h 859537"/>
              <a:gd name="connsiteX29" fmla="*/ 7923535 w 9138323"/>
              <a:gd name="connsiteY29" fmla="*/ 604778 h 859537"/>
              <a:gd name="connsiteX30" fmla="*/ 7993021 w 9138323"/>
              <a:gd name="connsiteY30" fmla="*/ 583112 h 859537"/>
              <a:gd name="connsiteX31" fmla="*/ 8129393 w 9138323"/>
              <a:gd name="connsiteY31" fmla="*/ 569303 h 859537"/>
              <a:gd name="connsiteX32" fmla="*/ 8265765 w 9138323"/>
              <a:gd name="connsiteY32" fmla="*/ 583112 h 859537"/>
              <a:gd name="connsiteX33" fmla="*/ 8299780 w 9138323"/>
              <a:gd name="connsiteY33" fmla="*/ 593718 h 859537"/>
              <a:gd name="connsiteX34" fmla="*/ 8317449 w 9138323"/>
              <a:gd name="connsiteY34" fmla="*/ 572207 h 859537"/>
              <a:gd name="connsiteX35" fmla="*/ 8659817 w 9138323"/>
              <a:gd name="connsiteY35" fmla="*/ 429759 h 859537"/>
              <a:gd name="connsiteX36" fmla="*/ 9134163 w 9138323"/>
              <a:gd name="connsiteY36" fmla="*/ 818090 h 859537"/>
              <a:gd name="connsiteX37" fmla="*/ 9138323 w 9138323"/>
              <a:gd name="connsiteY37" fmla="*/ 859537 h 859537"/>
              <a:gd name="connsiteX38" fmla="*/ 4141781 w 9138323"/>
              <a:gd name="connsiteY38" fmla="*/ 859537 h 859537"/>
              <a:gd name="connsiteX39" fmla="*/ 4141242 w 9138323"/>
              <a:gd name="connsiteY39" fmla="*/ 854166 h 859537"/>
              <a:gd name="connsiteX40" fmla="*/ 4134437 w 9138323"/>
              <a:gd name="connsiteY40" fmla="*/ 859537 h 859537"/>
              <a:gd name="connsiteX41" fmla="*/ 1390 w 9138323"/>
              <a:gd name="connsiteY41" fmla="*/ 859537 h 859537"/>
              <a:gd name="connsiteX42" fmla="*/ 0 w 9138323"/>
              <a:gd name="connsiteY42" fmla="*/ 845688 h 859537"/>
              <a:gd name="connsiteX43" fmla="*/ 418787 w 9138323"/>
              <a:gd name="connsiteY43" fmla="*/ 425029 h 859537"/>
              <a:gd name="connsiteX44" fmla="*/ 581797 w 9138323"/>
              <a:gd name="connsiteY44" fmla="*/ 458087 h 859537"/>
              <a:gd name="connsiteX45" fmla="*/ 590440 w 9138323"/>
              <a:gd name="connsiteY45" fmla="*/ 462798 h 859537"/>
              <a:gd name="connsiteX46" fmla="*/ 598218 w 9138323"/>
              <a:gd name="connsiteY46" fmla="*/ 385294 h 859537"/>
              <a:gd name="connsiteX47" fmla="*/ 1029094 w 9138323"/>
              <a:gd name="connsiteY47" fmla="*/ 32550 h 859537"/>
              <a:gd name="connsiteX48" fmla="*/ 1340088 w 9138323"/>
              <a:gd name="connsiteY48" fmla="*/ 161944 h 859537"/>
              <a:gd name="connsiteX49" fmla="*/ 1364611 w 9138323"/>
              <a:gd name="connsiteY49" fmla="*/ 191799 h 859537"/>
              <a:gd name="connsiteX50" fmla="*/ 1403078 w 9138323"/>
              <a:gd name="connsiteY50" fmla="*/ 179805 h 859537"/>
              <a:gd name="connsiteX51" fmla="*/ 1539449 w 9138323"/>
              <a:gd name="connsiteY51" fmla="*/ 165996 h 859537"/>
              <a:gd name="connsiteX52" fmla="*/ 1802839 w 9138323"/>
              <a:gd name="connsiteY52" fmla="*/ 219409 h 859537"/>
              <a:gd name="connsiteX53" fmla="*/ 1857061 w 9138323"/>
              <a:gd name="connsiteY53" fmla="*/ 248972 h 859537"/>
              <a:gd name="connsiteX54" fmla="*/ 1899461 w 9138323"/>
              <a:gd name="connsiteY54" fmla="*/ 213833 h 859537"/>
              <a:gd name="connsiteX55" fmla="*/ 2133608 w 9138323"/>
              <a:gd name="connsiteY55" fmla="*/ 141991 h 859537"/>
              <a:gd name="connsiteX56" fmla="*/ 2367756 w 9138323"/>
              <a:gd name="connsiteY56" fmla="*/ 213833 h 859537"/>
              <a:gd name="connsiteX57" fmla="*/ 2420881 w 9138323"/>
              <a:gd name="connsiteY57" fmla="*/ 257860 h 859537"/>
              <a:gd name="connsiteX58" fmla="*/ 2509751 w 9138323"/>
              <a:gd name="connsiteY58" fmla="*/ 184207 h 859537"/>
              <a:gd name="connsiteX59" fmla="*/ 2939610 w 9138323"/>
              <a:gd name="connsiteY59" fmla="*/ 52317 h 859537"/>
              <a:gd name="connsiteX60" fmla="*/ 3369468 w 9138323"/>
              <a:gd name="connsiteY60" fmla="*/ 184207 h 859537"/>
              <a:gd name="connsiteX61" fmla="*/ 3418479 w 9138323"/>
              <a:gd name="connsiteY61" fmla="*/ 224826 h 859537"/>
              <a:gd name="connsiteX62" fmla="*/ 3424100 w 9138323"/>
              <a:gd name="connsiteY62" fmla="*/ 214426 h 859537"/>
              <a:gd name="connsiteX63" fmla="*/ 3825592 w 9138323"/>
              <a:gd name="connsiteY63" fmla="*/ 0 h 8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38323" h="859537">
                <a:moveTo>
                  <a:pt x="3825592" y="0"/>
                </a:moveTo>
                <a:cubicBezTo>
                  <a:pt x="3925869" y="0"/>
                  <a:pt x="4019027" y="30620"/>
                  <a:pt x="4096303" y="83060"/>
                </a:cubicBezTo>
                <a:lnTo>
                  <a:pt x="4125154" y="106971"/>
                </a:lnTo>
                <a:lnTo>
                  <a:pt x="4162050" y="76393"/>
                </a:lnTo>
                <a:cubicBezTo>
                  <a:pt x="4213504" y="41476"/>
                  <a:pt x="4275531" y="21088"/>
                  <a:pt x="4342300" y="21088"/>
                </a:cubicBezTo>
                <a:cubicBezTo>
                  <a:pt x="4475837" y="21088"/>
                  <a:pt x="4590411" y="102641"/>
                  <a:pt x="4639354" y="218869"/>
                </a:cubicBezTo>
                <a:lnTo>
                  <a:pt x="4653136" y="287442"/>
                </a:lnTo>
                <a:lnTo>
                  <a:pt x="4714569" y="293663"/>
                </a:lnTo>
                <a:cubicBezTo>
                  <a:pt x="4769728" y="305000"/>
                  <a:pt x="4821470" y="325759"/>
                  <a:pt x="4868055" y="354192"/>
                </a:cubicBezTo>
                <a:lnTo>
                  <a:pt x="4926135" y="396727"/>
                </a:lnTo>
                <a:lnTo>
                  <a:pt x="4974485" y="370366"/>
                </a:lnTo>
                <a:cubicBezTo>
                  <a:pt x="5013055" y="353979"/>
                  <a:pt x="5055461" y="344918"/>
                  <a:pt x="5099974" y="344918"/>
                </a:cubicBezTo>
                <a:cubicBezTo>
                  <a:pt x="5166742" y="344918"/>
                  <a:pt x="5228770" y="365306"/>
                  <a:pt x="5280224" y="400223"/>
                </a:cubicBezTo>
                <a:lnTo>
                  <a:pt x="5294059" y="411689"/>
                </a:lnTo>
                <a:lnTo>
                  <a:pt x="5324701" y="386293"/>
                </a:lnTo>
                <a:cubicBezTo>
                  <a:pt x="5376155" y="351376"/>
                  <a:pt x="5438184" y="330988"/>
                  <a:pt x="5504952" y="330988"/>
                </a:cubicBezTo>
                <a:cubicBezTo>
                  <a:pt x="5571721" y="330988"/>
                  <a:pt x="5633748" y="351376"/>
                  <a:pt x="5685202" y="386293"/>
                </a:cubicBezTo>
                <a:lnTo>
                  <a:pt x="5711865" y="408390"/>
                </a:lnTo>
                <a:lnTo>
                  <a:pt x="5764783" y="343967"/>
                </a:lnTo>
                <a:cubicBezTo>
                  <a:pt x="5887234" y="220967"/>
                  <a:pt x="6056401" y="144890"/>
                  <a:pt x="6243258" y="144890"/>
                </a:cubicBezTo>
                <a:cubicBezTo>
                  <a:pt x="6430113" y="144890"/>
                  <a:pt x="6599280" y="220967"/>
                  <a:pt x="6721733" y="343967"/>
                </a:cubicBezTo>
                <a:lnTo>
                  <a:pt x="6799757" y="438956"/>
                </a:lnTo>
                <a:lnTo>
                  <a:pt x="6875686" y="397558"/>
                </a:lnTo>
                <a:cubicBezTo>
                  <a:pt x="6933612" y="372948"/>
                  <a:pt x="6997300" y="359339"/>
                  <a:pt x="7064152" y="359339"/>
                </a:cubicBezTo>
                <a:cubicBezTo>
                  <a:pt x="7131003" y="359339"/>
                  <a:pt x="7194690" y="372948"/>
                  <a:pt x="7252617" y="397558"/>
                </a:cubicBezTo>
                <a:lnTo>
                  <a:pt x="7323961" y="436456"/>
                </a:lnTo>
                <a:lnTo>
                  <a:pt x="7335578" y="414961"/>
                </a:lnTo>
                <a:cubicBezTo>
                  <a:pt x="7393514" y="328821"/>
                  <a:pt x="7491626" y="272187"/>
                  <a:pt x="7602907" y="272187"/>
                </a:cubicBezTo>
                <a:cubicBezTo>
                  <a:pt x="7780958" y="272187"/>
                  <a:pt x="7925296" y="417171"/>
                  <a:pt x="7925296" y="596017"/>
                </a:cubicBezTo>
                <a:lnTo>
                  <a:pt x="7923535" y="604778"/>
                </a:lnTo>
                <a:lnTo>
                  <a:pt x="7993021" y="583112"/>
                </a:lnTo>
                <a:cubicBezTo>
                  <a:pt x="8037071" y="574058"/>
                  <a:pt x="8082679" y="569303"/>
                  <a:pt x="8129393" y="569303"/>
                </a:cubicBezTo>
                <a:cubicBezTo>
                  <a:pt x="8176107" y="569303"/>
                  <a:pt x="8221715" y="574058"/>
                  <a:pt x="8265765" y="583112"/>
                </a:cubicBezTo>
                <a:lnTo>
                  <a:pt x="8299780" y="593718"/>
                </a:lnTo>
                <a:lnTo>
                  <a:pt x="8317449" y="572207"/>
                </a:lnTo>
                <a:cubicBezTo>
                  <a:pt x="8405068" y="484195"/>
                  <a:pt x="8526114" y="429759"/>
                  <a:pt x="8659817" y="429759"/>
                </a:cubicBezTo>
                <a:cubicBezTo>
                  <a:pt x="8893798" y="429759"/>
                  <a:pt x="9089015" y="596470"/>
                  <a:pt x="9134163" y="818090"/>
                </a:cubicBezTo>
                <a:lnTo>
                  <a:pt x="9138323" y="859537"/>
                </a:lnTo>
                <a:lnTo>
                  <a:pt x="4141781" y="859537"/>
                </a:lnTo>
                <a:lnTo>
                  <a:pt x="4141242" y="854166"/>
                </a:lnTo>
                <a:lnTo>
                  <a:pt x="4134437" y="859537"/>
                </a:lnTo>
                <a:lnTo>
                  <a:pt x="1390" y="859537"/>
                </a:lnTo>
                <a:lnTo>
                  <a:pt x="0" y="845688"/>
                </a:lnTo>
                <a:cubicBezTo>
                  <a:pt x="0" y="613364"/>
                  <a:pt x="187497" y="425029"/>
                  <a:pt x="418787" y="425029"/>
                </a:cubicBezTo>
                <a:cubicBezTo>
                  <a:pt x="476609" y="425029"/>
                  <a:pt x="531694" y="436800"/>
                  <a:pt x="581797" y="458087"/>
                </a:cubicBezTo>
                <a:lnTo>
                  <a:pt x="590440" y="462798"/>
                </a:lnTo>
                <a:lnTo>
                  <a:pt x="598218" y="385294"/>
                </a:lnTo>
                <a:cubicBezTo>
                  <a:pt x="639228" y="183984"/>
                  <a:pt x="816556" y="32550"/>
                  <a:pt x="1029094" y="32550"/>
                </a:cubicBezTo>
                <a:cubicBezTo>
                  <a:pt x="1150545" y="32550"/>
                  <a:pt x="1260498" y="81998"/>
                  <a:pt x="1340088" y="161944"/>
                </a:cubicBezTo>
                <a:lnTo>
                  <a:pt x="1364611" y="191799"/>
                </a:lnTo>
                <a:lnTo>
                  <a:pt x="1403078" y="179805"/>
                </a:lnTo>
                <a:cubicBezTo>
                  <a:pt x="1447126" y="170751"/>
                  <a:pt x="1492736" y="165996"/>
                  <a:pt x="1539449" y="165996"/>
                </a:cubicBezTo>
                <a:cubicBezTo>
                  <a:pt x="1632877" y="165996"/>
                  <a:pt x="1721883" y="185015"/>
                  <a:pt x="1802839" y="219409"/>
                </a:cubicBezTo>
                <a:lnTo>
                  <a:pt x="1857061" y="248972"/>
                </a:lnTo>
                <a:lnTo>
                  <a:pt x="1899461" y="213833"/>
                </a:lnTo>
                <a:cubicBezTo>
                  <a:pt x="1966300" y="168476"/>
                  <a:pt x="2046875" y="141991"/>
                  <a:pt x="2133608" y="141991"/>
                </a:cubicBezTo>
                <a:cubicBezTo>
                  <a:pt x="2220342" y="141991"/>
                  <a:pt x="2300918" y="168476"/>
                  <a:pt x="2367756" y="213833"/>
                </a:cubicBezTo>
                <a:lnTo>
                  <a:pt x="2420881" y="257860"/>
                </a:lnTo>
                <a:lnTo>
                  <a:pt x="2509751" y="184207"/>
                </a:lnTo>
                <a:cubicBezTo>
                  <a:pt x="2632456" y="100939"/>
                  <a:pt x="2780381" y="52317"/>
                  <a:pt x="2939610" y="52317"/>
                </a:cubicBezTo>
                <a:cubicBezTo>
                  <a:pt x="3098839" y="52317"/>
                  <a:pt x="3246763" y="100939"/>
                  <a:pt x="3369468" y="184207"/>
                </a:cubicBezTo>
                <a:lnTo>
                  <a:pt x="3418479" y="224826"/>
                </a:lnTo>
                <a:lnTo>
                  <a:pt x="3424100" y="214426"/>
                </a:lnTo>
                <a:cubicBezTo>
                  <a:pt x="3511111" y="85057"/>
                  <a:pt x="3658462" y="0"/>
                  <a:pt x="382559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defRPr/>
            </a:pPr>
            <a:endParaRPr lang="zh-CN" altLang="en-US" sz="1015" strike="noStrike" noProof="1"/>
          </a:p>
        </p:txBody>
      </p:sp>
      <p:sp>
        <p:nvSpPr>
          <p:cNvPr id="11" name="任意多边形 10"/>
          <p:cNvSpPr/>
          <p:nvPr/>
        </p:nvSpPr>
        <p:spPr>
          <a:xfrm>
            <a:off x="3485198" y="1930400"/>
            <a:ext cx="6350" cy="4763"/>
          </a:xfrm>
          <a:custGeom>
            <a:avLst/>
            <a:gdLst>
              <a:gd name="connsiteX0" fmla="*/ 6805 w 7344"/>
              <a:gd name="connsiteY0" fmla="*/ 0 h 5371"/>
              <a:gd name="connsiteX1" fmla="*/ 7344 w 7344"/>
              <a:gd name="connsiteY1" fmla="*/ 5371 h 5371"/>
              <a:gd name="connsiteX2" fmla="*/ 0 w 7344"/>
              <a:gd name="connsiteY2" fmla="*/ 5371 h 5371"/>
              <a:gd name="connsiteX3" fmla="*/ 6805 w 7344"/>
              <a:gd name="connsiteY3" fmla="*/ 0 h 5371"/>
            </a:gdLst>
            <a:ahLst/>
            <a:cxnLst>
              <a:cxn ang="0">
                <a:pos x="connsiteX0" y="connsiteY0"/>
              </a:cxn>
              <a:cxn ang="0">
                <a:pos x="connsiteX1" y="connsiteY1"/>
              </a:cxn>
              <a:cxn ang="0">
                <a:pos x="connsiteX2" y="connsiteY2"/>
              </a:cxn>
              <a:cxn ang="0">
                <a:pos x="connsiteX3" y="connsiteY3"/>
              </a:cxn>
            </a:cxnLst>
            <a:rect l="l" t="t" r="r" b="b"/>
            <a:pathLst>
              <a:path w="7344" h="5371">
                <a:moveTo>
                  <a:pt x="6805" y="0"/>
                </a:moveTo>
                <a:lnTo>
                  <a:pt x="7344" y="5371"/>
                </a:lnTo>
                <a:lnTo>
                  <a:pt x="0" y="5371"/>
                </a:lnTo>
                <a:lnTo>
                  <a:pt x="68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defRPr/>
            </a:pPr>
            <a:endParaRPr lang="zh-CN" altLang="en-US" sz="1015" strike="noStrike" noProof="1"/>
          </a:p>
        </p:txBody>
      </p:sp>
      <p:sp>
        <p:nvSpPr>
          <p:cNvPr id="12" name="任意多边形 11"/>
          <p:cNvSpPr/>
          <p:nvPr/>
        </p:nvSpPr>
        <p:spPr>
          <a:xfrm>
            <a:off x="7569835" y="2038350"/>
            <a:ext cx="3175" cy="4763"/>
          </a:xfrm>
          <a:custGeom>
            <a:avLst/>
            <a:gdLst>
              <a:gd name="connsiteX0" fmla="*/ 602 w 3109"/>
              <a:gd name="connsiteY0" fmla="*/ 0 h 6008"/>
              <a:gd name="connsiteX1" fmla="*/ 3109 w 3109"/>
              <a:gd name="connsiteY1" fmla="*/ 253 h 6008"/>
              <a:gd name="connsiteX2" fmla="*/ 0 w 3109"/>
              <a:gd name="connsiteY2" fmla="*/ 6008 h 6008"/>
              <a:gd name="connsiteX3" fmla="*/ 602 w 3109"/>
              <a:gd name="connsiteY3" fmla="*/ 0 h 6008"/>
            </a:gdLst>
            <a:ahLst/>
            <a:cxnLst>
              <a:cxn ang="0">
                <a:pos x="connsiteX0" y="connsiteY0"/>
              </a:cxn>
              <a:cxn ang="0">
                <a:pos x="connsiteX1" y="connsiteY1"/>
              </a:cxn>
              <a:cxn ang="0">
                <a:pos x="connsiteX2" y="connsiteY2"/>
              </a:cxn>
              <a:cxn ang="0">
                <a:pos x="connsiteX3" y="connsiteY3"/>
              </a:cxn>
            </a:cxnLst>
            <a:rect l="l" t="t" r="r" b="b"/>
            <a:pathLst>
              <a:path w="3109" h="6008">
                <a:moveTo>
                  <a:pt x="602" y="0"/>
                </a:moveTo>
                <a:lnTo>
                  <a:pt x="3109" y="253"/>
                </a:lnTo>
                <a:lnTo>
                  <a:pt x="0" y="6008"/>
                </a:lnTo>
                <a:lnTo>
                  <a:pt x="60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defRPr/>
            </a:pPr>
            <a:endParaRPr lang="zh-CN" altLang="en-US" sz="1015" strike="noStrike" noProof="1"/>
          </a:p>
        </p:txBody>
      </p:sp>
      <p:sp>
        <p:nvSpPr>
          <p:cNvPr id="13" name="Text Box 8"/>
          <p:cNvSpPr txBox="1">
            <a:spLocks noChangeArrowheads="1"/>
          </p:cNvSpPr>
          <p:nvPr/>
        </p:nvSpPr>
        <p:spPr bwMode="auto">
          <a:xfrm>
            <a:off x="964565" y="764381"/>
            <a:ext cx="1995488" cy="1165860"/>
          </a:xfrm>
          <a:prstGeom prst="rect">
            <a:avLst/>
          </a:prstGeom>
          <a:noFill/>
          <a:ln w="9525">
            <a:noFill/>
            <a:miter lim="800000"/>
          </a:ln>
        </p:spPr>
        <p:txBody>
          <a:bodyPr lIns="69432" tIns="34716" rIns="69432" bIns="34716">
            <a:spAutoFit/>
          </a:bodyPr>
          <a:lstStyle/>
          <a:p>
            <a:pPr defTabSz="925195" eaLnBrk="0" hangingPunct="0"/>
            <a:r>
              <a:rPr lang="zh-CN" altLang="en-US" sz="7200" b="1" dirty="0">
                <a:solidFill>
                  <a:srgbClr val="FF9300"/>
                </a:solidFill>
                <a:ea typeface="黑体" charset="-122"/>
              </a:rPr>
              <a:t>不是</a:t>
            </a:r>
          </a:p>
        </p:txBody>
      </p:sp>
      <p:sp>
        <p:nvSpPr>
          <p:cNvPr id="14" name="Text Box 9"/>
          <p:cNvSpPr txBox="1">
            <a:spLocks noChangeArrowheads="1"/>
          </p:cNvSpPr>
          <p:nvPr/>
        </p:nvSpPr>
        <p:spPr bwMode="auto">
          <a:xfrm>
            <a:off x="5763895" y="720566"/>
            <a:ext cx="3028950" cy="1165860"/>
          </a:xfrm>
          <a:prstGeom prst="rect">
            <a:avLst/>
          </a:prstGeom>
          <a:noFill/>
          <a:ln w="9525">
            <a:noFill/>
            <a:miter lim="800000"/>
          </a:ln>
        </p:spPr>
        <p:txBody>
          <a:bodyPr lIns="69432" tIns="34716" rIns="69432" bIns="34716">
            <a:spAutoFit/>
          </a:bodyPr>
          <a:lstStyle/>
          <a:p>
            <a:pPr defTabSz="925195" eaLnBrk="0" hangingPunct="0"/>
            <a:r>
              <a:rPr lang="zh-CN" altLang="en-US" sz="7200" b="1">
                <a:solidFill>
                  <a:srgbClr val="FF9300"/>
                </a:solidFill>
                <a:ea typeface="黑体" charset="-122"/>
              </a:rPr>
              <a:t>是开始</a:t>
            </a:r>
          </a:p>
        </p:txBody>
      </p:sp>
      <p:sp>
        <p:nvSpPr>
          <p:cNvPr id="15" name="Text Box 7"/>
          <p:cNvSpPr txBox="1">
            <a:spLocks noChangeArrowheads="1"/>
          </p:cNvSpPr>
          <p:nvPr/>
        </p:nvSpPr>
        <p:spPr bwMode="auto">
          <a:xfrm>
            <a:off x="3125470" y="485775"/>
            <a:ext cx="2638425" cy="1635125"/>
          </a:xfrm>
          <a:prstGeom prst="rect">
            <a:avLst/>
          </a:prstGeom>
          <a:noFill/>
          <a:ln w="9525">
            <a:noFill/>
            <a:miter lim="800000"/>
          </a:ln>
        </p:spPr>
        <p:txBody>
          <a:bodyPr wrap="square" lIns="69432" tIns="34716" rIns="69432" bIns="34716">
            <a:spAutoFit/>
          </a:bodyPr>
          <a:lstStyle/>
          <a:p>
            <a:pPr algn="ctr" defTabSz="925195" eaLnBrk="0" hangingPunct="0"/>
            <a:r>
              <a:rPr lang="zh-CN" altLang="en-US" sz="9600" b="1">
                <a:solidFill>
                  <a:schemeClr val="bg1"/>
                </a:solidFill>
                <a:latin typeface="微软雅黑" pitchFamily="34" charset="-122"/>
                <a:ea typeface="微软雅黑" pitchFamily="34" charset="-122"/>
              </a:rPr>
              <a:t>结束</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0-#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0-#ppt_w/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1+#ppt_w/2"/>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par>
                          <p:cTn id="30" fill="hold">
                            <p:stCondLst>
                              <p:cond delay="500"/>
                            </p:stCondLst>
                            <p:childTnLst>
                              <p:par>
                                <p:cTn id="31" presetID="34"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from="(-#ppt_w/2)" to="(#ppt_x)" calcmode="lin" valueType="num">
                                      <p:cBhvr>
                                        <p:cTn id="33" dur="600" fill="hold">
                                          <p:stCondLst>
                                            <p:cond delay="0"/>
                                          </p:stCondLst>
                                        </p:cTn>
                                        <p:tgtEl>
                                          <p:spTgt spid="14"/>
                                        </p:tgtEl>
                                        <p:attrNameLst>
                                          <p:attrName>ppt_x</p:attrName>
                                        </p:attrNameLst>
                                      </p:cBhvr>
                                    </p:anim>
                                    <p:anim from="0" to="-1.0" calcmode="lin" valueType="num">
                                      <p:cBhvr>
                                        <p:cTn id="34" dur="200" decel="50000" autoRev="1" fill="hold">
                                          <p:stCondLst>
                                            <p:cond delay="600"/>
                                          </p:stCondLst>
                                        </p:cTn>
                                        <p:tgtEl>
                                          <p:spTgt spid="14"/>
                                        </p:tgtEl>
                                        <p:attrNameLst>
                                          <p:attrName>xshear</p:attrName>
                                        </p:attrNameLst>
                                      </p:cBhvr>
                                    </p:anim>
                                    <p:animScale>
                                      <p:cBhvr>
                                        <p:cTn id="35" dur="200" decel="100000" autoRev="1" fill="hold">
                                          <p:stCondLst>
                                            <p:cond delay="600"/>
                                          </p:stCondLst>
                                        </p:cTn>
                                        <p:tgtEl>
                                          <p:spTgt spid="14"/>
                                        </p:tgtEl>
                                      </p:cBhvr>
                                      <p:from x="100000" y="100000"/>
                                      <p:to x="80000" y="100000"/>
                                    </p:animScale>
                                    <p:anim by="(#ppt_h/3+#ppt_w*0.1)" calcmode="lin" valueType="num">
                                      <p:cBhvr additive="sum">
                                        <p:cTn id="36" dur="200" decel="100000" autoRev="1" fill="hold">
                                          <p:stCondLst>
                                            <p:cond delay="600"/>
                                          </p:stCondLst>
                                        </p:cTn>
                                        <p:tgtEl>
                                          <p:spTgt spid="14"/>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8" grpId="0" bldLvl="0" animBg="1"/>
      <p:bldP spid="6" grpId="0" bldLvl="0" animBg="1"/>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4818"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安全管理概念</a:t>
            </a:r>
          </a:p>
        </p:txBody>
      </p:sp>
      <p:sp>
        <p:nvSpPr>
          <p:cNvPr id="34819" name="Rectangle 2"/>
          <p:cNvSpPr/>
          <p:nvPr/>
        </p:nvSpPr>
        <p:spPr>
          <a:xfrm>
            <a:off x="382588" y="1801813"/>
            <a:ext cx="8378825" cy="2935287"/>
          </a:xfrm>
          <a:prstGeom prst="rect">
            <a:avLst/>
          </a:prstGeom>
          <a:noFill/>
          <a:ln w="9525">
            <a:noFill/>
          </a:ln>
        </p:spPr>
        <p:txBody>
          <a:bodyPr lIns="68559" tIns="34279" rIns="68559" bIns="34279" anchor="t"/>
          <a:lstStyle/>
          <a:p>
            <a:pPr lvl="0" indent="0" algn="just" eaLnBrk="0" hangingPunct="0">
              <a:lnSpc>
                <a:spcPct val="150000"/>
              </a:lnSpc>
              <a:spcBef>
                <a:spcPct val="35000"/>
              </a:spcBef>
              <a:buFont typeface="Wingdings" charset="2"/>
              <a:buNone/>
            </a:pPr>
            <a:r>
              <a:rPr lang="zh-CN" altLang="en-US" sz="2400">
                <a:latin typeface="微软雅黑" pitchFamily="34" charset="-122"/>
                <a:ea typeface="微软雅黑" pitchFamily="34" charset="-122"/>
                <a:sym typeface="微软雅黑" pitchFamily="34" charset="-122"/>
              </a:rPr>
              <a:t>安全管理是管理科学的一个重要分支。车间安全管理就是为实现安全目标而进行的有关</a:t>
            </a:r>
            <a:r>
              <a:rPr lang="zh-CN" altLang="en-US" sz="2400" b="1">
                <a:solidFill>
                  <a:srgbClr val="203864"/>
                </a:solidFill>
                <a:latin typeface="微软雅黑" pitchFamily="34" charset="-122"/>
                <a:ea typeface="微软雅黑" pitchFamily="34" charset="-122"/>
                <a:sym typeface="微软雅黑" pitchFamily="34" charset="-122"/>
              </a:rPr>
              <a:t>决策、计划、组织和控制</a:t>
            </a:r>
            <a:r>
              <a:rPr lang="zh-CN" altLang="en-US" sz="2400">
                <a:latin typeface="微软雅黑" pitchFamily="34" charset="-122"/>
                <a:ea typeface="微软雅黑" pitchFamily="34" charset="-122"/>
                <a:sym typeface="微软雅黑" pitchFamily="34" charset="-122"/>
              </a:rPr>
              <a:t>等方面的活动；主要运用现代安全管理原理、方法和手段，分析和研究各种不安全因素，从技术上、组织上和管理上采取有力的措施，</a:t>
            </a:r>
            <a:r>
              <a:rPr lang="zh-CN" altLang="en-US" sz="2400" b="1">
                <a:solidFill>
                  <a:srgbClr val="203864"/>
                </a:solidFill>
                <a:latin typeface="微软雅黑" pitchFamily="34" charset="-122"/>
                <a:ea typeface="微软雅黑" pitchFamily="34" charset="-122"/>
                <a:sym typeface="微软雅黑" pitchFamily="34" charset="-122"/>
              </a:rPr>
              <a:t>解决和消除各种不安全因素</a:t>
            </a:r>
            <a:r>
              <a:rPr lang="zh-CN" altLang="en-US" sz="2400">
                <a:latin typeface="微软雅黑" pitchFamily="34" charset="-122"/>
                <a:ea typeface="微软雅黑" pitchFamily="34" charset="-122"/>
                <a:sym typeface="微软雅黑" pitchFamily="34" charset="-122"/>
              </a:rPr>
              <a:t>，防止事故的发生。</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4818"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你眼中的安全自主管理是什么？</a:t>
            </a:r>
          </a:p>
        </p:txBody>
      </p:sp>
      <p:grpSp>
        <p:nvGrpSpPr>
          <p:cNvPr id="36865" name="组合 29"/>
          <p:cNvGrpSpPr/>
          <p:nvPr/>
        </p:nvGrpSpPr>
        <p:grpSpPr>
          <a:xfrm>
            <a:off x="1044575" y="2264410"/>
            <a:ext cx="7194550" cy="2171700"/>
            <a:chOff x="1407705" y="3270644"/>
            <a:chExt cx="9593580" cy="2893907"/>
          </a:xfrm>
          <a:solidFill>
            <a:srgbClr val="006794"/>
          </a:solidFill>
        </p:grpSpPr>
        <p:sp>
          <p:nvSpPr>
            <p:cNvPr id="29" name="圆角矩形 28"/>
            <p:cNvSpPr/>
            <p:nvPr/>
          </p:nvSpPr>
          <p:spPr>
            <a:xfrm>
              <a:off x="1407705" y="3270644"/>
              <a:ext cx="9593580" cy="28939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base"/>
              <a:endParaRPr lang="zh-CN" altLang="en-US" sz="975" strike="noStrike" noProof="1"/>
            </a:p>
          </p:txBody>
        </p:sp>
        <p:sp>
          <p:nvSpPr>
            <p:cNvPr id="36867" name="文本框 27"/>
            <p:cNvSpPr txBox="1"/>
            <p:nvPr/>
          </p:nvSpPr>
          <p:spPr>
            <a:xfrm>
              <a:off x="1836119" y="3437438"/>
              <a:ext cx="8736753" cy="2558823"/>
            </a:xfrm>
            <a:prstGeom prst="rect">
              <a:avLst/>
            </a:prstGeom>
            <a:grpFill/>
            <a:ln w="9525">
              <a:noFill/>
            </a:ln>
          </p:spPr>
          <p:txBody>
            <a:bodyPr wrap="square" anchor="t">
              <a:spAutoFit/>
            </a:bodyPr>
            <a:lstStyle/>
            <a:p>
              <a:pPr marL="342900" lvl="0" indent="-342900">
                <a:lnSpc>
                  <a:spcPct val="150000"/>
                </a:lnSpc>
                <a:buFont typeface="Wingdings" charset="2"/>
                <a:buChar char="n"/>
              </a:pPr>
              <a:r>
                <a:rPr lang="zh-CN" altLang="en-US" sz="2000" dirty="0">
                  <a:solidFill>
                    <a:schemeClr val="bg1"/>
                  </a:solidFill>
                  <a:latin typeface="微软雅黑" pitchFamily="34" charset="-122"/>
                  <a:ea typeface="微软雅黑" pitchFamily="34" charset="-122"/>
                </a:rPr>
                <a:t>我们心里是否有一个安全管理的完整轮廓；究竟安全管理做到了什么样子，才是你心目中完美安全管理？</a:t>
              </a:r>
            </a:p>
            <a:p>
              <a:pPr marL="342900" lvl="0" indent="-342900">
                <a:lnSpc>
                  <a:spcPct val="150000"/>
                </a:lnSpc>
                <a:buFont typeface="Wingdings" charset="2"/>
                <a:buChar char="n"/>
              </a:pPr>
              <a:r>
                <a:rPr lang="zh-CN" altLang="en-US" sz="2000" dirty="0">
                  <a:solidFill>
                    <a:schemeClr val="bg1"/>
                  </a:solidFill>
                  <a:latin typeface="微软雅黑" pitchFamily="34" charset="-122"/>
                  <a:ea typeface="微软雅黑" pitchFamily="34" charset="-122"/>
                </a:rPr>
                <a:t> 我们项目的安全管理，你认为符合安全管理定义的要求吗？运行的好吗？</a:t>
              </a:r>
            </a:p>
          </p:txBody>
        </p:sp>
      </p:gr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731838" y="2073275"/>
            <a:ext cx="7886700" cy="99536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400" kern="1200">
                <a:solidFill>
                  <a:schemeClr val="bg1"/>
                </a:solidFill>
                <a:latin typeface="+mn-ea"/>
                <a:ea typeface="+mn-ea"/>
                <a:cs typeface="+mj-cs"/>
              </a:defRPr>
            </a:lvl1pPr>
          </a:lstStyle>
          <a:p>
            <a:pPr fontAlgn="base">
              <a:lnSpc>
                <a:spcPct val="250000"/>
              </a:lnSpc>
            </a:pPr>
            <a:r>
              <a:rPr sz="3200" b="1" strike="noStrike" kern="2200" noProof="1">
                <a:solidFill>
                  <a:srgbClr val="203864"/>
                </a:solidFill>
                <a:effectLst>
                  <a:outerShdw blurRad="38100" dist="38100" dir="2700000" algn="tl">
                    <a:srgbClr val="000000">
                      <a:alpha val="43137"/>
                    </a:srgbClr>
                  </a:outerShdw>
                </a:effectLst>
                <a:latin typeface="+mn-ea"/>
                <a:ea typeface="+mn-ea"/>
                <a:cs typeface="+mj-cs"/>
              </a:rPr>
              <a:t>安全管理主要依赖于各级领导的自觉行为</a:t>
            </a:r>
          </a:p>
          <a:p>
            <a:pPr fontAlgn="base">
              <a:lnSpc>
                <a:spcPct val="250000"/>
              </a:lnSpc>
            </a:pPr>
            <a:r>
              <a:rPr sz="3200" b="1" strike="noStrike" kern="2200" noProof="1">
                <a:solidFill>
                  <a:srgbClr val="203864"/>
                </a:solidFill>
                <a:effectLst>
                  <a:outerShdw blurRad="38100" dist="38100" dir="2700000" algn="tl">
                    <a:srgbClr val="000000">
                      <a:alpha val="43137"/>
                    </a:srgbClr>
                  </a:outerShdw>
                </a:effectLst>
                <a:latin typeface="+mn-ea"/>
                <a:ea typeface="+mn-ea"/>
                <a:cs typeface="+mj-cs"/>
              </a:rPr>
              <a:t>和一线员工的自主管理和团队管理来实现</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115" cy="1515110"/>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nvSpPr>
        <p:spPr>
          <a:xfrm>
            <a:off x="326390" y="409575"/>
            <a:ext cx="8491855" cy="742315"/>
          </a:xfrm>
          <a:prstGeom prst="rect">
            <a:avLst/>
          </a:prstGeom>
          <a:noFill/>
          <a:ln w="9525">
            <a:noFill/>
          </a:ln>
        </p:spPr>
        <p:txBody>
          <a:bodyPr vert="horz" wrap="square" anchor="ctr">
            <a:noAutofit/>
          </a:bodyPr>
          <a:lstStyle>
            <a:lvl1pPr marL="0" lvl="0" indent="0" algn="ctr" eaLnBrk="0" latinLnBrk="0" hangingPunct="0">
              <a:lnSpc>
                <a:spcPct val="100000"/>
              </a:lnSpc>
              <a:spcBef>
                <a:spcPct val="0"/>
              </a:spcBef>
              <a:spcAft>
                <a:spcPct val="0"/>
              </a:spcAft>
              <a:buClr>
                <a:srgbClr val="000000"/>
              </a:buClr>
              <a:buNone/>
              <a:defRPr sz="4500" kern="1200">
                <a:solidFill>
                  <a:schemeClr val="bg1"/>
                </a:solidFill>
                <a:latin typeface="+mj-lt"/>
                <a:ea typeface="+mj-ea"/>
                <a:cs typeface="+mj-cs"/>
                <a:sym typeface="Calibri"/>
              </a:defRPr>
            </a:lvl1pPr>
          </a:lstStyle>
          <a:p>
            <a:pPr algn="l">
              <a:buNone/>
            </a:pPr>
            <a:r>
              <a:rPr lang="zh-CN" altLang="en-US" sz="2800" b="1" kern="1200">
                <a:solidFill>
                  <a:schemeClr val="bg1"/>
                </a:solidFill>
                <a:latin typeface="微软雅黑" pitchFamily="34" charset="-122"/>
                <a:ea typeface="微软雅黑" pitchFamily="34" charset="-122"/>
                <a:sym typeface="微软雅黑" pitchFamily="34" charset="-122"/>
              </a:rPr>
              <a:t>你将达到的卓越安全水平取决于你展示你愿望的行动!</a:t>
            </a:r>
          </a:p>
        </p:txBody>
      </p:sp>
      <p:sp>
        <p:nvSpPr>
          <p:cNvPr id="3" name="Rectangle 2"/>
          <p:cNvSpPr>
            <a:spLocks noChangeArrowheads="1"/>
          </p:cNvSpPr>
          <p:nvPr/>
        </p:nvSpPr>
        <p:spPr bwMode="auto">
          <a:xfrm>
            <a:off x="373884" y="1801529"/>
            <a:ext cx="8262077" cy="293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79" rIns="68559" bIns="34279"/>
          <a:lstStyle>
            <a:lvl1pPr marL="341630" indent="-341630" eaLnBrk="0" hangingPunct="0">
              <a:defRPr>
                <a:solidFill>
                  <a:srgbClr val="957F66"/>
                </a:solidFill>
                <a:latin typeface="Arial" charset="0"/>
                <a:ea typeface="宋体" charset="-122"/>
              </a:defRPr>
            </a:lvl1pPr>
            <a:lvl2pPr eaLnBrk="0" hangingPunct="0">
              <a:defRPr>
                <a:solidFill>
                  <a:srgbClr val="957F66"/>
                </a:solidFill>
                <a:latin typeface="Arial" charset="0"/>
                <a:ea typeface="宋体" charset="-122"/>
              </a:defRPr>
            </a:lvl2pPr>
            <a:lvl3pPr eaLnBrk="0" hangingPunct="0">
              <a:defRPr>
                <a:solidFill>
                  <a:srgbClr val="957F66"/>
                </a:solidFill>
                <a:latin typeface="Arial" charset="0"/>
                <a:ea typeface="宋体" charset="-122"/>
              </a:defRPr>
            </a:lvl3pPr>
            <a:lvl4pPr eaLnBrk="0" hangingPunct="0">
              <a:defRPr>
                <a:solidFill>
                  <a:srgbClr val="957F66"/>
                </a:solidFill>
                <a:latin typeface="Arial" charset="0"/>
                <a:ea typeface="宋体" charset="-122"/>
              </a:defRPr>
            </a:lvl4pPr>
            <a:lvl5pPr eaLnBrk="0" hangingPunct="0">
              <a:defRPr>
                <a:solidFill>
                  <a:srgbClr val="957F66"/>
                </a:solidFill>
                <a:latin typeface="Arial" charset="0"/>
                <a:ea typeface="宋体" charset="-122"/>
              </a:defRPr>
            </a:lvl5pPr>
            <a:lvl6pPr eaLnBrk="0" fontAlgn="base" hangingPunct="0">
              <a:spcBef>
                <a:spcPct val="0"/>
              </a:spcBef>
              <a:spcAft>
                <a:spcPct val="0"/>
              </a:spcAft>
              <a:buFont typeface="Arial" charset="0"/>
              <a:defRPr>
                <a:solidFill>
                  <a:srgbClr val="957F66"/>
                </a:solidFill>
                <a:latin typeface="Arial" charset="0"/>
                <a:ea typeface="宋体" charset="-122"/>
              </a:defRPr>
            </a:lvl6pPr>
            <a:lvl7pPr eaLnBrk="0" fontAlgn="base" hangingPunct="0">
              <a:spcBef>
                <a:spcPct val="0"/>
              </a:spcBef>
              <a:spcAft>
                <a:spcPct val="0"/>
              </a:spcAft>
              <a:buFont typeface="Arial" charset="0"/>
              <a:defRPr>
                <a:solidFill>
                  <a:srgbClr val="957F66"/>
                </a:solidFill>
                <a:latin typeface="Arial" charset="0"/>
                <a:ea typeface="宋体" charset="-122"/>
              </a:defRPr>
            </a:lvl7pPr>
            <a:lvl8pPr eaLnBrk="0" fontAlgn="base" hangingPunct="0">
              <a:spcBef>
                <a:spcPct val="0"/>
              </a:spcBef>
              <a:spcAft>
                <a:spcPct val="0"/>
              </a:spcAft>
              <a:buFont typeface="Arial" charset="0"/>
              <a:defRPr>
                <a:solidFill>
                  <a:srgbClr val="957F66"/>
                </a:solidFill>
                <a:latin typeface="Arial" charset="0"/>
                <a:ea typeface="宋体" charset="-122"/>
              </a:defRPr>
            </a:lvl8pPr>
            <a:lvl9pPr eaLnBrk="0" fontAlgn="base" hangingPunct="0">
              <a:spcBef>
                <a:spcPct val="0"/>
              </a:spcBef>
              <a:spcAft>
                <a:spcPct val="0"/>
              </a:spcAft>
              <a:buFont typeface="Arial" charset="0"/>
              <a:defRPr>
                <a:solidFill>
                  <a:srgbClr val="957F66"/>
                </a:solidFill>
                <a:latin typeface="Arial" charset="0"/>
                <a:ea typeface="宋体" charset="-122"/>
              </a:defRPr>
            </a:lvl9pPr>
          </a:lstStyle>
          <a:p>
            <a:pPr algn="just">
              <a:lnSpc>
                <a:spcPct val="150000"/>
              </a:lnSpc>
              <a:spcBef>
                <a:spcPct val="35000"/>
              </a:spcBef>
              <a:buFont typeface="Wingdings" charset="2"/>
              <a:buChar char="v"/>
            </a:pPr>
            <a:r>
              <a:rPr lang="zh-CN" altLang="en-US" sz="2000" dirty="0">
                <a:solidFill>
                  <a:schemeClr val="tx1"/>
                </a:solidFill>
                <a:ea typeface="微软雅黑" pitchFamily="34" charset="-122"/>
                <a:sym typeface="微软雅黑" pitchFamily="34" charset="-122"/>
              </a:rPr>
              <a:t>在安全管理系统中，微小的变化能影响整个系统巨大的连锁反应，事故源于隐患，大的隐患能出大事故，小的隐患也能酿成大事故，任何细微的疏漏都有可能导致事故的发生，任何麻痹大意、投机取巧的做法必然会付出惨痛的代价。</a:t>
            </a:r>
          </a:p>
          <a:p>
            <a:pPr algn="just">
              <a:lnSpc>
                <a:spcPct val="150000"/>
              </a:lnSpc>
              <a:spcBef>
                <a:spcPct val="35000"/>
              </a:spcBef>
              <a:buFont typeface="Wingdings" charset="2"/>
              <a:buChar char="v"/>
            </a:pPr>
            <a:r>
              <a:rPr lang="zh-CN" altLang="en-US" sz="2000" dirty="0">
                <a:solidFill>
                  <a:schemeClr val="tx1"/>
                </a:solidFill>
                <a:ea typeface="微软雅黑" pitchFamily="34" charset="-122"/>
                <a:sym typeface="微软雅黑" pitchFamily="34" charset="-122"/>
              </a:rPr>
              <a:t>有时，虽然小事办好了还是小事，谁也不会去注意；但小事办不好却是大事，出了纰漏就会引起各方面的关注，就要追究你的责任。</a:t>
            </a: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115" cy="1515110"/>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nvSpPr>
        <p:spPr>
          <a:xfrm>
            <a:off x="326390" y="409575"/>
            <a:ext cx="8491855" cy="742315"/>
          </a:xfrm>
          <a:prstGeom prst="rect">
            <a:avLst/>
          </a:prstGeom>
          <a:noFill/>
          <a:ln w="9525">
            <a:noFill/>
          </a:ln>
        </p:spPr>
        <p:txBody>
          <a:bodyPr vert="horz" wrap="square" anchor="ctr">
            <a:noAutofit/>
          </a:bodyPr>
          <a:lstStyle>
            <a:lvl1pPr marL="0" lvl="0" indent="0" algn="ctr" eaLnBrk="0" latinLnBrk="0" hangingPunct="0">
              <a:lnSpc>
                <a:spcPct val="100000"/>
              </a:lnSpc>
              <a:spcBef>
                <a:spcPct val="0"/>
              </a:spcBef>
              <a:spcAft>
                <a:spcPct val="0"/>
              </a:spcAft>
              <a:buClr>
                <a:srgbClr val="000000"/>
              </a:buClr>
              <a:buNone/>
              <a:defRPr sz="4500" kern="1200">
                <a:solidFill>
                  <a:schemeClr val="bg1"/>
                </a:solidFill>
                <a:latin typeface="+mj-lt"/>
                <a:ea typeface="+mj-ea"/>
                <a:cs typeface="+mj-cs"/>
                <a:sym typeface="Calibri"/>
              </a:defRPr>
            </a:lvl1pPr>
          </a:lstStyle>
          <a:p>
            <a:pPr algn="l">
              <a:buNone/>
            </a:pPr>
            <a:r>
              <a:rPr lang="zh-CN" altLang="en-US" sz="2800" b="1" kern="1200">
                <a:solidFill>
                  <a:schemeClr val="bg1"/>
                </a:solidFill>
                <a:latin typeface="微软雅黑" pitchFamily="34" charset="-122"/>
                <a:ea typeface="微软雅黑" pitchFamily="34" charset="-122"/>
                <a:sym typeface="微软雅黑" pitchFamily="34" charset="-122"/>
              </a:rPr>
              <a:t>你将达到的卓越安全水平取决于你展示你愿望的行动!</a:t>
            </a:r>
          </a:p>
        </p:txBody>
      </p:sp>
      <p:sp>
        <p:nvSpPr>
          <p:cNvPr id="3" name="Rectangle 2"/>
          <p:cNvSpPr>
            <a:spLocks noChangeArrowheads="1"/>
          </p:cNvSpPr>
          <p:nvPr/>
        </p:nvSpPr>
        <p:spPr bwMode="auto">
          <a:xfrm>
            <a:off x="326259" y="1557689"/>
            <a:ext cx="8262077" cy="293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79" rIns="68559" bIns="34279"/>
          <a:lstStyle>
            <a:lvl1pPr marL="341630" indent="-341630" eaLnBrk="0" hangingPunct="0">
              <a:defRPr>
                <a:solidFill>
                  <a:srgbClr val="957F66"/>
                </a:solidFill>
                <a:latin typeface="Arial" charset="0"/>
                <a:ea typeface="宋体" charset="-122"/>
              </a:defRPr>
            </a:lvl1pPr>
            <a:lvl2pPr eaLnBrk="0" hangingPunct="0">
              <a:defRPr>
                <a:solidFill>
                  <a:srgbClr val="957F66"/>
                </a:solidFill>
                <a:latin typeface="Arial" charset="0"/>
                <a:ea typeface="宋体" charset="-122"/>
              </a:defRPr>
            </a:lvl2pPr>
            <a:lvl3pPr eaLnBrk="0" hangingPunct="0">
              <a:defRPr>
                <a:solidFill>
                  <a:srgbClr val="957F66"/>
                </a:solidFill>
                <a:latin typeface="Arial" charset="0"/>
                <a:ea typeface="宋体" charset="-122"/>
              </a:defRPr>
            </a:lvl3pPr>
            <a:lvl4pPr eaLnBrk="0" hangingPunct="0">
              <a:defRPr>
                <a:solidFill>
                  <a:srgbClr val="957F66"/>
                </a:solidFill>
                <a:latin typeface="Arial" charset="0"/>
                <a:ea typeface="宋体" charset="-122"/>
              </a:defRPr>
            </a:lvl4pPr>
            <a:lvl5pPr eaLnBrk="0" hangingPunct="0">
              <a:defRPr>
                <a:solidFill>
                  <a:srgbClr val="957F66"/>
                </a:solidFill>
                <a:latin typeface="Arial" charset="0"/>
                <a:ea typeface="宋体" charset="-122"/>
              </a:defRPr>
            </a:lvl5pPr>
            <a:lvl6pPr eaLnBrk="0" fontAlgn="base" hangingPunct="0">
              <a:spcBef>
                <a:spcPct val="0"/>
              </a:spcBef>
              <a:spcAft>
                <a:spcPct val="0"/>
              </a:spcAft>
              <a:buFont typeface="Arial" charset="0"/>
              <a:defRPr>
                <a:solidFill>
                  <a:srgbClr val="957F66"/>
                </a:solidFill>
                <a:latin typeface="Arial" charset="0"/>
                <a:ea typeface="宋体" charset="-122"/>
              </a:defRPr>
            </a:lvl6pPr>
            <a:lvl7pPr eaLnBrk="0" fontAlgn="base" hangingPunct="0">
              <a:spcBef>
                <a:spcPct val="0"/>
              </a:spcBef>
              <a:spcAft>
                <a:spcPct val="0"/>
              </a:spcAft>
              <a:buFont typeface="Arial" charset="0"/>
              <a:defRPr>
                <a:solidFill>
                  <a:srgbClr val="957F66"/>
                </a:solidFill>
                <a:latin typeface="Arial" charset="0"/>
                <a:ea typeface="宋体" charset="-122"/>
              </a:defRPr>
            </a:lvl7pPr>
            <a:lvl8pPr eaLnBrk="0" fontAlgn="base" hangingPunct="0">
              <a:spcBef>
                <a:spcPct val="0"/>
              </a:spcBef>
              <a:spcAft>
                <a:spcPct val="0"/>
              </a:spcAft>
              <a:buFont typeface="Arial" charset="0"/>
              <a:defRPr>
                <a:solidFill>
                  <a:srgbClr val="957F66"/>
                </a:solidFill>
                <a:latin typeface="Arial" charset="0"/>
                <a:ea typeface="宋体" charset="-122"/>
              </a:defRPr>
            </a:lvl8pPr>
            <a:lvl9pPr eaLnBrk="0" fontAlgn="base" hangingPunct="0">
              <a:spcBef>
                <a:spcPct val="0"/>
              </a:spcBef>
              <a:spcAft>
                <a:spcPct val="0"/>
              </a:spcAft>
              <a:buFont typeface="Arial" charset="0"/>
              <a:defRPr>
                <a:solidFill>
                  <a:srgbClr val="957F66"/>
                </a:solidFill>
                <a:latin typeface="Arial" charset="0"/>
                <a:ea typeface="宋体" charset="-122"/>
              </a:defRPr>
            </a:lvl9pPr>
          </a:lstStyle>
          <a:p>
            <a:pPr algn="just">
              <a:lnSpc>
                <a:spcPct val="150000"/>
              </a:lnSpc>
              <a:spcBef>
                <a:spcPct val="35000"/>
              </a:spcBef>
              <a:buFont typeface="Wingdings" charset="2"/>
              <a:buChar char="v"/>
            </a:pPr>
            <a:r>
              <a:rPr lang="zh-CN" altLang="en-US" sz="1800">
                <a:solidFill>
                  <a:schemeClr val="tx1"/>
                </a:solidFill>
                <a:ea typeface="微软雅黑" pitchFamily="34" charset="-122"/>
                <a:sym typeface="微软雅黑" pitchFamily="34" charset="-122"/>
              </a:rPr>
              <a:t>“海不择细流，故能成其大；山不拒细壤，方能成其高。”对待安全生产工作，不论是决策者还是执行者，都应该持有“举轻若重”的态度。 “举轻若重”就是要把安全生产工作的小事当作大事来抓，时刻不能放松。</a:t>
            </a:r>
          </a:p>
          <a:p>
            <a:pPr algn="just">
              <a:lnSpc>
                <a:spcPct val="150000"/>
              </a:lnSpc>
              <a:spcBef>
                <a:spcPct val="35000"/>
              </a:spcBef>
              <a:buFont typeface="Wingdings" charset="2"/>
              <a:buChar char="v"/>
            </a:pPr>
            <a:r>
              <a:rPr lang="zh-CN" altLang="en-US" sz="1800">
                <a:solidFill>
                  <a:schemeClr val="tx1"/>
                </a:solidFill>
                <a:ea typeface="微软雅黑" pitchFamily="34" charset="-122"/>
                <a:sym typeface="微软雅黑" pitchFamily="34" charset="-122"/>
              </a:rPr>
              <a:t>安全生产工作必须从细节入手，从思想上高度重视，克服错误思想观念，端正正确的安全态度，这就要有严格的管理制度和监督考核机制，但最重要的是如何让人具备正确的安全观念，</a:t>
            </a:r>
            <a:r>
              <a:rPr lang="zh-CN" altLang="en-US" sz="1800" b="1">
                <a:solidFill>
                  <a:srgbClr val="ED7D31"/>
                </a:solidFill>
                <a:ea typeface="微软雅黑" pitchFamily="34" charset="-122"/>
                <a:sym typeface="微软雅黑" pitchFamily="34" charset="-122"/>
              </a:rPr>
              <a:t>让安全观念转变成为行动和大家的行为习惯，让这种行为习惯能形成一种良好的安全氛围</a:t>
            </a:r>
            <a:r>
              <a:rPr lang="zh-CN" altLang="en-US" sz="1800">
                <a:ea typeface="微软雅黑" pitchFamily="34" charset="-122"/>
                <a:sym typeface="微软雅黑" pitchFamily="34" charset="-122"/>
              </a:rPr>
              <a:t>，</a:t>
            </a:r>
            <a:r>
              <a:rPr lang="zh-CN" altLang="en-US" sz="1800">
                <a:solidFill>
                  <a:schemeClr val="tx1"/>
                </a:solidFill>
                <a:ea typeface="微软雅黑" pitchFamily="34" charset="-122"/>
                <a:sym typeface="微软雅黑" pitchFamily="34" charset="-122"/>
              </a:rPr>
              <a:t>而这种安全氛围最终得到全员的认可和维护，从而实现零事故</a:t>
            </a: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7890" name="标题 1"/>
          <p:cNvSpPr>
            <a:spLocks noGrp="1"/>
          </p:cNvSpPr>
          <p:nvPr/>
        </p:nvSpPr>
        <p:spPr>
          <a:xfrm>
            <a:off x="327025" y="409575"/>
            <a:ext cx="8491538" cy="742950"/>
          </a:xfrm>
          <a:prstGeom prst="rect">
            <a:avLst/>
          </a:prstGeom>
          <a:noFill/>
          <a:ln w="9525">
            <a:noFill/>
          </a:ln>
        </p:spPr>
        <p:txBody>
          <a:bodyPr wrap="square" anchor="ctr"/>
          <a:lstStyle/>
          <a:p>
            <a:pPr lvl="0" indent="0" eaLnBrk="0" hangingPunct="0">
              <a:buClrTx/>
            </a:pPr>
            <a:r>
              <a:rPr lang="zh-CN" altLang="en-US" sz="2800" b="1">
                <a:solidFill>
                  <a:schemeClr val="bg1"/>
                </a:solidFill>
                <a:latin typeface="微软雅黑" pitchFamily="34" charset="-122"/>
                <a:ea typeface="微软雅黑" pitchFamily="34" charset="-122"/>
                <a:sym typeface="微软雅黑" pitchFamily="34" charset="-122"/>
              </a:rPr>
              <a:t>你将达到的卓越安全水平取决于你展示你愿望的行动!</a:t>
            </a:r>
          </a:p>
        </p:txBody>
      </p:sp>
      <p:sp>
        <p:nvSpPr>
          <p:cNvPr id="12" name="TextBox 6"/>
          <p:cNvSpPr txBox="1"/>
          <p:nvPr/>
        </p:nvSpPr>
        <p:spPr>
          <a:xfrm>
            <a:off x="1820863" y="2417763"/>
            <a:ext cx="3629025" cy="417512"/>
          </a:xfrm>
          <a:prstGeom prst="rect">
            <a:avLst/>
          </a:prstGeom>
          <a:noFill/>
          <a:ln w="9525">
            <a:noFill/>
          </a:ln>
        </p:spPr>
        <p:txBody>
          <a:bodyPr wrap="square" anchor="t">
            <a:spAutoFit/>
          </a:bodyPr>
          <a:lstStyle/>
          <a:p>
            <a:pPr lvl="0" indent="0"/>
            <a:r>
              <a:rPr lang="zh-CN" altLang="en-US" sz="2000" dirty="0">
                <a:solidFill>
                  <a:srgbClr val="0C1204"/>
                </a:solidFill>
                <a:latin typeface="Calibri"/>
                <a:ea typeface="微软雅黑" pitchFamily="34" charset="-122"/>
              </a:rPr>
              <a:t>让安全成为企业的</a:t>
            </a:r>
            <a:r>
              <a:rPr lang="zh-CN" altLang="en-US" sz="2000" b="1" dirty="0">
                <a:solidFill>
                  <a:srgbClr val="D44318"/>
                </a:solidFill>
                <a:latin typeface="Calibri"/>
                <a:ea typeface="微软雅黑" pitchFamily="34" charset="-122"/>
              </a:rPr>
              <a:t>核心价值；</a:t>
            </a:r>
          </a:p>
        </p:txBody>
      </p:sp>
      <p:sp>
        <p:nvSpPr>
          <p:cNvPr id="13" name="TextBox 6"/>
          <p:cNvSpPr txBox="1"/>
          <p:nvPr/>
        </p:nvSpPr>
        <p:spPr>
          <a:xfrm>
            <a:off x="1820863" y="3311525"/>
            <a:ext cx="3392487" cy="549275"/>
          </a:xfrm>
          <a:prstGeom prst="rect">
            <a:avLst/>
          </a:prstGeom>
          <a:noFill/>
          <a:ln w="9525">
            <a:noFill/>
          </a:ln>
        </p:spPr>
        <p:txBody>
          <a:bodyPr wrap="square" anchor="t">
            <a:spAutoFit/>
          </a:bodyPr>
          <a:lstStyle/>
          <a:p>
            <a:pPr lvl="0" indent="0">
              <a:lnSpc>
                <a:spcPct val="150000"/>
              </a:lnSpc>
            </a:pPr>
            <a:r>
              <a:rPr lang="zh-CN" altLang="en-US" sz="2000" dirty="0">
                <a:solidFill>
                  <a:srgbClr val="0C1204"/>
                </a:solidFill>
                <a:latin typeface="Calibri"/>
                <a:ea typeface="微软雅黑" pitchFamily="34" charset="-122"/>
              </a:rPr>
              <a:t>让安全成为全员的</a:t>
            </a:r>
            <a:r>
              <a:rPr lang="zh-CN" altLang="en-US" sz="2000" b="1" dirty="0">
                <a:solidFill>
                  <a:srgbClr val="D44318"/>
                </a:solidFill>
                <a:latin typeface="Calibri"/>
                <a:ea typeface="微软雅黑" pitchFamily="34" charset="-122"/>
              </a:rPr>
              <a:t>行为习惯；</a:t>
            </a:r>
          </a:p>
        </p:txBody>
      </p:sp>
      <p:sp>
        <p:nvSpPr>
          <p:cNvPr id="14" name="对角圆角矩形 13"/>
          <p:cNvSpPr/>
          <p:nvPr/>
        </p:nvSpPr>
        <p:spPr>
          <a:xfrm>
            <a:off x="852488" y="1866900"/>
            <a:ext cx="3022600" cy="382588"/>
          </a:xfrm>
          <a:prstGeom prst="round2DiagRect">
            <a:avLst>
              <a:gd name="adj1" fmla="val 30205"/>
              <a:gd name="adj2" fmla="val 0"/>
            </a:avLst>
          </a:prstGeom>
          <a:solidFill>
            <a:srgbClr val="22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800" b="1" strike="noStrike" noProof="1">
                <a:solidFill>
                  <a:schemeClr val="bg1"/>
                </a:solidFill>
                <a:latin typeface="微软雅黑" pitchFamily="34" charset="-122"/>
                <a:ea typeface="微软雅黑" pitchFamily="34" charset="-122"/>
              </a:rPr>
              <a:t>转变观念——统一理念：</a:t>
            </a:r>
          </a:p>
        </p:txBody>
      </p:sp>
      <p:sp>
        <p:nvSpPr>
          <p:cNvPr id="15" name="对角圆角矩形 14"/>
          <p:cNvSpPr/>
          <p:nvPr/>
        </p:nvSpPr>
        <p:spPr>
          <a:xfrm>
            <a:off x="852488" y="2930525"/>
            <a:ext cx="3022600" cy="381000"/>
          </a:xfrm>
          <a:prstGeom prst="round2DiagRect">
            <a:avLst>
              <a:gd name="adj1" fmla="val 30205"/>
              <a:gd name="adj2" fmla="val 0"/>
            </a:avLst>
          </a:prstGeom>
          <a:solidFill>
            <a:srgbClr val="22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800" b="1" strike="noStrike" noProof="1">
                <a:solidFill>
                  <a:schemeClr val="bg1"/>
                </a:solidFill>
                <a:latin typeface="微软雅黑" pitchFamily="34" charset="-122"/>
                <a:ea typeface="微软雅黑" pitchFamily="34" charset="-122"/>
              </a:rPr>
              <a:t>养成习惯——培育文化：</a:t>
            </a:r>
          </a:p>
        </p:txBody>
      </p:sp>
      <p:sp>
        <p:nvSpPr>
          <p:cNvPr id="16" name="对角圆角矩形 15"/>
          <p:cNvSpPr/>
          <p:nvPr/>
        </p:nvSpPr>
        <p:spPr>
          <a:xfrm>
            <a:off x="852488" y="3871913"/>
            <a:ext cx="3087688" cy="381000"/>
          </a:xfrm>
          <a:prstGeom prst="round2DiagRect">
            <a:avLst>
              <a:gd name="adj1" fmla="val 30205"/>
              <a:gd name="adj2" fmla="val 0"/>
            </a:avLst>
          </a:prstGeom>
          <a:solidFill>
            <a:srgbClr val="22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800" b="1" strike="noStrike" noProof="1">
                <a:solidFill>
                  <a:schemeClr val="bg1"/>
                </a:solidFill>
                <a:latin typeface="微软雅黑" pitchFamily="34" charset="-122"/>
                <a:ea typeface="微软雅黑" pitchFamily="34" charset="-122"/>
              </a:rPr>
              <a:t>落实责任——持续改进：</a:t>
            </a:r>
          </a:p>
        </p:txBody>
      </p:sp>
      <p:sp>
        <p:nvSpPr>
          <p:cNvPr id="17" name="TextBox 6"/>
          <p:cNvSpPr txBox="1"/>
          <p:nvPr/>
        </p:nvSpPr>
        <p:spPr>
          <a:xfrm>
            <a:off x="1885950" y="4364038"/>
            <a:ext cx="3630613" cy="417830"/>
          </a:xfrm>
          <a:prstGeom prst="rect">
            <a:avLst/>
          </a:prstGeom>
          <a:noFill/>
          <a:ln w="9525">
            <a:noFill/>
          </a:ln>
        </p:spPr>
        <p:txBody>
          <a:bodyPr wrap="square" anchor="t">
            <a:spAutoFit/>
          </a:bodyPr>
          <a:lstStyle/>
          <a:p>
            <a:pPr lvl="0" indent="0" fontAlgn="base">
              <a:spcBef>
                <a:spcPct val="0"/>
              </a:spcBef>
              <a:spcAft>
                <a:spcPct val="0"/>
              </a:spcAft>
            </a:pPr>
            <a:r>
              <a:rPr lang="zh-CN" altLang="en-US" sz="2000" dirty="0">
                <a:solidFill>
                  <a:srgbClr val="0C1204"/>
                </a:solidFill>
                <a:latin typeface="Calibri"/>
                <a:ea typeface="微软雅黑" pitchFamily="34" charset="-122"/>
              </a:rPr>
              <a:t>让安全成为全员的</a:t>
            </a:r>
            <a:r>
              <a:rPr lang="zh-CN" altLang="en-US" sz="2000" b="1" dirty="0">
                <a:solidFill>
                  <a:srgbClr val="D44318"/>
                </a:solidFill>
                <a:latin typeface="Calibri"/>
                <a:ea typeface="微软雅黑" pitchFamily="34" charset="-122"/>
              </a:rPr>
              <a:t>责任使命。</a:t>
            </a:r>
          </a:p>
        </p:txBody>
      </p:sp>
      <p:grpSp>
        <p:nvGrpSpPr>
          <p:cNvPr id="18" name="组合 63"/>
          <p:cNvGrpSpPr/>
          <p:nvPr/>
        </p:nvGrpSpPr>
        <p:grpSpPr>
          <a:xfrm>
            <a:off x="6405563" y="1754188"/>
            <a:ext cx="1081087" cy="1081087"/>
            <a:chOff x="6901019" y="915566"/>
            <a:chExt cx="1080000" cy="1081774"/>
          </a:xfrm>
        </p:grpSpPr>
        <p:grpSp>
          <p:nvGrpSpPr>
            <p:cNvPr id="19" name="组合 175"/>
            <p:cNvGrpSpPr/>
            <p:nvPr/>
          </p:nvGrpSpPr>
          <p:grpSpPr>
            <a:xfrm>
              <a:off x="6901019" y="915566"/>
              <a:ext cx="1080000" cy="1081774"/>
              <a:chOff x="375739" y="2094295"/>
              <a:chExt cx="1080000" cy="1081774"/>
            </a:xfrm>
            <a:solidFill>
              <a:srgbClr val="414455"/>
            </a:solidFill>
          </p:grpSpPr>
          <p:sp>
            <p:nvSpPr>
              <p:cNvPr id="67" name="Freeform 543"/>
              <p:cNvSpPr/>
              <p:nvPr/>
            </p:nvSpPr>
            <p:spPr bwMode="auto">
              <a:xfrm>
                <a:off x="375739" y="2094295"/>
                <a:ext cx="1080000" cy="1080000"/>
              </a:xfrm>
              <a:custGeom>
                <a:avLst/>
                <a:gdLst>
                  <a:gd name="T0" fmla="*/ 58 w 205"/>
                  <a:gd name="T1" fmla="*/ 180 h 205"/>
                  <a:gd name="T2" fmla="*/ 25 w 205"/>
                  <a:gd name="T3" fmla="*/ 58 h 205"/>
                  <a:gd name="T4" fmla="*/ 148 w 205"/>
                  <a:gd name="T5" fmla="*/ 25 h 205"/>
                  <a:gd name="T6" fmla="*/ 180 w 205"/>
                  <a:gd name="T7" fmla="*/ 147 h 205"/>
                  <a:gd name="T8" fmla="*/ 58 w 205"/>
                  <a:gd name="T9" fmla="*/ 180 h 205"/>
                </a:gdLst>
                <a:ahLst/>
                <a:cxnLst>
                  <a:cxn ang="0">
                    <a:pos x="T0" y="T1"/>
                  </a:cxn>
                  <a:cxn ang="0">
                    <a:pos x="T2" y="T3"/>
                  </a:cxn>
                  <a:cxn ang="0">
                    <a:pos x="T4" y="T5"/>
                  </a:cxn>
                  <a:cxn ang="0">
                    <a:pos x="T6" y="T7"/>
                  </a:cxn>
                  <a:cxn ang="0">
                    <a:pos x="T8" y="T9"/>
                  </a:cxn>
                </a:cxnLst>
                <a:rect l="0" t="0" r="r" b="b"/>
                <a:pathLst>
                  <a:path w="205" h="205">
                    <a:moveTo>
                      <a:pt x="58" y="180"/>
                    </a:moveTo>
                    <a:cubicBezTo>
                      <a:pt x="15" y="155"/>
                      <a:pt x="0" y="101"/>
                      <a:pt x="25" y="58"/>
                    </a:cubicBezTo>
                    <a:cubicBezTo>
                      <a:pt x="50" y="15"/>
                      <a:pt x="105" y="0"/>
                      <a:pt x="148" y="25"/>
                    </a:cubicBezTo>
                    <a:cubicBezTo>
                      <a:pt x="190" y="50"/>
                      <a:pt x="205" y="105"/>
                      <a:pt x="180" y="147"/>
                    </a:cubicBezTo>
                    <a:cubicBezTo>
                      <a:pt x="156" y="190"/>
                      <a:pt x="101" y="205"/>
                      <a:pt x="58" y="180"/>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68" name="Freeform 546"/>
              <p:cNvSpPr>
                <a:spLocks noChangeAspect="1" noEditPoints="1"/>
              </p:cNvSpPr>
              <p:nvPr/>
            </p:nvSpPr>
            <p:spPr bwMode="auto">
              <a:xfrm>
                <a:off x="375739" y="2096069"/>
                <a:ext cx="1080000" cy="1080000"/>
              </a:xfrm>
              <a:custGeom>
                <a:avLst/>
                <a:gdLst>
                  <a:gd name="T0" fmla="*/ 162 w 264"/>
                  <a:gd name="T1" fmla="*/ 255 h 263"/>
                  <a:gd name="T2" fmla="*/ 141 w 264"/>
                  <a:gd name="T3" fmla="*/ 263 h 263"/>
                  <a:gd name="T4" fmla="*/ 99 w 264"/>
                  <a:gd name="T5" fmla="*/ 255 h 263"/>
                  <a:gd name="T6" fmla="*/ 120 w 264"/>
                  <a:gd name="T7" fmla="*/ 258 h 263"/>
                  <a:gd name="T8" fmla="*/ 182 w 264"/>
                  <a:gd name="T9" fmla="*/ 249 h 263"/>
                  <a:gd name="T10" fmla="*/ 203 w 264"/>
                  <a:gd name="T11" fmla="*/ 242 h 263"/>
                  <a:gd name="T12" fmla="*/ 182 w 264"/>
                  <a:gd name="T13" fmla="*/ 249 h 263"/>
                  <a:gd name="T14" fmla="*/ 79 w 264"/>
                  <a:gd name="T15" fmla="*/ 248 h 263"/>
                  <a:gd name="T16" fmla="*/ 58 w 264"/>
                  <a:gd name="T17" fmla="*/ 241 h 263"/>
                  <a:gd name="T18" fmla="*/ 201 w 264"/>
                  <a:gd name="T19" fmla="*/ 239 h 263"/>
                  <a:gd name="T20" fmla="*/ 217 w 264"/>
                  <a:gd name="T21" fmla="*/ 226 h 263"/>
                  <a:gd name="T22" fmla="*/ 235 w 264"/>
                  <a:gd name="T23" fmla="*/ 213 h 263"/>
                  <a:gd name="T24" fmla="*/ 217 w 264"/>
                  <a:gd name="T25" fmla="*/ 226 h 263"/>
                  <a:gd name="T26" fmla="*/ 44 w 264"/>
                  <a:gd name="T27" fmla="*/ 224 h 263"/>
                  <a:gd name="T28" fmla="*/ 26 w 264"/>
                  <a:gd name="T29" fmla="*/ 210 h 263"/>
                  <a:gd name="T30" fmla="*/ 253 w 264"/>
                  <a:gd name="T31" fmla="*/ 173 h 263"/>
                  <a:gd name="T32" fmla="*/ 247 w 264"/>
                  <a:gd name="T33" fmla="*/ 195 h 263"/>
                  <a:gd name="T34" fmla="*/ 10 w 264"/>
                  <a:gd name="T35" fmla="*/ 170 h 263"/>
                  <a:gd name="T36" fmla="*/ 14 w 264"/>
                  <a:gd name="T37" fmla="*/ 192 h 263"/>
                  <a:gd name="T38" fmla="*/ 259 w 264"/>
                  <a:gd name="T39" fmla="*/ 132 h 263"/>
                  <a:gd name="T40" fmla="*/ 262 w 264"/>
                  <a:gd name="T41" fmla="*/ 153 h 263"/>
                  <a:gd name="T42" fmla="*/ 0 w 264"/>
                  <a:gd name="T43" fmla="*/ 132 h 263"/>
                  <a:gd name="T44" fmla="*/ 4 w 264"/>
                  <a:gd name="T45" fmla="*/ 128 h 263"/>
                  <a:gd name="T46" fmla="*/ 6 w 264"/>
                  <a:gd name="T47" fmla="*/ 150 h 263"/>
                  <a:gd name="T48" fmla="*/ 0 w 264"/>
                  <a:gd name="T49" fmla="*/ 132 h 263"/>
                  <a:gd name="T50" fmla="*/ 263 w 264"/>
                  <a:gd name="T51" fmla="*/ 116 h 263"/>
                  <a:gd name="T52" fmla="*/ 254 w 264"/>
                  <a:gd name="T53" fmla="*/ 96 h 263"/>
                  <a:gd name="T54" fmla="*/ 8 w 264"/>
                  <a:gd name="T55" fmla="*/ 86 h 263"/>
                  <a:gd name="T56" fmla="*/ 7 w 264"/>
                  <a:gd name="T57" fmla="*/ 107 h 263"/>
                  <a:gd name="T58" fmla="*/ 239 w 264"/>
                  <a:gd name="T59" fmla="*/ 55 h 263"/>
                  <a:gd name="T60" fmla="*/ 246 w 264"/>
                  <a:gd name="T61" fmla="*/ 76 h 263"/>
                  <a:gd name="T62" fmla="*/ 30 w 264"/>
                  <a:gd name="T63" fmla="*/ 48 h 263"/>
                  <a:gd name="T64" fmla="*/ 21 w 264"/>
                  <a:gd name="T65" fmla="*/ 68 h 263"/>
                  <a:gd name="T66" fmla="*/ 206 w 264"/>
                  <a:gd name="T67" fmla="*/ 28 h 263"/>
                  <a:gd name="T68" fmla="*/ 225 w 264"/>
                  <a:gd name="T69" fmla="*/ 38 h 263"/>
                  <a:gd name="T70" fmla="*/ 206 w 264"/>
                  <a:gd name="T71" fmla="*/ 28 h 263"/>
                  <a:gd name="T72" fmla="*/ 63 w 264"/>
                  <a:gd name="T73" fmla="*/ 19 h 263"/>
                  <a:gd name="T74" fmla="*/ 48 w 264"/>
                  <a:gd name="T75" fmla="*/ 35 h 263"/>
                  <a:gd name="T76" fmla="*/ 169 w 264"/>
                  <a:gd name="T77" fmla="*/ 5 h 263"/>
                  <a:gd name="T78" fmla="*/ 187 w 264"/>
                  <a:gd name="T79" fmla="*/ 17 h 263"/>
                  <a:gd name="T80" fmla="*/ 104 w 264"/>
                  <a:gd name="T81" fmla="*/ 3 h 263"/>
                  <a:gd name="T82" fmla="*/ 84 w 264"/>
                  <a:gd name="T83" fmla="*/ 13 h 263"/>
                  <a:gd name="T84" fmla="*/ 131 w 264"/>
                  <a:gd name="T85" fmla="*/ 4 h 263"/>
                  <a:gd name="T86" fmla="*/ 125 w 264"/>
                  <a:gd name="T87" fmla="*/ 0 h 263"/>
                  <a:gd name="T88" fmla="*/ 147 w 264"/>
                  <a:gd name="T89" fmla="*/ 1 h 263"/>
                  <a:gd name="T90" fmla="*/ 131 w 264"/>
                  <a:gd name="T91" fmla="*/ 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4" h="263">
                    <a:moveTo>
                      <a:pt x="141" y="258"/>
                    </a:moveTo>
                    <a:cubicBezTo>
                      <a:pt x="148" y="258"/>
                      <a:pt x="155" y="257"/>
                      <a:pt x="162" y="255"/>
                    </a:cubicBezTo>
                    <a:cubicBezTo>
                      <a:pt x="162" y="255"/>
                      <a:pt x="162" y="255"/>
                      <a:pt x="162" y="255"/>
                    </a:cubicBezTo>
                    <a:cubicBezTo>
                      <a:pt x="163" y="259"/>
                      <a:pt x="163" y="259"/>
                      <a:pt x="163" y="259"/>
                    </a:cubicBezTo>
                    <a:cubicBezTo>
                      <a:pt x="156" y="262"/>
                      <a:pt x="149" y="263"/>
                      <a:pt x="141" y="263"/>
                    </a:cubicBezTo>
                    <a:cubicBezTo>
                      <a:pt x="141" y="263"/>
                      <a:pt x="141" y="263"/>
                      <a:pt x="141" y="263"/>
                    </a:cubicBezTo>
                    <a:cubicBezTo>
                      <a:pt x="141" y="258"/>
                      <a:pt x="141" y="258"/>
                      <a:pt x="141" y="258"/>
                    </a:cubicBezTo>
                    <a:close/>
                    <a:moveTo>
                      <a:pt x="98" y="259"/>
                    </a:moveTo>
                    <a:cubicBezTo>
                      <a:pt x="99" y="255"/>
                      <a:pt x="99" y="255"/>
                      <a:pt x="99" y="255"/>
                    </a:cubicBezTo>
                    <a:cubicBezTo>
                      <a:pt x="106" y="256"/>
                      <a:pt x="112" y="258"/>
                      <a:pt x="120" y="258"/>
                    </a:cubicBezTo>
                    <a:cubicBezTo>
                      <a:pt x="120" y="258"/>
                      <a:pt x="120" y="258"/>
                      <a:pt x="120" y="258"/>
                    </a:cubicBezTo>
                    <a:cubicBezTo>
                      <a:pt x="120" y="258"/>
                      <a:pt x="120" y="258"/>
                      <a:pt x="120" y="258"/>
                    </a:cubicBezTo>
                    <a:cubicBezTo>
                      <a:pt x="119" y="263"/>
                      <a:pt x="119" y="263"/>
                      <a:pt x="119" y="263"/>
                    </a:cubicBezTo>
                    <a:cubicBezTo>
                      <a:pt x="112" y="262"/>
                      <a:pt x="105" y="260"/>
                      <a:pt x="98" y="259"/>
                    </a:cubicBezTo>
                    <a:close/>
                    <a:moveTo>
                      <a:pt x="182" y="249"/>
                    </a:moveTo>
                    <a:cubicBezTo>
                      <a:pt x="188" y="246"/>
                      <a:pt x="195" y="242"/>
                      <a:pt x="201" y="239"/>
                    </a:cubicBezTo>
                    <a:cubicBezTo>
                      <a:pt x="201" y="239"/>
                      <a:pt x="201" y="239"/>
                      <a:pt x="201" y="239"/>
                    </a:cubicBezTo>
                    <a:cubicBezTo>
                      <a:pt x="203" y="242"/>
                      <a:pt x="203" y="242"/>
                      <a:pt x="203" y="242"/>
                    </a:cubicBezTo>
                    <a:cubicBezTo>
                      <a:pt x="197" y="247"/>
                      <a:pt x="190" y="250"/>
                      <a:pt x="183" y="253"/>
                    </a:cubicBezTo>
                    <a:cubicBezTo>
                      <a:pt x="183" y="253"/>
                      <a:pt x="183" y="253"/>
                      <a:pt x="183" y="253"/>
                    </a:cubicBezTo>
                    <a:cubicBezTo>
                      <a:pt x="182" y="249"/>
                      <a:pt x="182" y="249"/>
                      <a:pt x="182" y="249"/>
                    </a:cubicBezTo>
                    <a:close/>
                    <a:moveTo>
                      <a:pt x="58" y="241"/>
                    </a:moveTo>
                    <a:cubicBezTo>
                      <a:pt x="61" y="237"/>
                      <a:pt x="61" y="237"/>
                      <a:pt x="61" y="237"/>
                    </a:cubicBezTo>
                    <a:cubicBezTo>
                      <a:pt x="66" y="241"/>
                      <a:pt x="72" y="244"/>
                      <a:pt x="79" y="248"/>
                    </a:cubicBezTo>
                    <a:cubicBezTo>
                      <a:pt x="79" y="248"/>
                      <a:pt x="79" y="248"/>
                      <a:pt x="79" y="248"/>
                    </a:cubicBezTo>
                    <a:cubicBezTo>
                      <a:pt x="77" y="251"/>
                      <a:pt x="77" y="251"/>
                      <a:pt x="77" y="251"/>
                    </a:cubicBezTo>
                    <a:cubicBezTo>
                      <a:pt x="70" y="249"/>
                      <a:pt x="64" y="245"/>
                      <a:pt x="58" y="241"/>
                    </a:cubicBezTo>
                    <a:close/>
                    <a:moveTo>
                      <a:pt x="201" y="239"/>
                    </a:moveTo>
                    <a:cubicBezTo>
                      <a:pt x="201" y="239"/>
                      <a:pt x="201" y="239"/>
                      <a:pt x="201" y="239"/>
                    </a:cubicBezTo>
                    <a:cubicBezTo>
                      <a:pt x="201" y="239"/>
                      <a:pt x="201" y="239"/>
                      <a:pt x="201" y="239"/>
                    </a:cubicBezTo>
                    <a:cubicBezTo>
                      <a:pt x="201" y="239"/>
                      <a:pt x="201" y="239"/>
                      <a:pt x="201" y="239"/>
                    </a:cubicBezTo>
                    <a:cubicBezTo>
                      <a:pt x="201" y="239"/>
                      <a:pt x="201" y="239"/>
                      <a:pt x="201" y="239"/>
                    </a:cubicBezTo>
                    <a:close/>
                    <a:moveTo>
                      <a:pt x="217" y="226"/>
                    </a:moveTo>
                    <a:cubicBezTo>
                      <a:pt x="223" y="221"/>
                      <a:pt x="228" y="216"/>
                      <a:pt x="232" y="210"/>
                    </a:cubicBezTo>
                    <a:cubicBezTo>
                      <a:pt x="232" y="210"/>
                      <a:pt x="232" y="210"/>
                      <a:pt x="232" y="210"/>
                    </a:cubicBezTo>
                    <a:cubicBezTo>
                      <a:pt x="235" y="213"/>
                      <a:pt x="235" y="213"/>
                      <a:pt x="235" y="213"/>
                    </a:cubicBezTo>
                    <a:cubicBezTo>
                      <a:pt x="231" y="219"/>
                      <a:pt x="226" y="224"/>
                      <a:pt x="221" y="229"/>
                    </a:cubicBezTo>
                    <a:cubicBezTo>
                      <a:pt x="221" y="229"/>
                      <a:pt x="221" y="229"/>
                      <a:pt x="221" y="229"/>
                    </a:cubicBezTo>
                    <a:cubicBezTo>
                      <a:pt x="217" y="226"/>
                      <a:pt x="217" y="226"/>
                      <a:pt x="217" y="226"/>
                    </a:cubicBezTo>
                    <a:close/>
                    <a:moveTo>
                      <a:pt x="26" y="210"/>
                    </a:moveTo>
                    <a:cubicBezTo>
                      <a:pt x="30" y="208"/>
                      <a:pt x="30" y="208"/>
                      <a:pt x="30" y="208"/>
                    </a:cubicBezTo>
                    <a:cubicBezTo>
                      <a:pt x="34" y="213"/>
                      <a:pt x="39" y="219"/>
                      <a:pt x="44" y="224"/>
                    </a:cubicBezTo>
                    <a:cubicBezTo>
                      <a:pt x="44" y="224"/>
                      <a:pt x="44" y="224"/>
                      <a:pt x="44" y="224"/>
                    </a:cubicBezTo>
                    <a:cubicBezTo>
                      <a:pt x="41" y="227"/>
                      <a:pt x="41" y="227"/>
                      <a:pt x="41" y="227"/>
                    </a:cubicBezTo>
                    <a:cubicBezTo>
                      <a:pt x="36" y="222"/>
                      <a:pt x="31" y="216"/>
                      <a:pt x="26" y="210"/>
                    </a:cubicBezTo>
                    <a:close/>
                    <a:moveTo>
                      <a:pt x="243" y="193"/>
                    </a:moveTo>
                    <a:cubicBezTo>
                      <a:pt x="247" y="186"/>
                      <a:pt x="250" y="180"/>
                      <a:pt x="253" y="173"/>
                    </a:cubicBezTo>
                    <a:cubicBezTo>
                      <a:pt x="253" y="173"/>
                      <a:pt x="253" y="173"/>
                      <a:pt x="253" y="173"/>
                    </a:cubicBezTo>
                    <a:cubicBezTo>
                      <a:pt x="257" y="175"/>
                      <a:pt x="257" y="175"/>
                      <a:pt x="257" y="175"/>
                    </a:cubicBezTo>
                    <a:cubicBezTo>
                      <a:pt x="254" y="182"/>
                      <a:pt x="251" y="189"/>
                      <a:pt x="247" y="195"/>
                    </a:cubicBezTo>
                    <a:cubicBezTo>
                      <a:pt x="247" y="195"/>
                      <a:pt x="247" y="195"/>
                      <a:pt x="247" y="195"/>
                    </a:cubicBezTo>
                    <a:cubicBezTo>
                      <a:pt x="243" y="193"/>
                      <a:pt x="243" y="193"/>
                      <a:pt x="243" y="193"/>
                    </a:cubicBezTo>
                    <a:close/>
                    <a:moveTo>
                      <a:pt x="6" y="171"/>
                    </a:moveTo>
                    <a:cubicBezTo>
                      <a:pt x="10" y="170"/>
                      <a:pt x="10" y="170"/>
                      <a:pt x="10" y="170"/>
                    </a:cubicBezTo>
                    <a:cubicBezTo>
                      <a:pt x="12" y="177"/>
                      <a:pt x="16" y="184"/>
                      <a:pt x="19" y="190"/>
                    </a:cubicBezTo>
                    <a:cubicBezTo>
                      <a:pt x="19" y="190"/>
                      <a:pt x="19" y="190"/>
                      <a:pt x="19" y="190"/>
                    </a:cubicBezTo>
                    <a:cubicBezTo>
                      <a:pt x="14" y="192"/>
                      <a:pt x="14" y="192"/>
                      <a:pt x="14" y="192"/>
                    </a:cubicBezTo>
                    <a:cubicBezTo>
                      <a:pt x="11" y="185"/>
                      <a:pt x="8" y="179"/>
                      <a:pt x="6" y="171"/>
                    </a:cubicBezTo>
                    <a:close/>
                    <a:moveTo>
                      <a:pt x="258" y="153"/>
                    </a:moveTo>
                    <a:cubicBezTo>
                      <a:pt x="259" y="146"/>
                      <a:pt x="259" y="139"/>
                      <a:pt x="259" y="132"/>
                    </a:cubicBezTo>
                    <a:cubicBezTo>
                      <a:pt x="259" y="132"/>
                      <a:pt x="259" y="132"/>
                      <a:pt x="259" y="132"/>
                    </a:cubicBezTo>
                    <a:cubicBezTo>
                      <a:pt x="264" y="132"/>
                      <a:pt x="264" y="132"/>
                      <a:pt x="264" y="132"/>
                    </a:cubicBezTo>
                    <a:cubicBezTo>
                      <a:pt x="264" y="139"/>
                      <a:pt x="263" y="146"/>
                      <a:pt x="262" y="153"/>
                    </a:cubicBezTo>
                    <a:cubicBezTo>
                      <a:pt x="262" y="153"/>
                      <a:pt x="262" y="153"/>
                      <a:pt x="262" y="153"/>
                    </a:cubicBezTo>
                    <a:cubicBezTo>
                      <a:pt x="258" y="153"/>
                      <a:pt x="258" y="153"/>
                      <a:pt x="258" y="153"/>
                    </a:cubicBezTo>
                    <a:close/>
                    <a:moveTo>
                      <a:pt x="0" y="132"/>
                    </a:moveTo>
                    <a:cubicBezTo>
                      <a:pt x="0" y="131"/>
                      <a:pt x="0" y="130"/>
                      <a:pt x="0" y="128"/>
                    </a:cubicBezTo>
                    <a:cubicBezTo>
                      <a:pt x="0" y="128"/>
                      <a:pt x="0" y="128"/>
                      <a:pt x="0" y="128"/>
                    </a:cubicBezTo>
                    <a:cubicBezTo>
                      <a:pt x="4" y="128"/>
                      <a:pt x="4" y="128"/>
                      <a:pt x="4" y="128"/>
                    </a:cubicBezTo>
                    <a:cubicBezTo>
                      <a:pt x="4" y="130"/>
                      <a:pt x="4" y="131"/>
                      <a:pt x="4" y="132"/>
                    </a:cubicBezTo>
                    <a:cubicBezTo>
                      <a:pt x="4" y="132"/>
                      <a:pt x="4" y="132"/>
                      <a:pt x="4" y="132"/>
                    </a:cubicBezTo>
                    <a:cubicBezTo>
                      <a:pt x="4" y="138"/>
                      <a:pt x="5" y="144"/>
                      <a:pt x="6" y="150"/>
                    </a:cubicBezTo>
                    <a:cubicBezTo>
                      <a:pt x="6" y="150"/>
                      <a:pt x="6" y="150"/>
                      <a:pt x="6" y="150"/>
                    </a:cubicBezTo>
                    <a:cubicBezTo>
                      <a:pt x="2" y="150"/>
                      <a:pt x="2" y="150"/>
                      <a:pt x="2" y="150"/>
                    </a:cubicBezTo>
                    <a:cubicBezTo>
                      <a:pt x="1" y="144"/>
                      <a:pt x="0" y="138"/>
                      <a:pt x="0" y="132"/>
                    </a:cubicBezTo>
                    <a:close/>
                    <a:moveTo>
                      <a:pt x="254" y="96"/>
                    </a:moveTo>
                    <a:cubicBezTo>
                      <a:pt x="258" y="94"/>
                      <a:pt x="258" y="94"/>
                      <a:pt x="258" y="94"/>
                    </a:cubicBezTo>
                    <a:cubicBezTo>
                      <a:pt x="260" y="102"/>
                      <a:pt x="262" y="108"/>
                      <a:pt x="263" y="116"/>
                    </a:cubicBezTo>
                    <a:cubicBezTo>
                      <a:pt x="263" y="116"/>
                      <a:pt x="263" y="116"/>
                      <a:pt x="263" y="116"/>
                    </a:cubicBezTo>
                    <a:cubicBezTo>
                      <a:pt x="259" y="117"/>
                      <a:pt x="259" y="117"/>
                      <a:pt x="259" y="117"/>
                    </a:cubicBezTo>
                    <a:cubicBezTo>
                      <a:pt x="258" y="109"/>
                      <a:pt x="256" y="103"/>
                      <a:pt x="254" y="96"/>
                    </a:cubicBezTo>
                    <a:close/>
                    <a:moveTo>
                      <a:pt x="3" y="107"/>
                    </a:moveTo>
                    <a:cubicBezTo>
                      <a:pt x="4" y="99"/>
                      <a:pt x="6" y="92"/>
                      <a:pt x="8" y="86"/>
                    </a:cubicBezTo>
                    <a:cubicBezTo>
                      <a:pt x="8" y="86"/>
                      <a:pt x="8" y="86"/>
                      <a:pt x="8" y="86"/>
                    </a:cubicBezTo>
                    <a:cubicBezTo>
                      <a:pt x="12" y="87"/>
                      <a:pt x="12" y="87"/>
                      <a:pt x="12" y="87"/>
                    </a:cubicBezTo>
                    <a:cubicBezTo>
                      <a:pt x="10" y="94"/>
                      <a:pt x="8" y="101"/>
                      <a:pt x="7" y="107"/>
                    </a:cubicBezTo>
                    <a:cubicBezTo>
                      <a:pt x="7" y="107"/>
                      <a:pt x="7" y="107"/>
                      <a:pt x="7" y="107"/>
                    </a:cubicBezTo>
                    <a:cubicBezTo>
                      <a:pt x="3" y="107"/>
                      <a:pt x="3" y="107"/>
                      <a:pt x="3" y="107"/>
                    </a:cubicBezTo>
                    <a:close/>
                    <a:moveTo>
                      <a:pt x="236" y="58"/>
                    </a:moveTo>
                    <a:cubicBezTo>
                      <a:pt x="239" y="55"/>
                      <a:pt x="239" y="55"/>
                      <a:pt x="239" y="55"/>
                    </a:cubicBezTo>
                    <a:cubicBezTo>
                      <a:pt x="243" y="61"/>
                      <a:pt x="247" y="67"/>
                      <a:pt x="251" y="74"/>
                    </a:cubicBezTo>
                    <a:cubicBezTo>
                      <a:pt x="251" y="74"/>
                      <a:pt x="251" y="74"/>
                      <a:pt x="251" y="74"/>
                    </a:cubicBezTo>
                    <a:cubicBezTo>
                      <a:pt x="246" y="76"/>
                      <a:pt x="246" y="76"/>
                      <a:pt x="246" y="76"/>
                    </a:cubicBezTo>
                    <a:cubicBezTo>
                      <a:pt x="243" y="69"/>
                      <a:pt x="240" y="63"/>
                      <a:pt x="236" y="58"/>
                    </a:cubicBezTo>
                    <a:close/>
                    <a:moveTo>
                      <a:pt x="18" y="66"/>
                    </a:moveTo>
                    <a:cubicBezTo>
                      <a:pt x="21" y="59"/>
                      <a:pt x="25" y="53"/>
                      <a:pt x="30" y="48"/>
                    </a:cubicBezTo>
                    <a:cubicBezTo>
                      <a:pt x="30" y="48"/>
                      <a:pt x="30" y="48"/>
                      <a:pt x="30" y="48"/>
                    </a:cubicBezTo>
                    <a:cubicBezTo>
                      <a:pt x="34" y="50"/>
                      <a:pt x="34" y="50"/>
                      <a:pt x="34" y="50"/>
                    </a:cubicBezTo>
                    <a:cubicBezTo>
                      <a:pt x="29" y="56"/>
                      <a:pt x="25" y="62"/>
                      <a:pt x="21" y="68"/>
                    </a:cubicBezTo>
                    <a:cubicBezTo>
                      <a:pt x="21" y="68"/>
                      <a:pt x="21" y="68"/>
                      <a:pt x="21" y="68"/>
                    </a:cubicBezTo>
                    <a:cubicBezTo>
                      <a:pt x="18" y="66"/>
                      <a:pt x="18" y="66"/>
                      <a:pt x="18" y="66"/>
                    </a:cubicBezTo>
                    <a:close/>
                    <a:moveTo>
                      <a:pt x="206" y="28"/>
                    </a:moveTo>
                    <a:cubicBezTo>
                      <a:pt x="206" y="28"/>
                      <a:pt x="206" y="28"/>
                      <a:pt x="206" y="28"/>
                    </a:cubicBezTo>
                    <a:cubicBezTo>
                      <a:pt x="208" y="24"/>
                      <a:pt x="208" y="24"/>
                      <a:pt x="208" y="24"/>
                    </a:cubicBezTo>
                    <a:cubicBezTo>
                      <a:pt x="214" y="29"/>
                      <a:pt x="219" y="33"/>
                      <a:pt x="225" y="38"/>
                    </a:cubicBezTo>
                    <a:cubicBezTo>
                      <a:pt x="225" y="38"/>
                      <a:pt x="225" y="38"/>
                      <a:pt x="225" y="38"/>
                    </a:cubicBezTo>
                    <a:cubicBezTo>
                      <a:pt x="222" y="42"/>
                      <a:pt x="222" y="42"/>
                      <a:pt x="222" y="42"/>
                    </a:cubicBezTo>
                    <a:cubicBezTo>
                      <a:pt x="217" y="36"/>
                      <a:pt x="211" y="32"/>
                      <a:pt x="206" y="28"/>
                    </a:cubicBezTo>
                    <a:close/>
                    <a:moveTo>
                      <a:pt x="46" y="32"/>
                    </a:moveTo>
                    <a:cubicBezTo>
                      <a:pt x="51" y="27"/>
                      <a:pt x="57" y="23"/>
                      <a:pt x="63" y="19"/>
                    </a:cubicBezTo>
                    <a:cubicBezTo>
                      <a:pt x="63" y="19"/>
                      <a:pt x="63" y="19"/>
                      <a:pt x="63" y="19"/>
                    </a:cubicBezTo>
                    <a:cubicBezTo>
                      <a:pt x="66" y="23"/>
                      <a:pt x="66" y="23"/>
                      <a:pt x="66" y="23"/>
                    </a:cubicBezTo>
                    <a:cubicBezTo>
                      <a:pt x="60" y="26"/>
                      <a:pt x="54" y="31"/>
                      <a:pt x="48" y="35"/>
                    </a:cubicBezTo>
                    <a:cubicBezTo>
                      <a:pt x="48" y="35"/>
                      <a:pt x="48" y="35"/>
                      <a:pt x="48" y="35"/>
                    </a:cubicBezTo>
                    <a:cubicBezTo>
                      <a:pt x="46" y="32"/>
                      <a:pt x="46" y="32"/>
                      <a:pt x="46" y="32"/>
                    </a:cubicBezTo>
                    <a:close/>
                    <a:moveTo>
                      <a:pt x="168" y="9"/>
                    </a:moveTo>
                    <a:cubicBezTo>
                      <a:pt x="169" y="5"/>
                      <a:pt x="169" y="5"/>
                      <a:pt x="169" y="5"/>
                    </a:cubicBezTo>
                    <a:cubicBezTo>
                      <a:pt x="176" y="7"/>
                      <a:pt x="183" y="10"/>
                      <a:pt x="189" y="13"/>
                    </a:cubicBezTo>
                    <a:cubicBezTo>
                      <a:pt x="189" y="13"/>
                      <a:pt x="189" y="13"/>
                      <a:pt x="189" y="13"/>
                    </a:cubicBezTo>
                    <a:cubicBezTo>
                      <a:pt x="187" y="17"/>
                      <a:pt x="187" y="17"/>
                      <a:pt x="187" y="17"/>
                    </a:cubicBezTo>
                    <a:cubicBezTo>
                      <a:pt x="181" y="14"/>
                      <a:pt x="175" y="12"/>
                      <a:pt x="168" y="9"/>
                    </a:cubicBezTo>
                    <a:close/>
                    <a:moveTo>
                      <a:pt x="83" y="9"/>
                    </a:moveTo>
                    <a:cubicBezTo>
                      <a:pt x="90" y="6"/>
                      <a:pt x="97" y="4"/>
                      <a:pt x="104" y="3"/>
                    </a:cubicBezTo>
                    <a:cubicBezTo>
                      <a:pt x="104" y="3"/>
                      <a:pt x="104" y="3"/>
                      <a:pt x="104" y="3"/>
                    </a:cubicBezTo>
                    <a:cubicBezTo>
                      <a:pt x="105" y="7"/>
                      <a:pt x="105" y="7"/>
                      <a:pt x="105" y="7"/>
                    </a:cubicBezTo>
                    <a:cubicBezTo>
                      <a:pt x="98" y="8"/>
                      <a:pt x="91" y="10"/>
                      <a:pt x="84" y="13"/>
                    </a:cubicBezTo>
                    <a:cubicBezTo>
                      <a:pt x="84" y="13"/>
                      <a:pt x="84" y="13"/>
                      <a:pt x="84" y="13"/>
                    </a:cubicBezTo>
                    <a:cubicBezTo>
                      <a:pt x="83" y="9"/>
                      <a:pt x="83" y="9"/>
                      <a:pt x="83" y="9"/>
                    </a:cubicBezTo>
                    <a:close/>
                    <a:moveTo>
                      <a:pt x="131" y="4"/>
                    </a:moveTo>
                    <a:cubicBezTo>
                      <a:pt x="129" y="4"/>
                      <a:pt x="127" y="4"/>
                      <a:pt x="125" y="4"/>
                    </a:cubicBezTo>
                    <a:cubicBezTo>
                      <a:pt x="125" y="4"/>
                      <a:pt x="125" y="4"/>
                      <a:pt x="125" y="4"/>
                    </a:cubicBezTo>
                    <a:cubicBezTo>
                      <a:pt x="125" y="0"/>
                      <a:pt x="125" y="0"/>
                      <a:pt x="125" y="0"/>
                    </a:cubicBezTo>
                    <a:cubicBezTo>
                      <a:pt x="127" y="0"/>
                      <a:pt x="129" y="0"/>
                      <a:pt x="131" y="0"/>
                    </a:cubicBezTo>
                    <a:cubicBezTo>
                      <a:pt x="131" y="0"/>
                      <a:pt x="131" y="0"/>
                      <a:pt x="131" y="0"/>
                    </a:cubicBezTo>
                    <a:cubicBezTo>
                      <a:pt x="137" y="0"/>
                      <a:pt x="142" y="0"/>
                      <a:pt x="147" y="1"/>
                    </a:cubicBezTo>
                    <a:cubicBezTo>
                      <a:pt x="147" y="1"/>
                      <a:pt x="147" y="1"/>
                      <a:pt x="147" y="1"/>
                    </a:cubicBezTo>
                    <a:cubicBezTo>
                      <a:pt x="147" y="5"/>
                      <a:pt x="147" y="5"/>
                      <a:pt x="147" y="5"/>
                    </a:cubicBezTo>
                    <a:cubicBezTo>
                      <a:pt x="142" y="4"/>
                      <a:pt x="137" y="4"/>
                      <a:pt x="131" y="4"/>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37899" name="矩形 4096"/>
            <p:cNvSpPr/>
            <p:nvPr/>
          </p:nvSpPr>
          <p:spPr>
            <a:xfrm>
              <a:off x="7097609" y="1276614"/>
              <a:ext cx="715560" cy="319608"/>
            </a:xfrm>
            <a:prstGeom prst="rect">
              <a:avLst/>
            </a:prstGeom>
            <a:noFill/>
            <a:ln w="9525">
              <a:noFill/>
            </a:ln>
          </p:spPr>
          <p:txBody>
            <a:bodyPr wrap="none" anchor="t">
              <a:spAutoFit/>
            </a:bodyPr>
            <a:lstStyle/>
            <a:p>
              <a:pPr lvl="0" indent="0" algn="ctr"/>
              <a:r>
                <a:rPr lang="zh-CN" altLang="en-US" b="1" dirty="0">
                  <a:solidFill>
                    <a:schemeClr val="bg1"/>
                  </a:solidFill>
                  <a:latin typeface="微软雅黑" pitchFamily="34" charset="-122"/>
                  <a:ea typeface="微软雅黑" pitchFamily="34" charset="-122"/>
                </a:rPr>
                <a:t>零隐患</a:t>
              </a:r>
            </a:p>
          </p:txBody>
        </p:sp>
      </p:grpSp>
      <p:grpSp>
        <p:nvGrpSpPr>
          <p:cNvPr id="20" name="组合 68"/>
          <p:cNvGrpSpPr/>
          <p:nvPr/>
        </p:nvGrpSpPr>
        <p:grpSpPr>
          <a:xfrm>
            <a:off x="5324475" y="3419475"/>
            <a:ext cx="1079500" cy="1081088"/>
            <a:chOff x="5819048" y="2580543"/>
            <a:chExt cx="1080000" cy="1081774"/>
          </a:xfrm>
        </p:grpSpPr>
        <p:grpSp>
          <p:nvGrpSpPr>
            <p:cNvPr id="21" name="组合 188"/>
            <p:cNvGrpSpPr/>
            <p:nvPr/>
          </p:nvGrpSpPr>
          <p:grpSpPr>
            <a:xfrm>
              <a:off x="5819048" y="2580543"/>
              <a:ext cx="1080000" cy="1081774"/>
              <a:chOff x="375739" y="2094295"/>
              <a:chExt cx="1080000" cy="1081774"/>
            </a:xfrm>
            <a:solidFill>
              <a:srgbClr val="414455"/>
            </a:solidFill>
          </p:grpSpPr>
          <p:sp>
            <p:nvSpPr>
              <p:cNvPr id="72" name="Freeform 543"/>
              <p:cNvSpPr/>
              <p:nvPr/>
            </p:nvSpPr>
            <p:spPr bwMode="auto">
              <a:xfrm>
                <a:off x="375739" y="2094295"/>
                <a:ext cx="1080000" cy="1080000"/>
              </a:xfrm>
              <a:custGeom>
                <a:avLst/>
                <a:gdLst>
                  <a:gd name="T0" fmla="*/ 58 w 205"/>
                  <a:gd name="T1" fmla="*/ 180 h 205"/>
                  <a:gd name="T2" fmla="*/ 25 w 205"/>
                  <a:gd name="T3" fmla="*/ 58 h 205"/>
                  <a:gd name="T4" fmla="*/ 148 w 205"/>
                  <a:gd name="T5" fmla="*/ 25 h 205"/>
                  <a:gd name="T6" fmla="*/ 180 w 205"/>
                  <a:gd name="T7" fmla="*/ 147 h 205"/>
                  <a:gd name="T8" fmla="*/ 58 w 205"/>
                  <a:gd name="T9" fmla="*/ 180 h 205"/>
                </a:gdLst>
                <a:ahLst/>
                <a:cxnLst>
                  <a:cxn ang="0">
                    <a:pos x="T0" y="T1"/>
                  </a:cxn>
                  <a:cxn ang="0">
                    <a:pos x="T2" y="T3"/>
                  </a:cxn>
                  <a:cxn ang="0">
                    <a:pos x="T4" y="T5"/>
                  </a:cxn>
                  <a:cxn ang="0">
                    <a:pos x="T6" y="T7"/>
                  </a:cxn>
                  <a:cxn ang="0">
                    <a:pos x="T8" y="T9"/>
                  </a:cxn>
                </a:cxnLst>
                <a:rect l="0" t="0" r="r" b="b"/>
                <a:pathLst>
                  <a:path w="205" h="205">
                    <a:moveTo>
                      <a:pt x="58" y="180"/>
                    </a:moveTo>
                    <a:cubicBezTo>
                      <a:pt x="15" y="155"/>
                      <a:pt x="0" y="101"/>
                      <a:pt x="25" y="58"/>
                    </a:cubicBezTo>
                    <a:cubicBezTo>
                      <a:pt x="50" y="15"/>
                      <a:pt x="105" y="0"/>
                      <a:pt x="148" y="25"/>
                    </a:cubicBezTo>
                    <a:cubicBezTo>
                      <a:pt x="190" y="50"/>
                      <a:pt x="205" y="105"/>
                      <a:pt x="180" y="147"/>
                    </a:cubicBezTo>
                    <a:cubicBezTo>
                      <a:pt x="156" y="190"/>
                      <a:pt x="101" y="205"/>
                      <a:pt x="58" y="180"/>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73" name="Freeform 546"/>
              <p:cNvSpPr>
                <a:spLocks noChangeAspect="1" noEditPoints="1"/>
              </p:cNvSpPr>
              <p:nvPr/>
            </p:nvSpPr>
            <p:spPr bwMode="auto">
              <a:xfrm>
                <a:off x="375739" y="2096069"/>
                <a:ext cx="1080000" cy="1080000"/>
              </a:xfrm>
              <a:custGeom>
                <a:avLst/>
                <a:gdLst>
                  <a:gd name="T0" fmla="*/ 162 w 264"/>
                  <a:gd name="T1" fmla="*/ 255 h 263"/>
                  <a:gd name="T2" fmla="*/ 141 w 264"/>
                  <a:gd name="T3" fmla="*/ 263 h 263"/>
                  <a:gd name="T4" fmla="*/ 99 w 264"/>
                  <a:gd name="T5" fmla="*/ 255 h 263"/>
                  <a:gd name="T6" fmla="*/ 120 w 264"/>
                  <a:gd name="T7" fmla="*/ 258 h 263"/>
                  <a:gd name="T8" fmla="*/ 182 w 264"/>
                  <a:gd name="T9" fmla="*/ 249 h 263"/>
                  <a:gd name="T10" fmla="*/ 203 w 264"/>
                  <a:gd name="T11" fmla="*/ 242 h 263"/>
                  <a:gd name="T12" fmla="*/ 182 w 264"/>
                  <a:gd name="T13" fmla="*/ 249 h 263"/>
                  <a:gd name="T14" fmla="*/ 79 w 264"/>
                  <a:gd name="T15" fmla="*/ 248 h 263"/>
                  <a:gd name="T16" fmla="*/ 58 w 264"/>
                  <a:gd name="T17" fmla="*/ 241 h 263"/>
                  <a:gd name="T18" fmla="*/ 201 w 264"/>
                  <a:gd name="T19" fmla="*/ 239 h 263"/>
                  <a:gd name="T20" fmla="*/ 217 w 264"/>
                  <a:gd name="T21" fmla="*/ 226 h 263"/>
                  <a:gd name="T22" fmla="*/ 235 w 264"/>
                  <a:gd name="T23" fmla="*/ 213 h 263"/>
                  <a:gd name="T24" fmla="*/ 217 w 264"/>
                  <a:gd name="T25" fmla="*/ 226 h 263"/>
                  <a:gd name="T26" fmla="*/ 44 w 264"/>
                  <a:gd name="T27" fmla="*/ 224 h 263"/>
                  <a:gd name="T28" fmla="*/ 26 w 264"/>
                  <a:gd name="T29" fmla="*/ 210 h 263"/>
                  <a:gd name="T30" fmla="*/ 253 w 264"/>
                  <a:gd name="T31" fmla="*/ 173 h 263"/>
                  <a:gd name="T32" fmla="*/ 247 w 264"/>
                  <a:gd name="T33" fmla="*/ 195 h 263"/>
                  <a:gd name="T34" fmla="*/ 10 w 264"/>
                  <a:gd name="T35" fmla="*/ 170 h 263"/>
                  <a:gd name="T36" fmla="*/ 14 w 264"/>
                  <a:gd name="T37" fmla="*/ 192 h 263"/>
                  <a:gd name="T38" fmla="*/ 259 w 264"/>
                  <a:gd name="T39" fmla="*/ 132 h 263"/>
                  <a:gd name="T40" fmla="*/ 262 w 264"/>
                  <a:gd name="T41" fmla="*/ 153 h 263"/>
                  <a:gd name="T42" fmla="*/ 0 w 264"/>
                  <a:gd name="T43" fmla="*/ 132 h 263"/>
                  <a:gd name="T44" fmla="*/ 4 w 264"/>
                  <a:gd name="T45" fmla="*/ 128 h 263"/>
                  <a:gd name="T46" fmla="*/ 6 w 264"/>
                  <a:gd name="T47" fmla="*/ 150 h 263"/>
                  <a:gd name="T48" fmla="*/ 0 w 264"/>
                  <a:gd name="T49" fmla="*/ 132 h 263"/>
                  <a:gd name="T50" fmla="*/ 263 w 264"/>
                  <a:gd name="T51" fmla="*/ 116 h 263"/>
                  <a:gd name="T52" fmla="*/ 254 w 264"/>
                  <a:gd name="T53" fmla="*/ 96 h 263"/>
                  <a:gd name="T54" fmla="*/ 8 w 264"/>
                  <a:gd name="T55" fmla="*/ 86 h 263"/>
                  <a:gd name="T56" fmla="*/ 7 w 264"/>
                  <a:gd name="T57" fmla="*/ 107 h 263"/>
                  <a:gd name="T58" fmla="*/ 239 w 264"/>
                  <a:gd name="T59" fmla="*/ 55 h 263"/>
                  <a:gd name="T60" fmla="*/ 246 w 264"/>
                  <a:gd name="T61" fmla="*/ 76 h 263"/>
                  <a:gd name="T62" fmla="*/ 30 w 264"/>
                  <a:gd name="T63" fmla="*/ 48 h 263"/>
                  <a:gd name="T64" fmla="*/ 21 w 264"/>
                  <a:gd name="T65" fmla="*/ 68 h 263"/>
                  <a:gd name="T66" fmla="*/ 206 w 264"/>
                  <a:gd name="T67" fmla="*/ 28 h 263"/>
                  <a:gd name="T68" fmla="*/ 225 w 264"/>
                  <a:gd name="T69" fmla="*/ 38 h 263"/>
                  <a:gd name="T70" fmla="*/ 206 w 264"/>
                  <a:gd name="T71" fmla="*/ 28 h 263"/>
                  <a:gd name="T72" fmla="*/ 63 w 264"/>
                  <a:gd name="T73" fmla="*/ 19 h 263"/>
                  <a:gd name="T74" fmla="*/ 48 w 264"/>
                  <a:gd name="T75" fmla="*/ 35 h 263"/>
                  <a:gd name="T76" fmla="*/ 169 w 264"/>
                  <a:gd name="T77" fmla="*/ 5 h 263"/>
                  <a:gd name="T78" fmla="*/ 187 w 264"/>
                  <a:gd name="T79" fmla="*/ 17 h 263"/>
                  <a:gd name="T80" fmla="*/ 104 w 264"/>
                  <a:gd name="T81" fmla="*/ 3 h 263"/>
                  <a:gd name="T82" fmla="*/ 84 w 264"/>
                  <a:gd name="T83" fmla="*/ 13 h 263"/>
                  <a:gd name="T84" fmla="*/ 131 w 264"/>
                  <a:gd name="T85" fmla="*/ 4 h 263"/>
                  <a:gd name="T86" fmla="*/ 125 w 264"/>
                  <a:gd name="T87" fmla="*/ 0 h 263"/>
                  <a:gd name="T88" fmla="*/ 147 w 264"/>
                  <a:gd name="T89" fmla="*/ 1 h 263"/>
                  <a:gd name="T90" fmla="*/ 131 w 264"/>
                  <a:gd name="T91" fmla="*/ 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4" h="263">
                    <a:moveTo>
                      <a:pt x="141" y="258"/>
                    </a:moveTo>
                    <a:cubicBezTo>
                      <a:pt x="148" y="258"/>
                      <a:pt x="155" y="257"/>
                      <a:pt x="162" y="255"/>
                    </a:cubicBezTo>
                    <a:cubicBezTo>
                      <a:pt x="162" y="255"/>
                      <a:pt x="162" y="255"/>
                      <a:pt x="162" y="255"/>
                    </a:cubicBezTo>
                    <a:cubicBezTo>
                      <a:pt x="163" y="259"/>
                      <a:pt x="163" y="259"/>
                      <a:pt x="163" y="259"/>
                    </a:cubicBezTo>
                    <a:cubicBezTo>
                      <a:pt x="156" y="262"/>
                      <a:pt x="149" y="263"/>
                      <a:pt x="141" y="263"/>
                    </a:cubicBezTo>
                    <a:cubicBezTo>
                      <a:pt x="141" y="263"/>
                      <a:pt x="141" y="263"/>
                      <a:pt x="141" y="263"/>
                    </a:cubicBezTo>
                    <a:cubicBezTo>
                      <a:pt x="141" y="258"/>
                      <a:pt x="141" y="258"/>
                      <a:pt x="141" y="258"/>
                    </a:cubicBezTo>
                    <a:close/>
                    <a:moveTo>
                      <a:pt x="98" y="259"/>
                    </a:moveTo>
                    <a:cubicBezTo>
                      <a:pt x="99" y="255"/>
                      <a:pt x="99" y="255"/>
                      <a:pt x="99" y="255"/>
                    </a:cubicBezTo>
                    <a:cubicBezTo>
                      <a:pt x="106" y="256"/>
                      <a:pt x="112" y="258"/>
                      <a:pt x="120" y="258"/>
                    </a:cubicBezTo>
                    <a:cubicBezTo>
                      <a:pt x="120" y="258"/>
                      <a:pt x="120" y="258"/>
                      <a:pt x="120" y="258"/>
                    </a:cubicBezTo>
                    <a:cubicBezTo>
                      <a:pt x="120" y="258"/>
                      <a:pt x="120" y="258"/>
                      <a:pt x="120" y="258"/>
                    </a:cubicBezTo>
                    <a:cubicBezTo>
                      <a:pt x="119" y="263"/>
                      <a:pt x="119" y="263"/>
                      <a:pt x="119" y="263"/>
                    </a:cubicBezTo>
                    <a:cubicBezTo>
                      <a:pt x="112" y="262"/>
                      <a:pt x="105" y="260"/>
                      <a:pt x="98" y="259"/>
                    </a:cubicBezTo>
                    <a:close/>
                    <a:moveTo>
                      <a:pt x="182" y="249"/>
                    </a:moveTo>
                    <a:cubicBezTo>
                      <a:pt x="188" y="246"/>
                      <a:pt x="195" y="242"/>
                      <a:pt x="201" y="239"/>
                    </a:cubicBezTo>
                    <a:cubicBezTo>
                      <a:pt x="201" y="239"/>
                      <a:pt x="201" y="239"/>
                      <a:pt x="201" y="239"/>
                    </a:cubicBezTo>
                    <a:cubicBezTo>
                      <a:pt x="203" y="242"/>
                      <a:pt x="203" y="242"/>
                      <a:pt x="203" y="242"/>
                    </a:cubicBezTo>
                    <a:cubicBezTo>
                      <a:pt x="197" y="247"/>
                      <a:pt x="190" y="250"/>
                      <a:pt x="183" y="253"/>
                    </a:cubicBezTo>
                    <a:cubicBezTo>
                      <a:pt x="183" y="253"/>
                      <a:pt x="183" y="253"/>
                      <a:pt x="183" y="253"/>
                    </a:cubicBezTo>
                    <a:cubicBezTo>
                      <a:pt x="182" y="249"/>
                      <a:pt x="182" y="249"/>
                      <a:pt x="182" y="249"/>
                    </a:cubicBezTo>
                    <a:close/>
                    <a:moveTo>
                      <a:pt x="58" y="241"/>
                    </a:moveTo>
                    <a:cubicBezTo>
                      <a:pt x="61" y="237"/>
                      <a:pt x="61" y="237"/>
                      <a:pt x="61" y="237"/>
                    </a:cubicBezTo>
                    <a:cubicBezTo>
                      <a:pt x="66" y="241"/>
                      <a:pt x="72" y="244"/>
                      <a:pt x="79" y="248"/>
                    </a:cubicBezTo>
                    <a:cubicBezTo>
                      <a:pt x="79" y="248"/>
                      <a:pt x="79" y="248"/>
                      <a:pt x="79" y="248"/>
                    </a:cubicBezTo>
                    <a:cubicBezTo>
                      <a:pt x="77" y="251"/>
                      <a:pt x="77" y="251"/>
                      <a:pt x="77" y="251"/>
                    </a:cubicBezTo>
                    <a:cubicBezTo>
                      <a:pt x="70" y="249"/>
                      <a:pt x="64" y="245"/>
                      <a:pt x="58" y="241"/>
                    </a:cubicBezTo>
                    <a:close/>
                    <a:moveTo>
                      <a:pt x="201" y="239"/>
                    </a:moveTo>
                    <a:cubicBezTo>
                      <a:pt x="201" y="239"/>
                      <a:pt x="201" y="239"/>
                      <a:pt x="201" y="239"/>
                    </a:cubicBezTo>
                    <a:cubicBezTo>
                      <a:pt x="201" y="239"/>
                      <a:pt x="201" y="239"/>
                      <a:pt x="201" y="239"/>
                    </a:cubicBezTo>
                    <a:cubicBezTo>
                      <a:pt x="201" y="239"/>
                      <a:pt x="201" y="239"/>
                      <a:pt x="201" y="239"/>
                    </a:cubicBezTo>
                    <a:cubicBezTo>
                      <a:pt x="201" y="239"/>
                      <a:pt x="201" y="239"/>
                      <a:pt x="201" y="239"/>
                    </a:cubicBezTo>
                    <a:close/>
                    <a:moveTo>
                      <a:pt x="217" y="226"/>
                    </a:moveTo>
                    <a:cubicBezTo>
                      <a:pt x="223" y="221"/>
                      <a:pt x="228" y="216"/>
                      <a:pt x="232" y="210"/>
                    </a:cubicBezTo>
                    <a:cubicBezTo>
                      <a:pt x="232" y="210"/>
                      <a:pt x="232" y="210"/>
                      <a:pt x="232" y="210"/>
                    </a:cubicBezTo>
                    <a:cubicBezTo>
                      <a:pt x="235" y="213"/>
                      <a:pt x="235" y="213"/>
                      <a:pt x="235" y="213"/>
                    </a:cubicBezTo>
                    <a:cubicBezTo>
                      <a:pt x="231" y="219"/>
                      <a:pt x="226" y="224"/>
                      <a:pt x="221" y="229"/>
                    </a:cubicBezTo>
                    <a:cubicBezTo>
                      <a:pt x="221" y="229"/>
                      <a:pt x="221" y="229"/>
                      <a:pt x="221" y="229"/>
                    </a:cubicBezTo>
                    <a:cubicBezTo>
                      <a:pt x="217" y="226"/>
                      <a:pt x="217" y="226"/>
                      <a:pt x="217" y="226"/>
                    </a:cubicBezTo>
                    <a:close/>
                    <a:moveTo>
                      <a:pt x="26" y="210"/>
                    </a:moveTo>
                    <a:cubicBezTo>
                      <a:pt x="30" y="208"/>
                      <a:pt x="30" y="208"/>
                      <a:pt x="30" y="208"/>
                    </a:cubicBezTo>
                    <a:cubicBezTo>
                      <a:pt x="34" y="213"/>
                      <a:pt x="39" y="219"/>
                      <a:pt x="44" y="224"/>
                    </a:cubicBezTo>
                    <a:cubicBezTo>
                      <a:pt x="44" y="224"/>
                      <a:pt x="44" y="224"/>
                      <a:pt x="44" y="224"/>
                    </a:cubicBezTo>
                    <a:cubicBezTo>
                      <a:pt x="41" y="227"/>
                      <a:pt x="41" y="227"/>
                      <a:pt x="41" y="227"/>
                    </a:cubicBezTo>
                    <a:cubicBezTo>
                      <a:pt x="36" y="222"/>
                      <a:pt x="31" y="216"/>
                      <a:pt x="26" y="210"/>
                    </a:cubicBezTo>
                    <a:close/>
                    <a:moveTo>
                      <a:pt x="243" y="193"/>
                    </a:moveTo>
                    <a:cubicBezTo>
                      <a:pt x="247" y="186"/>
                      <a:pt x="250" y="180"/>
                      <a:pt x="253" y="173"/>
                    </a:cubicBezTo>
                    <a:cubicBezTo>
                      <a:pt x="253" y="173"/>
                      <a:pt x="253" y="173"/>
                      <a:pt x="253" y="173"/>
                    </a:cubicBezTo>
                    <a:cubicBezTo>
                      <a:pt x="257" y="175"/>
                      <a:pt x="257" y="175"/>
                      <a:pt x="257" y="175"/>
                    </a:cubicBezTo>
                    <a:cubicBezTo>
                      <a:pt x="254" y="182"/>
                      <a:pt x="251" y="189"/>
                      <a:pt x="247" y="195"/>
                    </a:cubicBezTo>
                    <a:cubicBezTo>
                      <a:pt x="247" y="195"/>
                      <a:pt x="247" y="195"/>
                      <a:pt x="247" y="195"/>
                    </a:cubicBezTo>
                    <a:cubicBezTo>
                      <a:pt x="243" y="193"/>
                      <a:pt x="243" y="193"/>
                      <a:pt x="243" y="193"/>
                    </a:cubicBezTo>
                    <a:close/>
                    <a:moveTo>
                      <a:pt x="6" y="171"/>
                    </a:moveTo>
                    <a:cubicBezTo>
                      <a:pt x="10" y="170"/>
                      <a:pt x="10" y="170"/>
                      <a:pt x="10" y="170"/>
                    </a:cubicBezTo>
                    <a:cubicBezTo>
                      <a:pt x="12" y="177"/>
                      <a:pt x="16" y="184"/>
                      <a:pt x="19" y="190"/>
                    </a:cubicBezTo>
                    <a:cubicBezTo>
                      <a:pt x="19" y="190"/>
                      <a:pt x="19" y="190"/>
                      <a:pt x="19" y="190"/>
                    </a:cubicBezTo>
                    <a:cubicBezTo>
                      <a:pt x="14" y="192"/>
                      <a:pt x="14" y="192"/>
                      <a:pt x="14" y="192"/>
                    </a:cubicBezTo>
                    <a:cubicBezTo>
                      <a:pt x="11" y="185"/>
                      <a:pt x="8" y="179"/>
                      <a:pt x="6" y="171"/>
                    </a:cubicBezTo>
                    <a:close/>
                    <a:moveTo>
                      <a:pt x="258" y="153"/>
                    </a:moveTo>
                    <a:cubicBezTo>
                      <a:pt x="259" y="146"/>
                      <a:pt x="259" y="139"/>
                      <a:pt x="259" y="132"/>
                    </a:cubicBezTo>
                    <a:cubicBezTo>
                      <a:pt x="259" y="132"/>
                      <a:pt x="259" y="132"/>
                      <a:pt x="259" y="132"/>
                    </a:cubicBezTo>
                    <a:cubicBezTo>
                      <a:pt x="264" y="132"/>
                      <a:pt x="264" y="132"/>
                      <a:pt x="264" y="132"/>
                    </a:cubicBezTo>
                    <a:cubicBezTo>
                      <a:pt x="264" y="139"/>
                      <a:pt x="263" y="146"/>
                      <a:pt x="262" y="153"/>
                    </a:cubicBezTo>
                    <a:cubicBezTo>
                      <a:pt x="262" y="153"/>
                      <a:pt x="262" y="153"/>
                      <a:pt x="262" y="153"/>
                    </a:cubicBezTo>
                    <a:cubicBezTo>
                      <a:pt x="258" y="153"/>
                      <a:pt x="258" y="153"/>
                      <a:pt x="258" y="153"/>
                    </a:cubicBezTo>
                    <a:close/>
                    <a:moveTo>
                      <a:pt x="0" y="132"/>
                    </a:moveTo>
                    <a:cubicBezTo>
                      <a:pt x="0" y="131"/>
                      <a:pt x="0" y="130"/>
                      <a:pt x="0" y="128"/>
                    </a:cubicBezTo>
                    <a:cubicBezTo>
                      <a:pt x="0" y="128"/>
                      <a:pt x="0" y="128"/>
                      <a:pt x="0" y="128"/>
                    </a:cubicBezTo>
                    <a:cubicBezTo>
                      <a:pt x="4" y="128"/>
                      <a:pt x="4" y="128"/>
                      <a:pt x="4" y="128"/>
                    </a:cubicBezTo>
                    <a:cubicBezTo>
                      <a:pt x="4" y="130"/>
                      <a:pt x="4" y="131"/>
                      <a:pt x="4" y="132"/>
                    </a:cubicBezTo>
                    <a:cubicBezTo>
                      <a:pt x="4" y="132"/>
                      <a:pt x="4" y="132"/>
                      <a:pt x="4" y="132"/>
                    </a:cubicBezTo>
                    <a:cubicBezTo>
                      <a:pt x="4" y="138"/>
                      <a:pt x="5" y="144"/>
                      <a:pt x="6" y="150"/>
                    </a:cubicBezTo>
                    <a:cubicBezTo>
                      <a:pt x="6" y="150"/>
                      <a:pt x="6" y="150"/>
                      <a:pt x="6" y="150"/>
                    </a:cubicBezTo>
                    <a:cubicBezTo>
                      <a:pt x="2" y="150"/>
                      <a:pt x="2" y="150"/>
                      <a:pt x="2" y="150"/>
                    </a:cubicBezTo>
                    <a:cubicBezTo>
                      <a:pt x="1" y="144"/>
                      <a:pt x="0" y="138"/>
                      <a:pt x="0" y="132"/>
                    </a:cubicBezTo>
                    <a:close/>
                    <a:moveTo>
                      <a:pt x="254" y="96"/>
                    </a:moveTo>
                    <a:cubicBezTo>
                      <a:pt x="258" y="94"/>
                      <a:pt x="258" y="94"/>
                      <a:pt x="258" y="94"/>
                    </a:cubicBezTo>
                    <a:cubicBezTo>
                      <a:pt x="260" y="102"/>
                      <a:pt x="262" y="108"/>
                      <a:pt x="263" y="116"/>
                    </a:cubicBezTo>
                    <a:cubicBezTo>
                      <a:pt x="263" y="116"/>
                      <a:pt x="263" y="116"/>
                      <a:pt x="263" y="116"/>
                    </a:cubicBezTo>
                    <a:cubicBezTo>
                      <a:pt x="259" y="117"/>
                      <a:pt x="259" y="117"/>
                      <a:pt x="259" y="117"/>
                    </a:cubicBezTo>
                    <a:cubicBezTo>
                      <a:pt x="258" y="109"/>
                      <a:pt x="256" y="103"/>
                      <a:pt x="254" y="96"/>
                    </a:cubicBezTo>
                    <a:close/>
                    <a:moveTo>
                      <a:pt x="3" y="107"/>
                    </a:moveTo>
                    <a:cubicBezTo>
                      <a:pt x="4" y="99"/>
                      <a:pt x="6" y="92"/>
                      <a:pt x="8" y="86"/>
                    </a:cubicBezTo>
                    <a:cubicBezTo>
                      <a:pt x="8" y="86"/>
                      <a:pt x="8" y="86"/>
                      <a:pt x="8" y="86"/>
                    </a:cubicBezTo>
                    <a:cubicBezTo>
                      <a:pt x="12" y="87"/>
                      <a:pt x="12" y="87"/>
                      <a:pt x="12" y="87"/>
                    </a:cubicBezTo>
                    <a:cubicBezTo>
                      <a:pt x="10" y="94"/>
                      <a:pt x="8" y="101"/>
                      <a:pt x="7" y="107"/>
                    </a:cubicBezTo>
                    <a:cubicBezTo>
                      <a:pt x="7" y="107"/>
                      <a:pt x="7" y="107"/>
                      <a:pt x="7" y="107"/>
                    </a:cubicBezTo>
                    <a:cubicBezTo>
                      <a:pt x="3" y="107"/>
                      <a:pt x="3" y="107"/>
                      <a:pt x="3" y="107"/>
                    </a:cubicBezTo>
                    <a:close/>
                    <a:moveTo>
                      <a:pt x="236" y="58"/>
                    </a:moveTo>
                    <a:cubicBezTo>
                      <a:pt x="239" y="55"/>
                      <a:pt x="239" y="55"/>
                      <a:pt x="239" y="55"/>
                    </a:cubicBezTo>
                    <a:cubicBezTo>
                      <a:pt x="243" y="61"/>
                      <a:pt x="247" y="67"/>
                      <a:pt x="251" y="74"/>
                    </a:cubicBezTo>
                    <a:cubicBezTo>
                      <a:pt x="251" y="74"/>
                      <a:pt x="251" y="74"/>
                      <a:pt x="251" y="74"/>
                    </a:cubicBezTo>
                    <a:cubicBezTo>
                      <a:pt x="246" y="76"/>
                      <a:pt x="246" y="76"/>
                      <a:pt x="246" y="76"/>
                    </a:cubicBezTo>
                    <a:cubicBezTo>
                      <a:pt x="243" y="69"/>
                      <a:pt x="240" y="63"/>
                      <a:pt x="236" y="58"/>
                    </a:cubicBezTo>
                    <a:close/>
                    <a:moveTo>
                      <a:pt x="18" y="66"/>
                    </a:moveTo>
                    <a:cubicBezTo>
                      <a:pt x="21" y="59"/>
                      <a:pt x="25" y="53"/>
                      <a:pt x="30" y="48"/>
                    </a:cubicBezTo>
                    <a:cubicBezTo>
                      <a:pt x="30" y="48"/>
                      <a:pt x="30" y="48"/>
                      <a:pt x="30" y="48"/>
                    </a:cubicBezTo>
                    <a:cubicBezTo>
                      <a:pt x="34" y="50"/>
                      <a:pt x="34" y="50"/>
                      <a:pt x="34" y="50"/>
                    </a:cubicBezTo>
                    <a:cubicBezTo>
                      <a:pt x="29" y="56"/>
                      <a:pt x="25" y="62"/>
                      <a:pt x="21" y="68"/>
                    </a:cubicBezTo>
                    <a:cubicBezTo>
                      <a:pt x="21" y="68"/>
                      <a:pt x="21" y="68"/>
                      <a:pt x="21" y="68"/>
                    </a:cubicBezTo>
                    <a:cubicBezTo>
                      <a:pt x="18" y="66"/>
                      <a:pt x="18" y="66"/>
                      <a:pt x="18" y="66"/>
                    </a:cubicBezTo>
                    <a:close/>
                    <a:moveTo>
                      <a:pt x="206" y="28"/>
                    </a:moveTo>
                    <a:cubicBezTo>
                      <a:pt x="206" y="28"/>
                      <a:pt x="206" y="28"/>
                      <a:pt x="206" y="28"/>
                    </a:cubicBezTo>
                    <a:cubicBezTo>
                      <a:pt x="208" y="24"/>
                      <a:pt x="208" y="24"/>
                      <a:pt x="208" y="24"/>
                    </a:cubicBezTo>
                    <a:cubicBezTo>
                      <a:pt x="214" y="29"/>
                      <a:pt x="219" y="33"/>
                      <a:pt x="225" y="38"/>
                    </a:cubicBezTo>
                    <a:cubicBezTo>
                      <a:pt x="225" y="38"/>
                      <a:pt x="225" y="38"/>
                      <a:pt x="225" y="38"/>
                    </a:cubicBezTo>
                    <a:cubicBezTo>
                      <a:pt x="222" y="42"/>
                      <a:pt x="222" y="42"/>
                      <a:pt x="222" y="42"/>
                    </a:cubicBezTo>
                    <a:cubicBezTo>
                      <a:pt x="217" y="36"/>
                      <a:pt x="211" y="32"/>
                      <a:pt x="206" y="28"/>
                    </a:cubicBezTo>
                    <a:close/>
                    <a:moveTo>
                      <a:pt x="46" y="32"/>
                    </a:moveTo>
                    <a:cubicBezTo>
                      <a:pt x="51" y="27"/>
                      <a:pt x="57" y="23"/>
                      <a:pt x="63" y="19"/>
                    </a:cubicBezTo>
                    <a:cubicBezTo>
                      <a:pt x="63" y="19"/>
                      <a:pt x="63" y="19"/>
                      <a:pt x="63" y="19"/>
                    </a:cubicBezTo>
                    <a:cubicBezTo>
                      <a:pt x="66" y="23"/>
                      <a:pt x="66" y="23"/>
                      <a:pt x="66" y="23"/>
                    </a:cubicBezTo>
                    <a:cubicBezTo>
                      <a:pt x="60" y="26"/>
                      <a:pt x="54" y="31"/>
                      <a:pt x="48" y="35"/>
                    </a:cubicBezTo>
                    <a:cubicBezTo>
                      <a:pt x="48" y="35"/>
                      <a:pt x="48" y="35"/>
                      <a:pt x="48" y="35"/>
                    </a:cubicBezTo>
                    <a:cubicBezTo>
                      <a:pt x="46" y="32"/>
                      <a:pt x="46" y="32"/>
                      <a:pt x="46" y="32"/>
                    </a:cubicBezTo>
                    <a:close/>
                    <a:moveTo>
                      <a:pt x="168" y="9"/>
                    </a:moveTo>
                    <a:cubicBezTo>
                      <a:pt x="169" y="5"/>
                      <a:pt x="169" y="5"/>
                      <a:pt x="169" y="5"/>
                    </a:cubicBezTo>
                    <a:cubicBezTo>
                      <a:pt x="176" y="7"/>
                      <a:pt x="183" y="10"/>
                      <a:pt x="189" y="13"/>
                    </a:cubicBezTo>
                    <a:cubicBezTo>
                      <a:pt x="189" y="13"/>
                      <a:pt x="189" y="13"/>
                      <a:pt x="189" y="13"/>
                    </a:cubicBezTo>
                    <a:cubicBezTo>
                      <a:pt x="187" y="17"/>
                      <a:pt x="187" y="17"/>
                      <a:pt x="187" y="17"/>
                    </a:cubicBezTo>
                    <a:cubicBezTo>
                      <a:pt x="181" y="14"/>
                      <a:pt x="175" y="12"/>
                      <a:pt x="168" y="9"/>
                    </a:cubicBezTo>
                    <a:close/>
                    <a:moveTo>
                      <a:pt x="83" y="9"/>
                    </a:moveTo>
                    <a:cubicBezTo>
                      <a:pt x="90" y="6"/>
                      <a:pt x="97" y="4"/>
                      <a:pt x="104" y="3"/>
                    </a:cubicBezTo>
                    <a:cubicBezTo>
                      <a:pt x="104" y="3"/>
                      <a:pt x="104" y="3"/>
                      <a:pt x="104" y="3"/>
                    </a:cubicBezTo>
                    <a:cubicBezTo>
                      <a:pt x="105" y="7"/>
                      <a:pt x="105" y="7"/>
                      <a:pt x="105" y="7"/>
                    </a:cubicBezTo>
                    <a:cubicBezTo>
                      <a:pt x="98" y="8"/>
                      <a:pt x="91" y="10"/>
                      <a:pt x="84" y="13"/>
                    </a:cubicBezTo>
                    <a:cubicBezTo>
                      <a:pt x="84" y="13"/>
                      <a:pt x="84" y="13"/>
                      <a:pt x="84" y="13"/>
                    </a:cubicBezTo>
                    <a:cubicBezTo>
                      <a:pt x="83" y="9"/>
                      <a:pt x="83" y="9"/>
                      <a:pt x="83" y="9"/>
                    </a:cubicBezTo>
                    <a:close/>
                    <a:moveTo>
                      <a:pt x="131" y="4"/>
                    </a:moveTo>
                    <a:cubicBezTo>
                      <a:pt x="129" y="4"/>
                      <a:pt x="127" y="4"/>
                      <a:pt x="125" y="4"/>
                    </a:cubicBezTo>
                    <a:cubicBezTo>
                      <a:pt x="125" y="4"/>
                      <a:pt x="125" y="4"/>
                      <a:pt x="125" y="4"/>
                    </a:cubicBezTo>
                    <a:cubicBezTo>
                      <a:pt x="125" y="0"/>
                      <a:pt x="125" y="0"/>
                      <a:pt x="125" y="0"/>
                    </a:cubicBezTo>
                    <a:cubicBezTo>
                      <a:pt x="127" y="0"/>
                      <a:pt x="129" y="0"/>
                      <a:pt x="131" y="0"/>
                    </a:cubicBezTo>
                    <a:cubicBezTo>
                      <a:pt x="131" y="0"/>
                      <a:pt x="131" y="0"/>
                      <a:pt x="131" y="0"/>
                    </a:cubicBezTo>
                    <a:cubicBezTo>
                      <a:pt x="137" y="0"/>
                      <a:pt x="142" y="0"/>
                      <a:pt x="147" y="1"/>
                    </a:cubicBezTo>
                    <a:cubicBezTo>
                      <a:pt x="147" y="1"/>
                      <a:pt x="147" y="1"/>
                      <a:pt x="147" y="1"/>
                    </a:cubicBezTo>
                    <a:cubicBezTo>
                      <a:pt x="147" y="5"/>
                      <a:pt x="147" y="5"/>
                      <a:pt x="147" y="5"/>
                    </a:cubicBezTo>
                    <a:cubicBezTo>
                      <a:pt x="142" y="4"/>
                      <a:pt x="137" y="4"/>
                      <a:pt x="131" y="4"/>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37902" name="矩形 191"/>
            <p:cNvSpPr/>
            <p:nvPr/>
          </p:nvSpPr>
          <p:spPr>
            <a:xfrm>
              <a:off x="5891072" y="2941779"/>
              <a:ext cx="877567" cy="369567"/>
            </a:xfrm>
            <a:prstGeom prst="rect">
              <a:avLst/>
            </a:prstGeom>
            <a:noFill/>
            <a:ln w="9525">
              <a:noFill/>
            </a:ln>
          </p:spPr>
          <p:txBody>
            <a:bodyPr wrap="none" anchor="t">
              <a:spAutoFit/>
            </a:bodyPr>
            <a:lstStyle/>
            <a:p>
              <a:pPr lvl="0" indent="0" algn="ctr"/>
              <a:r>
                <a:rPr lang="zh-CN" altLang="en-US" b="1" dirty="0">
                  <a:solidFill>
                    <a:schemeClr val="bg1"/>
                  </a:solidFill>
                  <a:latin typeface="微软雅黑" pitchFamily="34" charset="-122"/>
                  <a:ea typeface="微软雅黑" pitchFamily="34" charset="-122"/>
                </a:rPr>
                <a:t>零违章</a:t>
              </a:r>
            </a:p>
          </p:txBody>
        </p:sp>
      </p:grpSp>
      <p:grpSp>
        <p:nvGrpSpPr>
          <p:cNvPr id="22" name="组合 73"/>
          <p:cNvGrpSpPr/>
          <p:nvPr/>
        </p:nvGrpSpPr>
        <p:grpSpPr>
          <a:xfrm>
            <a:off x="7462838" y="3421063"/>
            <a:ext cx="1079500" cy="1081087"/>
            <a:chOff x="8028504" y="2562842"/>
            <a:chExt cx="1080000" cy="1081774"/>
          </a:xfrm>
        </p:grpSpPr>
        <p:grpSp>
          <p:nvGrpSpPr>
            <p:cNvPr id="23" name="组合 192"/>
            <p:cNvGrpSpPr/>
            <p:nvPr/>
          </p:nvGrpSpPr>
          <p:grpSpPr>
            <a:xfrm>
              <a:off x="8028504" y="2562842"/>
              <a:ext cx="1080000" cy="1081774"/>
              <a:chOff x="375739" y="2094295"/>
              <a:chExt cx="1080000" cy="1081774"/>
            </a:xfrm>
            <a:solidFill>
              <a:srgbClr val="414455"/>
            </a:solidFill>
          </p:grpSpPr>
          <p:sp>
            <p:nvSpPr>
              <p:cNvPr id="77" name="Freeform 543"/>
              <p:cNvSpPr/>
              <p:nvPr/>
            </p:nvSpPr>
            <p:spPr bwMode="auto">
              <a:xfrm>
                <a:off x="375739" y="2094295"/>
                <a:ext cx="1080000" cy="1080000"/>
              </a:xfrm>
              <a:custGeom>
                <a:avLst/>
                <a:gdLst>
                  <a:gd name="T0" fmla="*/ 58 w 205"/>
                  <a:gd name="T1" fmla="*/ 180 h 205"/>
                  <a:gd name="T2" fmla="*/ 25 w 205"/>
                  <a:gd name="T3" fmla="*/ 58 h 205"/>
                  <a:gd name="T4" fmla="*/ 148 w 205"/>
                  <a:gd name="T5" fmla="*/ 25 h 205"/>
                  <a:gd name="T6" fmla="*/ 180 w 205"/>
                  <a:gd name="T7" fmla="*/ 147 h 205"/>
                  <a:gd name="T8" fmla="*/ 58 w 205"/>
                  <a:gd name="T9" fmla="*/ 180 h 205"/>
                </a:gdLst>
                <a:ahLst/>
                <a:cxnLst>
                  <a:cxn ang="0">
                    <a:pos x="T0" y="T1"/>
                  </a:cxn>
                  <a:cxn ang="0">
                    <a:pos x="T2" y="T3"/>
                  </a:cxn>
                  <a:cxn ang="0">
                    <a:pos x="T4" y="T5"/>
                  </a:cxn>
                  <a:cxn ang="0">
                    <a:pos x="T6" y="T7"/>
                  </a:cxn>
                  <a:cxn ang="0">
                    <a:pos x="T8" y="T9"/>
                  </a:cxn>
                </a:cxnLst>
                <a:rect l="0" t="0" r="r" b="b"/>
                <a:pathLst>
                  <a:path w="205" h="205">
                    <a:moveTo>
                      <a:pt x="58" y="180"/>
                    </a:moveTo>
                    <a:cubicBezTo>
                      <a:pt x="15" y="155"/>
                      <a:pt x="0" y="101"/>
                      <a:pt x="25" y="58"/>
                    </a:cubicBezTo>
                    <a:cubicBezTo>
                      <a:pt x="50" y="15"/>
                      <a:pt x="105" y="0"/>
                      <a:pt x="148" y="25"/>
                    </a:cubicBezTo>
                    <a:cubicBezTo>
                      <a:pt x="190" y="50"/>
                      <a:pt x="205" y="105"/>
                      <a:pt x="180" y="147"/>
                    </a:cubicBezTo>
                    <a:cubicBezTo>
                      <a:pt x="156" y="190"/>
                      <a:pt x="101" y="205"/>
                      <a:pt x="58" y="180"/>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78" name="Freeform 546"/>
              <p:cNvSpPr>
                <a:spLocks noChangeAspect="1" noEditPoints="1"/>
              </p:cNvSpPr>
              <p:nvPr/>
            </p:nvSpPr>
            <p:spPr bwMode="auto">
              <a:xfrm>
                <a:off x="375739" y="2096069"/>
                <a:ext cx="1080000" cy="1080000"/>
              </a:xfrm>
              <a:custGeom>
                <a:avLst/>
                <a:gdLst>
                  <a:gd name="T0" fmla="*/ 162 w 264"/>
                  <a:gd name="T1" fmla="*/ 255 h 263"/>
                  <a:gd name="T2" fmla="*/ 141 w 264"/>
                  <a:gd name="T3" fmla="*/ 263 h 263"/>
                  <a:gd name="T4" fmla="*/ 99 w 264"/>
                  <a:gd name="T5" fmla="*/ 255 h 263"/>
                  <a:gd name="T6" fmla="*/ 120 w 264"/>
                  <a:gd name="T7" fmla="*/ 258 h 263"/>
                  <a:gd name="T8" fmla="*/ 182 w 264"/>
                  <a:gd name="T9" fmla="*/ 249 h 263"/>
                  <a:gd name="T10" fmla="*/ 203 w 264"/>
                  <a:gd name="T11" fmla="*/ 242 h 263"/>
                  <a:gd name="T12" fmla="*/ 182 w 264"/>
                  <a:gd name="T13" fmla="*/ 249 h 263"/>
                  <a:gd name="T14" fmla="*/ 79 w 264"/>
                  <a:gd name="T15" fmla="*/ 248 h 263"/>
                  <a:gd name="T16" fmla="*/ 58 w 264"/>
                  <a:gd name="T17" fmla="*/ 241 h 263"/>
                  <a:gd name="T18" fmla="*/ 201 w 264"/>
                  <a:gd name="T19" fmla="*/ 239 h 263"/>
                  <a:gd name="T20" fmla="*/ 217 w 264"/>
                  <a:gd name="T21" fmla="*/ 226 h 263"/>
                  <a:gd name="T22" fmla="*/ 235 w 264"/>
                  <a:gd name="T23" fmla="*/ 213 h 263"/>
                  <a:gd name="T24" fmla="*/ 217 w 264"/>
                  <a:gd name="T25" fmla="*/ 226 h 263"/>
                  <a:gd name="T26" fmla="*/ 44 w 264"/>
                  <a:gd name="T27" fmla="*/ 224 h 263"/>
                  <a:gd name="T28" fmla="*/ 26 w 264"/>
                  <a:gd name="T29" fmla="*/ 210 h 263"/>
                  <a:gd name="T30" fmla="*/ 253 w 264"/>
                  <a:gd name="T31" fmla="*/ 173 h 263"/>
                  <a:gd name="T32" fmla="*/ 247 w 264"/>
                  <a:gd name="T33" fmla="*/ 195 h 263"/>
                  <a:gd name="T34" fmla="*/ 10 w 264"/>
                  <a:gd name="T35" fmla="*/ 170 h 263"/>
                  <a:gd name="T36" fmla="*/ 14 w 264"/>
                  <a:gd name="T37" fmla="*/ 192 h 263"/>
                  <a:gd name="T38" fmla="*/ 259 w 264"/>
                  <a:gd name="T39" fmla="*/ 132 h 263"/>
                  <a:gd name="T40" fmla="*/ 262 w 264"/>
                  <a:gd name="T41" fmla="*/ 153 h 263"/>
                  <a:gd name="T42" fmla="*/ 0 w 264"/>
                  <a:gd name="T43" fmla="*/ 132 h 263"/>
                  <a:gd name="T44" fmla="*/ 4 w 264"/>
                  <a:gd name="T45" fmla="*/ 128 h 263"/>
                  <a:gd name="T46" fmla="*/ 6 w 264"/>
                  <a:gd name="T47" fmla="*/ 150 h 263"/>
                  <a:gd name="T48" fmla="*/ 0 w 264"/>
                  <a:gd name="T49" fmla="*/ 132 h 263"/>
                  <a:gd name="T50" fmla="*/ 263 w 264"/>
                  <a:gd name="T51" fmla="*/ 116 h 263"/>
                  <a:gd name="T52" fmla="*/ 254 w 264"/>
                  <a:gd name="T53" fmla="*/ 96 h 263"/>
                  <a:gd name="T54" fmla="*/ 8 w 264"/>
                  <a:gd name="T55" fmla="*/ 86 h 263"/>
                  <a:gd name="T56" fmla="*/ 7 w 264"/>
                  <a:gd name="T57" fmla="*/ 107 h 263"/>
                  <a:gd name="T58" fmla="*/ 239 w 264"/>
                  <a:gd name="T59" fmla="*/ 55 h 263"/>
                  <a:gd name="T60" fmla="*/ 246 w 264"/>
                  <a:gd name="T61" fmla="*/ 76 h 263"/>
                  <a:gd name="T62" fmla="*/ 30 w 264"/>
                  <a:gd name="T63" fmla="*/ 48 h 263"/>
                  <a:gd name="T64" fmla="*/ 21 w 264"/>
                  <a:gd name="T65" fmla="*/ 68 h 263"/>
                  <a:gd name="T66" fmla="*/ 206 w 264"/>
                  <a:gd name="T67" fmla="*/ 28 h 263"/>
                  <a:gd name="T68" fmla="*/ 225 w 264"/>
                  <a:gd name="T69" fmla="*/ 38 h 263"/>
                  <a:gd name="T70" fmla="*/ 206 w 264"/>
                  <a:gd name="T71" fmla="*/ 28 h 263"/>
                  <a:gd name="T72" fmla="*/ 63 w 264"/>
                  <a:gd name="T73" fmla="*/ 19 h 263"/>
                  <a:gd name="T74" fmla="*/ 48 w 264"/>
                  <a:gd name="T75" fmla="*/ 35 h 263"/>
                  <a:gd name="T76" fmla="*/ 169 w 264"/>
                  <a:gd name="T77" fmla="*/ 5 h 263"/>
                  <a:gd name="T78" fmla="*/ 187 w 264"/>
                  <a:gd name="T79" fmla="*/ 17 h 263"/>
                  <a:gd name="T80" fmla="*/ 104 w 264"/>
                  <a:gd name="T81" fmla="*/ 3 h 263"/>
                  <a:gd name="T82" fmla="*/ 84 w 264"/>
                  <a:gd name="T83" fmla="*/ 13 h 263"/>
                  <a:gd name="T84" fmla="*/ 131 w 264"/>
                  <a:gd name="T85" fmla="*/ 4 h 263"/>
                  <a:gd name="T86" fmla="*/ 125 w 264"/>
                  <a:gd name="T87" fmla="*/ 0 h 263"/>
                  <a:gd name="T88" fmla="*/ 147 w 264"/>
                  <a:gd name="T89" fmla="*/ 1 h 263"/>
                  <a:gd name="T90" fmla="*/ 131 w 264"/>
                  <a:gd name="T91" fmla="*/ 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4" h="263">
                    <a:moveTo>
                      <a:pt x="141" y="258"/>
                    </a:moveTo>
                    <a:cubicBezTo>
                      <a:pt x="148" y="258"/>
                      <a:pt x="155" y="257"/>
                      <a:pt x="162" y="255"/>
                    </a:cubicBezTo>
                    <a:cubicBezTo>
                      <a:pt x="162" y="255"/>
                      <a:pt x="162" y="255"/>
                      <a:pt x="162" y="255"/>
                    </a:cubicBezTo>
                    <a:cubicBezTo>
                      <a:pt x="163" y="259"/>
                      <a:pt x="163" y="259"/>
                      <a:pt x="163" y="259"/>
                    </a:cubicBezTo>
                    <a:cubicBezTo>
                      <a:pt x="156" y="262"/>
                      <a:pt x="149" y="263"/>
                      <a:pt x="141" y="263"/>
                    </a:cubicBezTo>
                    <a:cubicBezTo>
                      <a:pt x="141" y="263"/>
                      <a:pt x="141" y="263"/>
                      <a:pt x="141" y="263"/>
                    </a:cubicBezTo>
                    <a:cubicBezTo>
                      <a:pt x="141" y="258"/>
                      <a:pt x="141" y="258"/>
                      <a:pt x="141" y="258"/>
                    </a:cubicBezTo>
                    <a:close/>
                    <a:moveTo>
                      <a:pt x="98" y="259"/>
                    </a:moveTo>
                    <a:cubicBezTo>
                      <a:pt x="99" y="255"/>
                      <a:pt x="99" y="255"/>
                      <a:pt x="99" y="255"/>
                    </a:cubicBezTo>
                    <a:cubicBezTo>
                      <a:pt x="106" y="256"/>
                      <a:pt x="112" y="258"/>
                      <a:pt x="120" y="258"/>
                    </a:cubicBezTo>
                    <a:cubicBezTo>
                      <a:pt x="120" y="258"/>
                      <a:pt x="120" y="258"/>
                      <a:pt x="120" y="258"/>
                    </a:cubicBezTo>
                    <a:cubicBezTo>
                      <a:pt x="120" y="258"/>
                      <a:pt x="120" y="258"/>
                      <a:pt x="120" y="258"/>
                    </a:cubicBezTo>
                    <a:cubicBezTo>
                      <a:pt x="119" y="263"/>
                      <a:pt x="119" y="263"/>
                      <a:pt x="119" y="263"/>
                    </a:cubicBezTo>
                    <a:cubicBezTo>
                      <a:pt x="112" y="262"/>
                      <a:pt x="105" y="260"/>
                      <a:pt x="98" y="259"/>
                    </a:cubicBezTo>
                    <a:close/>
                    <a:moveTo>
                      <a:pt x="182" y="249"/>
                    </a:moveTo>
                    <a:cubicBezTo>
                      <a:pt x="188" y="246"/>
                      <a:pt x="195" y="242"/>
                      <a:pt x="201" y="239"/>
                    </a:cubicBezTo>
                    <a:cubicBezTo>
                      <a:pt x="201" y="239"/>
                      <a:pt x="201" y="239"/>
                      <a:pt x="201" y="239"/>
                    </a:cubicBezTo>
                    <a:cubicBezTo>
                      <a:pt x="203" y="242"/>
                      <a:pt x="203" y="242"/>
                      <a:pt x="203" y="242"/>
                    </a:cubicBezTo>
                    <a:cubicBezTo>
                      <a:pt x="197" y="247"/>
                      <a:pt x="190" y="250"/>
                      <a:pt x="183" y="253"/>
                    </a:cubicBezTo>
                    <a:cubicBezTo>
                      <a:pt x="183" y="253"/>
                      <a:pt x="183" y="253"/>
                      <a:pt x="183" y="253"/>
                    </a:cubicBezTo>
                    <a:cubicBezTo>
                      <a:pt x="182" y="249"/>
                      <a:pt x="182" y="249"/>
                      <a:pt x="182" y="249"/>
                    </a:cubicBezTo>
                    <a:close/>
                    <a:moveTo>
                      <a:pt x="58" y="241"/>
                    </a:moveTo>
                    <a:cubicBezTo>
                      <a:pt x="61" y="237"/>
                      <a:pt x="61" y="237"/>
                      <a:pt x="61" y="237"/>
                    </a:cubicBezTo>
                    <a:cubicBezTo>
                      <a:pt x="66" y="241"/>
                      <a:pt x="72" y="244"/>
                      <a:pt x="79" y="248"/>
                    </a:cubicBezTo>
                    <a:cubicBezTo>
                      <a:pt x="79" y="248"/>
                      <a:pt x="79" y="248"/>
                      <a:pt x="79" y="248"/>
                    </a:cubicBezTo>
                    <a:cubicBezTo>
                      <a:pt x="77" y="251"/>
                      <a:pt x="77" y="251"/>
                      <a:pt x="77" y="251"/>
                    </a:cubicBezTo>
                    <a:cubicBezTo>
                      <a:pt x="70" y="249"/>
                      <a:pt x="64" y="245"/>
                      <a:pt x="58" y="241"/>
                    </a:cubicBezTo>
                    <a:close/>
                    <a:moveTo>
                      <a:pt x="201" y="239"/>
                    </a:moveTo>
                    <a:cubicBezTo>
                      <a:pt x="201" y="239"/>
                      <a:pt x="201" y="239"/>
                      <a:pt x="201" y="239"/>
                    </a:cubicBezTo>
                    <a:cubicBezTo>
                      <a:pt x="201" y="239"/>
                      <a:pt x="201" y="239"/>
                      <a:pt x="201" y="239"/>
                    </a:cubicBezTo>
                    <a:cubicBezTo>
                      <a:pt x="201" y="239"/>
                      <a:pt x="201" y="239"/>
                      <a:pt x="201" y="239"/>
                    </a:cubicBezTo>
                    <a:cubicBezTo>
                      <a:pt x="201" y="239"/>
                      <a:pt x="201" y="239"/>
                      <a:pt x="201" y="239"/>
                    </a:cubicBezTo>
                    <a:close/>
                    <a:moveTo>
                      <a:pt x="217" y="226"/>
                    </a:moveTo>
                    <a:cubicBezTo>
                      <a:pt x="223" y="221"/>
                      <a:pt x="228" y="216"/>
                      <a:pt x="232" y="210"/>
                    </a:cubicBezTo>
                    <a:cubicBezTo>
                      <a:pt x="232" y="210"/>
                      <a:pt x="232" y="210"/>
                      <a:pt x="232" y="210"/>
                    </a:cubicBezTo>
                    <a:cubicBezTo>
                      <a:pt x="235" y="213"/>
                      <a:pt x="235" y="213"/>
                      <a:pt x="235" y="213"/>
                    </a:cubicBezTo>
                    <a:cubicBezTo>
                      <a:pt x="231" y="219"/>
                      <a:pt x="226" y="224"/>
                      <a:pt x="221" y="229"/>
                    </a:cubicBezTo>
                    <a:cubicBezTo>
                      <a:pt x="221" y="229"/>
                      <a:pt x="221" y="229"/>
                      <a:pt x="221" y="229"/>
                    </a:cubicBezTo>
                    <a:cubicBezTo>
                      <a:pt x="217" y="226"/>
                      <a:pt x="217" y="226"/>
                      <a:pt x="217" y="226"/>
                    </a:cubicBezTo>
                    <a:close/>
                    <a:moveTo>
                      <a:pt x="26" y="210"/>
                    </a:moveTo>
                    <a:cubicBezTo>
                      <a:pt x="30" y="208"/>
                      <a:pt x="30" y="208"/>
                      <a:pt x="30" y="208"/>
                    </a:cubicBezTo>
                    <a:cubicBezTo>
                      <a:pt x="34" y="213"/>
                      <a:pt x="39" y="219"/>
                      <a:pt x="44" y="224"/>
                    </a:cubicBezTo>
                    <a:cubicBezTo>
                      <a:pt x="44" y="224"/>
                      <a:pt x="44" y="224"/>
                      <a:pt x="44" y="224"/>
                    </a:cubicBezTo>
                    <a:cubicBezTo>
                      <a:pt x="41" y="227"/>
                      <a:pt x="41" y="227"/>
                      <a:pt x="41" y="227"/>
                    </a:cubicBezTo>
                    <a:cubicBezTo>
                      <a:pt x="36" y="222"/>
                      <a:pt x="31" y="216"/>
                      <a:pt x="26" y="210"/>
                    </a:cubicBezTo>
                    <a:close/>
                    <a:moveTo>
                      <a:pt x="243" y="193"/>
                    </a:moveTo>
                    <a:cubicBezTo>
                      <a:pt x="247" y="186"/>
                      <a:pt x="250" y="180"/>
                      <a:pt x="253" y="173"/>
                    </a:cubicBezTo>
                    <a:cubicBezTo>
                      <a:pt x="253" y="173"/>
                      <a:pt x="253" y="173"/>
                      <a:pt x="253" y="173"/>
                    </a:cubicBezTo>
                    <a:cubicBezTo>
                      <a:pt x="257" y="175"/>
                      <a:pt x="257" y="175"/>
                      <a:pt x="257" y="175"/>
                    </a:cubicBezTo>
                    <a:cubicBezTo>
                      <a:pt x="254" y="182"/>
                      <a:pt x="251" y="189"/>
                      <a:pt x="247" y="195"/>
                    </a:cubicBezTo>
                    <a:cubicBezTo>
                      <a:pt x="247" y="195"/>
                      <a:pt x="247" y="195"/>
                      <a:pt x="247" y="195"/>
                    </a:cubicBezTo>
                    <a:cubicBezTo>
                      <a:pt x="243" y="193"/>
                      <a:pt x="243" y="193"/>
                      <a:pt x="243" y="193"/>
                    </a:cubicBezTo>
                    <a:close/>
                    <a:moveTo>
                      <a:pt x="6" y="171"/>
                    </a:moveTo>
                    <a:cubicBezTo>
                      <a:pt x="10" y="170"/>
                      <a:pt x="10" y="170"/>
                      <a:pt x="10" y="170"/>
                    </a:cubicBezTo>
                    <a:cubicBezTo>
                      <a:pt x="12" y="177"/>
                      <a:pt x="16" y="184"/>
                      <a:pt x="19" y="190"/>
                    </a:cubicBezTo>
                    <a:cubicBezTo>
                      <a:pt x="19" y="190"/>
                      <a:pt x="19" y="190"/>
                      <a:pt x="19" y="190"/>
                    </a:cubicBezTo>
                    <a:cubicBezTo>
                      <a:pt x="14" y="192"/>
                      <a:pt x="14" y="192"/>
                      <a:pt x="14" y="192"/>
                    </a:cubicBezTo>
                    <a:cubicBezTo>
                      <a:pt x="11" y="185"/>
                      <a:pt x="8" y="179"/>
                      <a:pt x="6" y="171"/>
                    </a:cubicBezTo>
                    <a:close/>
                    <a:moveTo>
                      <a:pt x="258" y="153"/>
                    </a:moveTo>
                    <a:cubicBezTo>
                      <a:pt x="259" y="146"/>
                      <a:pt x="259" y="139"/>
                      <a:pt x="259" y="132"/>
                    </a:cubicBezTo>
                    <a:cubicBezTo>
                      <a:pt x="259" y="132"/>
                      <a:pt x="259" y="132"/>
                      <a:pt x="259" y="132"/>
                    </a:cubicBezTo>
                    <a:cubicBezTo>
                      <a:pt x="264" y="132"/>
                      <a:pt x="264" y="132"/>
                      <a:pt x="264" y="132"/>
                    </a:cubicBezTo>
                    <a:cubicBezTo>
                      <a:pt x="264" y="139"/>
                      <a:pt x="263" y="146"/>
                      <a:pt x="262" y="153"/>
                    </a:cubicBezTo>
                    <a:cubicBezTo>
                      <a:pt x="262" y="153"/>
                      <a:pt x="262" y="153"/>
                      <a:pt x="262" y="153"/>
                    </a:cubicBezTo>
                    <a:cubicBezTo>
                      <a:pt x="258" y="153"/>
                      <a:pt x="258" y="153"/>
                      <a:pt x="258" y="153"/>
                    </a:cubicBezTo>
                    <a:close/>
                    <a:moveTo>
                      <a:pt x="0" y="132"/>
                    </a:moveTo>
                    <a:cubicBezTo>
                      <a:pt x="0" y="131"/>
                      <a:pt x="0" y="130"/>
                      <a:pt x="0" y="128"/>
                    </a:cubicBezTo>
                    <a:cubicBezTo>
                      <a:pt x="0" y="128"/>
                      <a:pt x="0" y="128"/>
                      <a:pt x="0" y="128"/>
                    </a:cubicBezTo>
                    <a:cubicBezTo>
                      <a:pt x="4" y="128"/>
                      <a:pt x="4" y="128"/>
                      <a:pt x="4" y="128"/>
                    </a:cubicBezTo>
                    <a:cubicBezTo>
                      <a:pt x="4" y="130"/>
                      <a:pt x="4" y="131"/>
                      <a:pt x="4" y="132"/>
                    </a:cubicBezTo>
                    <a:cubicBezTo>
                      <a:pt x="4" y="132"/>
                      <a:pt x="4" y="132"/>
                      <a:pt x="4" y="132"/>
                    </a:cubicBezTo>
                    <a:cubicBezTo>
                      <a:pt x="4" y="138"/>
                      <a:pt x="5" y="144"/>
                      <a:pt x="6" y="150"/>
                    </a:cubicBezTo>
                    <a:cubicBezTo>
                      <a:pt x="6" y="150"/>
                      <a:pt x="6" y="150"/>
                      <a:pt x="6" y="150"/>
                    </a:cubicBezTo>
                    <a:cubicBezTo>
                      <a:pt x="2" y="150"/>
                      <a:pt x="2" y="150"/>
                      <a:pt x="2" y="150"/>
                    </a:cubicBezTo>
                    <a:cubicBezTo>
                      <a:pt x="1" y="144"/>
                      <a:pt x="0" y="138"/>
                      <a:pt x="0" y="132"/>
                    </a:cubicBezTo>
                    <a:close/>
                    <a:moveTo>
                      <a:pt x="254" y="96"/>
                    </a:moveTo>
                    <a:cubicBezTo>
                      <a:pt x="258" y="94"/>
                      <a:pt x="258" y="94"/>
                      <a:pt x="258" y="94"/>
                    </a:cubicBezTo>
                    <a:cubicBezTo>
                      <a:pt x="260" y="102"/>
                      <a:pt x="262" y="108"/>
                      <a:pt x="263" y="116"/>
                    </a:cubicBezTo>
                    <a:cubicBezTo>
                      <a:pt x="263" y="116"/>
                      <a:pt x="263" y="116"/>
                      <a:pt x="263" y="116"/>
                    </a:cubicBezTo>
                    <a:cubicBezTo>
                      <a:pt x="259" y="117"/>
                      <a:pt x="259" y="117"/>
                      <a:pt x="259" y="117"/>
                    </a:cubicBezTo>
                    <a:cubicBezTo>
                      <a:pt x="258" y="109"/>
                      <a:pt x="256" y="103"/>
                      <a:pt x="254" y="96"/>
                    </a:cubicBezTo>
                    <a:close/>
                    <a:moveTo>
                      <a:pt x="3" y="107"/>
                    </a:moveTo>
                    <a:cubicBezTo>
                      <a:pt x="4" y="99"/>
                      <a:pt x="6" y="92"/>
                      <a:pt x="8" y="86"/>
                    </a:cubicBezTo>
                    <a:cubicBezTo>
                      <a:pt x="8" y="86"/>
                      <a:pt x="8" y="86"/>
                      <a:pt x="8" y="86"/>
                    </a:cubicBezTo>
                    <a:cubicBezTo>
                      <a:pt x="12" y="87"/>
                      <a:pt x="12" y="87"/>
                      <a:pt x="12" y="87"/>
                    </a:cubicBezTo>
                    <a:cubicBezTo>
                      <a:pt x="10" y="94"/>
                      <a:pt x="8" y="101"/>
                      <a:pt x="7" y="107"/>
                    </a:cubicBezTo>
                    <a:cubicBezTo>
                      <a:pt x="7" y="107"/>
                      <a:pt x="7" y="107"/>
                      <a:pt x="7" y="107"/>
                    </a:cubicBezTo>
                    <a:cubicBezTo>
                      <a:pt x="3" y="107"/>
                      <a:pt x="3" y="107"/>
                      <a:pt x="3" y="107"/>
                    </a:cubicBezTo>
                    <a:close/>
                    <a:moveTo>
                      <a:pt x="236" y="58"/>
                    </a:moveTo>
                    <a:cubicBezTo>
                      <a:pt x="239" y="55"/>
                      <a:pt x="239" y="55"/>
                      <a:pt x="239" y="55"/>
                    </a:cubicBezTo>
                    <a:cubicBezTo>
                      <a:pt x="243" y="61"/>
                      <a:pt x="247" y="67"/>
                      <a:pt x="251" y="74"/>
                    </a:cubicBezTo>
                    <a:cubicBezTo>
                      <a:pt x="251" y="74"/>
                      <a:pt x="251" y="74"/>
                      <a:pt x="251" y="74"/>
                    </a:cubicBezTo>
                    <a:cubicBezTo>
                      <a:pt x="246" y="76"/>
                      <a:pt x="246" y="76"/>
                      <a:pt x="246" y="76"/>
                    </a:cubicBezTo>
                    <a:cubicBezTo>
                      <a:pt x="243" y="69"/>
                      <a:pt x="240" y="63"/>
                      <a:pt x="236" y="58"/>
                    </a:cubicBezTo>
                    <a:close/>
                    <a:moveTo>
                      <a:pt x="18" y="66"/>
                    </a:moveTo>
                    <a:cubicBezTo>
                      <a:pt x="21" y="59"/>
                      <a:pt x="25" y="53"/>
                      <a:pt x="30" y="48"/>
                    </a:cubicBezTo>
                    <a:cubicBezTo>
                      <a:pt x="30" y="48"/>
                      <a:pt x="30" y="48"/>
                      <a:pt x="30" y="48"/>
                    </a:cubicBezTo>
                    <a:cubicBezTo>
                      <a:pt x="34" y="50"/>
                      <a:pt x="34" y="50"/>
                      <a:pt x="34" y="50"/>
                    </a:cubicBezTo>
                    <a:cubicBezTo>
                      <a:pt x="29" y="56"/>
                      <a:pt x="25" y="62"/>
                      <a:pt x="21" y="68"/>
                    </a:cubicBezTo>
                    <a:cubicBezTo>
                      <a:pt x="21" y="68"/>
                      <a:pt x="21" y="68"/>
                      <a:pt x="21" y="68"/>
                    </a:cubicBezTo>
                    <a:cubicBezTo>
                      <a:pt x="18" y="66"/>
                      <a:pt x="18" y="66"/>
                      <a:pt x="18" y="66"/>
                    </a:cubicBezTo>
                    <a:close/>
                    <a:moveTo>
                      <a:pt x="206" y="28"/>
                    </a:moveTo>
                    <a:cubicBezTo>
                      <a:pt x="206" y="28"/>
                      <a:pt x="206" y="28"/>
                      <a:pt x="206" y="28"/>
                    </a:cubicBezTo>
                    <a:cubicBezTo>
                      <a:pt x="208" y="24"/>
                      <a:pt x="208" y="24"/>
                      <a:pt x="208" y="24"/>
                    </a:cubicBezTo>
                    <a:cubicBezTo>
                      <a:pt x="214" y="29"/>
                      <a:pt x="219" y="33"/>
                      <a:pt x="225" y="38"/>
                    </a:cubicBezTo>
                    <a:cubicBezTo>
                      <a:pt x="225" y="38"/>
                      <a:pt x="225" y="38"/>
                      <a:pt x="225" y="38"/>
                    </a:cubicBezTo>
                    <a:cubicBezTo>
                      <a:pt x="222" y="42"/>
                      <a:pt x="222" y="42"/>
                      <a:pt x="222" y="42"/>
                    </a:cubicBezTo>
                    <a:cubicBezTo>
                      <a:pt x="217" y="36"/>
                      <a:pt x="211" y="32"/>
                      <a:pt x="206" y="28"/>
                    </a:cubicBezTo>
                    <a:close/>
                    <a:moveTo>
                      <a:pt x="46" y="32"/>
                    </a:moveTo>
                    <a:cubicBezTo>
                      <a:pt x="51" y="27"/>
                      <a:pt x="57" y="23"/>
                      <a:pt x="63" y="19"/>
                    </a:cubicBezTo>
                    <a:cubicBezTo>
                      <a:pt x="63" y="19"/>
                      <a:pt x="63" y="19"/>
                      <a:pt x="63" y="19"/>
                    </a:cubicBezTo>
                    <a:cubicBezTo>
                      <a:pt x="66" y="23"/>
                      <a:pt x="66" y="23"/>
                      <a:pt x="66" y="23"/>
                    </a:cubicBezTo>
                    <a:cubicBezTo>
                      <a:pt x="60" y="26"/>
                      <a:pt x="54" y="31"/>
                      <a:pt x="48" y="35"/>
                    </a:cubicBezTo>
                    <a:cubicBezTo>
                      <a:pt x="48" y="35"/>
                      <a:pt x="48" y="35"/>
                      <a:pt x="48" y="35"/>
                    </a:cubicBezTo>
                    <a:cubicBezTo>
                      <a:pt x="46" y="32"/>
                      <a:pt x="46" y="32"/>
                      <a:pt x="46" y="32"/>
                    </a:cubicBezTo>
                    <a:close/>
                    <a:moveTo>
                      <a:pt x="168" y="9"/>
                    </a:moveTo>
                    <a:cubicBezTo>
                      <a:pt x="169" y="5"/>
                      <a:pt x="169" y="5"/>
                      <a:pt x="169" y="5"/>
                    </a:cubicBezTo>
                    <a:cubicBezTo>
                      <a:pt x="176" y="7"/>
                      <a:pt x="183" y="10"/>
                      <a:pt x="189" y="13"/>
                    </a:cubicBezTo>
                    <a:cubicBezTo>
                      <a:pt x="189" y="13"/>
                      <a:pt x="189" y="13"/>
                      <a:pt x="189" y="13"/>
                    </a:cubicBezTo>
                    <a:cubicBezTo>
                      <a:pt x="187" y="17"/>
                      <a:pt x="187" y="17"/>
                      <a:pt x="187" y="17"/>
                    </a:cubicBezTo>
                    <a:cubicBezTo>
                      <a:pt x="181" y="14"/>
                      <a:pt x="175" y="12"/>
                      <a:pt x="168" y="9"/>
                    </a:cubicBezTo>
                    <a:close/>
                    <a:moveTo>
                      <a:pt x="83" y="9"/>
                    </a:moveTo>
                    <a:cubicBezTo>
                      <a:pt x="90" y="6"/>
                      <a:pt x="97" y="4"/>
                      <a:pt x="104" y="3"/>
                    </a:cubicBezTo>
                    <a:cubicBezTo>
                      <a:pt x="104" y="3"/>
                      <a:pt x="104" y="3"/>
                      <a:pt x="104" y="3"/>
                    </a:cubicBezTo>
                    <a:cubicBezTo>
                      <a:pt x="105" y="7"/>
                      <a:pt x="105" y="7"/>
                      <a:pt x="105" y="7"/>
                    </a:cubicBezTo>
                    <a:cubicBezTo>
                      <a:pt x="98" y="8"/>
                      <a:pt x="91" y="10"/>
                      <a:pt x="84" y="13"/>
                    </a:cubicBezTo>
                    <a:cubicBezTo>
                      <a:pt x="84" y="13"/>
                      <a:pt x="84" y="13"/>
                      <a:pt x="84" y="13"/>
                    </a:cubicBezTo>
                    <a:cubicBezTo>
                      <a:pt x="83" y="9"/>
                      <a:pt x="83" y="9"/>
                      <a:pt x="83" y="9"/>
                    </a:cubicBezTo>
                    <a:close/>
                    <a:moveTo>
                      <a:pt x="131" y="4"/>
                    </a:moveTo>
                    <a:cubicBezTo>
                      <a:pt x="129" y="4"/>
                      <a:pt x="127" y="4"/>
                      <a:pt x="125" y="4"/>
                    </a:cubicBezTo>
                    <a:cubicBezTo>
                      <a:pt x="125" y="4"/>
                      <a:pt x="125" y="4"/>
                      <a:pt x="125" y="4"/>
                    </a:cubicBezTo>
                    <a:cubicBezTo>
                      <a:pt x="125" y="0"/>
                      <a:pt x="125" y="0"/>
                      <a:pt x="125" y="0"/>
                    </a:cubicBezTo>
                    <a:cubicBezTo>
                      <a:pt x="127" y="0"/>
                      <a:pt x="129" y="0"/>
                      <a:pt x="131" y="0"/>
                    </a:cubicBezTo>
                    <a:cubicBezTo>
                      <a:pt x="131" y="0"/>
                      <a:pt x="131" y="0"/>
                      <a:pt x="131" y="0"/>
                    </a:cubicBezTo>
                    <a:cubicBezTo>
                      <a:pt x="137" y="0"/>
                      <a:pt x="142" y="0"/>
                      <a:pt x="147" y="1"/>
                    </a:cubicBezTo>
                    <a:cubicBezTo>
                      <a:pt x="147" y="1"/>
                      <a:pt x="147" y="1"/>
                      <a:pt x="147" y="1"/>
                    </a:cubicBezTo>
                    <a:cubicBezTo>
                      <a:pt x="147" y="5"/>
                      <a:pt x="147" y="5"/>
                      <a:pt x="147" y="5"/>
                    </a:cubicBezTo>
                    <a:cubicBezTo>
                      <a:pt x="142" y="4"/>
                      <a:pt x="137" y="4"/>
                      <a:pt x="131" y="4"/>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37905" name="矩形 195"/>
            <p:cNvSpPr/>
            <p:nvPr/>
          </p:nvSpPr>
          <p:spPr>
            <a:xfrm>
              <a:off x="8133613" y="2923110"/>
              <a:ext cx="877567" cy="369566"/>
            </a:xfrm>
            <a:prstGeom prst="rect">
              <a:avLst/>
            </a:prstGeom>
            <a:noFill/>
            <a:ln w="9525">
              <a:noFill/>
            </a:ln>
          </p:spPr>
          <p:txBody>
            <a:bodyPr wrap="none" anchor="t">
              <a:spAutoFit/>
            </a:bodyPr>
            <a:lstStyle/>
            <a:p>
              <a:pPr lvl="0" indent="0" algn="ctr"/>
              <a:r>
                <a:rPr lang="zh-CN" altLang="en-US" b="1" dirty="0">
                  <a:solidFill>
                    <a:schemeClr val="bg1"/>
                  </a:solidFill>
                  <a:latin typeface="微软雅黑" pitchFamily="34" charset="-122"/>
                  <a:ea typeface="微软雅黑" pitchFamily="34" charset="-122"/>
                </a:rPr>
                <a:t>零事故</a:t>
              </a:r>
            </a:p>
          </p:txBody>
        </p:sp>
      </p:grpSp>
      <p:grpSp>
        <p:nvGrpSpPr>
          <p:cNvPr id="24" name="组合 78"/>
          <p:cNvGrpSpPr/>
          <p:nvPr/>
        </p:nvGrpSpPr>
        <p:grpSpPr>
          <a:xfrm rot="-8100000" flipV="1">
            <a:off x="7213600" y="3035300"/>
            <a:ext cx="649288" cy="215900"/>
            <a:chOff x="5527527" y="1852806"/>
            <a:chExt cx="856075" cy="331277"/>
          </a:xfrm>
        </p:grpSpPr>
        <p:sp>
          <p:nvSpPr>
            <p:cNvPr id="80" name="燕尾形 79"/>
            <p:cNvSpPr/>
            <p:nvPr/>
          </p:nvSpPr>
          <p:spPr>
            <a:xfrm>
              <a:off x="5805961" y="1861985"/>
              <a:ext cx="288847"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81" name="燕尾形 80"/>
            <p:cNvSpPr/>
            <p:nvPr/>
          </p:nvSpPr>
          <p:spPr>
            <a:xfrm>
              <a:off x="6094568" y="1860262"/>
              <a:ext cx="288847"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82" name="燕尾形 81"/>
            <p:cNvSpPr/>
            <p:nvPr/>
          </p:nvSpPr>
          <p:spPr>
            <a:xfrm>
              <a:off x="5527713" y="1851649"/>
              <a:ext cx="288847"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grpSp>
      <p:grpSp>
        <p:nvGrpSpPr>
          <p:cNvPr id="25" name="组合 82"/>
          <p:cNvGrpSpPr/>
          <p:nvPr/>
        </p:nvGrpSpPr>
        <p:grpSpPr>
          <a:xfrm rot="-2700000" flipH="1">
            <a:off x="6084888" y="3068638"/>
            <a:ext cx="647700" cy="215900"/>
            <a:chOff x="5527527" y="1852806"/>
            <a:chExt cx="856075" cy="331277"/>
          </a:xfrm>
        </p:grpSpPr>
        <p:sp>
          <p:nvSpPr>
            <p:cNvPr id="84" name="燕尾形 83"/>
            <p:cNvSpPr/>
            <p:nvPr/>
          </p:nvSpPr>
          <p:spPr>
            <a:xfrm>
              <a:off x="5794774" y="1848204"/>
              <a:ext cx="287457"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85" name="燕尾形 84"/>
            <p:cNvSpPr/>
            <p:nvPr/>
          </p:nvSpPr>
          <p:spPr>
            <a:xfrm>
              <a:off x="6094169" y="1859399"/>
              <a:ext cx="289555"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86" name="燕尾形 85"/>
            <p:cNvSpPr/>
            <p:nvPr/>
          </p:nvSpPr>
          <p:spPr>
            <a:xfrm>
              <a:off x="5527408" y="1852510"/>
              <a:ext cx="289555"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grpSp>
      <p:grpSp>
        <p:nvGrpSpPr>
          <p:cNvPr id="26" name="组合 86"/>
          <p:cNvGrpSpPr/>
          <p:nvPr/>
        </p:nvGrpSpPr>
        <p:grpSpPr>
          <a:xfrm>
            <a:off x="6637338" y="3922713"/>
            <a:ext cx="647700" cy="215900"/>
            <a:chOff x="5527527" y="1852806"/>
            <a:chExt cx="856075" cy="331277"/>
          </a:xfrm>
        </p:grpSpPr>
        <p:sp>
          <p:nvSpPr>
            <p:cNvPr id="88" name="燕尾形 87"/>
            <p:cNvSpPr/>
            <p:nvPr/>
          </p:nvSpPr>
          <p:spPr>
            <a:xfrm>
              <a:off x="5806590" y="1862549"/>
              <a:ext cx="287457"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89" name="燕尾形 88"/>
            <p:cNvSpPr/>
            <p:nvPr/>
          </p:nvSpPr>
          <p:spPr>
            <a:xfrm>
              <a:off x="6094047" y="1862549"/>
              <a:ext cx="289555"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90" name="燕尾形 89"/>
            <p:cNvSpPr/>
            <p:nvPr/>
          </p:nvSpPr>
          <p:spPr>
            <a:xfrm>
              <a:off x="5527527" y="1852806"/>
              <a:ext cx="289555"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5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anim calcmode="lin" valueType="num">
                                      <p:cBhvr>
                                        <p:cTn id="36" dur="500" fill="hold"/>
                                        <p:tgtEl>
                                          <p:spTgt spid="17"/>
                                        </p:tgtEl>
                                        <p:attrNameLst>
                                          <p:attrName>ppt_x</p:attrName>
                                        </p:attrNameLst>
                                      </p:cBhvr>
                                      <p:tavLst>
                                        <p:tav tm="0">
                                          <p:val>
                                            <p:strVal val="#ppt_x"/>
                                          </p:val>
                                        </p:tav>
                                        <p:tav tm="100000">
                                          <p:val>
                                            <p:strVal val="#ppt_x"/>
                                          </p:val>
                                        </p:tav>
                                      </p:tavLst>
                                    </p:anim>
                                    <p:anim calcmode="lin" valueType="num">
                                      <p:cBhvr>
                                        <p:cTn id="37" dur="5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2250"/>
                            </p:stCondLst>
                            <p:childTnLst>
                              <p:par>
                                <p:cTn id="39" presetID="6" presetClass="entr" presetSubtype="1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500"/>
                                        <p:tgtEl>
                                          <p:spTgt spid="18"/>
                                        </p:tgtEl>
                                      </p:cBhvr>
                                    </p:animEffect>
                                  </p:childTnLst>
                                </p:cTn>
                              </p:par>
                              <p:par>
                                <p:cTn id="42" presetID="14" presetClass="entr" presetSubtype="1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randombar(horizontal)">
                                      <p:cBhvr>
                                        <p:cTn id="44" dur="500"/>
                                        <p:tgtEl>
                                          <p:spTgt spid="25"/>
                                        </p:tgtEl>
                                      </p:cBhvr>
                                    </p:animEffect>
                                  </p:childTnLst>
                                </p:cTn>
                              </p:par>
                              <p:par>
                                <p:cTn id="45" presetID="6"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1000"/>
                                        <p:tgtEl>
                                          <p:spTgt spid="20"/>
                                        </p:tgtEl>
                                      </p:cBhvr>
                                    </p:animEffect>
                                  </p:childTnLst>
                                </p:cTn>
                              </p:par>
                              <p:par>
                                <p:cTn id="48" presetID="14" presetClass="entr" presetSubtype="1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randombar(horizontal)">
                                      <p:cBhvr>
                                        <p:cTn id="50" dur="500"/>
                                        <p:tgtEl>
                                          <p:spTgt spid="26"/>
                                        </p:tgtEl>
                                      </p:cBhvr>
                                    </p:animEffect>
                                  </p:childTnLst>
                                </p:cTn>
                              </p:par>
                              <p:par>
                                <p:cTn id="51" presetID="6"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500"/>
                                        <p:tgtEl>
                                          <p:spTgt spid="22"/>
                                        </p:tgtEl>
                                      </p:cBhvr>
                                    </p:animEffect>
                                  </p:childTnLst>
                                </p:cTn>
                              </p:par>
                              <p:par>
                                <p:cTn id="54" presetID="14" presetClass="entr" presetSubtype="1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randombar(horizont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animBg="1"/>
      <p:bldP spid="15" grpId="0" bldLvl="0" animBg="1"/>
      <p:bldP spid="16" grpId="0" bldLvl="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115" cy="1515110"/>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nvSpPr>
        <p:spPr>
          <a:xfrm>
            <a:off x="326390" y="409575"/>
            <a:ext cx="8491855" cy="742315"/>
          </a:xfrm>
          <a:prstGeom prst="rect">
            <a:avLst/>
          </a:prstGeom>
          <a:noFill/>
          <a:ln w="9525">
            <a:noFill/>
          </a:ln>
        </p:spPr>
        <p:txBody>
          <a:bodyPr vert="horz" wrap="square" anchor="ctr">
            <a:noAutofit/>
          </a:bodyPr>
          <a:lstStyle>
            <a:lvl1pPr marL="0" lvl="0" indent="0" algn="ctr" eaLnBrk="0" latinLnBrk="0" hangingPunct="0">
              <a:lnSpc>
                <a:spcPct val="100000"/>
              </a:lnSpc>
              <a:spcBef>
                <a:spcPct val="0"/>
              </a:spcBef>
              <a:spcAft>
                <a:spcPct val="0"/>
              </a:spcAft>
              <a:buClr>
                <a:srgbClr val="000000"/>
              </a:buClr>
              <a:buNone/>
              <a:defRPr sz="4500" kern="1200">
                <a:solidFill>
                  <a:schemeClr val="bg1"/>
                </a:solidFill>
                <a:latin typeface="+mj-lt"/>
                <a:ea typeface="+mj-ea"/>
                <a:cs typeface="+mj-cs"/>
                <a:sym typeface="Calibri"/>
              </a:defRPr>
            </a:lvl1pPr>
          </a:lstStyle>
          <a:p>
            <a:pPr algn="l">
              <a:buNone/>
            </a:pPr>
            <a:r>
              <a:rPr lang="zh-CN" altLang="en-US" sz="2800" b="1" kern="1200">
                <a:solidFill>
                  <a:schemeClr val="bg1"/>
                </a:solidFill>
                <a:latin typeface="微软雅黑" pitchFamily="34" charset="-122"/>
                <a:ea typeface="微软雅黑" pitchFamily="34" charset="-122"/>
                <a:sym typeface="微软雅黑" pitchFamily="34" charset="-122"/>
              </a:rPr>
              <a:t>你将达到的卓越安全水平取决于你展示你愿望的行动!</a:t>
            </a:r>
          </a:p>
        </p:txBody>
      </p:sp>
      <p:pic>
        <p:nvPicPr>
          <p:cNvPr id="3" name="图片 2"/>
          <p:cNvPicPr>
            <a:picLocks noChangeAspect="1"/>
          </p:cNvPicPr>
          <p:nvPr/>
        </p:nvPicPr>
        <p:blipFill>
          <a:blip r:embed="rId3"/>
          <a:stretch>
            <a:fillRect/>
          </a:stretch>
        </p:blipFill>
        <p:spPr>
          <a:xfrm>
            <a:off x="1235075" y="1514475"/>
            <a:ext cx="6674485" cy="3462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4" name="Drag-image3.jpg"/>
          <p:cNvPicPr/>
          <p:nvPr/>
        </p:nvPicPr>
        <p:blipFill>
          <a:blip r:embed="rId3"/>
          <a:srcRect/>
          <a:stretch>
            <a:fillRect/>
          </a:stretch>
        </p:blipFill>
        <p:spPr>
          <a:xfrm>
            <a:off x="0" y="-4589"/>
            <a:ext cx="5152740" cy="5152741"/>
          </a:xfrm>
          <a:prstGeom prst="rect">
            <a:avLst/>
          </a:prstGeom>
          <a:ln w="12700">
            <a:miter lim="400000"/>
            <a:headEnd/>
            <a:tailEnd/>
          </a:ln>
        </p:spPr>
      </p:pic>
      <p:grpSp>
        <p:nvGrpSpPr>
          <p:cNvPr id="16437" name="Group 16437" descr="Untitled-1.jpg"/>
          <p:cNvGrpSpPr/>
          <p:nvPr/>
        </p:nvGrpSpPr>
        <p:grpSpPr>
          <a:xfrm>
            <a:off x="-1" y="-4445"/>
            <a:ext cx="9144002" cy="5143499"/>
            <a:chOff x="0" y="0"/>
            <a:chExt cx="9144000" cy="5143498"/>
          </a:xfrm>
        </p:grpSpPr>
        <p:sp>
          <p:nvSpPr>
            <p:cNvPr id="16435" name="Shape 16435"/>
            <p:cNvSpPr/>
            <p:nvPr/>
          </p:nvSpPr>
          <p:spPr>
            <a:xfrm>
              <a:off x="0" y="0"/>
              <a:ext cx="9144000" cy="5143499"/>
            </a:xfrm>
            <a:prstGeom prst="rect">
              <a:avLst/>
            </a:prstGeom>
            <a:blipFill rotWithShape="1">
              <a:blip r:embed="rId4"/>
              <a:srcRect/>
              <a:tile tx="0" ty="0" sx="100000" sy="100000" flip="none" algn="tl"/>
            </a:blipFill>
            <a:ln w="12700" cap="flat">
              <a:noFill/>
              <a:miter lim="400000"/>
            </a:ln>
            <a:effectLst/>
          </p:spPr>
          <p:txBody>
            <a:bodyPr wrap="square" lIns="0" tIns="0" rIns="0" bIns="0" numCol="1" anchor="ctr">
              <a:noAutofit/>
            </a:bodyPr>
            <a:lstStyle/>
            <a:p>
              <a:pPr lvl="0"/>
              <a:endParaRPr>
                <a:latin typeface="+mn-ea"/>
                <a:ea typeface="+mn-ea"/>
              </a:endParaRPr>
            </a:p>
          </p:txBody>
        </p:sp>
        <p:pic>
          <p:nvPicPr>
            <p:cNvPr id="16436" name="image7.jpg"/>
            <p:cNvPicPr/>
            <p:nvPr/>
          </p:nvPicPr>
          <p:blipFill>
            <a:blip r:embed="rId5"/>
            <a:srcRect l="1425" r="1424"/>
            <a:stretch>
              <a:fillRect/>
            </a:stretch>
          </p:blipFill>
          <p:spPr>
            <a:xfrm>
              <a:off x="-1" y="0"/>
              <a:ext cx="9144002" cy="5143499"/>
            </a:xfrm>
            <a:prstGeom prst="rect">
              <a:avLst/>
            </a:prstGeom>
            <a:ln w="12700" cap="flat">
              <a:noFill/>
              <a:miter lim="400000"/>
              <a:headEnd/>
              <a:tailEnd/>
            </a:ln>
            <a:effectLst/>
          </p:spPr>
        </p:pic>
      </p:grpSp>
      <p:sp>
        <p:nvSpPr>
          <p:cNvPr id="1425" name="Shape 1425"/>
          <p:cNvSpPr/>
          <p:nvPr/>
        </p:nvSpPr>
        <p:spPr>
          <a:xfrm>
            <a:off x="2144395" y="3067416"/>
            <a:ext cx="4855210" cy="1605915"/>
          </a:xfrm>
          <a:prstGeom prst="rect">
            <a:avLst/>
          </a:prstGeom>
          <a:ln w="12700">
            <a:miter lim="400000"/>
          </a:ln>
        </p:spPr>
        <p:txBody>
          <a:bodyPr wrap="square" lIns="45719" rIns="45719">
            <a:spAutoFit/>
          </a:bodyPr>
          <a:lstStyle/>
          <a:p>
            <a:pPr lvl="0" algn="ctr">
              <a:defRPr>
                <a:uFillTx/>
              </a:defRPr>
            </a:pPr>
            <a:r>
              <a:rPr lang="zh-CN" altLang="en-US" sz="4800" b="1" dirty="0">
                <a:solidFill>
                  <a:srgbClr val="F7AC12"/>
                </a:solidFill>
                <a:uFill>
                  <a:solidFill>
                    <a:srgbClr val="F7AC12"/>
                  </a:solidFill>
                </a:uFill>
                <a:latin typeface="微软雅黑" pitchFamily="34" charset="-122"/>
                <a:ea typeface="微软雅黑" pitchFamily="34" charset="-122"/>
                <a:cs typeface="+mn-cs"/>
                <a:sym typeface="Bebas Neue"/>
              </a:rPr>
              <a:t>为什么要</a:t>
            </a:r>
          </a:p>
          <a:p>
            <a:pPr lvl="0" algn="ctr">
              <a:defRPr>
                <a:uFillTx/>
              </a:defRPr>
            </a:pPr>
            <a:r>
              <a:rPr lang="zh-CN" altLang="en-US" sz="4800" b="1" dirty="0">
                <a:solidFill>
                  <a:srgbClr val="FFFFFF"/>
                </a:solidFill>
                <a:uFill>
                  <a:solidFill>
                    <a:srgbClr val="FFFFFF"/>
                  </a:solidFill>
                </a:uFill>
                <a:latin typeface="微软雅黑" pitchFamily="34" charset="-122"/>
                <a:ea typeface="微软雅黑" pitchFamily="34" charset="-122"/>
                <a:cs typeface="+mn-cs"/>
                <a:sym typeface="Bebas Neue"/>
              </a:rPr>
              <a:t>安全自主管理</a:t>
            </a:r>
          </a:p>
        </p:txBody>
      </p:sp>
      <p:sp>
        <p:nvSpPr>
          <p:cNvPr id="24" name="Oval 5"/>
          <p:cNvSpPr>
            <a:spLocks noChangeArrowheads="1"/>
          </p:cNvSpPr>
          <p:nvPr/>
        </p:nvSpPr>
        <p:spPr bwMode="auto">
          <a:xfrm>
            <a:off x="3513931" y="634414"/>
            <a:ext cx="2116138" cy="2130425"/>
          </a:xfrm>
          <a:prstGeom prst="ellipse">
            <a:avLst/>
          </a:prstGeom>
          <a:solidFill>
            <a:srgbClr val="0B4FA0"/>
          </a:solidFill>
          <a:ln>
            <a:noFill/>
          </a:ln>
        </p:spPr>
        <p:txBody>
          <a:bodyPr vert="horz" wrap="square" lIns="91440" tIns="45720" rIns="91440" bIns="45720" numCol="1" anchor="t" anchorCtr="0" compatLnSpc="1"/>
          <a:lstStyle/>
          <a:p>
            <a:endParaRPr lang="zh-CN" altLang="en-US"/>
          </a:p>
        </p:txBody>
      </p:sp>
      <p:sp>
        <p:nvSpPr>
          <p:cNvPr id="25" name="Freeform 6"/>
          <p:cNvSpPr/>
          <p:nvPr/>
        </p:nvSpPr>
        <p:spPr bwMode="auto">
          <a:xfrm>
            <a:off x="4783931" y="2112376"/>
            <a:ext cx="879475" cy="744538"/>
          </a:xfrm>
          <a:custGeom>
            <a:avLst/>
            <a:gdLst>
              <a:gd name="T0" fmla="*/ 1016 w 1016"/>
              <a:gd name="T1" fmla="*/ 13 h 854"/>
              <a:gd name="T2" fmla="*/ 7 w 1016"/>
              <a:gd name="T3" fmla="*/ 854 h 854"/>
              <a:gd name="T4" fmla="*/ 0 w 1016"/>
              <a:gd name="T5" fmla="*/ 817 h 854"/>
              <a:gd name="T6" fmla="*/ 981 w 1016"/>
              <a:gd name="T7" fmla="*/ 0 h 854"/>
              <a:gd name="T8" fmla="*/ 1016 w 1016"/>
              <a:gd name="T9" fmla="*/ 13 h 854"/>
            </a:gdLst>
            <a:ahLst/>
            <a:cxnLst>
              <a:cxn ang="0">
                <a:pos x="T0" y="T1"/>
              </a:cxn>
              <a:cxn ang="0">
                <a:pos x="T2" y="T3"/>
              </a:cxn>
              <a:cxn ang="0">
                <a:pos x="T4" y="T5"/>
              </a:cxn>
              <a:cxn ang="0">
                <a:pos x="T6" y="T7"/>
              </a:cxn>
              <a:cxn ang="0">
                <a:pos x="T8" y="T9"/>
              </a:cxn>
            </a:cxnLst>
            <a:rect l="0" t="0" r="r" b="b"/>
            <a:pathLst>
              <a:path w="1016" h="854">
                <a:moveTo>
                  <a:pt x="1016" y="13"/>
                </a:moveTo>
                <a:cubicBezTo>
                  <a:pt x="850" y="443"/>
                  <a:pt x="470" y="766"/>
                  <a:pt x="7" y="854"/>
                </a:cubicBezTo>
                <a:lnTo>
                  <a:pt x="0" y="817"/>
                </a:lnTo>
                <a:cubicBezTo>
                  <a:pt x="450" y="732"/>
                  <a:pt x="819" y="417"/>
                  <a:pt x="981" y="0"/>
                </a:cubicBezTo>
                <a:lnTo>
                  <a:pt x="1016" y="13"/>
                </a:ln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6" name="Freeform 7"/>
          <p:cNvSpPr/>
          <p:nvPr/>
        </p:nvSpPr>
        <p:spPr bwMode="auto">
          <a:xfrm>
            <a:off x="3402806" y="521701"/>
            <a:ext cx="1555750" cy="1360488"/>
          </a:xfrm>
          <a:custGeom>
            <a:avLst/>
            <a:gdLst>
              <a:gd name="T0" fmla="*/ 1350 w 1796"/>
              <a:gd name="T1" fmla="*/ 0 h 1560"/>
              <a:gd name="T2" fmla="*/ 1796 w 1796"/>
              <a:gd name="T3" fmla="*/ 75 h 1560"/>
              <a:gd name="T4" fmla="*/ 1783 w 1796"/>
              <a:gd name="T5" fmla="*/ 111 h 1560"/>
              <a:gd name="T6" fmla="*/ 1350 w 1796"/>
              <a:gd name="T7" fmla="*/ 38 h 1560"/>
              <a:gd name="T8" fmla="*/ 38 w 1796"/>
              <a:gd name="T9" fmla="*/ 1350 h 1560"/>
              <a:gd name="T10" fmla="*/ 53 w 1796"/>
              <a:gd name="T11" fmla="*/ 1553 h 1560"/>
              <a:gd name="T12" fmla="*/ 16 w 1796"/>
              <a:gd name="T13" fmla="*/ 1560 h 1560"/>
              <a:gd name="T14" fmla="*/ 0 w 1796"/>
              <a:gd name="T15" fmla="*/ 1350 h 1560"/>
              <a:gd name="T16" fmla="*/ 1350 w 1796"/>
              <a:gd name="T17" fmla="*/ 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6" h="1560">
                <a:moveTo>
                  <a:pt x="1350" y="0"/>
                </a:moveTo>
                <a:cubicBezTo>
                  <a:pt x="1507" y="0"/>
                  <a:pt x="1657" y="27"/>
                  <a:pt x="1796" y="75"/>
                </a:cubicBezTo>
                <a:lnTo>
                  <a:pt x="1783" y="111"/>
                </a:lnTo>
                <a:cubicBezTo>
                  <a:pt x="1648" y="63"/>
                  <a:pt x="1502" y="38"/>
                  <a:pt x="1350" y="38"/>
                </a:cubicBezTo>
                <a:cubicBezTo>
                  <a:pt x="625" y="38"/>
                  <a:pt x="38" y="625"/>
                  <a:pt x="38" y="1350"/>
                </a:cubicBezTo>
                <a:cubicBezTo>
                  <a:pt x="38" y="1419"/>
                  <a:pt x="43" y="1487"/>
                  <a:pt x="53" y="1553"/>
                </a:cubicBezTo>
                <a:lnTo>
                  <a:pt x="16" y="1560"/>
                </a:lnTo>
                <a:cubicBezTo>
                  <a:pt x="6" y="1491"/>
                  <a:pt x="0" y="1422"/>
                  <a:pt x="0" y="1350"/>
                </a:cubicBezTo>
                <a:cubicBezTo>
                  <a:pt x="0" y="605"/>
                  <a:pt x="605" y="0"/>
                  <a:pt x="1350" y="0"/>
                </a:cubicBez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3609236" y="786646"/>
            <a:ext cx="1925527" cy="1785104"/>
          </a:xfrm>
          <a:prstGeom prst="rect">
            <a:avLst/>
          </a:prstGeom>
          <a:noFill/>
        </p:spPr>
        <p:txBody>
          <a:bodyPr wrap="none" rtlCol="0">
            <a:spAutoFit/>
          </a:bodyPr>
          <a:lstStyle/>
          <a:p>
            <a:pPr algn="ctr"/>
            <a:r>
              <a:rPr lang="en-US" altLang="zh-CN" sz="11000" b="1" dirty="0">
                <a:solidFill>
                  <a:schemeClr val="tx2"/>
                </a:solidFill>
                <a:latin typeface="微软雅黑" pitchFamily="34" charset="-122"/>
                <a:ea typeface="微软雅黑" pitchFamily="34" charset="-122"/>
              </a:rPr>
              <a:t>01</a:t>
            </a:r>
            <a:endParaRPr lang="zh-CN" altLang="en-US" sz="11000" b="1" dirty="0">
              <a:solidFill>
                <a:schemeClr val="tx2"/>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afterEffect">
                                  <p:stCondLst>
                                    <p:cond delay="0"/>
                                  </p:stCondLst>
                                  <p:childTnLst>
                                    <p:set>
                                      <p:cBhvr>
                                        <p:cTn id="6" dur="indefinite" fill="hold"/>
                                        <p:tgtEl>
                                          <p:spTgt spid="1425"/>
                                        </p:tgtEl>
                                        <p:attrNameLst>
                                          <p:attrName>style.visibility</p:attrName>
                                        </p:attrNameLst>
                                      </p:cBhvr>
                                      <p:to>
                                        <p:strVal val="visible"/>
                                      </p:to>
                                    </p:set>
                                    <p:anim calcmode="lin" valueType="num">
                                      <p:cBhvr>
                                        <p:cTn id="7" dur="500" fill="hold"/>
                                        <p:tgtEl>
                                          <p:spTgt spid="1425"/>
                                        </p:tgtEl>
                                        <p:attrNameLst>
                                          <p:attrName>ppt_x</p:attrName>
                                        </p:attrNameLst>
                                      </p:cBhvr>
                                      <p:tavLst>
                                        <p:tav tm="0">
                                          <p:val>
                                            <p:strVal val="#ppt_x"/>
                                          </p:val>
                                        </p:tav>
                                        <p:tav tm="100000">
                                          <p:val>
                                            <p:strVal val="#ppt_x"/>
                                          </p:val>
                                        </p:tav>
                                      </p:tavLst>
                                    </p:anim>
                                    <p:anim calcmode="lin" valueType="num">
                                      <p:cBhvr>
                                        <p:cTn id="8" dur="500" fill="hold"/>
                                        <p:tgtEl>
                                          <p:spTgt spid="14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2" presetClass="entr" presetSubtype="9"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1+#ppt_w/2"/>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7"/>
                                        </p:tgtEl>
                                        <p:attrNameLst>
                                          <p:attrName>style.visibility</p:attrName>
                                        </p:attrNameLst>
                                      </p:cBhvr>
                                      <p:to>
                                        <p:strVal val="visible"/>
                                      </p:to>
                                    </p:set>
                                    <p:anim by="(-#ppt_w*2)" calcmode="lin" valueType="num">
                                      <p:cBhvr rctx="PPT">
                                        <p:cTn id="26" dur="250" autoRev="1" fill="hold">
                                          <p:stCondLst>
                                            <p:cond delay="0"/>
                                          </p:stCondLst>
                                        </p:cTn>
                                        <p:tgtEl>
                                          <p:spTgt spid="27"/>
                                        </p:tgtEl>
                                        <p:attrNameLst>
                                          <p:attrName>ppt_w</p:attrName>
                                        </p:attrNameLst>
                                      </p:cBhvr>
                                    </p:anim>
                                    <p:anim by="(#ppt_w*0.50)" calcmode="lin" valueType="num">
                                      <p:cBhvr>
                                        <p:cTn id="27" dur="250" decel="50000" autoRev="1" fill="hold">
                                          <p:stCondLst>
                                            <p:cond delay="0"/>
                                          </p:stCondLst>
                                        </p:cTn>
                                        <p:tgtEl>
                                          <p:spTgt spid="27"/>
                                        </p:tgtEl>
                                        <p:attrNameLst>
                                          <p:attrName>ppt_x</p:attrName>
                                        </p:attrNameLst>
                                      </p:cBhvr>
                                    </p:anim>
                                    <p:anim from="(-#ppt_h/2)" to="(#ppt_y)" calcmode="lin" valueType="num">
                                      <p:cBhvr>
                                        <p:cTn id="28" dur="500" fill="hold">
                                          <p:stCondLst>
                                            <p:cond delay="0"/>
                                          </p:stCondLst>
                                        </p:cTn>
                                        <p:tgtEl>
                                          <p:spTgt spid="27"/>
                                        </p:tgtEl>
                                        <p:attrNameLst>
                                          <p:attrName>ppt_y</p:attrName>
                                        </p:attrNameLst>
                                      </p:cBhvr>
                                    </p:anim>
                                    <p:animRot by="21600000">
                                      <p:cBhvr>
                                        <p:cTn id="29" dur="5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 grpId="2" animBg="1" advAuto="0"/>
      <p:bldP spid="24" grpId="0" bldLvl="0" animBg="1"/>
      <p:bldP spid="25" grpId="0" bldLvl="0" animBg="1"/>
      <p:bldP spid="26" grpId="0" bldLvl="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60911" y="122274"/>
            <a:ext cx="7809865" cy="428625"/>
          </a:xfrm>
          <a:prstGeom prst="rect">
            <a:avLst/>
          </a:prstGeom>
        </p:spPr>
        <p:txBody>
          <a:bodyPr lIns="0" tIns="0" rIns="0" bIns="0">
            <a:noAutofit/>
          </a:bodyPr>
          <a:lstStyle/>
          <a:p>
            <a:pPr lvl="0">
              <a:defRPr sz="1800">
                <a:solidFill>
                  <a:srgbClr val="000000"/>
                </a:solidFill>
                <a:uFillTx/>
              </a:defRPr>
            </a:pPr>
            <a:r>
              <a:rPr sz="2800" b="1" dirty="0" err="1">
                <a:solidFill>
                  <a:srgbClr val="FFFFFF"/>
                </a:solidFill>
                <a:uFill>
                  <a:solidFill>
                    <a:srgbClr val="3A5063"/>
                  </a:solidFill>
                </a:uFill>
                <a:latin typeface="微软雅黑" pitchFamily="34" charset="-122"/>
                <a:ea typeface="微软雅黑" pitchFamily="34" charset="-122"/>
              </a:rPr>
              <a:t>一.基层安全管理目前存在的</a:t>
            </a:r>
            <a:r>
              <a:rPr lang="zh-CN" altLang="en-US" sz="2800" b="1" dirty="0">
                <a:solidFill>
                  <a:srgbClr val="FFFFFF"/>
                </a:solidFill>
                <a:uFill>
                  <a:solidFill>
                    <a:srgbClr val="3A5063"/>
                  </a:solidFill>
                </a:uFill>
                <a:latin typeface="微软雅黑" pitchFamily="34" charset="-122"/>
                <a:ea typeface="微软雅黑" pitchFamily="34" charset="-122"/>
              </a:rPr>
              <a:t>缺陷</a:t>
            </a:r>
            <a:r>
              <a:rPr sz="2800" b="1" dirty="0" err="1">
                <a:solidFill>
                  <a:srgbClr val="FFFFFF"/>
                </a:solidFill>
                <a:uFill>
                  <a:solidFill>
                    <a:srgbClr val="3A5063"/>
                  </a:solidFill>
                </a:uFill>
                <a:latin typeface="微软雅黑" pitchFamily="34" charset="-122"/>
                <a:ea typeface="微软雅黑" pitchFamily="34" charset="-122"/>
              </a:rPr>
              <a:t>和问题</a:t>
            </a:r>
            <a:endParaRPr sz="2800" b="1" dirty="0">
              <a:solidFill>
                <a:srgbClr val="FFFFFF"/>
              </a:solidFill>
              <a:uFill>
                <a:solidFill>
                  <a:srgbClr val="3A5063"/>
                </a:solidFill>
              </a:uFill>
              <a:latin typeface="微软雅黑" pitchFamily="34" charset="-122"/>
              <a:ea typeface="微软雅黑" pitchFamily="34" charset="-122"/>
            </a:endParaRPr>
          </a:p>
        </p:txBody>
      </p:sp>
      <p:grpSp>
        <p:nvGrpSpPr>
          <p:cNvPr id="1438" name="Group 1438"/>
          <p:cNvGrpSpPr/>
          <p:nvPr/>
        </p:nvGrpSpPr>
        <p:grpSpPr>
          <a:xfrm>
            <a:off x="1542312" y="1689511"/>
            <a:ext cx="1224002" cy="1224002"/>
            <a:chOff x="0" y="0"/>
            <a:chExt cx="1224000" cy="1224000"/>
          </a:xfrm>
        </p:grpSpPr>
        <p:sp>
          <p:nvSpPr>
            <p:cNvPr id="1434" name="Shape 1434"/>
            <p:cNvSpPr/>
            <p:nvPr/>
          </p:nvSpPr>
          <p:spPr>
            <a:xfrm>
              <a:off x="0" y="0"/>
              <a:ext cx="1224000" cy="1224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E5663"/>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35" name="Shape 1435"/>
            <p:cNvSpPr/>
            <p:nvPr/>
          </p:nvSpPr>
          <p:spPr>
            <a:xfrm>
              <a:off x="0" y="0"/>
              <a:ext cx="1224000" cy="12240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lnTo>
                    <a:pt x="10800" y="10800"/>
                  </a:lnTo>
                  <a:close/>
                </a:path>
              </a:pathLst>
            </a:custGeom>
            <a:solidFill>
              <a:srgbClr val="3194C6"/>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36" name="Shape 1436"/>
            <p:cNvSpPr/>
            <p:nvPr/>
          </p:nvSpPr>
          <p:spPr>
            <a:xfrm>
              <a:off x="107999" y="107999"/>
              <a:ext cx="1008002" cy="1008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2F2"/>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37" name="Shape 1437"/>
            <p:cNvSpPr/>
            <p:nvPr/>
          </p:nvSpPr>
          <p:spPr>
            <a:xfrm>
              <a:off x="42392" y="277057"/>
              <a:ext cx="1138555" cy="669289"/>
            </a:xfrm>
            <a:prstGeom prst="rect">
              <a:avLst/>
            </a:prstGeom>
            <a:noFill/>
            <a:ln w="12700" cap="flat">
              <a:noFill/>
              <a:miter lim="400000"/>
            </a:ln>
            <a:effectLst/>
          </p:spPr>
          <p:txBody>
            <a:bodyPr wrap="square" lIns="0" tIns="0" rIns="0" bIns="0" numCol="1" anchor="ctr">
              <a:spAutoFit/>
            </a:bodyPr>
            <a:lstStyle/>
            <a:p>
              <a:pPr lvl="0" algn="ctr">
                <a:spcBef>
                  <a:spcPts val="300"/>
                </a:spcBef>
                <a:defRPr>
                  <a:uFillTx/>
                </a:defRPr>
              </a:pPr>
              <a:r>
                <a:rPr lang="zh-CN" sz="2000" b="1">
                  <a:solidFill>
                    <a:srgbClr val="3194C6"/>
                  </a:solidFill>
                  <a:uFill>
                    <a:solidFill>
                      <a:srgbClr val="3194C6"/>
                    </a:solidFill>
                  </a:uFill>
                  <a:latin typeface="微软雅黑" pitchFamily="34" charset="-122"/>
                  <a:ea typeface="微软雅黑" pitchFamily="34" charset="-122"/>
                  <a:cs typeface="Roboto Condensed Regular"/>
                  <a:sym typeface="Roboto Condensed Regular"/>
                </a:rPr>
                <a:t>一大</a:t>
              </a:r>
            </a:p>
            <a:p>
              <a:pPr lvl="0" algn="ctr">
                <a:spcBef>
                  <a:spcPts val="300"/>
                </a:spcBef>
                <a:defRPr>
                  <a:uFillTx/>
                </a:defRPr>
              </a:pPr>
              <a:r>
                <a:rPr lang="zh-CN" sz="2000" b="1">
                  <a:solidFill>
                    <a:srgbClr val="3194C6"/>
                  </a:solidFill>
                  <a:uFill>
                    <a:solidFill>
                      <a:srgbClr val="3194C6"/>
                    </a:solidFill>
                  </a:uFill>
                  <a:latin typeface="微软雅黑" pitchFamily="34" charset="-122"/>
                  <a:ea typeface="微软雅黑" pitchFamily="34" charset="-122"/>
                  <a:cs typeface="Roboto Condensed Regular"/>
                  <a:sym typeface="Roboto Condensed Regular"/>
                </a:rPr>
                <a:t>瓶颈</a:t>
              </a:r>
            </a:p>
          </p:txBody>
        </p:sp>
      </p:grpSp>
      <p:sp>
        <p:nvSpPr>
          <p:cNvPr id="1439" name="Shape 1439"/>
          <p:cNvSpPr/>
          <p:nvPr/>
        </p:nvSpPr>
        <p:spPr>
          <a:xfrm>
            <a:off x="1383030" y="3166110"/>
            <a:ext cx="1542415" cy="326390"/>
          </a:xfrm>
          <a:prstGeom prst="rect">
            <a:avLst/>
          </a:prstGeom>
          <a:noFill/>
          <a:ln w="12700" cap="flat">
            <a:noFill/>
            <a:miter lim="400000"/>
          </a:ln>
          <a:effectLst/>
        </p:spPr>
        <p:txBody>
          <a:bodyPr wrap="square" lIns="0" tIns="0" rIns="0" bIns="0" numCol="1" anchor="t">
            <a:spAutoFit/>
          </a:bodyPr>
          <a:lstStyle>
            <a:lvl1pPr algn="ctr">
              <a:spcBef>
                <a:spcPts val="300"/>
              </a:spcBef>
              <a:defRPr sz="1200" b="1">
                <a:solidFill>
                  <a:srgbClr val="3194C6"/>
                </a:solidFill>
                <a:uFill>
                  <a:solidFill>
                    <a:srgbClr val="3194C6"/>
                  </a:solidFill>
                </a:uFill>
                <a:latin typeface="Roboto Condensed Regular"/>
                <a:ea typeface="Roboto Condensed Regular"/>
                <a:cs typeface="Roboto Condensed Regular"/>
                <a:sym typeface="Roboto Condensed Regular"/>
              </a:defRPr>
            </a:lvl1pPr>
          </a:lstStyle>
          <a:p>
            <a:pPr lvl="0">
              <a:defRPr sz="1800" b="0">
                <a:solidFill>
                  <a:srgbClr val="000000"/>
                </a:solidFill>
                <a:uFillTx/>
              </a:defRPr>
            </a:pPr>
            <a:r>
              <a:rPr lang="zh-CN" altLang="en-US" sz="2000" b="1" dirty="0">
                <a:solidFill>
                  <a:srgbClr val="3194C6"/>
                </a:solidFill>
                <a:uFill>
                  <a:solidFill>
                    <a:srgbClr val="3194C6"/>
                  </a:solidFill>
                </a:uFill>
                <a:latin typeface="微软雅黑" pitchFamily="34" charset="-122"/>
                <a:ea typeface="微软雅黑" pitchFamily="34" charset="-122"/>
              </a:rPr>
              <a:t>管理粗放</a:t>
            </a:r>
          </a:p>
        </p:txBody>
      </p:sp>
      <p:grpSp>
        <p:nvGrpSpPr>
          <p:cNvPr id="1454" name="Group 1454"/>
          <p:cNvGrpSpPr/>
          <p:nvPr/>
        </p:nvGrpSpPr>
        <p:grpSpPr>
          <a:xfrm>
            <a:off x="3959843" y="1688875"/>
            <a:ext cx="1224002" cy="1224002"/>
            <a:chOff x="-1" y="-1"/>
            <a:chExt cx="1224001" cy="1224001"/>
          </a:xfrm>
        </p:grpSpPr>
        <p:sp>
          <p:nvSpPr>
            <p:cNvPr id="1450" name="Shape 1450"/>
            <p:cNvSpPr/>
            <p:nvPr/>
          </p:nvSpPr>
          <p:spPr>
            <a:xfrm>
              <a:off x="0" y="0"/>
              <a:ext cx="1224000" cy="1224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E5663"/>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51" name="Shape 1451"/>
            <p:cNvSpPr/>
            <p:nvPr/>
          </p:nvSpPr>
          <p:spPr>
            <a:xfrm>
              <a:off x="-1" y="-1"/>
              <a:ext cx="612001" cy="612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3AE97"/>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52" name="Shape 1452"/>
            <p:cNvSpPr/>
            <p:nvPr/>
          </p:nvSpPr>
          <p:spPr>
            <a:xfrm>
              <a:off x="107999" y="107999"/>
              <a:ext cx="1008002" cy="1008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2F2"/>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53" name="Shape 1453"/>
            <p:cNvSpPr/>
            <p:nvPr/>
          </p:nvSpPr>
          <p:spPr>
            <a:xfrm>
              <a:off x="70332" y="282137"/>
              <a:ext cx="1138555" cy="669289"/>
            </a:xfrm>
            <a:prstGeom prst="rect">
              <a:avLst/>
            </a:prstGeom>
            <a:noFill/>
            <a:ln w="12700" cap="flat">
              <a:noFill/>
              <a:miter lim="400000"/>
            </a:ln>
            <a:effectLst/>
          </p:spPr>
          <p:txBody>
            <a:bodyPr wrap="square" lIns="0" tIns="0" rIns="0" bIns="0" numCol="1" anchor="ctr">
              <a:spAutoFit/>
            </a:bodyPr>
            <a:lstStyle/>
            <a:p>
              <a:pPr lvl="0" algn="ctr">
                <a:spcBef>
                  <a:spcPts val="300"/>
                </a:spcBef>
                <a:defRPr>
                  <a:uFillTx/>
                </a:defRPr>
              </a:pPr>
              <a:r>
                <a:rPr lang="zh-CN" sz="2000" b="1">
                  <a:solidFill>
                    <a:srgbClr val="03AE97"/>
                  </a:solidFill>
                  <a:uFill>
                    <a:solidFill>
                      <a:srgbClr val="03AE97"/>
                    </a:solidFill>
                  </a:uFill>
                  <a:latin typeface="微软雅黑" pitchFamily="34" charset="-122"/>
                  <a:ea typeface="微软雅黑" pitchFamily="34" charset="-122"/>
                  <a:cs typeface="Roboto Condensed Regular"/>
                  <a:sym typeface="Roboto Condensed Regular"/>
                </a:rPr>
                <a:t>两多</a:t>
              </a:r>
            </a:p>
            <a:p>
              <a:pPr lvl="0" algn="ctr">
                <a:spcBef>
                  <a:spcPts val="300"/>
                </a:spcBef>
                <a:defRPr>
                  <a:uFillTx/>
                </a:defRPr>
              </a:pPr>
              <a:r>
                <a:rPr lang="zh-CN" sz="2000" b="1">
                  <a:solidFill>
                    <a:srgbClr val="03AE97"/>
                  </a:solidFill>
                  <a:uFill>
                    <a:solidFill>
                      <a:srgbClr val="03AE97"/>
                    </a:solidFill>
                  </a:uFill>
                  <a:latin typeface="微软雅黑" pitchFamily="34" charset="-122"/>
                  <a:ea typeface="微软雅黑" pitchFamily="34" charset="-122"/>
                  <a:cs typeface="Roboto Condensed Regular"/>
                  <a:sym typeface="Roboto Condensed Regular"/>
                </a:rPr>
                <a:t>两少</a:t>
              </a:r>
            </a:p>
          </p:txBody>
        </p:sp>
      </p:grpSp>
      <p:sp>
        <p:nvSpPr>
          <p:cNvPr id="1455" name="Shape 1455"/>
          <p:cNvSpPr/>
          <p:nvPr/>
        </p:nvSpPr>
        <p:spPr>
          <a:xfrm>
            <a:off x="3635375" y="3166110"/>
            <a:ext cx="2139950" cy="669290"/>
          </a:xfrm>
          <a:prstGeom prst="rect">
            <a:avLst/>
          </a:prstGeom>
          <a:noFill/>
          <a:ln w="12700" cap="flat">
            <a:noFill/>
            <a:miter lim="400000"/>
          </a:ln>
          <a:effectLst/>
        </p:spPr>
        <p:txBody>
          <a:bodyPr wrap="square" lIns="0" tIns="0" rIns="0" bIns="0" numCol="1" anchor="t">
            <a:spAutoFit/>
          </a:bodyPr>
          <a:lstStyle>
            <a:lvl1pPr algn="ctr">
              <a:spcBef>
                <a:spcPts val="300"/>
              </a:spcBef>
              <a:defRPr sz="1200" b="1">
                <a:solidFill>
                  <a:srgbClr val="3194C6"/>
                </a:solidFill>
                <a:uFill>
                  <a:solidFill>
                    <a:srgbClr val="3194C6"/>
                  </a:solidFill>
                </a:uFill>
                <a:latin typeface="Roboto Condensed Regular"/>
                <a:ea typeface="Roboto Condensed Regular"/>
                <a:cs typeface="Roboto Condensed Regular"/>
                <a:sym typeface="Roboto Condensed Regular"/>
              </a:defRPr>
            </a:lvl1pPr>
          </a:lstStyle>
          <a:p>
            <a:pPr lvl="0">
              <a:defRPr sz="1800" b="0">
                <a:solidFill>
                  <a:srgbClr val="000000"/>
                </a:solidFill>
                <a:uFillTx/>
              </a:defRPr>
            </a:pPr>
            <a:r>
              <a:rPr lang="zh-CN" sz="2000" b="1" dirty="0">
                <a:solidFill>
                  <a:srgbClr val="3194C6"/>
                </a:solidFill>
                <a:uFill>
                  <a:solidFill>
                    <a:srgbClr val="3194C6"/>
                  </a:solidFill>
                </a:uFill>
                <a:latin typeface="微软雅黑" pitchFamily="34" charset="-122"/>
                <a:ea typeface="微软雅黑" pitchFamily="34" charset="-122"/>
              </a:rPr>
              <a:t>说的多，做的少</a:t>
            </a:r>
          </a:p>
          <a:p>
            <a:pPr lvl="0">
              <a:defRPr sz="1800" b="0">
                <a:solidFill>
                  <a:srgbClr val="000000"/>
                </a:solidFill>
                <a:uFillTx/>
              </a:defRPr>
            </a:pPr>
            <a:r>
              <a:rPr lang="zh-CN" sz="2000" b="1" dirty="0">
                <a:solidFill>
                  <a:srgbClr val="3194C6"/>
                </a:solidFill>
                <a:uFill>
                  <a:solidFill>
                    <a:srgbClr val="3194C6"/>
                  </a:solidFill>
                </a:uFill>
                <a:latin typeface="微软雅黑" pitchFamily="34" charset="-122"/>
                <a:ea typeface="微软雅黑" pitchFamily="34" charset="-122"/>
              </a:rPr>
              <a:t>理念多，行动少</a:t>
            </a:r>
          </a:p>
        </p:txBody>
      </p:sp>
      <p:grpSp>
        <p:nvGrpSpPr>
          <p:cNvPr id="1462" name="Group 1462"/>
          <p:cNvGrpSpPr/>
          <p:nvPr/>
        </p:nvGrpSpPr>
        <p:grpSpPr>
          <a:xfrm>
            <a:off x="6224291" y="1688874"/>
            <a:ext cx="1224016" cy="1224009"/>
            <a:chOff x="-7" y="-1"/>
            <a:chExt cx="1224015" cy="1224008"/>
          </a:xfrm>
        </p:grpSpPr>
        <p:sp>
          <p:nvSpPr>
            <p:cNvPr id="1458" name="Shape 1458"/>
            <p:cNvSpPr/>
            <p:nvPr/>
          </p:nvSpPr>
          <p:spPr>
            <a:xfrm>
              <a:off x="0" y="0"/>
              <a:ext cx="1224000" cy="1224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E5663"/>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59" name="Shape 1459"/>
            <p:cNvSpPr/>
            <p:nvPr/>
          </p:nvSpPr>
          <p:spPr>
            <a:xfrm>
              <a:off x="-7" y="-1"/>
              <a:ext cx="1224015" cy="1224008"/>
            </a:xfrm>
            <a:custGeom>
              <a:avLst/>
              <a:gdLst/>
              <a:ahLst/>
              <a:cxnLst>
                <a:cxn ang="0">
                  <a:pos x="wd2" y="hd2"/>
                </a:cxn>
                <a:cxn ang="5400000">
                  <a:pos x="wd2" y="hd2"/>
                </a:cxn>
                <a:cxn ang="10800000">
                  <a:pos x="wd2" y="hd2"/>
                </a:cxn>
                <a:cxn ang="16200000">
                  <a:pos x="wd2" y="hd2"/>
                </a:cxn>
              </a:cxnLst>
              <a:rect l="0" t="0" r="r" b="b"/>
              <a:pathLst>
                <a:path w="19376" h="20427" extrusionOk="0">
                  <a:moveTo>
                    <a:pt x="16110" y="2567"/>
                  </a:moveTo>
                  <a:lnTo>
                    <a:pt x="16110" y="2567"/>
                  </a:lnTo>
                  <a:cubicBezTo>
                    <a:pt x="20116" y="6306"/>
                    <a:pt x="20488" y="12761"/>
                    <a:pt x="16941" y="16984"/>
                  </a:cubicBezTo>
                  <a:cubicBezTo>
                    <a:pt x="13394" y="21208"/>
                    <a:pt x="7272" y="21600"/>
                    <a:pt x="3266" y="17861"/>
                  </a:cubicBezTo>
                  <a:cubicBezTo>
                    <a:pt x="-740" y="14121"/>
                    <a:pt x="-1112" y="7666"/>
                    <a:pt x="2435" y="3443"/>
                  </a:cubicBezTo>
                  <a:cubicBezTo>
                    <a:pt x="4274" y="1253"/>
                    <a:pt x="6914" y="0"/>
                    <a:pt x="9688" y="0"/>
                  </a:cubicBezTo>
                  <a:lnTo>
                    <a:pt x="9688" y="10214"/>
                  </a:lnTo>
                  <a:close/>
                </a:path>
              </a:pathLst>
            </a:custGeom>
            <a:solidFill>
              <a:srgbClr val="F7AC12"/>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60" name="Shape 1460"/>
            <p:cNvSpPr/>
            <p:nvPr/>
          </p:nvSpPr>
          <p:spPr>
            <a:xfrm>
              <a:off x="107999" y="107999"/>
              <a:ext cx="1008002" cy="1008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2F2"/>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61" name="Shape 1461"/>
            <p:cNvSpPr/>
            <p:nvPr/>
          </p:nvSpPr>
          <p:spPr>
            <a:xfrm>
              <a:off x="70332" y="282137"/>
              <a:ext cx="1138555" cy="669289"/>
            </a:xfrm>
            <a:prstGeom prst="rect">
              <a:avLst/>
            </a:prstGeom>
            <a:noFill/>
            <a:ln w="12700" cap="flat">
              <a:noFill/>
              <a:miter lim="400000"/>
            </a:ln>
            <a:effectLst/>
          </p:spPr>
          <p:txBody>
            <a:bodyPr wrap="square" lIns="0" tIns="0" rIns="0" bIns="0" numCol="1" anchor="ctr">
              <a:spAutoFit/>
            </a:bodyPr>
            <a:lstStyle/>
            <a:p>
              <a:pPr lvl="0" algn="ctr">
                <a:spcBef>
                  <a:spcPts val="300"/>
                </a:spcBef>
                <a:defRPr>
                  <a:uFillTx/>
                </a:defRPr>
              </a:pPr>
              <a:r>
                <a:rPr lang="zh-CN" sz="2000" b="1">
                  <a:solidFill>
                    <a:srgbClr val="F7AC12"/>
                  </a:solidFill>
                  <a:uFill>
                    <a:solidFill>
                      <a:srgbClr val="F7AC12"/>
                    </a:solidFill>
                  </a:uFill>
                  <a:latin typeface="微软雅黑" pitchFamily="34" charset="-122"/>
                  <a:ea typeface="微软雅黑" pitchFamily="34" charset="-122"/>
                  <a:cs typeface="Roboto Condensed Regular"/>
                  <a:sym typeface="Roboto Condensed Regular"/>
                </a:rPr>
                <a:t>三大</a:t>
              </a:r>
            </a:p>
            <a:p>
              <a:pPr lvl="0" algn="ctr">
                <a:spcBef>
                  <a:spcPts val="300"/>
                </a:spcBef>
                <a:defRPr>
                  <a:uFillTx/>
                </a:defRPr>
              </a:pPr>
              <a:r>
                <a:rPr lang="zh-CN" sz="2000" b="1">
                  <a:solidFill>
                    <a:srgbClr val="F7AC12"/>
                  </a:solidFill>
                  <a:uFill>
                    <a:solidFill>
                      <a:srgbClr val="F7AC12"/>
                    </a:solidFill>
                  </a:uFill>
                  <a:latin typeface="微软雅黑" pitchFamily="34" charset="-122"/>
                  <a:ea typeface="微软雅黑" pitchFamily="34" charset="-122"/>
                  <a:cs typeface="Roboto Condensed Regular"/>
                  <a:sym typeface="Roboto Condensed Regular"/>
                </a:rPr>
                <a:t>通病</a:t>
              </a:r>
            </a:p>
          </p:txBody>
        </p:sp>
      </p:grpSp>
      <p:sp>
        <p:nvSpPr>
          <p:cNvPr id="1463" name="Shape 1463"/>
          <p:cNvSpPr/>
          <p:nvPr/>
        </p:nvSpPr>
        <p:spPr>
          <a:xfrm>
            <a:off x="6140450" y="3166110"/>
            <a:ext cx="1542415" cy="1012190"/>
          </a:xfrm>
          <a:prstGeom prst="rect">
            <a:avLst/>
          </a:prstGeom>
          <a:noFill/>
          <a:ln w="12700" cap="flat">
            <a:noFill/>
            <a:miter lim="400000"/>
          </a:ln>
          <a:effectLst/>
        </p:spPr>
        <p:txBody>
          <a:bodyPr wrap="square" lIns="0" tIns="0" rIns="0" bIns="0" numCol="1" anchor="t">
            <a:spAutoFit/>
          </a:bodyPr>
          <a:lstStyle>
            <a:lvl1pPr algn="ctr">
              <a:spcBef>
                <a:spcPts val="300"/>
              </a:spcBef>
              <a:defRPr sz="1200" b="1">
                <a:solidFill>
                  <a:srgbClr val="3194C6"/>
                </a:solidFill>
                <a:uFill>
                  <a:solidFill>
                    <a:srgbClr val="3194C6"/>
                  </a:solidFill>
                </a:uFill>
                <a:latin typeface="Roboto Condensed Regular"/>
                <a:ea typeface="Roboto Condensed Regular"/>
                <a:cs typeface="Roboto Condensed Regular"/>
                <a:sym typeface="Roboto Condensed Regular"/>
              </a:defRPr>
            </a:lvl1pPr>
          </a:lstStyle>
          <a:p>
            <a:pPr lvl="0">
              <a:defRPr sz="1800" b="0">
                <a:solidFill>
                  <a:srgbClr val="000000"/>
                </a:solidFill>
                <a:uFillTx/>
              </a:defRPr>
            </a:pPr>
            <a:r>
              <a:rPr lang="zh-CN" altLang="en-US" sz="2000" b="1" dirty="0">
                <a:solidFill>
                  <a:srgbClr val="3194C6"/>
                </a:solidFill>
                <a:uFill>
                  <a:solidFill>
                    <a:srgbClr val="3194C6"/>
                  </a:solidFill>
                </a:uFill>
                <a:latin typeface="微软雅黑" pitchFamily="34" charset="-122"/>
                <a:ea typeface="微软雅黑" pitchFamily="34" charset="-122"/>
              </a:rPr>
              <a:t>不落地</a:t>
            </a:r>
          </a:p>
          <a:p>
            <a:pPr lvl="0">
              <a:defRPr sz="1800" b="0">
                <a:solidFill>
                  <a:srgbClr val="000000"/>
                </a:solidFill>
                <a:uFillTx/>
              </a:defRPr>
            </a:pPr>
            <a:r>
              <a:rPr lang="zh-CN" altLang="en-US" sz="2000" b="1" dirty="0">
                <a:solidFill>
                  <a:srgbClr val="3194C6"/>
                </a:solidFill>
                <a:uFill>
                  <a:solidFill>
                    <a:srgbClr val="3194C6"/>
                  </a:solidFill>
                </a:uFill>
                <a:latin typeface="微软雅黑" pitchFamily="34" charset="-122"/>
                <a:ea typeface="微软雅黑" pitchFamily="34" charset="-122"/>
              </a:rPr>
              <a:t>不到位</a:t>
            </a:r>
          </a:p>
          <a:p>
            <a:pPr lvl="0">
              <a:defRPr sz="1800" b="0">
                <a:solidFill>
                  <a:srgbClr val="000000"/>
                </a:solidFill>
                <a:uFillTx/>
              </a:defRPr>
            </a:pPr>
            <a:r>
              <a:rPr lang="zh-CN" altLang="en-US" sz="2000" b="1" dirty="0">
                <a:solidFill>
                  <a:srgbClr val="3194C6"/>
                </a:solidFill>
                <a:uFill>
                  <a:solidFill>
                    <a:srgbClr val="3194C6"/>
                  </a:solidFill>
                </a:uFill>
                <a:latin typeface="微软雅黑" pitchFamily="34" charset="-122"/>
                <a:ea typeface="微软雅黑" pitchFamily="34" charset="-122"/>
              </a:rPr>
              <a:t>不持续</a:t>
            </a:r>
            <a:endParaRPr sz="2000" b="1" dirty="0">
              <a:solidFill>
                <a:srgbClr val="3194C6"/>
              </a:solidFill>
              <a:uFill>
                <a:solidFill>
                  <a:srgbClr val="3194C6"/>
                </a:solidFill>
              </a:uFill>
              <a:latin typeface="微软雅黑" pitchFamily="34" charset="-122"/>
              <a:ea typeface="微软雅黑" pitchFamily="34" charset="-122"/>
            </a:endParaRPr>
          </a:p>
        </p:txBody>
      </p:sp>
      <p:sp>
        <p:nvSpPr>
          <p:cNvPr id="2" name="灯片编号占位符 1"/>
          <p:cNvSpPr>
            <a:spLocks noGrp="1"/>
          </p:cNvSpPr>
          <p:nvPr>
            <p:ph type="sldNum" sz="quarter" idx="2"/>
          </p:nvPr>
        </p:nvSpPr>
        <p:spPr/>
        <p:txBody>
          <a:bodyPr/>
          <a:lstStyle/>
          <a:p>
            <a:fld id="{86CB4B4D-7CA3-9044-876B-883B54F8677D}" type="slidenum">
              <a:rPr lang="en-US" altLang="zh-CN" smtClean="0"/>
              <a:t>19</a:t>
            </a:fld>
            <a:endParaRPr lang="en-US" altLang="zh-CN"/>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childTnLst>
                                    <p:set>
                                      <p:cBhvr>
                                        <p:cTn id="6" dur="indefinite" fill="hold"/>
                                        <p:tgtEl>
                                          <p:spTgt spid="1438"/>
                                        </p:tgtEl>
                                        <p:attrNameLst>
                                          <p:attrName>style.visibility</p:attrName>
                                        </p:attrNameLst>
                                      </p:cBhvr>
                                      <p:to>
                                        <p:strVal val="visible"/>
                                      </p:to>
                                    </p:set>
                                    <p:anim calcmode="lin" valueType="num">
                                      <p:cBhvr>
                                        <p:cTn id="7" dur="300" fill="hold"/>
                                        <p:tgtEl>
                                          <p:spTgt spid="1438"/>
                                        </p:tgtEl>
                                        <p:attrNameLst>
                                          <p:attrName>ppt_w</p:attrName>
                                        </p:attrNameLst>
                                      </p:cBhvr>
                                      <p:tavLst>
                                        <p:tav tm="0">
                                          <p:val>
                                            <p:fltVal val="0"/>
                                          </p:val>
                                        </p:tav>
                                        <p:tav tm="100000">
                                          <p:val>
                                            <p:strVal val="#ppt_w"/>
                                          </p:val>
                                        </p:tav>
                                      </p:tavLst>
                                    </p:anim>
                                    <p:anim calcmode="lin" valueType="num">
                                      <p:cBhvr>
                                        <p:cTn id="8" dur="300" fill="hold"/>
                                        <p:tgtEl>
                                          <p:spTgt spid="14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9"/>
                                        </p:tgtEl>
                                        <p:attrNameLst>
                                          <p:attrName>style.visibility</p:attrName>
                                        </p:attrNameLst>
                                      </p:cBhvr>
                                      <p:to>
                                        <p:strVal val="visible"/>
                                      </p:to>
                                    </p:set>
                                    <p:anim calcmode="lin" valueType="num">
                                      <p:cBhvr additive="base">
                                        <p:cTn id="13" dur="500" fill="hold"/>
                                        <p:tgtEl>
                                          <p:spTgt spid="1439"/>
                                        </p:tgtEl>
                                        <p:attrNameLst>
                                          <p:attrName>ppt_x</p:attrName>
                                        </p:attrNameLst>
                                      </p:cBhvr>
                                      <p:tavLst>
                                        <p:tav tm="0">
                                          <p:val>
                                            <p:strVal val="#ppt_x"/>
                                          </p:val>
                                        </p:tav>
                                        <p:tav tm="100000">
                                          <p:val>
                                            <p:strVal val="#ppt_x"/>
                                          </p:val>
                                        </p:tav>
                                      </p:tavLst>
                                    </p:anim>
                                    <p:anim calcmode="lin" valueType="num">
                                      <p:cBhvr additive="base">
                                        <p:cTn id="14" dur="500" fill="hold"/>
                                        <p:tgtEl>
                                          <p:spTgt spid="14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3" nodeType="clickEffect">
                                  <p:stCondLst>
                                    <p:cond delay="0"/>
                                  </p:stCondLst>
                                  <p:childTnLst>
                                    <p:set>
                                      <p:cBhvr>
                                        <p:cTn id="18" dur="indefinite" fill="hold"/>
                                        <p:tgtEl>
                                          <p:spTgt spid="1454"/>
                                        </p:tgtEl>
                                        <p:attrNameLst>
                                          <p:attrName>style.visibility</p:attrName>
                                        </p:attrNameLst>
                                      </p:cBhvr>
                                      <p:to>
                                        <p:strVal val="visible"/>
                                      </p:to>
                                    </p:set>
                                    <p:anim calcmode="lin" valueType="num">
                                      <p:cBhvr>
                                        <p:cTn id="19" dur="300" fill="hold"/>
                                        <p:tgtEl>
                                          <p:spTgt spid="1454"/>
                                        </p:tgtEl>
                                        <p:attrNameLst>
                                          <p:attrName>ppt_w</p:attrName>
                                        </p:attrNameLst>
                                      </p:cBhvr>
                                      <p:tavLst>
                                        <p:tav tm="0">
                                          <p:val>
                                            <p:fltVal val="0"/>
                                          </p:val>
                                        </p:tav>
                                        <p:tav tm="100000">
                                          <p:val>
                                            <p:strVal val="#ppt_w"/>
                                          </p:val>
                                        </p:tav>
                                      </p:tavLst>
                                    </p:anim>
                                    <p:anim calcmode="lin" valueType="num">
                                      <p:cBhvr>
                                        <p:cTn id="20" dur="300" fill="hold"/>
                                        <p:tgtEl>
                                          <p:spTgt spid="145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55"/>
                                        </p:tgtEl>
                                        <p:attrNameLst>
                                          <p:attrName>style.visibility</p:attrName>
                                        </p:attrNameLst>
                                      </p:cBhvr>
                                      <p:to>
                                        <p:strVal val="visible"/>
                                      </p:to>
                                    </p:set>
                                    <p:anim calcmode="lin" valueType="num">
                                      <p:cBhvr additive="base">
                                        <p:cTn id="25" dur="500" fill="hold"/>
                                        <p:tgtEl>
                                          <p:spTgt spid="1455"/>
                                        </p:tgtEl>
                                        <p:attrNameLst>
                                          <p:attrName>ppt_x</p:attrName>
                                        </p:attrNameLst>
                                      </p:cBhvr>
                                      <p:tavLst>
                                        <p:tav tm="0">
                                          <p:val>
                                            <p:strVal val="#ppt_x"/>
                                          </p:val>
                                        </p:tav>
                                        <p:tav tm="100000">
                                          <p:val>
                                            <p:strVal val="#ppt_x"/>
                                          </p:val>
                                        </p:tav>
                                      </p:tavLst>
                                    </p:anim>
                                    <p:anim calcmode="lin" valueType="num">
                                      <p:cBhvr additive="base">
                                        <p:cTn id="26" dur="500" fill="hold"/>
                                        <p:tgtEl>
                                          <p:spTgt spid="14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4" nodeType="clickEffect">
                                  <p:stCondLst>
                                    <p:cond delay="0"/>
                                  </p:stCondLst>
                                  <p:childTnLst>
                                    <p:set>
                                      <p:cBhvr>
                                        <p:cTn id="30" dur="indefinite" fill="hold"/>
                                        <p:tgtEl>
                                          <p:spTgt spid="1462"/>
                                        </p:tgtEl>
                                        <p:attrNameLst>
                                          <p:attrName>style.visibility</p:attrName>
                                        </p:attrNameLst>
                                      </p:cBhvr>
                                      <p:to>
                                        <p:strVal val="visible"/>
                                      </p:to>
                                    </p:set>
                                    <p:anim calcmode="lin" valueType="num">
                                      <p:cBhvr>
                                        <p:cTn id="31" dur="300" fill="hold"/>
                                        <p:tgtEl>
                                          <p:spTgt spid="1462"/>
                                        </p:tgtEl>
                                        <p:attrNameLst>
                                          <p:attrName>ppt_w</p:attrName>
                                        </p:attrNameLst>
                                      </p:cBhvr>
                                      <p:tavLst>
                                        <p:tav tm="0">
                                          <p:val>
                                            <p:fltVal val="0"/>
                                          </p:val>
                                        </p:tav>
                                        <p:tav tm="100000">
                                          <p:val>
                                            <p:strVal val="#ppt_w"/>
                                          </p:val>
                                        </p:tav>
                                      </p:tavLst>
                                    </p:anim>
                                    <p:anim calcmode="lin" valueType="num">
                                      <p:cBhvr>
                                        <p:cTn id="32" dur="300" fill="hold"/>
                                        <p:tgtEl>
                                          <p:spTgt spid="146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63"/>
                                        </p:tgtEl>
                                        <p:attrNameLst>
                                          <p:attrName>style.visibility</p:attrName>
                                        </p:attrNameLst>
                                      </p:cBhvr>
                                      <p:to>
                                        <p:strVal val="visible"/>
                                      </p:to>
                                    </p:set>
                                    <p:anim calcmode="lin" valueType="num">
                                      <p:cBhvr additive="base">
                                        <p:cTn id="37" dur="500" fill="hold"/>
                                        <p:tgtEl>
                                          <p:spTgt spid="1463"/>
                                        </p:tgtEl>
                                        <p:attrNameLst>
                                          <p:attrName>ppt_x</p:attrName>
                                        </p:attrNameLst>
                                      </p:cBhvr>
                                      <p:tavLst>
                                        <p:tav tm="0">
                                          <p:val>
                                            <p:strVal val="#ppt_x"/>
                                          </p:val>
                                        </p:tav>
                                        <p:tav tm="100000">
                                          <p:val>
                                            <p:strVal val="#ppt_x"/>
                                          </p:val>
                                        </p:tav>
                                      </p:tavLst>
                                    </p:anim>
                                    <p:anim calcmode="lin" valueType="num">
                                      <p:cBhvr additive="base">
                                        <p:cTn id="38" dur="500" fill="hold"/>
                                        <p:tgtEl>
                                          <p:spTgt spid="14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 grpId="1" bldLvl="0" animBg="1" advAuto="0"/>
      <p:bldP spid="1439" grpId="0" bldLvl="0" animBg="1"/>
      <p:bldP spid="1454" grpId="3" bldLvl="0" animBg="1" advAuto="0"/>
      <p:bldP spid="1455" grpId="0" bldLvl="0" animBg="1"/>
      <p:bldP spid="1462" grpId="4" bldLvl="0" animBg="1" advAuto="0"/>
      <p:bldP spid="146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p:nvPr/>
        </p:nvSpPr>
        <p:spPr>
          <a:xfrm>
            <a:off x="24770" y="-1577"/>
            <a:ext cx="2214563" cy="5140347"/>
          </a:xfrm>
          <a:prstGeom prst="rect">
            <a:avLst/>
          </a:prstGeom>
          <a:solidFill>
            <a:srgbClr val="006794"/>
          </a:solidFill>
          <a:ln w="9525">
            <a:noFill/>
          </a:ln>
        </p:spPr>
        <p:txBody>
          <a:bodyPr anchor="ctr"/>
          <a:lstStyle/>
          <a:p>
            <a:pPr lvl="0" algn="ctr" eaLnBrk="1" hangingPunct="1">
              <a:buFont typeface="Arial" charset="0"/>
              <a:buNone/>
            </a:pPr>
            <a:endParaRPr lang="zh-CN" altLang="zh-CN" dirty="0">
              <a:solidFill>
                <a:srgbClr val="FFFFFF"/>
              </a:solidFill>
              <a:latin typeface="微软雅黑" pitchFamily="34" charset="-122"/>
              <a:ea typeface="微软雅黑" pitchFamily="34" charset="-122"/>
              <a:sym typeface="微软雅黑" pitchFamily="34" charset="-122"/>
            </a:endParaRPr>
          </a:p>
        </p:txBody>
      </p:sp>
      <p:grpSp>
        <p:nvGrpSpPr>
          <p:cNvPr id="5123" name="Group 3"/>
          <p:cNvGrpSpPr/>
          <p:nvPr/>
        </p:nvGrpSpPr>
        <p:grpSpPr>
          <a:xfrm flipH="1">
            <a:off x="12896" y="25890"/>
            <a:ext cx="5003800" cy="5143500"/>
            <a:chOff x="0" y="0"/>
            <a:chExt cx="5004049" cy="5143500"/>
          </a:xfrm>
        </p:grpSpPr>
        <p:sp>
          <p:nvSpPr>
            <p:cNvPr id="5157" name="直接连接符 34"/>
            <p:cNvSpPr/>
            <p:nvPr/>
          </p:nvSpPr>
          <p:spPr>
            <a:xfrm flipH="1">
              <a:off x="2425903" y="3824346"/>
              <a:ext cx="2578144" cy="1319154"/>
            </a:xfrm>
            <a:prstGeom prst="line">
              <a:avLst/>
            </a:prstGeom>
            <a:ln w="9525" cap="flat" cmpd="sng">
              <a:solidFill>
                <a:srgbClr val="FFFFFF">
                  <a:alpha val="29019"/>
                </a:srgbClr>
              </a:solidFill>
              <a:prstDash val="dash"/>
              <a:miter/>
              <a:headEnd type="none" w="med" len="med"/>
              <a:tailEnd type="none" w="med" len="med"/>
            </a:ln>
          </p:spPr>
        </p:sp>
        <p:sp>
          <p:nvSpPr>
            <p:cNvPr id="5158" name="直接连接符 35"/>
            <p:cNvSpPr/>
            <p:nvPr/>
          </p:nvSpPr>
          <p:spPr>
            <a:xfrm flipH="1" flipV="1">
              <a:off x="0" y="627534"/>
              <a:ext cx="5004049" cy="3960440"/>
            </a:xfrm>
            <a:prstGeom prst="line">
              <a:avLst/>
            </a:prstGeom>
            <a:ln w="9525" cap="flat" cmpd="sng">
              <a:solidFill>
                <a:srgbClr val="FFFFFF">
                  <a:alpha val="29019"/>
                </a:srgbClr>
              </a:solidFill>
              <a:prstDash val="dash"/>
              <a:miter/>
              <a:headEnd type="none" w="med" len="med"/>
              <a:tailEnd type="none" w="med" len="med"/>
            </a:ln>
          </p:spPr>
        </p:sp>
        <p:sp>
          <p:nvSpPr>
            <p:cNvPr id="5159" name="直接连接符 36"/>
            <p:cNvSpPr/>
            <p:nvPr/>
          </p:nvSpPr>
          <p:spPr>
            <a:xfrm flipH="1">
              <a:off x="4248472" y="3013090"/>
              <a:ext cx="755575" cy="2130410"/>
            </a:xfrm>
            <a:prstGeom prst="line">
              <a:avLst/>
            </a:prstGeom>
            <a:ln w="9525" cap="flat" cmpd="sng">
              <a:solidFill>
                <a:srgbClr val="FFFFFF">
                  <a:alpha val="29019"/>
                </a:srgbClr>
              </a:solidFill>
              <a:prstDash val="dash"/>
              <a:miter/>
              <a:headEnd type="none" w="med" len="med"/>
              <a:tailEnd type="none" w="med" len="med"/>
            </a:ln>
          </p:spPr>
        </p:sp>
        <p:sp>
          <p:nvSpPr>
            <p:cNvPr id="5160" name="直接连接符 38"/>
            <p:cNvSpPr/>
            <p:nvPr/>
          </p:nvSpPr>
          <p:spPr>
            <a:xfrm>
              <a:off x="2608837" y="0"/>
              <a:ext cx="1495619" cy="5092030"/>
            </a:xfrm>
            <a:prstGeom prst="line">
              <a:avLst/>
            </a:prstGeom>
            <a:ln w="9525" cap="flat" cmpd="sng">
              <a:solidFill>
                <a:srgbClr val="FFFFFF">
                  <a:alpha val="29019"/>
                </a:srgbClr>
              </a:solidFill>
              <a:prstDash val="dash"/>
              <a:miter/>
              <a:headEnd type="none" w="med" len="med"/>
              <a:tailEnd type="none" w="med" len="med"/>
            </a:ln>
          </p:spPr>
        </p:sp>
        <p:sp>
          <p:nvSpPr>
            <p:cNvPr id="5161" name="直接连接符 39"/>
            <p:cNvSpPr/>
            <p:nvPr/>
          </p:nvSpPr>
          <p:spPr>
            <a:xfrm flipH="1">
              <a:off x="3168352" y="2571750"/>
              <a:ext cx="1835697" cy="2571750"/>
            </a:xfrm>
            <a:prstGeom prst="line">
              <a:avLst/>
            </a:prstGeom>
            <a:ln w="9525" cap="flat" cmpd="sng">
              <a:solidFill>
                <a:srgbClr val="FFFFFF">
                  <a:alpha val="29019"/>
                </a:srgbClr>
              </a:solidFill>
              <a:prstDash val="dash"/>
              <a:miter/>
              <a:headEnd type="none" w="med" len="med"/>
              <a:tailEnd type="none" w="med" len="med"/>
            </a:ln>
          </p:spPr>
        </p:sp>
      </p:grpSp>
      <p:grpSp>
        <p:nvGrpSpPr>
          <p:cNvPr id="5125" name="Group 10"/>
          <p:cNvGrpSpPr/>
          <p:nvPr/>
        </p:nvGrpSpPr>
        <p:grpSpPr>
          <a:xfrm>
            <a:off x="2088466" y="1171124"/>
            <a:ext cx="360363" cy="368300"/>
            <a:chOff x="0" y="0"/>
            <a:chExt cx="360040" cy="369332"/>
          </a:xfrm>
        </p:grpSpPr>
        <p:sp>
          <p:nvSpPr>
            <p:cNvPr id="5155" name="椭圆 23"/>
            <p:cNvSpPr/>
            <p:nvPr/>
          </p:nvSpPr>
          <p:spPr>
            <a:xfrm>
              <a:off x="0" y="4646"/>
              <a:ext cx="360040" cy="360040"/>
            </a:xfrm>
            <a:prstGeom prst="ellipse">
              <a:avLst/>
            </a:prstGeom>
            <a:solidFill>
              <a:srgbClr val="FF8607"/>
            </a:solidFill>
            <a:ln w="25400" cap="flat" cmpd="sng">
              <a:solidFill>
                <a:srgbClr val="FFFFFF"/>
              </a:solidFill>
              <a:prstDash val="solid"/>
              <a:miter/>
              <a:headEnd type="none" w="med" len="med"/>
              <a:tailEnd type="none" w="med" len="med"/>
            </a:ln>
          </p:spPr>
          <p:txBody>
            <a:bodyPr anchor="ctr"/>
            <a:lstStyle/>
            <a:p>
              <a:pPr lvl="0" algn="ctr" eaLnBrk="1" hangingPunct="1">
                <a:buFont typeface="Arial" charset="0"/>
                <a:buNone/>
              </a:pPr>
              <a:endParaRPr lang="zh-CN" altLang="zh-CN" dirty="0">
                <a:solidFill>
                  <a:srgbClr val="FFFFFF"/>
                </a:solidFill>
                <a:latin typeface="微软雅黑" pitchFamily="34" charset="-122"/>
                <a:ea typeface="微软雅黑" pitchFamily="34" charset="-122"/>
                <a:sym typeface="微软雅黑" pitchFamily="34" charset="-122"/>
              </a:endParaRPr>
            </a:p>
          </p:txBody>
        </p:sp>
        <p:sp>
          <p:nvSpPr>
            <p:cNvPr id="5156" name="TextBox 52"/>
            <p:cNvSpPr/>
            <p:nvPr/>
          </p:nvSpPr>
          <p:spPr>
            <a:xfrm>
              <a:off x="20361" y="0"/>
              <a:ext cx="319318" cy="369332"/>
            </a:xfrm>
            <a:prstGeom prst="rect">
              <a:avLst/>
            </a:prstGeom>
            <a:noFill/>
            <a:ln w="9525">
              <a:noFill/>
            </a:ln>
          </p:spPr>
          <p:txBody>
            <a:bodyPr wrap="none">
              <a:spAutoFit/>
            </a:bodyPr>
            <a:lstStyle/>
            <a:p>
              <a:pPr lvl="0" eaLnBrk="1" hangingPunct="1">
                <a:buFont typeface="Arial" charset="0"/>
                <a:buNone/>
              </a:pPr>
              <a:r>
                <a:rPr lang="en-US" altLang="zh-CN" dirty="0">
                  <a:solidFill>
                    <a:srgbClr val="FFFFFF"/>
                  </a:solidFill>
                  <a:latin typeface="微软雅黑" pitchFamily="34" charset="-122"/>
                  <a:ea typeface="微软雅黑" pitchFamily="34" charset="-122"/>
                  <a:sym typeface="微软雅黑" pitchFamily="34" charset="-122"/>
                </a:rPr>
                <a:t>1</a:t>
              </a:r>
              <a:endParaRPr lang="zh-CN" altLang="en-US" dirty="0">
                <a:solidFill>
                  <a:srgbClr val="FFFFFF"/>
                </a:solidFill>
                <a:latin typeface="微软雅黑" pitchFamily="34" charset="-122"/>
                <a:ea typeface="微软雅黑" pitchFamily="34" charset="-122"/>
                <a:sym typeface="微软雅黑" pitchFamily="34" charset="-122"/>
              </a:endParaRPr>
            </a:p>
          </p:txBody>
        </p:sp>
      </p:grpSp>
      <p:grpSp>
        <p:nvGrpSpPr>
          <p:cNvPr id="5126" name="Group 13"/>
          <p:cNvGrpSpPr/>
          <p:nvPr/>
        </p:nvGrpSpPr>
        <p:grpSpPr>
          <a:xfrm>
            <a:off x="2088466" y="2389673"/>
            <a:ext cx="360363" cy="369888"/>
            <a:chOff x="0" y="0"/>
            <a:chExt cx="360040" cy="369332"/>
          </a:xfrm>
        </p:grpSpPr>
        <p:sp>
          <p:nvSpPr>
            <p:cNvPr id="5153" name="椭圆 24"/>
            <p:cNvSpPr/>
            <p:nvPr/>
          </p:nvSpPr>
          <p:spPr>
            <a:xfrm>
              <a:off x="0" y="4647"/>
              <a:ext cx="360040" cy="360040"/>
            </a:xfrm>
            <a:prstGeom prst="ellipse">
              <a:avLst/>
            </a:prstGeom>
            <a:solidFill>
              <a:srgbClr val="FF8607"/>
            </a:solidFill>
            <a:ln w="25400" cap="flat" cmpd="sng">
              <a:solidFill>
                <a:srgbClr val="FFFFFF"/>
              </a:solidFill>
              <a:prstDash val="solid"/>
              <a:miter/>
              <a:headEnd type="none" w="med" len="med"/>
              <a:tailEnd type="none" w="med" len="med"/>
            </a:ln>
          </p:spPr>
          <p:txBody>
            <a:bodyPr anchor="ctr"/>
            <a:lstStyle/>
            <a:p>
              <a:pPr lvl="0" algn="ctr" eaLnBrk="1" hangingPunct="1">
                <a:buFont typeface="Arial" charset="0"/>
                <a:buNone/>
              </a:pPr>
              <a:endParaRPr lang="zh-CN" altLang="zh-CN" dirty="0">
                <a:solidFill>
                  <a:srgbClr val="FFFFFF"/>
                </a:solidFill>
                <a:latin typeface="微软雅黑" pitchFamily="34" charset="-122"/>
                <a:ea typeface="微软雅黑" pitchFamily="34" charset="-122"/>
                <a:sym typeface="微软雅黑" pitchFamily="34" charset="-122"/>
              </a:endParaRPr>
            </a:p>
          </p:txBody>
        </p:sp>
        <p:sp>
          <p:nvSpPr>
            <p:cNvPr id="5154" name="TextBox 53"/>
            <p:cNvSpPr/>
            <p:nvPr/>
          </p:nvSpPr>
          <p:spPr>
            <a:xfrm>
              <a:off x="20361" y="0"/>
              <a:ext cx="319318" cy="369332"/>
            </a:xfrm>
            <a:prstGeom prst="rect">
              <a:avLst/>
            </a:prstGeom>
            <a:noFill/>
            <a:ln w="9525">
              <a:noFill/>
            </a:ln>
          </p:spPr>
          <p:txBody>
            <a:bodyPr wrap="none">
              <a:spAutoFit/>
            </a:bodyPr>
            <a:lstStyle/>
            <a:p>
              <a:pPr lvl="0" eaLnBrk="1" hangingPunct="1">
                <a:buFont typeface="Arial" charset="0"/>
                <a:buNone/>
              </a:pPr>
              <a:r>
                <a:rPr lang="en-US" altLang="zh-CN" dirty="0">
                  <a:solidFill>
                    <a:srgbClr val="FFFFFF"/>
                  </a:solidFill>
                  <a:latin typeface="微软雅黑" pitchFamily="34" charset="-122"/>
                  <a:ea typeface="微软雅黑" pitchFamily="34" charset="-122"/>
                  <a:sym typeface="微软雅黑" pitchFamily="34" charset="-122"/>
                </a:rPr>
                <a:t>2</a:t>
              </a:r>
              <a:endParaRPr lang="zh-CN" altLang="en-US" dirty="0">
                <a:solidFill>
                  <a:srgbClr val="FFFFFF"/>
                </a:solidFill>
                <a:latin typeface="微软雅黑" pitchFamily="34" charset="-122"/>
                <a:ea typeface="微软雅黑" pitchFamily="34" charset="-122"/>
                <a:sym typeface="微软雅黑" pitchFamily="34" charset="-122"/>
              </a:endParaRPr>
            </a:p>
          </p:txBody>
        </p:sp>
      </p:grpSp>
      <p:grpSp>
        <p:nvGrpSpPr>
          <p:cNvPr id="5127" name="Group 16"/>
          <p:cNvGrpSpPr/>
          <p:nvPr/>
        </p:nvGrpSpPr>
        <p:grpSpPr>
          <a:xfrm>
            <a:off x="2069382" y="3593957"/>
            <a:ext cx="360363" cy="373063"/>
            <a:chOff x="0" y="0"/>
            <a:chExt cx="360040" cy="372618"/>
          </a:xfrm>
        </p:grpSpPr>
        <p:sp>
          <p:nvSpPr>
            <p:cNvPr id="5151" name="椭圆 26"/>
            <p:cNvSpPr/>
            <p:nvPr/>
          </p:nvSpPr>
          <p:spPr>
            <a:xfrm>
              <a:off x="0" y="0"/>
              <a:ext cx="360040" cy="360040"/>
            </a:xfrm>
            <a:prstGeom prst="ellipse">
              <a:avLst/>
            </a:prstGeom>
            <a:solidFill>
              <a:srgbClr val="FF8607"/>
            </a:solidFill>
            <a:ln w="25400" cap="flat" cmpd="sng">
              <a:solidFill>
                <a:srgbClr val="FFFFFF"/>
              </a:solidFill>
              <a:prstDash val="solid"/>
              <a:miter/>
              <a:headEnd type="none" w="med" len="med"/>
              <a:tailEnd type="none" w="med" len="med"/>
            </a:ln>
          </p:spPr>
          <p:txBody>
            <a:bodyPr anchor="ctr"/>
            <a:lstStyle/>
            <a:p>
              <a:pPr lvl="0" algn="ctr" eaLnBrk="1" hangingPunct="1">
                <a:buFont typeface="Arial" charset="0"/>
                <a:buNone/>
              </a:pPr>
              <a:endParaRPr lang="zh-CN" altLang="zh-CN" dirty="0">
                <a:solidFill>
                  <a:srgbClr val="FFFFFF"/>
                </a:solidFill>
                <a:latin typeface="微软雅黑" pitchFamily="34" charset="-122"/>
                <a:ea typeface="微软雅黑" pitchFamily="34" charset="-122"/>
                <a:sym typeface="微软雅黑" pitchFamily="34" charset="-122"/>
              </a:endParaRPr>
            </a:p>
          </p:txBody>
        </p:sp>
        <p:sp>
          <p:nvSpPr>
            <p:cNvPr id="5152" name="TextBox 55"/>
            <p:cNvSpPr/>
            <p:nvPr/>
          </p:nvSpPr>
          <p:spPr>
            <a:xfrm>
              <a:off x="20361" y="3286"/>
              <a:ext cx="319318" cy="369332"/>
            </a:xfrm>
            <a:prstGeom prst="rect">
              <a:avLst/>
            </a:prstGeom>
            <a:noFill/>
            <a:ln w="9525">
              <a:noFill/>
            </a:ln>
          </p:spPr>
          <p:txBody>
            <a:bodyPr wrap="none">
              <a:spAutoFit/>
            </a:bodyPr>
            <a:lstStyle/>
            <a:p>
              <a:pPr lvl="0" eaLnBrk="1" hangingPunct="1">
                <a:buFont typeface="Arial" charset="0"/>
                <a:buNone/>
              </a:pPr>
              <a:r>
                <a:rPr lang="en-US" altLang="zh-CN" dirty="0">
                  <a:solidFill>
                    <a:srgbClr val="FFFFFF"/>
                  </a:solidFill>
                  <a:latin typeface="微软雅黑" pitchFamily="34" charset="-122"/>
                  <a:ea typeface="微软雅黑" pitchFamily="34" charset="-122"/>
                  <a:sym typeface="微软雅黑" pitchFamily="34" charset="-122"/>
                </a:rPr>
                <a:t>3</a:t>
              </a:r>
              <a:endParaRPr lang="zh-CN" altLang="en-US" dirty="0">
                <a:solidFill>
                  <a:srgbClr val="FFFFFF"/>
                </a:solidFill>
                <a:latin typeface="微软雅黑" pitchFamily="34" charset="-122"/>
                <a:ea typeface="微软雅黑" pitchFamily="34" charset="-122"/>
                <a:sym typeface="微软雅黑" pitchFamily="34" charset="-122"/>
              </a:endParaRPr>
            </a:p>
          </p:txBody>
        </p:sp>
      </p:grpSp>
      <p:sp>
        <p:nvSpPr>
          <p:cNvPr id="5133" name="矩形 30"/>
          <p:cNvSpPr/>
          <p:nvPr/>
        </p:nvSpPr>
        <p:spPr>
          <a:xfrm>
            <a:off x="2949349" y="1083189"/>
            <a:ext cx="4486275" cy="613410"/>
          </a:xfrm>
          <a:prstGeom prst="rect">
            <a:avLst/>
          </a:prstGeom>
          <a:noFill/>
          <a:ln w="9525">
            <a:noFill/>
          </a:ln>
        </p:spPr>
        <p:txBody>
          <a:bodyPr wrap="square">
            <a:spAutoFit/>
          </a:bodyPr>
          <a:lstStyle/>
          <a:p>
            <a:pPr lvl="0" eaLnBrk="1" hangingPunct="1">
              <a:buFont typeface="Arial" charset="0"/>
              <a:buNone/>
            </a:pPr>
            <a:r>
              <a:rPr lang="en-US" altLang="zh-CN" sz="3200" b="1" dirty="0">
                <a:solidFill>
                  <a:schemeClr val="bg1">
                    <a:lumMod val="50000"/>
                  </a:schemeClr>
                </a:solidFill>
                <a:latin typeface="微软雅黑" pitchFamily="34" charset="-122"/>
                <a:ea typeface="微软雅黑" pitchFamily="34" charset="-122"/>
                <a:sym typeface="微软雅黑" pitchFamily="34" charset="-122"/>
              </a:rPr>
              <a:t>为什么要安全自主管理</a:t>
            </a:r>
          </a:p>
        </p:txBody>
      </p:sp>
      <p:sp>
        <p:nvSpPr>
          <p:cNvPr id="5139" name="矩形 66"/>
          <p:cNvSpPr/>
          <p:nvPr/>
        </p:nvSpPr>
        <p:spPr>
          <a:xfrm>
            <a:off x="2995210" y="2255192"/>
            <a:ext cx="4283075" cy="613410"/>
          </a:xfrm>
          <a:prstGeom prst="rect">
            <a:avLst/>
          </a:prstGeom>
          <a:noFill/>
          <a:ln w="9525">
            <a:noFill/>
          </a:ln>
        </p:spPr>
        <p:txBody>
          <a:bodyPr wrap="square">
            <a:spAutoFit/>
          </a:bodyPr>
          <a:lstStyle/>
          <a:p>
            <a:pPr lvl="0" eaLnBrk="1" hangingPunct="1">
              <a:buFont typeface="Arial" charset="0"/>
              <a:buNone/>
            </a:pPr>
            <a:r>
              <a:rPr lang="en-US" altLang="zh-CN" sz="3200" b="1" dirty="0">
                <a:solidFill>
                  <a:schemeClr val="bg1">
                    <a:lumMod val="50000"/>
                  </a:schemeClr>
                </a:solidFill>
                <a:latin typeface="微软雅黑" pitchFamily="34" charset="-122"/>
                <a:ea typeface="微软雅黑" pitchFamily="34" charset="-122"/>
                <a:sym typeface="微软雅黑" pitchFamily="34" charset="-122"/>
              </a:rPr>
              <a:t>怎样做好安全自主管理</a:t>
            </a:r>
          </a:p>
        </p:txBody>
      </p:sp>
      <p:sp>
        <p:nvSpPr>
          <p:cNvPr id="5" name="矩形 4"/>
          <p:cNvSpPr/>
          <p:nvPr userDrawn="1"/>
        </p:nvSpPr>
        <p:spPr>
          <a:xfrm>
            <a:off x="-70736" y="25580"/>
            <a:ext cx="1665605" cy="842010"/>
          </a:xfrm>
          <a:prstGeom prst="rect">
            <a:avLst/>
          </a:prstGeom>
        </p:spPr>
        <p:txBody>
          <a:bodyPr wrap="square">
            <a:spAutoFit/>
          </a:bodyPr>
          <a:lstStyle/>
          <a:p>
            <a:pPr marL="0" marR="0" lvl="0" indent="0" algn="r" defTabSz="914400" eaLnBrk="1" fontAlgn="auto" latinLnBrk="0" hangingPunct="1">
              <a:lnSpc>
                <a:spcPct val="112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9300"/>
                </a:solidFill>
                <a:effectLst/>
                <a:uLnTx/>
                <a:uFillTx/>
                <a:latin typeface="微软雅黑" pitchFamily="34" charset="-122"/>
                <a:ea typeface="微软雅黑" pitchFamily="34" charset="-122"/>
              </a:rPr>
              <a:t>目录页 </a:t>
            </a:r>
            <a:r>
              <a:rPr kumimoji="0" lang="en-US" altLang="zh-CN" sz="2800" b="1" i="0" u="none" strike="noStrike" kern="1200" cap="none" spc="0" normalizeH="0" baseline="0" noProof="0" dirty="0">
                <a:ln>
                  <a:noFill/>
                </a:ln>
                <a:solidFill>
                  <a:srgbClr val="FF9300"/>
                </a:solidFill>
                <a:effectLst/>
                <a:uLnTx/>
                <a:uFillTx/>
                <a:latin typeface="微软雅黑" pitchFamily="34" charset="-122"/>
                <a:ea typeface="微软雅黑" pitchFamily="34" charset="-122"/>
              </a:rPr>
              <a:t> </a:t>
            </a:r>
          </a:p>
          <a:p>
            <a:pPr marL="0" marR="0" lvl="0" indent="0" algn="r" defTabSz="914400" eaLnBrk="1" fontAlgn="auto" latinLnBrk="0" hangingPunct="1">
              <a:lnSpc>
                <a:spcPct val="112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lumMod val="50000"/>
                  </a:schemeClr>
                </a:solidFill>
                <a:effectLst/>
                <a:uLnTx/>
                <a:uFillTx/>
                <a:latin typeface="Calibri"/>
                <a:ea typeface="宋体" charset="-122"/>
              </a:rPr>
              <a:t>CONTENTS PAGE </a:t>
            </a:r>
            <a:endParaRPr kumimoji="0" lang="zh-CN" altLang="en-US" sz="1800" b="0" i="0" u="none" strike="noStrike" kern="0" cap="none" spc="0" normalizeH="0" baseline="0" noProof="0" dirty="0">
              <a:ln>
                <a:noFill/>
              </a:ln>
              <a:solidFill>
                <a:schemeClr val="bg1">
                  <a:lumMod val="50000"/>
                </a:schemeClr>
              </a:solidFill>
              <a:effectLst/>
              <a:uLnTx/>
              <a:uFillTx/>
            </a:endParaRPr>
          </a:p>
        </p:txBody>
      </p:sp>
      <p:sp>
        <p:nvSpPr>
          <p:cNvPr id="11" name="矩形 66"/>
          <p:cNvSpPr/>
          <p:nvPr/>
        </p:nvSpPr>
        <p:spPr>
          <a:xfrm>
            <a:off x="3031975" y="3393508"/>
            <a:ext cx="4337685" cy="613410"/>
          </a:xfrm>
          <a:prstGeom prst="rect">
            <a:avLst/>
          </a:prstGeom>
          <a:noFill/>
          <a:ln w="9525">
            <a:noFill/>
          </a:ln>
        </p:spPr>
        <p:txBody>
          <a:bodyPr wrap="square">
            <a:spAutoFit/>
          </a:bodyPr>
          <a:lstStyle/>
          <a:p>
            <a:pPr lvl="0" eaLnBrk="1" hangingPunct="1">
              <a:buFont typeface="Arial" charset="0"/>
              <a:buNone/>
            </a:pPr>
            <a:r>
              <a:rPr lang="en-US" altLang="zh-CN" sz="3200" b="1" dirty="0">
                <a:solidFill>
                  <a:schemeClr val="bg1">
                    <a:lumMod val="50000"/>
                  </a:schemeClr>
                </a:solidFill>
                <a:latin typeface="微软雅黑" pitchFamily="34" charset="-122"/>
                <a:ea typeface="微软雅黑" pitchFamily="34" charset="-122"/>
                <a:sym typeface="微软雅黑" pitchFamily="34" charset="-122"/>
              </a:rPr>
              <a:t>自主管理安全文化落地</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557529" y="95396"/>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一.基层安全管理目前存在的缺失和问题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20</a:t>
            </a:fld>
            <a:endParaRPr lang="en-US" altLang="zh-CN"/>
          </a:p>
        </p:txBody>
      </p:sp>
      <p:sp>
        <p:nvSpPr>
          <p:cNvPr id="13" name="矩形 1"/>
          <p:cNvSpPr/>
          <p:nvPr/>
        </p:nvSpPr>
        <p:spPr>
          <a:xfrm>
            <a:off x="670452" y="1800943"/>
            <a:ext cx="7977188" cy="417513"/>
          </a:xfrm>
          <a:prstGeom prst="rect">
            <a:avLst/>
          </a:prstGeom>
          <a:noFill/>
          <a:ln w="9525">
            <a:noFill/>
          </a:ln>
        </p:spPr>
        <p:txBody>
          <a:bodyPr wrap="square" anchor="t">
            <a:spAutoFit/>
          </a:bodyPr>
          <a:lstStyle/>
          <a:p>
            <a:pPr lvl="0" indent="0" algn="just"/>
            <a:r>
              <a:rPr lang="zh-CN" altLang="en-US" sz="2000" dirty="0">
                <a:latin typeface="微软雅黑" pitchFamily="34" charset="-122"/>
                <a:ea typeface="微软雅黑" pitchFamily="34" charset="-122"/>
              </a:rPr>
              <a:t>（1）安全管理存在抽象、空洞或简单化，以为台帐资料完善就是管理；</a:t>
            </a:r>
          </a:p>
        </p:txBody>
      </p:sp>
      <p:sp>
        <p:nvSpPr>
          <p:cNvPr id="21" name="矩形 1"/>
          <p:cNvSpPr/>
          <p:nvPr/>
        </p:nvSpPr>
        <p:spPr>
          <a:xfrm>
            <a:off x="663575" y="2818062"/>
            <a:ext cx="7978775" cy="547687"/>
          </a:xfrm>
          <a:prstGeom prst="rect">
            <a:avLst/>
          </a:prstGeom>
          <a:noFill/>
          <a:ln w="9525">
            <a:noFill/>
          </a:ln>
        </p:spPr>
        <p:txBody>
          <a:bodyPr wrap="square" anchor="t">
            <a:spAutoFit/>
          </a:bodyPr>
          <a:lstStyle/>
          <a:p>
            <a:pPr lvl="0" indent="0" algn="just">
              <a:lnSpc>
                <a:spcPct val="150000"/>
              </a:lnSpc>
            </a:pPr>
            <a:r>
              <a:rPr lang="zh-CN" altLang="en-US" sz="2000" dirty="0">
                <a:latin typeface="微软雅黑" pitchFamily="34" charset="-122"/>
                <a:ea typeface="微软雅黑" pitchFamily="34" charset="-122"/>
              </a:rPr>
              <a:t>（3）企业管理者对安全管理的标准认识不同、没有形成一种共识；</a:t>
            </a:r>
          </a:p>
        </p:txBody>
      </p:sp>
      <p:sp>
        <p:nvSpPr>
          <p:cNvPr id="23" name="矩形 1"/>
          <p:cNvSpPr/>
          <p:nvPr/>
        </p:nvSpPr>
        <p:spPr>
          <a:xfrm>
            <a:off x="663575" y="2489846"/>
            <a:ext cx="7045325" cy="392112"/>
          </a:xfrm>
          <a:prstGeom prst="rect">
            <a:avLst/>
          </a:prstGeom>
          <a:noFill/>
          <a:ln w="9525">
            <a:noFill/>
          </a:ln>
        </p:spPr>
        <p:txBody>
          <a:bodyPr wrap="square" anchor="t">
            <a:spAutoFit/>
          </a:bodyPr>
          <a:lstStyle/>
          <a:p>
            <a:pPr lvl="0" indent="0" algn="just">
              <a:lnSpc>
                <a:spcPts val="1200"/>
              </a:lnSpc>
            </a:pPr>
            <a:r>
              <a:rPr lang="zh-CN" altLang="en-US" sz="2000" dirty="0">
                <a:latin typeface="微软雅黑" pitchFamily="34" charset="-122"/>
                <a:ea typeface="微软雅黑" pitchFamily="34" charset="-122"/>
              </a:rPr>
              <a:t>（2）企业安全管理沦为安全员独角戏的管理，收获甚微；</a:t>
            </a:r>
          </a:p>
        </p:txBody>
      </p:sp>
      <p:sp>
        <p:nvSpPr>
          <p:cNvPr id="3" name="矩形 1"/>
          <p:cNvSpPr/>
          <p:nvPr/>
        </p:nvSpPr>
        <p:spPr>
          <a:xfrm>
            <a:off x="655638" y="3547121"/>
            <a:ext cx="7977187" cy="417512"/>
          </a:xfrm>
          <a:prstGeom prst="rect">
            <a:avLst/>
          </a:prstGeom>
          <a:noFill/>
          <a:ln w="9525">
            <a:noFill/>
          </a:ln>
        </p:spPr>
        <p:txBody>
          <a:bodyPr wrap="square" anchor="t">
            <a:spAutoFit/>
          </a:bodyPr>
          <a:lstStyle/>
          <a:p>
            <a:pPr lvl="0" indent="0" algn="just"/>
            <a:r>
              <a:rPr lang="zh-CN" altLang="en-US" sz="2000" dirty="0">
                <a:latin typeface="微软雅黑" pitchFamily="34" charset="-122"/>
                <a:ea typeface="微软雅黑" pitchFamily="34" charset="-122"/>
              </a:rPr>
              <a:t>（4）安全管理有头无尾现象较为普遍，没有按照PDCA循环来进行；</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 fill="hold"/>
                                        <p:tgtEl>
                                          <p:spTgt spid="13"/>
                                        </p:tgtEl>
                                        <p:attrNameLst>
                                          <p:attrName>ppt_x</p:attrName>
                                        </p:attrNameLst>
                                      </p:cBhvr>
                                      <p:tavLst>
                                        <p:tav tm="0">
                                          <p:val>
                                            <p:strVal val="0-#ppt_w/2"/>
                                          </p:val>
                                        </p:tav>
                                        <p:tav tm="100000">
                                          <p:val>
                                            <p:strVal val="#ppt_x"/>
                                          </p:val>
                                        </p:tav>
                                      </p:tavLst>
                                    </p:anim>
                                    <p:anim calcmode="lin" valueType="num">
                                      <p:cBhvr>
                                        <p:cTn id="8" dur="3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 presetClass="entr" presetSubtype="8" fill="hold" grpId="0" nodeType="afterEffect">
                                  <p:stCondLst>
                                    <p:cond delay="300"/>
                                  </p:stCondLst>
                                  <p:childTnLst>
                                    <p:set>
                                      <p:cBhvr>
                                        <p:cTn id="11" dur="1" fill="hold">
                                          <p:stCondLst>
                                            <p:cond delay="0"/>
                                          </p:stCondLst>
                                        </p:cTn>
                                        <p:tgtEl>
                                          <p:spTgt spid="21"/>
                                        </p:tgtEl>
                                        <p:attrNameLst>
                                          <p:attrName>style.visibility</p:attrName>
                                        </p:attrNameLst>
                                      </p:cBhvr>
                                      <p:to>
                                        <p:strVal val="visible"/>
                                      </p:to>
                                    </p:set>
                                    <p:anim calcmode="lin" valueType="num">
                                      <p:cBhvr>
                                        <p:cTn id="12" dur="300" fill="hold"/>
                                        <p:tgtEl>
                                          <p:spTgt spid="21"/>
                                        </p:tgtEl>
                                        <p:attrNameLst>
                                          <p:attrName>ppt_x</p:attrName>
                                        </p:attrNameLst>
                                      </p:cBhvr>
                                      <p:tavLst>
                                        <p:tav tm="0">
                                          <p:val>
                                            <p:strVal val="0-#ppt_w/2"/>
                                          </p:val>
                                        </p:tav>
                                        <p:tav tm="100000">
                                          <p:val>
                                            <p:strVal val="#ppt_x"/>
                                          </p:val>
                                        </p:tav>
                                      </p:tavLst>
                                    </p:anim>
                                    <p:anim calcmode="lin" valueType="num">
                                      <p:cBhvr>
                                        <p:cTn id="13" dur="3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600"/>
                            </p:stCondLst>
                            <p:childTnLst>
                              <p:par>
                                <p:cTn id="15" presetID="2" presetClass="entr" presetSubtype="8" fill="hold" grpId="0" nodeType="afterEffect">
                                  <p:stCondLst>
                                    <p:cond delay="3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300" fill="hold"/>
                                        <p:tgtEl>
                                          <p:spTgt spid="23"/>
                                        </p:tgtEl>
                                        <p:attrNameLst>
                                          <p:attrName>ppt_x</p:attrName>
                                        </p:attrNameLst>
                                      </p:cBhvr>
                                      <p:tavLst>
                                        <p:tav tm="0">
                                          <p:val>
                                            <p:strVal val="0-#ppt_w/2"/>
                                          </p:val>
                                        </p:tav>
                                        <p:tav tm="100000">
                                          <p:val>
                                            <p:strVal val="#ppt_x"/>
                                          </p:val>
                                        </p:tav>
                                      </p:tavLst>
                                    </p:anim>
                                    <p:anim calcmode="lin" valueType="num">
                                      <p:cBhvr>
                                        <p:cTn id="18" dur="3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300"/>
                                  </p:stCondLst>
                                  <p:childTnLst>
                                    <p:set>
                                      <p:cBhvr>
                                        <p:cTn id="20" dur="1" fill="hold">
                                          <p:stCondLst>
                                            <p:cond delay="0"/>
                                          </p:stCondLst>
                                        </p:cTn>
                                        <p:tgtEl>
                                          <p:spTgt spid="3"/>
                                        </p:tgtEl>
                                        <p:attrNameLst>
                                          <p:attrName>style.visibility</p:attrName>
                                        </p:attrNameLst>
                                      </p:cBhvr>
                                      <p:to>
                                        <p:strVal val="visible"/>
                                      </p:to>
                                    </p:set>
                                    <p:anim calcmode="lin" valueType="num">
                                      <p:cBhvr>
                                        <p:cTn id="21" dur="300" fill="hold"/>
                                        <p:tgtEl>
                                          <p:spTgt spid="3"/>
                                        </p:tgtEl>
                                        <p:attrNameLst>
                                          <p:attrName>ppt_x</p:attrName>
                                        </p:attrNameLst>
                                      </p:cBhvr>
                                      <p:tavLst>
                                        <p:tav tm="0">
                                          <p:val>
                                            <p:strVal val="0-#ppt_w/2"/>
                                          </p:val>
                                        </p:tav>
                                        <p:tav tm="100000">
                                          <p:val>
                                            <p:strVal val="#ppt_x"/>
                                          </p:val>
                                        </p:tav>
                                      </p:tavLst>
                                    </p:anim>
                                    <p:anim calcmode="lin" valueType="num">
                                      <p:cBhvr>
                                        <p:cTn id="22"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3"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374"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21</a:t>
            </a:fld>
            <a:endParaRPr lang="en-US" altLang="zh-CN"/>
          </a:p>
        </p:txBody>
      </p:sp>
      <p:sp>
        <p:nvSpPr>
          <p:cNvPr id="1797" name="Shape 1797"/>
          <p:cNvSpPr/>
          <p:nvPr/>
        </p:nvSpPr>
        <p:spPr>
          <a:xfrm>
            <a:off x="1164476" y="1720831"/>
            <a:ext cx="7096763" cy="2743200"/>
          </a:xfrm>
          <a:prstGeom prst="rect">
            <a:avLst/>
          </a:prstGeom>
          <a:ln w="12700">
            <a:miter lim="400000"/>
          </a:ln>
        </p:spPr>
        <p:txBody>
          <a:bodyPr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pPr algn="just">
              <a:lnSpc>
                <a:spcPct val="150000"/>
              </a:lnSpc>
              <a:defRPr sz="1800">
                <a:solidFill>
                  <a:srgbClr val="000000"/>
                </a:solidFill>
                <a:uFillTx/>
              </a:defRPr>
            </a:pPr>
            <a:r>
              <a:rPr sz="2000">
                <a:latin typeface="微软雅黑" pitchFamily="34" charset="-122"/>
                <a:ea typeface="微软雅黑" pitchFamily="34" charset="-122"/>
              </a:rPr>
              <a:t>自主管理活动，也称现代化管理活动，在日本被简称为QC活动。它是企业通过提供机会和场所，引导和鼓励员工尽量发挥自己的聪明才智，去实现对身边事物和周围环境所存在缺陷进行自主地、持续地改善的一种做法。这种做法有利于员工重视自我和体现自身价值，有利于职工素质素养的提升，有利于班组团队的建设，有利于企业的发展。</a:t>
            </a:r>
          </a:p>
        </p:txBody>
      </p:sp>
      <p:sp>
        <p:nvSpPr>
          <p:cNvPr id="20043" name="Shape 20043"/>
          <p:cNvSpPr/>
          <p:nvPr/>
        </p:nvSpPr>
        <p:spPr>
          <a:xfrm>
            <a:off x="1164590" y="1053465"/>
            <a:ext cx="3288030"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2901950" cy="483235"/>
          </a:xfrm>
          <a:prstGeom prst="rect">
            <a:avLst/>
          </a:prstGeom>
          <a:ln w="12700">
            <a:miter lim="400000"/>
          </a:ln>
        </p:spPr>
        <p:txBody>
          <a:bodyPr wrap="square" lIns="45719" rIns="45719">
            <a:spAutoFit/>
          </a:bodyPr>
          <a:lstStyle/>
          <a:p>
            <a:pPr lvl="0">
              <a:defRPr>
                <a:uFillTx/>
              </a:defRPr>
            </a:pPr>
            <a:r>
              <a:rPr lang="zh-CN" altLang="en-US" sz="2400" dirty="0">
                <a:solidFill>
                  <a:srgbClr val="FFFFFF"/>
                </a:solidFill>
                <a:uFill>
                  <a:solidFill>
                    <a:srgbClr val="FFFFFF"/>
                  </a:solidFill>
                </a:uFill>
                <a:latin typeface="+mn-ea"/>
                <a:ea typeface="+mn-ea"/>
                <a:cs typeface="+mn-cs"/>
                <a:sym typeface="Bebas Neue"/>
              </a:rPr>
              <a:t>1、自主管理的由来</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0" nodeType="afterEffect">
                                  <p:stCondLst>
                                    <p:cond delay="0"/>
                                  </p:stCondLst>
                                  <p:childTnLst>
                                    <p:set>
                                      <p:cBhvr>
                                        <p:cTn id="6" dur="indefinite" fill="hold"/>
                                        <p:tgtEl>
                                          <p:spTgt spid="1797"/>
                                        </p:tgtEl>
                                        <p:attrNameLst>
                                          <p:attrName>style.visibility</p:attrName>
                                        </p:attrNameLst>
                                      </p:cBhvr>
                                      <p:to>
                                        <p:strVal val="visible"/>
                                      </p:to>
                                    </p:set>
                                    <p:anim calcmode="lin" valueType="num">
                                      <p:cBhvr>
                                        <p:cTn id="7" dur="300" fill="hold"/>
                                        <p:tgtEl>
                                          <p:spTgt spid="1797"/>
                                        </p:tgtEl>
                                        <p:attrNameLst>
                                          <p:attrName>ppt_x</p:attrName>
                                        </p:attrNameLst>
                                      </p:cBhvr>
                                      <p:tavLst>
                                        <p:tav tm="0">
                                          <p:val>
                                            <p:strVal val="0-#ppt_w/2"/>
                                          </p:val>
                                        </p:tav>
                                        <p:tav tm="100000">
                                          <p:val>
                                            <p:strVal val="#ppt_x"/>
                                          </p:val>
                                        </p:tav>
                                      </p:tavLst>
                                    </p:anim>
                                    <p:anim calcmode="lin" valueType="num">
                                      <p:cBhvr>
                                        <p:cTn id="8" dur="300" fill="hold"/>
                                        <p:tgtEl>
                                          <p:spTgt spid="1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7" grpId="1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45160" y="12227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22</a:t>
            </a:fld>
            <a:endParaRPr lang="en-US" altLang="zh-CN"/>
          </a:p>
        </p:txBody>
      </p:sp>
      <p:sp>
        <p:nvSpPr>
          <p:cNvPr id="1797" name="Shape 1797"/>
          <p:cNvSpPr/>
          <p:nvPr/>
        </p:nvSpPr>
        <p:spPr>
          <a:xfrm>
            <a:off x="1164476" y="1964671"/>
            <a:ext cx="7096763" cy="2286000"/>
          </a:xfrm>
          <a:prstGeom prst="rect">
            <a:avLst/>
          </a:prstGeom>
          <a:ln w="12700">
            <a:miter lim="400000"/>
          </a:ln>
        </p:spPr>
        <p:txBody>
          <a:bodyPr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pPr algn="just">
              <a:lnSpc>
                <a:spcPct val="150000"/>
              </a:lnSpc>
              <a:defRPr sz="1800">
                <a:solidFill>
                  <a:srgbClr val="000000"/>
                </a:solidFill>
                <a:uFillTx/>
              </a:defRPr>
            </a:pPr>
            <a:r>
              <a:rPr sz="2000">
                <a:latin typeface="微软雅黑" pitchFamily="34" charset="-122"/>
                <a:ea typeface="微软雅黑" pitchFamily="34" charset="-122"/>
              </a:rPr>
              <a:t>安全自主管理就是依靠完善的工作机制和保证措施，在安全管理上自我约束、自我控制和自我发现问题，促进安全管理自我创新、自我提高，逐步实现企业和员工本质安全目标。</a:t>
            </a:r>
          </a:p>
          <a:p>
            <a:pPr algn="just">
              <a:lnSpc>
                <a:spcPct val="150000"/>
              </a:lnSpc>
              <a:defRPr sz="1800">
                <a:solidFill>
                  <a:srgbClr val="000000"/>
                </a:solidFill>
                <a:uFillTx/>
              </a:defRPr>
            </a:pPr>
            <a:r>
              <a:rPr sz="2000">
                <a:latin typeface="微软雅黑" pitchFamily="34" charset="-122"/>
                <a:ea typeface="微软雅黑" pitchFamily="34" charset="-122"/>
              </a:rPr>
              <a:t>安全自主管理是一种氛围或状态，在这种氛围中，大多数人能够自觉主动地执行标准和寻求更安全的方法做事。</a:t>
            </a:r>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0" nodeType="afterEffect">
                                  <p:stCondLst>
                                    <p:cond delay="0"/>
                                  </p:stCondLst>
                                  <p:childTnLst>
                                    <p:set>
                                      <p:cBhvr>
                                        <p:cTn id="6" dur="indefinite" fill="hold"/>
                                        <p:tgtEl>
                                          <p:spTgt spid="1797"/>
                                        </p:tgtEl>
                                        <p:attrNameLst>
                                          <p:attrName>style.visibility</p:attrName>
                                        </p:attrNameLst>
                                      </p:cBhvr>
                                      <p:to>
                                        <p:strVal val="visible"/>
                                      </p:to>
                                    </p:set>
                                    <p:anim calcmode="lin" valueType="num">
                                      <p:cBhvr>
                                        <p:cTn id="7" dur="300" fill="hold"/>
                                        <p:tgtEl>
                                          <p:spTgt spid="1797"/>
                                        </p:tgtEl>
                                        <p:attrNameLst>
                                          <p:attrName>ppt_x</p:attrName>
                                        </p:attrNameLst>
                                      </p:cBhvr>
                                      <p:tavLst>
                                        <p:tav tm="0">
                                          <p:val>
                                            <p:strVal val="0-#ppt_w/2"/>
                                          </p:val>
                                        </p:tav>
                                        <p:tav tm="100000">
                                          <p:val>
                                            <p:strVal val="#ppt_x"/>
                                          </p:val>
                                        </p:tav>
                                      </p:tavLst>
                                    </p:anim>
                                    <p:anim calcmode="lin" valueType="num">
                                      <p:cBhvr>
                                        <p:cTn id="8" dur="300" fill="hold"/>
                                        <p:tgtEl>
                                          <p:spTgt spid="1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7" grpId="1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164653"/>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23</a:t>
            </a:fld>
            <a:endParaRPr lang="en-US" altLang="zh-CN"/>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272412" name="Freeform 28"/>
          <p:cNvSpPr/>
          <p:nvPr/>
        </p:nvSpPr>
        <p:spPr bwMode="gray">
          <a:xfrm>
            <a:off x="6149100" y="2132012"/>
            <a:ext cx="1534715" cy="377429"/>
          </a:xfrm>
          <a:custGeom>
            <a:avLst/>
            <a:gdLst/>
            <a:ahLst/>
            <a:cxnLst>
              <a:cxn ang="0">
                <a:pos x="621" y="113"/>
              </a:cxn>
              <a:cxn ang="0">
                <a:pos x="599"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9" y="113"/>
                  <a:pt x="599" y="113"/>
                  <a:pt x="599"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8"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C9C9C9"/>
              </a:gs>
              <a:gs pos="100000">
                <a:srgbClr val="C9C9C9">
                  <a:gamma/>
                  <a:tint val="22353"/>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11" name="Freeform 27"/>
          <p:cNvSpPr/>
          <p:nvPr/>
        </p:nvSpPr>
        <p:spPr bwMode="gray">
          <a:xfrm>
            <a:off x="4937046" y="2132012"/>
            <a:ext cx="1535906" cy="377429"/>
          </a:xfrm>
          <a:custGeom>
            <a:avLst/>
            <a:gdLst/>
            <a:ahLst/>
            <a:cxnLst>
              <a:cxn ang="0">
                <a:pos x="621" y="113"/>
              </a:cxn>
              <a:cxn ang="0">
                <a:pos x="598"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8" y="113"/>
                  <a:pt x="598" y="113"/>
                  <a:pt x="598"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7"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mpd="sng">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10" name="Freeform 26"/>
          <p:cNvSpPr/>
          <p:nvPr/>
        </p:nvSpPr>
        <p:spPr bwMode="gray">
          <a:xfrm>
            <a:off x="3723798" y="2132012"/>
            <a:ext cx="1538287" cy="377429"/>
          </a:xfrm>
          <a:custGeom>
            <a:avLst/>
            <a:gdLst/>
            <a:ahLst/>
            <a:cxnLst>
              <a:cxn ang="0">
                <a:pos x="622" y="113"/>
              </a:cxn>
              <a:cxn ang="0">
                <a:pos x="599" y="113"/>
              </a:cxn>
              <a:cxn ang="0">
                <a:pos x="577" y="90"/>
              </a:cxn>
              <a:cxn ang="0">
                <a:pos x="577" y="22"/>
              </a:cxn>
              <a:cxn ang="0">
                <a:pos x="554" y="0"/>
              </a:cxn>
              <a:cxn ang="0">
                <a:pos x="91" y="0"/>
              </a:cxn>
              <a:cxn ang="0">
                <a:pos x="68" y="22"/>
              </a:cxn>
              <a:cxn ang="0">
                <a:pos x="68" y="90"/>
              </a:cxn>
              <a:cxn ang="0">
                <a:pos x="46" y="113"/>
              </a:cxn>
              <a:cxn ang="0">
                <a:pos x="23" y="113"/>
              </a:cxn>
              <a:cxn ang="0">
                <a:pos x="0" y="136"/>
              </a:cxn>
              <a:cxn ang="0">
                <a:pos x="0" y="158"/>
              </a:cxn>
              <a:cxn ang="0">
                <a:pos x="645" y="158"/>
              </a:cxn>
              <a:cxn ang="0">
                <a:pos x="645" y="136"/>
              </a:cxn>
              <a:cxn ang="0">
                <a:pos x="622" y="113"/>
              </a:cxn>
            </a:cxnLst>
            <a:rect l="0" t="0" r="r" b="b"/>
            <a:pathLst>
              <a:path w="645" h="158">
                <a:moveTo>
                  <a:pt x="622" y="113"/>
                </a:moveTo>
                <a:cubicBezTo>
                  <a:pt x="599" y="113"/>
                  <a:pt x="599" y="113"/>
                  <a:pt x="599" y="113"/>
                </a:cubicBezTo>
                <a:cubicBezTo>
                  <a:pt x="587" y="113"/>
                  <a:pt x="577" y="103"/>
                  <a:pt x="577" y="90"/>
                </a:cubicBezTo>
                <a:cubicBezTo>
                  <a:pt x="577" y="22"/>
                  <a:pt x="577" y="22"/>
                  <a:pt x="577" y="22"/>
                </a:cubicBezTo>
                <a:cubicBezTo>
                  <a:pt x="577" y="10"/>
                  <a:pt x="566" y="0"/>
                  <a:pt x="554" y="0"/>
                </a:cubicBezTo>
                <a:cubicBezTo>
                  <a:pt x="91" y="0"/>
                  <a:pt x="91" y="0"/>
                  <a:pt x="91" y="0"/>
                </a:cubicBezTo>
                <a:cubicBezTo>
                  <a:pt x="79" y="0"/>
                  <a:pt x="68" y="10"/>
                  <a:pt x="68" y="22"/>
                </a:cubicBezTo>
                <a:cubicBezTo>
                  <a:pt x="68" y="90"/>
                  <a:pt x="68" y="90"/>
                  <a:pt x="68" y="90"/>
                </a:cubicBezTo>
                <a:cubicBezTo>
                  <a:pt x="68" y="103"/>
                  <a:pt x="58" y="113"/>
                  <a:pt x="46" y="113"/>
                </a:cubicBezTo>
                <a:cubicBezTo>
                  <a:pt x="23" y="113"/>
                  <a:pt x="23" y="113"/>
                  <a:pt x="23" y="113"/>
                </a:cubicBezTo>
                <a:cubicBezTo>
                  <a:pt x="11" y="113"/>
                  <a:pt x="0" y="123"/>
                  <a:pt x="0" y="136"/>
                </a:cubicBezTo>
                <a:cubicBezTo>
                  <a:pt x="0" y="158"/>
                  <a:pt x="0" y="158"/>
                  <a:pt x="0" y="158"/>
                </a:cubicBezTo>
                <a:cubicBezTo>
                  <a:pt x="645" y="158"/>
                  <a:pt x="645" y="158"/>
                  <a:pt x="645" y="158"/>
                </a:cubicBezTo>
                <a:cubicBezTo>
                  <a:pt x="645" y="136"/>
                  <a:pt x="645" y="136"/>
                  <a:pt x="645" y="136"/>
                </a:cubicBezTo>
                <a:cubicBezTo>
                  <a:pt x="645" y="123"/>
                  <a:pt x="635" y="113"/>
                  <a:pt x="622" y="113"/>
                </a:cubicBezTo>
                <a:close/>
              </a:path>
            </a:pathLst>
          </a:custGeom>
          <a:gradFill rotWithShape="1">
            <a:gsLst>
              <a:gs pos="0">
                <a:srgbClr val="C9C9C9"/>
              </a:gs>
              <a:gs pos="100000">
                <a:srgbClr val="C9C9C9">
                  <a:gamma/>
                  <a:tint val="22353"/>
                  <a:invGamma/>
                </a:srgbClr>
              </a:gs>
            </a:gsLst>
            <a:lin ang="5400000" scaled="1"/>
          </a:gradFill>
          <a:ln w="12700" cmpd="sng">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09" name="Freeform 25"/>
          <p:cNvSpPr/>
          <p:nvPr/>
        </p:nvSpPr>
        <p:spPr bwMode="gray">
          <a:xfrm>
            <a:off x="2512933" y="2132012"/>
            <a:ext cx="153590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6"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7"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6"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08" name="Freeform 24"/>
          <p:cNvSpPr/>
          <p:nvPr/>
        </p:nvSpPr>
        <p:spPr bwMode="gray">
          <a:xfrm>
            <a:off x="1314651" y="2138304"/>
            <a:ext cx="153471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5"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6"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5"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126AA0">
                  <a:gamma/>
                  <a:tint val="60784"/>
                  <a:invGamma/>
                </a:srgbClr>
              </a:gs>
              <a:gs pos="100000">
                <a:srgbClr val="126AA0"/>
              </a:gs>
            </a:gsLst>
            <a:lin ang="5400000" scaled="1"/>
          </a:gradFill>
          <a:ln w="12700" cmpd="sng">
            <a:noFill/>
            <a:rou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13" name="AutoShape 29" descr="© INSCALE GmbH, 26.05.2010&#10;http://www.presentationload.com/"/>
          <p:cNvSpPr>
            <a:spLocks noChangeArrowheads="1"/>
          </p:cNvSpPr>
          <p:nvPr/>
        </p:nvSpPr>
        <p:spPr bwMode="gray">
          <a:xfrm>
            <a:off x="1301750" y="2401888"/>
            <a:ext cx="6381750" cy="2112963"/>
          </a:xfrm>
          <a:prstGeom prst="roundRect">
            <a:avLst>
              <a:gd name="adj" fmla="val 1838"/>
            </a:avLst>
          </a:prstGeom>
          <a:gradFill rotWithShape="1">
            <a:gsLst>
              <a:gs pos="0">
                <a:srgbClr val="DBDBDB"/>
              </a:gs>
              <a:gs pos="100000">
                <a:srgbClr val="DBDBDB">
                  <a:gamma/>
                  <a:tint val="22353"/>
                  <a:invGamma/>
                </a:srgbClr>
              </a:gs>
            </a:gsLst>
            <a:lin ang="5400000" scaled="1"/>
          </a:gradFill>
          <a:ln w="19050">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15" name="Rectangle 5" descr="© INSCALE GmbH, 26.05.2010&#10;http://www.presentationload.com/"/>
          <p:cNvSpPr>
            <a:spLocks noChangeArrowheads="1"/>
          </p:cNvSpPr>
          <p:nvPr/>
        </p:nvSpPr>
        <p:spPr bwMode="gray">
          <a:xfrm>
            <a:off x="1409700" y="2570163"/>
            <a:ext cx="6092825" cy="1712913"/>
          </a:xfrm>
          <a:prstGeom prst="rect">
            <a:avLst/>
          </a:prstGeom>
          <a:gradFill rotWithShape="1">
            <a:gsLst>
              <a:gs pos="0">
                <a:srgbClr val="FFFFFF"/>
              </a:gs>
              <a:gs pos="100000">
                <a:srgbClr val="EAEAEA"/>
              </a:gs>
            </a:gsLst>
            <a:lin ang="5400000" scaled="1"/>
          </a:gradFill>
          <a:ln w="12700">
            <a:solidFill>
              <a:srgbClr val="DDDDDD"/>
            </a:solidFill>
            <a:miter lim="800000"/>
          </a:ln>
          <a:effectLst>
            <a:outerShdw blurRad="127000" dist="38100" dir="2700000" algn="tl" rotWithShape="0">
              <a:prstClr val="black">
                <a:alpha val="40000"/>
              </a:prstClr>
            </a:outerShdw>
          </a:effectLst>
        </p:spPr>
        <p:txBody>
          <a:bodyPr lIns="81000" tIns="81000" rIns="108000" bIns="54000"/>
          <a:lstStyle/>
          <a:p>
            <a:pPr lvl="0" fontAlgn="base">
              <a:lnSpc>
                <a:spcPct val="200000"/>
              </a:lnSpc>
            </a:pPr>
            <a:r>
              <a:rPr lang="zh-CN" altLang="en-US" sz="1600" b="1" strike="noStrike" noProof="1">
                <a:solidFill>
                  <a:srgbClr val="0000FF"/>
                </a:solidFill>
                <a:latin typeface="微软雅黑" pitchFamily="34" charset="-122"/>
                <a:ea typeface="微软雅黑" pitchFamily="34" charset="-122"/>
                <a:cs typeface="+mn-ea"/>
              </a:rPr>
              <a:t>       </a:t>
            </a:r>
            <a:r>
              <a:rPr lang="zh-CN" altLang="en-US" sz="2000" b="1" strike="noStrike" noProof="1">
                <a:solidFill>
                  <a:schemeClr val="tx1"/>
                </a:solidFill>
                <a:latin typeface="微软雅黑" pitchFamily="34" charset="-122"/>
                <a:ea typeface="微软雅黑" pitchFamily="34" charset="-122"/>
                <a:cs typeface="+mn-ea"/>
              </a:rPr>
              <a:t>员工是指企业</a:t>
            </a:r>
            <a:r>
              <a:rPr lang="en-US" altLang="zh-CN" sz="2000" b="1" strike="noStrike" noProof="1">
                <a:solidFill>
                  <a:schemeClr val="tx1"/>
                </a:solidFill>
                <a:latin typeface="微软雅黑" pitchFamily="34" charset="-122"/>
                <a:ea typeface="微软雅黑" pitchFamily="34" charset="-122"/>
                <a:cs typeface="+mn-ea"/>
              </a:rPr>
              <a:t>(</a:t>
            </a:r>
            <a:r>
              <a:rPr lang="zh-CN" altLang="en-US" sz="2000" b="1" strike="noStrike" noProof="1">
                <a:solidFill>
                  <a:schemeClr val="tx1"/>
                </a:solidFill>
                <a:latin typeface="微软雅黑" pitchFamily="34" charset="-122"/>
                <a:ea typeface="微软雅黑" pitchFamily="34" charset="-122"/>
                <a:cs typeface="+mn-ea"/>
              </a:rPr>
              <a:t>单位</a:t>
            </a:r>
            <a:r>
              <a:rPr lang="en-US" altLang="zh-CN" sz="2000" b="1" strike="noStrike" noProof="1">
                <a:solidFill>
                  <a:schemeClr val="tx1"/>
                </a:solidFill>
                <a:latin typeface="微软雅黑" pitchFamily="34" charset="-122"/>
                <a:ea typeface="微软雅黑" pitchFamily="34" charset="-122"/>
                <a:cs typeface="+mn-ea"/>
              </a:rPr>
              <a:t>) </a:t>
            </a:r>
            <a:r>
              <a:rPr lang="zh-CN" altLang="en-US" sz="2000" b="1" strike="noStrike" noProof="1">
                <a:solidFill>
                  <a:schemeClr val="tx1"/>
                </a:solidFill>
                <a:latin typeface="微软雅黑" pitchFamily="34" charset="-122"/>
                <a:ea typeface="微软雅黑" pitchFamily="34" charset="-122"/>
                <a:cs typeface="+mn-ea"/>
              </a:rPr>
              <a:t>中各种用工形式的人员，包括固定工、合同工、临时工，以及代训工和实习生 。</a:t>
            </a:r>
          </a:p>
        </p:txBody>
      </p:sp>
      <p:sp>
        <p:nvSpPr>
          <p:cNvPr id="39945" name="Text Box 106" descr="© INSCALE GmbH, 26.05.2010&#10;http://www.presentationload.com/"/>
          <p:cNvSpPr txBox="1"/>
          <p:nvPr/>
        </p:nvSpPr>
        <p:spPr>
          <a:xfrm>
            <a:off x="1476375" y="2132013"/>
            <a:ext cx="1182688" cy="274637"/>
          </a:xfrm>
          <a:prstGeom prst="rect">
            <a:avLst/>
          </a:prstGeom>
          <a:noFill/>
          <a:ln w="9525">
            <a:noFill/>
          </a:ln>
        </p:spPr>
        <p:txBody>
          <a:bodyPr anchor="ctr"/>
          <a:lstStyle/>
          <a:p>
            <a:pPr lvl="0" indent="0" algn="ctr">
              <a:spcBef>
                <a:spcPct val="50000"/>
              </a:spcBef>
            </a:pPr>
            <a:r>
              <a:rPr lang="zh-CN" altLang="de-DE" sz="1600" dirty="0">
                <a:solidFill>
                  <a:srgbClr val="FFFFFF"/>
                </a:solidFill>
                <a:latin typeface="微软雅黑" pitchFamily="34" charset="-122"/>
                <a:ea typeface="微软雅黑" pitchFamily="34" charset="-122"/>
              </a:rPr>
              <a:t>员工</a:t>
            </a:r>
          </a:p>
        </p:txBody>
      </p:sp>
      <p:sp>
        <p:nvSpPr>
          <p:cNvPr id="39946" name="Text Box 107" descr="© INSCALE GmbH, 26.05.2010&#10;http://www.presentationload.com/"/>
          <p:cNvSpPr txBox="1"/>
          <p:nvPr/>
        </p:nvSpPr>
        <p:spPr>
          <a:xfrm>
            <a:off x="6318250" y="2125663"/>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活动</a:t>
            </a:r>
          </a:p>
        </p:txBody>
      </p:sp>
      <p:sp>
        <p:nvSpPr>
          <p:cNvPr id="39947" name="Text Box 108" descr="© INSCALE GmbH, 26.05.2010&#10;http://www.presentationload.com/"/>
          <p:cNvSpPr txBox="1"/>
          <p:nvPr/>
        </p:nvSpPr>
        <p:spPr>
          <a:xfrm>
            <a:off x="3892550" y="2125663"/>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自主</a:t>
            </a:r>
          </a:p>
        </p:txBody>
      </p:sp>
      <p:sp>
        <p:nvSpPr>
          <p:cNvPr id="39948" name="Text Box 110" descr="© INSCALE GmbH, 26.05.2010&#10;http://www.presentationload.com/"/>
          <p:cNvSpPr txBox="1"/>
          <p:nvPr/>
        </p:nvSpPr>
        <p:spPr>
          <a:xfrm>
            <a:off x="2690813" y="2132013"/>
            <a:ext cx="1184275" cy="274637"/>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安全</a:t>
            </a:r>
          </a:p>
        </p:txBody>
      </p:sp>
      <p:sp>
        <p:nvSpPr>
          <p:cNvPr id="39950" name="Text Box 109" descr="© INSCALE GmbH, 26.05.2010&#10;http://www.presentationload.com/"/>
          <p:cNvSpPr txBox="1"/>
          <p:nvPr/>
        </p:nvSpPr>
        <p:spPr>
          <a:xfrm>
            <a:off x="5105400" y="2125663"/>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管理</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2412"/>
                                        </p:tgtEl>
                                        <p:attrNameLst>
                                          <p:attrName>style.visibility</p:attrName>
                                        </p:attrNameLst>
                                      </p:cBhvr>
                                      <p:to>
                                        <p:strVal val="visible"/>
                                      </p:to>
                                    </p:set>
                                    <p:animEffect transition="in" filter="diamond(in)">
                                      <p:cBhvr>
                                        <p:cTn id="7" dur="2000"/>
                                        <p:tgtEl>
                                          <p:spTgt spid="2724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72411"/>
                                        </p:tgtEl>
                                        <p:attrNameLst>
                                          <p:attrName>style.visibility</p:attrName>
                                        </p:attrNameLst>
                                      </p:cBhvr>
                                      <p:to>
                                        <p:strVal val="visible"/>
                                      </p:to>
                                    </p:set>
                                    <p:animEffect transition="in" filter="diamond(in)">
                                      <p:cBhvr>
                                        <p:cTn id="10" dur="2000"/>
                                        <p:tgtEl>
                                          <p:spTgt spid="2724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2410"/>
                                        </p:tgtEl>
                                        <p:attrNameLst>
                                          <p:attrName>style.visibility</p:attrName>
                                        </p:attrNameLst>
                                      </p:cBhvr>
                                      <p:to>
                                        <p:strVal val="visible"/>
                                      </p:to>
                                    </p:set>
                                    <p:animEffect transition="in" filter="diamond(in)">
                                      <p:cBhvr>
                                        <p:cTn id="13" dur="2000"/>
                                        <p:tgtEl>
                                          <p:spTgt spid="27241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72409"/>
                                        </p:tgtEl>
                                        <p:attrNameLst>
                                          <p:attrName>style.visibility</p:attrName>
                                        </p:attrNameLst>
                                      </p:cBhvr>
                                      <p:to>
                                        <p:strVal val="visible"/>
                                      </p:to>
                                    </p:set>
                                    <p:animEffect transition="in" filter="diamond(in)">
                                      <p:cBhvr>
                                        <p:cTn id="16" dur="2000"/>
                                        <p:tgtEl>
                                          <p:spTgt spid="27240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72408"/>
                                        </p:tgtEl>
                                        <p:attrNameLst>
                                          <p:attrName>style.visibility</p:attrName>
                                        </p:attrNameLst>
                                      </p:cBhvr>
                                      <p:to>
                                        <p:strVal val="visible"/>
                                      </p:to>
                                    </p:set>
                                    <p:animEffect transition="in" filter="diamond(in)">
                                      <p:cBhvr>
                                        <p:cTn id="19" dur="2000"/>
                                        <p:tgtEl>
                                          <p:spTgt spid="272408"/>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72413"/>
                                        </p:tgtEl>
                                        <p:attrNameLst>
                                          <p:attrName>style.visibility</p:attrName>
                                        </p:attrNameLst>
                                      </p:cBhvr>
                                      <p:to>
                                        <p:strVal val="visible"/>
                                      </p:to>
                                    </p:set>
                                    <p:animEffect transition="in" filter="diamond(in)">
                                      <p:cBhvr>
                                        <p:cTn id="22" dur="2000"/>
                                        <p:tgtEl>
                                          <p:spTgt spid="272413"/>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72415"/>
                                        </p:tgtEl>
                                        <p:attrNameLst>
                                          <p:attrName>style.visibility</p:attrName>
                                        </p:attrNameLst>
                                      </p:cBhvr>
                                      <p:to>
                                        <p:strVal val="visible"/>
                                      </p:to>
                                    </p:set>
                                    <p:animEffect transition="in" filter="diamond(in)">
                                      <p:cBhvr>
                                        <p:cTn id="25" dur="2000"/>
                                        <p:tgtEl>
                                          <p:spTgt spid="272415"/>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9945"/>
                                        </p:tgtEl>
                                        <p:attrNameLst>
                                          <p:attrName>style.visibility</p:attrName>
                                        </p:attrNameLst>
                                      </p:cBhvr>
                                      <p:to>
                                        <p:strVal val="visible"/>
                                      </p:to>
                                    </p:set>
                                    <p:animEffect transition="in" filter="diamond(in)">
                                      <p:cBhvr>
                                        <p:cTn id="28" dur="2000"/>
                                        <p:tgtEl>
                                          <p:spTgt spid="39945"/>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9946"/>
                                        </p:tgtEl>
                                        <p:attrNameLst>
                                          <p:attrName>style.visibility</p:attrName>
                                        </p:attrNameLst>
                                      </p:cBhvr>
                                      <p:to>
                                        <p:strVal val="visible"/>
                                      </p:to>
                                    </p:set>
                                    <p:animEffect transition="in" filter="diamond(in)">
                                      <p:cBhvr>
                                        <p:cTn id="31" dur="2000"/>
                                        <p:tgtEl>
                                          <p:spTgt spid="39946"/>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9947"/>
                                        </p:tgtEl>
                                        <p:attrNameLst>
                                          <p:attrName>style.visibility</p:attrName>
                                        </p:attrNameLst>
                                      </p:cBhvr>
                                      <p:to>
                                        <p:strVal val="visible"/>
                                      </p:to>
                                    </p:set>
                                    <p:animEffect transition="in" filter="diamond(in)">
                                      <p:cBhvr>
                                        <p:cTn id="34" dur="2000"/>
                                        <p:tgtEl>
                                          <p:spTgt spid="39947"/>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39948"/>
                                        </p:tgtEl>
                                        <p:attrNameLst>
                                          <p:attrName>style.visibility</p:attrName>
                                        </p:attrNameLst>
                                      </p:cBhvr>
                                      <p:to>
                                        <p:strVal val="visible"/>
                                      </p:to>
                                    </p:set>
                                    <p:animEffect transition="in" filter="diamond(in)">
                                      <p:cBhvr>
                                        <p:cTn id="37" dur="2000"/>
                                        <p:tgtEl>
                                          <p:spTgt spid="39948"/>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39950"/>
                                        </p:tgtEl>
                                        <p:attrNameLst>
                                          <p:attrName>style.visibility</p:attrName>
                                        </p:attrNameLst>
                                      </p:cBhvr>
                                      <p:to>
                                        <p:strVal val="visible"/>
                                      </p:to>
                                    </p:set>
                                    <p:animEffect transition="in" filter="diamond(in)">
                                      <p:cBhvr>
                                        <p:cTn id="40" dur="2000"/>
                                        <p:tgtEl>
                                          <p:spTgt spid="39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12" grpId="0" bldLvl="0" animBg="1"/>
      <p:bldP spid="272411" grpId="0" bldLvl="0" animBg="1"/>
      <p:bldP spid="272410" grpId="0" bldLvl="0" animBg="1"/>
      <p:bldP spid="272409" grpId="0" bldLvl="0" animBg="1"/>
      <p:bldP spid="272408" grpId="0" bldLvl="0" animBg="1"/>
      <p:bldP spid="272413" grpId="0" bldLvl="0" animBg="1"/>
      <p:bldP spid="272415" grpId="0" bldLvl="0" animBg="1"/>
      <p:bldP spid="39945" grpId="0"/>
      <p:bldP spid="39946" grpId="0"/>
      <p:bldP spid="39947" grpId="0"/>
      <p:bldP spid="39948" grpId="0"/>
      <p:bldP spid="399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158929"/>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8" name="Freeform 91"/>
          <p:cNvSpPr/>
          <p:nvPr/>
        </p:nvSpPr>
        <p:spPr bwMode="gray">
          <a:xfrm>
            <a:off x="1393389" y="2060199"/>
            <a:ext cx="153471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5"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6"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5"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9" name="Freeform 83"/>
          <p:cNvSpPr/>
          <p:nvPr/>
        </p:nvSpPr>
        <p:spPr bwMode="gray">
          <a:xfrm>
            <a:off x="5024911" y="2048193"/>
            <a:ext cx="1534715" cy="377429"/>
          </a:xfrm>
          <a:custGeom>
            <a:avLst/>
            <a:gdLst/>
            <a:ahLst/>
            <a:cxnLst>
              <a:cxn ang="0">
                <a:pos x="621" y="113"/>
              </a:cxn>
              <a:cxn ang="0">
                <a:pos x="599"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9" y="113"/>
                  <a:pt x="599" y="113"/>
                  <a:pt x="599"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8"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10" name="Freeform 84"/>
          <p:cNvSpPr/>
          <p:nvPr/>
        </p:nvSpPr>
        <p:spPr bwMode="gray">
          <a:xfrm>
            <a:off x="5066028" y="2456537"/>
            <a:ext cx="1535906" cy="377429"/>
          </a:xfrm>
          <a:custGeom>
            <a:avLst/>
            <a:gdLst/>
            <a:ahLst/>
            <a:cxnLst>
              <a:cxn ang="0">
                <a:pos x="621" y="113"/>
              </a:cxn>
              <a:cxn ang="0">
                <a:pos x="598"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8" y="113"/>
                  <a:pt x="598" y="113"/>
                  <a:pt x="598"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7"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11" name="Freeform 85"/>
          <p:cNvSpPr/>
          <p:nvPr/>
        </p:nvSpPr>
        <p:spPr bwMode="gray">
          <a:xfrm>
            <a:off x="3802536" y="2053907"/>
            <a:ext cx="1538287" cy="377429"/>
          </a:xfrm>
          <a:custGeom>
            <a:avLst/>
            <a:gdLst/>
            <a:ahLst/>
            <a:cxnLst>
              <a:cxn ang="0">
                <a:pos x="622" y="113"/>
              </a:cxn>
              <a:cxn ang="0">
                <a:pos x="599" y="113"/>
              </a:cxn>
              <a:cxn ang="0">
                <a:pos x="577" y="90"/>
              </a:cxn>
              <a:cxn ang="0">
                <a:pos x="577" y="22"/>
              </a:cxn>
              <a:cxn ang="0">
                <a:pos x="554" y="0"/>
              </a:cxn>
              <a:cxn ang="0">
                <a:pos x="91" y="0"/>
              </a:cxn>
              <a:cxn ang="0">
                <a:pos x="68" y="22"/>
              </a:cxn>
              <a:cxn ang="0">
                <a:pos x="68" y="90"/>
              </a:cxn>
              <a:cxn ang="0">
                <a:pos x="46" y="113"/>
              </a:cxn>
              <a:cxn ang="0">
                <a:pos x="23" y="113"/>
              </a:cxn>
              <a:cxn ang="0">
                <a:pos x="0" y="136"/>
              </a:cxn>
              <a:cxn ang="0">
                <a:pos x="0" y="158"/>
              </a:cxn>
              <a:cxn ang="0">
                <a:pos x="645" y="158"/>
              </a:cxn>
              <a:cxn ang="0">
                <a:pos x="645" y="136"/>
              </a:cxn>
              <a:cxn ang="0">
                <a:pos x="622" y="113"/>
              </a:cxn>
            </a:cxnLst>
            <a:rect l="0" t="0" r="r" b="b"/>
            <a:pathLst>
              <a:path w="645" h="158">
                <a:moveTo>
                  <a:pt x="622" y="113"/>
                </a:moveTo>
                <a:cubicBezTo>
                  <a:pt x="599" y="113"/>
                  <a:pt x="599" y="113"/>
                  <a:pt x="599" y="113"/>
                </a:cubicBezTo>
                <a:cubicBezTo>
                  <a:pt x="587" y="113"/>
                  <a:pt x="577" y="103"/>
                  <a:pt x="577" y="90"/>
                </a:cubicBezTo>
                <a:cubicBezTo>
                  <a:pt x="577" y="22"/>
                  <a:pt x="577" y="22"/>
                  <a:pt x="577" y="22"/>
                </a:cubicBezTo>
                <a:cubicBezTo>
                  <a:pt x="577" y="10"/>
                  <a:pt x="566" y="0"/>
                  <a:pt x="554" y="0"/>
                </a:cubicBezTo>
                <a:cubicBezTo>
                  <a:pt x="91" y="0"/>
                  <a:pt x="91" y="0"/>
                  <a:pt x="91" y="0"/>
                </a:cubicBezTo>
                <a:cubicBezTo>
                  <a:pt x="79" y="0"/>
                  <a:pt x="68" y="10"/>
                  <a:pt x="68" y="22"/>
                </a:cubicBezTo>
                <a:cubicBezTo>
                  <a:pt x="68" y="90"/>
                  <a:pt x="68" y="90"/>
                  <a:pt x="68" y="90"/>
                </a:cubicBezTo>
                <a:cubicBezTo>
                  <a:pt x="68" y="103"/>
                  <a:pt x="58" y="113"/>
                  <a:pt x="46" y="113"/>
                </a:cubicBezTo>
                <a:cubicBezTo>
                  <a:pt x="23" y="113"/>
                  <a:pt x="23" y="113"/>
                  <a:pt x="23" y="113"/>
                </a:cubicBezTo>
                <a:cubicBezTo>
                  <a:pt x="11" y="113"/>
                  <a:pt x="0" y="123"/>
                  <a:pt x="0" y="136"/>
                </a:cubicBezTo>
                <a:cubicBezTo>
                  <a:pt x="0" y="158"/>
                  <a:pt x="0" y="158"/>
                  <a:pt x="0" y="158"/>
                </a:cubicBezTo>
                <a:cubicBezTo>
                  <a:pt x="645" y="158"/>
                  <a:pt x="645" y="158"/>
                  <a:pt x="645" y="158"/>
                </a:cubicBezTo>
                <a:cubicBezTo>
                  <a:pt x="645" y="136"/>
                  <a:pt x="645" y="136"/>
                  <a:pt x="645" y="136"/>
                </a:cubicBezTo>
                <a:cubicBezTo>
                  <a:pt x="645" y="123"/>
                  <a:pt x="635"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12" name="Freeform 86"/>
          <p:cNvSpPr/>
          <p:nvPr/>
        </p:nvSpPr>
        <p:spPr bwMode="gray">
          <a:xfrm>
            <a:off x="2597965" y="2053907"/>
            <a:ext cx="153590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6"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7"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6"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126AA0">
                  <a:gamma/>
                  <a:tint val="60784"/>
                  <a:invGamma/>
                </a:srgbClr>
              </a:gs>
              <a:gs pos="100000">
                <a:srgbClr val="126AA0"/>
              </a:gs>
            </a:gsLst>
            <a:lin ang="5400000" scaled="1"/>
          </a:gradFill>
          <a:ln w="12700" cmpd="sng">
            <a:noFill/>
            <a:rou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2683" name="AutoShape 59" descr="© INSCALE GmbH, 26.05.2010&#10;http://www.presentationload.com/"/>
          <p:cNvSpPr>
            <a:spLocks noChangeArrowheads="1"/>
          </p:cNvSpPr>
          <p:nvPr/>
        </p:nvSpPr>
        <p:spPr bwMode="gray">
          <a:xfrm>
            <a:off x="1381125" y="2324418"/>
            <a:ext cx="6381750" cy="2008188"/>
          </a:xfrm>
          <a:prstGeom prst="roundRect">
            <a:avLst>
              <a:gd name="adj" fmla="val 1838"/>
            </a:avLst>
          </a:prstGeom>
          <a:gradFill rotWithShape="1">
            <a:gsLst>
              <a:gs pos="0">
                <a:srgbClr val="DBDBDB"/>
              </a:gs>
              <a:gs pos="100000">
                <a:srgbClr val="DBDBDB">
                  <a:gamma/>
                  <a:tint val="22353"/>
                  <a:invGamma/>
                </a:srgbClr>
              </a:gs>
            </a:gsLst>
            <a:lin ang="5400000" scaled="1"/>
          </a:gradFill>
          <a:ln w="19050">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1992" name="Rectangle 5" descr="© INSCALE GmbH, 26.05.2010&#10;http://www.presentationload.com/"/>
          <p:cNvSpPr/>
          <p:nvPr/>
        </p:nvSpPr>
        <p:spPr>
          <a:xfrm>
            <a:off x="1839913" y="3011805"/>
            <a:ext cx="5670550" cy="820738"/>
          </a:xfrm>
          <a:prstGeom prst="rect">
            <a:avLst/>
          </a:prstGeom>
          <a:noFill/>
          <a:ln w="12700">
            <a:noFill/>
          </a:ln>
        </p:spPr>
        <p:txBody>
          <a:bodyPr lIns="0" tIns="0" rIns="0" bIns="0" anchor="t"/>
          <a:lstStyle/>
          <a:p>
            <a:pPr lvl="0" indent="0" algn="just">
              <a:lnSpc>
                <a:spcPct val="150000"/>
              </a:lnSpc>
              <a:spcBef>
                <a:spcPct val="20000"/>
              </a:spcBef>
            </a:pPr>
            <a:r>
              <a:rPr lang="zh-CN" altLang="en-US" sz="1600" b="1" dirty="0">
                <a:solidFill>
                  <a:srgbClr val="0000FF"/>
                </a:solidFill>
                <a:latin typeface="微软雅黑" pitchFamily="34" charset="-122"/>
                <a:ea typeface="微软雅黑" pitchFamily="34" charset="-122"/>
              </a:rPr>
              <a:t>    </a:t>
            </a:r>
            <a:r>
              <a:rPr lang="zh-CN" altLang="en-US" sz="2000" b="1" dirty="0">
                <a:latin typeface="微软雅黑" pitchFamily="34" charset="-122"/>
                <a:ea typeface="微软雅黑" pitchFamily="34" charset="-122"/>
              </a:rPr>
              <a:t>安全就是免除了</a:t>
            </a:r>
            <a:r>
              <a:rPr lang="zh-CN" altLang="en-US" sz="2000" b="1" dirty="0">
                <a:solidFill>
                  <a:srgbClr val="C00000"/>
                </a:solidFill>
                <a:latin typeface="微软雅黑" pitchFamily="34" charset="-122"/>
                <a:ea typeface="微软雅黑" pitchFamily="34" charset="-122"/>
              </a:rPr>
              <a:t>不可接受的损害风险</a:t>
            </a:r>
            <a:r>
              <a:rPr lang="zh-CN" altLang="en-US" sz="2000" b="1" dirty="0">
                <a:latin typeface="微软雅黑" pitchFamily="34" charset="-122"/>
                <a:ea typeface="微软雅黑" pitchFamily="34" charset="-122"/>
              </a:rPr>
              <a:t>的状态。</a:t>
            </a:r>
          </a:p>
        </p:txBody>
      </p:sp>
      <p:sp>
        <p:nvSpPr>
          <p:cNvPr id="13" name="Text Box 115" descr="© INSCALE GmbH, 26.05.2010&#10;http://www.presentationload.com/"/>
          <p:cNvSpPr txBox="1"/>
          <p:nvPr/>
        </p:nvSpPr>
        <p:spPr>
          <a:xfrm>
            <a:off x="3971925" y="2048193"/>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自主</a:t>
            </a:r>
          </a:p>
        </p:txBody>
      </p:sp>
      <p:sp>
        <p:nvSpPr>
          <p:cNvPr id="15" name="Text Box 117" descr="© INSCALE GmbH, 26.05.2010&#10;http://www.presentationload.com/"/>
          <p:cNvSpPr txBox="1"/>
          <p:nvPr/>
        </p:nvSpPr>
        <p:spPr>
          <a:xfrm>
            <a:off x="5165687" y="2072526"/>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活动</a:t>
            </a:r>
          </a:p>
        </p:txBody>
      </p:sp>
      <p:sp>
        <p:nvSpPr>
          <p:cNvPr id="16" name="Text Box 118" descr="© INSCALE GmbH, 26.05.2010&#10;http://www.presentationload.com/"/>
          <p:cNvSpPr txBox="1"/>
          <p:nvPr/>
        </p:nvSpPr>
        <p:spPr>
          <a:xfrm>
            <a:off x="1549400" y="2054543"/>
            <a:ext cx="1182688" cy="274637"/>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员工</a:t>
            </a:r>
          </a:p>
        </p:txBody>
      </p:sp>
      <p:sp>
        <p:nvSpPr>
          <p:cNvPr id="17" name="Text Box 114" descr="© INSCALE GmbH, 26.05.2010&#10;http://www.presentationload.com/"/>
          <p:cNvSpPr txBox="1"/>
          <p:nvPr/>
        </p:nvSpPr>
        <p:spPr>
          <a:xfrm>
            <a:off x="2770188" y="2054543"/>
            <a:ext cx="1184275" cy="274637"/>
          </a:xfrm>
          <a:prstGeom prst="rect">
            <a:avLst/>
          </a:prstGeom>
          <a:noFill/>
          <a:ln w="9525">
            <a:noFill/>
          </a:ln>
        </p:spPr>
        <p:txBody>
          <a:bodyPr anchor="ctr"/>
          <a:lstStyle/>
          <a:p>
            <a:pPr lvl="0" indent="0" algn="ctr">
              <a:spcBef>
                <a:spcPct val="50000"/>
              </a:spcBef>
            </a:pPr>
            <a:r>
              <a:rPr lang="zh-CN" altLang="de-DE" sz="1600" dirty="0">
                <a:solidFill>
                  <a:srgbClr val="FFFFFF"/>
                </a:solidFill>
                <a:latin typeface="微软雅黑" pitchFamily="34" charset="-122"/>
                <a:ea typeface="微软雅黑" pitchFamily="34" charset="-122"/>
              </a:rPr>
              <a:t>安全</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82683"/>
                                        </p:tgtEl>
                                        <p:attrNameLst>
                                          <p:attrName>style.visibility</p:attrName>
                                        </p:attrNameLst>
                                      </p:cBhvr>
                                      <p:to>
                                        <p:strVal val="visible"/>
                                      </p:to>
                                    </p:set>
                                    <p:animEffect transition="in" filter="checkerboard(across)">
                                      <p:cBhvr>
                                        <p:cTn id="22" dur="500"/>
                                        <p:tgtEl>
                                          <p:spTgt spid="28268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500"/>
                                        <p:tgtEl>
                                          <p:spTgt spid="17"/>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41992"/>
                                        </p:tgtEl>
                                        <p:attrNameLst>
                                          <p:attrName>style.visibility</p:attrName>
                                        </p:attrNameLst>
                                      </p:cBhvr>
                                      <p:to>
                                        <p:strVal val="visible"/>
                                      </p:to>
                                    </p:set>
                                    <p:anim calcmode="lin" valueType="num">
                                      <p:cBhvr additive="base">
                                        <p:cTn id="38" dur="500" fill="hold"/>
                                        <p:tgtEl>
                                          <p:spTgt spid="41992"/>
                                        </p:tgtEl>
                                        <p:attrNameLst>
                                          <p:attrName>ppt_x</p:attrName>
                                        </p:attrNameLst>
                                      </p:cBhvr>
                                      <p:tavLst>
                                        <p:tav tm="0">
                                          <p:val>
                                            <p:strVal val="#ppt_x"/>
                                          </p:val>
                                        </p:tav>
                                        <p:tav tm="100000">
                                          <p:val>
                                            <p:strVal val="#ppt_x"/>
                                          </p:val>
                                        </p:tav>
                                      </p:tavLst>
                                    </p:anim>
                                    <p:anim calcmode="lin" valueType="num">
                                      <p:cBhvr additive="base">
                                        <p:cTn id="39" dur="500" fill="hold"/>
                                        <p:tgtEl>
                                          <p:spTgt spid="419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282683" grpId="0" bldLvl="0" animBg="1"/>
      <p:bldP spid="41992" grpId="0"/>
      <p:bldP spid="13"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0852" y="124619"/>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25</a:t>
            </a:fld>
            <a:endParaRPr lang="en-US" altLang="zh-CN"/>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3" name="Freeform 54"/>
          <p:cNvSpPr/>
          <p:nvPr/>
        </p:nvSpPr>
        <p:spPr bwMode="gray">
          <a:xfrm>
            <a:off x="2572623" y="2064009"/>
            <a:ext cx="153590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6"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7"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6"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7" name="Freeform 59"/>
          <p:cNvSpPr/>
          <p:nvPr/>
        </p:nvSpPr>
        <p:spPr bwMode="gray">
          <a:xfrm>
            <a:off x="1374339" y="2057717"/>
            <a:ext cx="153471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5"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6"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5"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18" name="Text Box 83" descr="© INSCALE GmbH, 26.05.2010&#10;http://www.presentationload.com/"/>
          <p:cNvSpPr txBox="1"/>
          <p:nvPr/>
        </p:nvSpPr>
        <p:spPr>
          <a:xfrm>
            <a:off x="2751773" y="2057718"/>
            <a:ext cx="1184275" cy="274637"/>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安全</a:t>
            </a:r>
          </a:p>
        </p:txBody>
      </p:sp>
      <p:sp>
        <p:nvSpPr>
          <p:cNvPr id="19" name="Freeform 51"/>
          <p:cNvSpPr/>
          <p:nvPr/>
        </p:nvSpPr>
        <p:spPr bwMode="gray">
          <a:xfrm>
            <a:off x="6208792" y="2057717"/>
            <a:ext cx="1534715" cy="377429"/>
          </a:xfrm>
          <a:custGeom>
            <a:avLst/>
            <a:gdLst/>
            <a:ahLst/>
            <a:cxnLst>
              <a:cxn ang="0">
                <a:pos x="621" y="113"/>
              </a:cxn>
              <a:cxn ang="0">
                <a:pos x="599"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9" y="113"/>
                  <a:pt x="599" y="113"/>
                  <a:pt x="599"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8"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0" name="Freeform 52"/>
          <p:cNvSpPr/>
          <p:nvPr/>
        </p:nvSpPr>
        <p:spPr bwMode="gray">
          <a:xfrm>
            <a:off x="4996736" y="2057717"/>
            <a:ext cx="1535906" cy="377429"/>
          </a:xfrm>
          <a:custGeom>
            <a:avLst/>
            <a:gdLst/>
            <a:ahLst/>
            <a:cxnLst>
              <a:cxn ang="0">
                <a:pos x="621" y="113"/>
              </a:cxn>
              <a:cxn ang="0">
                <a:pos x="598"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8" y="113"/>
                  <a:pt x="598" y="113"/>
                  <a:pt x="598"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7"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1" name="Freeform 53"/>
          <p:cNvSpPr/>
          <p:nvPr/>
        </p:nvSpPr>
        <p:spPr bwMode="gray">
          <a:xfrm>
            <a:off x="3783489" y="2057717"/>
            <a:ext cx="1538287" cy="377429"/>
          </a:xfrm>
          <a:custGeom>
            <a:avLst/>
            <a:gdLst/>
            <a:ahLst/>
            <a:cxnLst>
              <a:cxn ang="0">
                <a:pos x="622" y="113"/>
              </a:cxn>
              <a:cxn ang="0">
                <a:pos x="599" y="113"/>
              </a:cxn>
              <a:cxn ang="0">
                <a:pos x="577" y="90"/>
              </a:cxn>
              <a:cxn ang="0">
                <a:pos x="577" y="22"/>
              </a:cxn>
              <a:cxn ang="0">
                <a:pos x="554" y="0"/>
              </a:cxn>
              <a:cxn ang="0">
                <a:pos x="91" y="0"/>
              </a:cxn>
              <a:cxn ang="0">
                <a:pos x="68" y="22"/>
              </a:cxn>
              <a:cxn ang="0">
                <a:pos x="68" y="90"/>
              </a:cxn>
              <a:cxn ang="0">
                <a:pos x="46" y="113"/>
              </a:cxn>
              <a:cxn ang="0">
                <a:pos x="23" y="113"/>
              </a:cxn>
              <a:cxn ang="0">
                <a:pos x="0" y="136"/>
              </a:cxn>
              <a:cxn ang="0">
                <a:pos x="0" y="158"/>
              </a:cxn>
              <a:cxn ang="0">
                <a:pos x="645" y="158"/>
              </a:cxn>
              <a:cxn ang="0">
                <a:pos x="645" y="136"/>
              </a:cxn>
              <a:cxn ang="0">
                <a:pos x="622" y="113"/>
              </a:cxn>
            </a:cxnLst>
            <a:rect l="0" t="0" r="r" b="b"/>
            <a:pathLst>
              <a:path w="645" h="158">
                <a:moveTo>
                  <a:pt x="622" y="113"/>
                </a:moveTo>
                <a:cubicBezTo>
                  <a:pt x="599" y="113"/>
                  <a:pt x="599" y="113"/>
                  <a:pt x="599" y="113"/>
                </a:cubicBezTo>
                <a:cubicBezTo>
                  <a:pt x="587" y="113"/>
                  <a:pt x="577" y="103"/>
                  <a:pt x="577" y="90"/>
                </a:cubicBezTo>
                <a:cubicBezTo>
                  <a:pt x="577" y="22"/>
                  <a:pt x="577" y="22"/>
                  <a:pt x="577" y="22"/>
                </a:cubicBezTo>
                <a:cubicBezTo>
                  <a:pt x="577" y="10"/>
                  <a:pt x="566" y="0"/>
                  <a:pt x="554" y="0"/>
                </a:cubicBezTo>
                <a:cubicBezTo>
                  <a:pt x="91" y="0"/>
                  <a:pt x="91" y="0"/>
                  <a:pt x="91" y="0"/>
                </a:cubicBezTo>
                <a:cubicBezTo>
                  <a:pt x="79" y="0"/>
                  <a:pt x="68" y="10"/>
                  <a:pt x="68" y="22"/>
                </a:cubicBezTo>
                <a:cubicBezTo>
                  <a:pt x="68" y="90"/>
                  <a:pt x="68" y="90"/>
                  <a:pt x="68" y="90"/>
                </a:cubicBezTo>
                <a:cubicBezTo>
                  <a:pt x="68" y="103"/>
                  <a:pt x="58" y="113"/>
                  <a:pt x="46" y="113"/>
                </a:cubicBezTo>
                <a:cubicBezTo>
                  <a:pt x="23" y="113"/>
                  <a:pt x="23" y="113"/>
                  <a:pt x="23" y="113"/>
                </a:cubicBezTo>
                <a:cubicBezTo>
                  <a:pt x="11" y="113"/>
                  <a:pt x="0" y="123"/>
                  <a:pt x="0" y="136"/>
                </a:cubicBezTo>
                <a:cubicBezTo>
                  <a:pt x="0" y="158"/>
                  <a:pt x="0" y="158"/>
                  <a:pt x="0" y="158"/>
                </a:cubicBezTo>
                <a:cubicBezTo>
                  <a:pt x="645" y="158"/>
                  <a:pt x="645" y="158"/>
                  <a:pt x="645" y="158"/>
                </a:cubicBezTo>
                <a:cubicBezTo>
                  <a:pt x="645" y="136"/>
                  <a:pt x="645" y="136"/>
                  <a:pt x="645" y="136"/>
                </a:cubicBezTo>
                <a:cubicBezTo>
                  <a:pt x="645" y="123"/>
                  <a:pt x="635" y="113"/>
                  <a:pt x="622" y="113"/>
                </a:cubicBezTo>
                <a:close/>
              </a:path>
            </a:pathLst>
          </a:custGeom>
          <a:gradFill rotWithShape="1">
            <a:gsLst>
              <a:gs pos="0">
                <a:srgbClr val="126AA0">
                  <a:gamma/>
                  <a:tint val="60784"/>
                  <a:invGamma/>
                </a:srgbClr>
              </a:gs>
              <a:gs pos="100000">
                <a:srgbClr val="126AA0"/>
              </a:gs>
            </a:gsLst>
            <a:lin ang="5400000" scaled="1"/>
          </a:gradFill>
          <a:ln w="12700" cmpd="sng">
            <a:noFill/>
            <a:rou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2" name="AutoShape 43" descr="© INSCALE GmbH, 26.05.2010&#10;http://www.presentationload.com/"/>
          <p:cNvSpPr>
            <a:spLocks noChangeArrowheads="1"/>
          </p:cNvSpPr>
          <p:nvPr/>
        </p:nvSpPr>
        <p:spPr bwMode="gray">
          <a:xfrm>
            <a:off x="1362710" y="2327593"/>
            <a:ext cx="6381750" cy="2112963"/>
          </a:xfrm>
          <a:prstGeom prst="roundRect">
            <a:avLst>
              <a:gd name="adj" fmla="val 1838"/>
            </a:avLst>
          </a:prstGeom>
          <a:gradFill rotWithShape="1">
            <a:gsLst>
              <a:gs pos="0">
                <a:srgbClr val="DBDBDB"/>
              </a:gs>
              <a:gs pos="100000">
                <a:srgbClr val="DBDBDB">
                  <a:gamma/>
                  <a:tint val="22353"/>
                  <a:invGamma/>
                </a:srgbClr>
              </a:gs>
            </a:gsLst>
            <a:lin ang="5400000" scaled="1"/>
          </a:gradFill>
          <a:ln w="19050">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3" name="Rectangle 5" descr="© INSCALE GmbH, 26.05.2010&#10;http://www.presentationload.com/"/>
          <p:cNvSpPr/>
          <p:nvPr/>
        </p:nvSpPr>
        <p:spPr>
          <a:xfrm>
            <a:off x="1740535" y="2546668"/>
            <a:ext cx="5754688" cy="1698625"/>
          </a:xfrm>
          <a:prstGeom prst="rect">
            <a:avLst/>
          </a:prstGeom>
          <a:noFill/>
          <a:ln w="12700">
            <a:noFill/>
          </a:ln>
        </p:spPr>
        <p:txBody>
          <a:bodyPr lIns="0" tIns="0" rIns="0" bIns="0" anchor="t"/>
          <a:lstStyle/>
          <a:p>
            <a:pPr lvl="0" indent="0">
              <a:lnSpc>
                <a:spcPct val="150000"/>
              </a:lnSpc>
            </a:pPr>
            <a:r>
              <a:rPr lang="zh-CN" altLang="en-US" sz="2000" b="1" dirty="0">
                <a:latin typeface="微软雅黑" pitchFamily="34" charset="-122"/>
                <a:ea typeface="微软雅黑" pitchFamily="34" charset="-122"/>
              </a:rPr>
              <a:t>自主指自己作主，不受别人支配。心理学中自主就是遇事有主见，能对自己的行为负责。</a:t>
            </a:r>
          </a:p>
          <a:p>
            <a:pPr lvl="0" indent="0">
              <a:lnSpc>
                <a:spcPct val="150000"/>
              </a:lnSpc>
            </a:pPr>
            <a:r>
              <a:rPr lang="zh-CN" altLang="en-US" sz="2000" b="1" dirty="0">
                <a:solidFill>
                  <a:srgbClr val="C00000"/>
                </a:solidFill>
                <a:latin typeface="微软雅黑" pitchFamily="34" charset="-122"/>
                <a:ea typeface="微软雅黑" pitchFamily="34" charset="-122"/>
              </a:rPr>
              <a:t>    我的安全我管理</a:t>
            </a:r>
          </a:p>
          <a:p>
            <a:pPr lvl="0" indent="0">
              <a:lnSpc>
                <a:spcPct val="150000"/>
              </a:lnSpc>
            </a:pPr>
            <a:r>
              <a:rPr lang="zh-CN" altLang="en-US" sz="2000" b="1" dirty="0">
                <a:solidFill>
                  <a:srgbClr val="C00000"/>
                </a:solidFill>
                <a:latin typeface="微软雅黑" pitchFamily="34" charset="-122"/>
                <a:ea typeface="微软雅黑" pitchFamily="34" charset="-122"/>
              </a:rPr>
              <a:t>    我的生命我负责</a:t>
            </a:r>
          </a:p>
        </p:txBody>
      </p:sp>
      <p:sp>
        <p:nvSpPr>
          <p:cNvPr id="24" name="Text Box 82" descr="© INSCALE GmbH, 26.05.2010&#10;http://www.presentationload.com/"/>
          <p:cNvSpPr txBox="1"/>
          <p:nvPr/>
        </p:nvSpPr>
        <p:spPr>
          <a:xfrm>
            <a:off x="3953510" y="2051368"/>
            <a:ext cx="1184275" cy="276225"/>
          </a:xfrm>
          <a:prstGeom prst="rect">
            <a:avLst/>
          </a:prstGeom>
          <a:noFill/>
          <a:ln w="9525">
            <a:noFill/>
          </a:ln>
        </p:spPr>
        <p:txBody>
          <a:bodyPr anchor="ctr"/>
          <a:lstStyle/>
          <a:p>
            <a:pPr lvl="0" indent="0" algn="ctr">
              <a:spcBef>
                <a:spcPct val="50000"/>
              </a:spcBef>
            </a:pPr>
            <a:r>
              <a:rPr lang="zh-CN" altLang="de-DE" sz="1600" dirty="0">
                <a:solidFill>
                  <a:srgbClr val="FFFFFF"/>
                </a:solidFill>
                <a:latin typeface="微软雅黑" pitchFamily="34" charset="-122"/>
                <a:ea typeface="微软雅黑" pitchFamily="34" charset="-122"/>
              </a:rPr>
              <a:t>自主</a:t>
            </a:r>
          </a:p>
        </p:txBody>
      </p:sp>
      <p:sp>
        <p:nvSpPr>
          <p:cNvPr id="25" name="Text Box 86" descr="© INSCALE GmbH, 26.05.2010&#10;http://www.presentationload.com/"/>
          <p:cNvSpPr txBox="1"/>
          <p:nvPr/>
        </p:nvSpPr>
        <p:spPr>
          <a:xfrm>
            <a:off x="1537335" y="2057718"/>
            <a:ext cx="1182688" cy="274637"/>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员工</a:t>
            </a:r>
          </a:p>
        </p:txBody>
      </p:sp>
      <p:sp>
        <p:nvSpPr>
          <p:cNvPr id="26" name="Text Box 89" descr="© INSCALE GmbH, 26.05.2010&#10;http://www.presentationload.com/"/>
          <p:cNvSpPr txBox="1"/>
          <p:nvPr/>
        </p:nvSpPr>
        <p:spPr>
          <a:xfrm>
            <a:off x="5166360" y="2051368"/>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管理</a:t>
            </a:r>
          </a:p>
        </p:txBody>
      </p:sp>
      <p:sp>
        <p:nvSpPr>
          <p:cNvPr id="27" name="Text Box 90" descr="© INSCALE GmbH, 26.05.2010&#10;http://www.presentationload.com/"/>
          <p:cNvSpPr txBox="1"/>
          <p:nvPr/>
        </p:nvSpPr>
        <p:spPr>
          <a:xfrm>
            <a:off x="6379210" y="2051368"/>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活动</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amond(in)">
                                      <p:cBhvr>
                                        <p:cTn id="16" dur="2000"/>
                                        <p:tgtEl>
                                          <p:spTgt spid="1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amond(in)">
                                      <p:cBhvr>
                                        <p:cTn id="19" dur="2000"/>
                                        <p:tgtEl>
                                          <p:spTgt spid="20"/>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2000"/>
                                        <p:tgtEl>
                                          <p:spTgt spid="21"/>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amond(in)">
                                      <p:cBhvr>
                                        <p:cTn id="25" dur="2000"/>
                                        <p:tgtEl>
                                          <p:spTgt spid="22"/>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amond(in)">
                                      <p:cBhvr>
                                        <p:cTn id="28" dur="2000"/>
                                        <p:tgtEl>
                                          <p:spTgt spid="2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amond(in)">
                                      <p:cBhvr>
                                        <p:cTn id="31" dur="2000"/>
                                        <p:tgtEl>
                                          <p:spTgt spid="24"/>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amond(in)">
                                      <p:cBhvr>
                                        <p:cTn id="34" dur="2000"/>
                                        <p:tgtEl>
                                          <p:spTgt spid="25"/>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amond(in)">
                                      <p:cBhvr>
                                        <p:cTn id="37" dur="2000"/>
                                        <p:tgtEl>
                                          <p:spTgt spid="26"/>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diamond(in)">
                                      <p:cBhvr>
                                        <p:cTn id="4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18" grpId="0"/>
      <p:bldP spid="19" grpId="0" bldLvl="0" animBg="1"/>
      <p:bldP spid="20" grpId="0" bldLvl="0" animBg="1"/>
      <p:bldP spid="21" grpId="0" bldLvl="0" animBg="1"/>
      <p:bldP spid="22" grpId="0" bldLvl="0" animBg="1"/>
      <p:bldP spid="23" grpId="0"/>
      <p:bldP spid="24" grpId="0"/>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515143" y="15517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26</a:t>
            </a:fld>
            <a:endParaRPr lang="en-US" altLang="zh-CN"/>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284725" name="Freeform 53"/>
          <p:cNvSpPr/>
          <p:nvPr/>
        </p:nvSpPr>
        <p:spPr bwMode="gray">
          <a:xfrm>
            <a:off x="6056868" y="2089785"/>
            <a:ext cx="1538287" cy="377428"/>
          </a:xfrm>
          <a:custGeom>
            <a:avLst/>
            <a:gdLst/>
            <a:ahLst/>
            <a:cxnLst>
              <a:cxn ang="0">
                <a:pos x="622" y="113"/>
              </a:cxn>
              <a:cxn ang="0">
                <a:pos x="599" y="113"/>
              </a:cxn>
              <a:cxn ang="0">
                <a:pos x="577" y="90"/>
              </a:cxn>
              <a:cxn ang="0">
                <a:pos x="577" y="22"/>
              </a:cxn>
              <a:cxn ang="0">
                <a:pos x="554" y="0"/>
              </a:cxn>
              <a:cxn ang="0">
                <a:pos x="91" y="0"/>
              </a:cxn>
              <a:cxn ang="0">
                <a:pos x="68" y="22"/>
              </a:cxn>
              <a:cxn ang="0">
                <a:pos x="68" y="90"/>
              </a:cxn>
              <a:cxn ang="0">
                <a:pos x="46" y="113"/>
              </a:cxn>
              <a:cxn ang="0">
                <a:pos x="23" y="113"/>
              </a:cxn>
              <a:cxn ang="0">
                <a:pos x="0" y="136"/>
              </a:cxn>
              <a:cxn ang="0">
                <a:pos x="0" y="158"/>
              </a:cxn>
              <a:cxn ang="0">
                <a:pos x="645" y="158"/>
              </a:cxn>
              <a:cxn ang="0">
                <a:pos x="645" y="136"/>
              </a:cxn>
              <a:cxn ang="0">
                <a:pos x="622" y="113"/>
              </a:cxn>
            </a:cxnLst>
            <a:rect l="0" t="0" r="r" b="b"/>
            <a:pathLst>
              <a:path w="645" h="158">
                <a:moveTo>
                  <a:pt x="622" y="113"/>
                </a:moveTo>
                <a:cubicBezTo>
                  <a:pt x="599" y="113"/>
                  <a:pt x="599" y="113"/>
                  <a:pt x="599" y="113"/>
                </a:cubicBezTo>
                <a:cubicBezTo>
                  <a:pt x="587" y="113"/>
                  <a:pt x="577" y="103"/>
                  <a:pt x="577" y="90"/>
                </a:cubicBezTo>
                <a:cubicBezTo>
                  <a:pt x="577" y="22"/>
                  <a:pt x="577" y="22"/>
                  <a:pt x="577" y="22"/>
                </a:cubicBezTo>
                <a:cubicBezTo>
                  <a:pt x="577" y="10"/>
                  <a:pt x="566" y="0"/>
                  <a:pt x="554" y="0"/>
                </a:cubicBezTo>
                <a:cubicBezTo>
                  <a:pt x="91" y="0"/>
                  <a:pt x="91" y="0"/>
                  <a:pt x="91" y="0"/>
                </a:cubicBezTo>
                <a:cubicBezTo>
                  <a:pt x="79" y="0"/>
                  <a:pt x="68" y="10"/>
                  <a:pt x="68" y="22"/>
                </a:cubicBezTo>
                <a:cubicBezTo>
                  <a:pt x="68" y="90"/>
                  <a:pt x="68" y="90"/>
                  <a:pt x="68" y="90"/>
                </a:cubicBezTo>
                <a:cubicBezTo>
                  <a:pt x="68" y="103"/>
                  <a:pt x="58" y="113"/>
                  <a:pt x="46" y="113"/>
                </a:cubicBezTo>
                <a:cubicBezTo>
                  <a:pt x="23" y="113"/>
                  <a:pt x="23" y="113"/>
                  <a:pt x="23" y="113"/>
                </a:cubicBezTo>
                <a:cubicBezTo>
                  <a:pt x="11" y="113"/>
                  <a:pt x="0" y="123"/>
                  <a:pt x="0" y="136"/>
                </a:cubicBezTo>
                <a:cubicBezTo>
                  <a:pt x="0" y="158"/>
                  <a:pt x="0" y="158"/>
                  <a:pt x="0" y="158"/>
                </a:cubicBezTo>
                <a:cubicBezTo>
                  <a:pt x="645" y="158"/>
                  <a:pt x="645" y="158"/>
                  <a:pt x="645" y="158"/>
                </a:cubicBezTo>
                <a:cubicBezTo>
                  <a:pt x="645" y="136"/>
                  <a:pt x="645" y="136"/>
                  <a:pt x="645" y="136"/>
                </a:cubicBezTo>
                <a:cubicBezTo>
                  <a:pt x="645" y="123"/>
                  <a:pt x="635" y="113"/>
                  <a:pt x="622" y="113"/>
                </a:cubicBezTo>
                <a:close/>
              </a:path>
            </a:pathLst>
          </a:custGeom>
          <a:gradFill rotWithShape="1">
            <a:gsLst>
              <a:gs pos="0">
                <a:srgbClr val="126AA0">
                  <a:gamma/>
                  <a:tint val="60784"/>
                  <a:invGamma/>
                </a:srgbClr>
              </a:gs>
              <a:gs pos="100000">
                <a:srgbClr val="126AA0"/>
              </a:gs>
            </a:gsLst>
            <a:lin ang="5400000" scaled="1"/>
          </a:gradFill>
          <a:ln w="12700" cmpd="sng">
            <a:noFill/>
            <a:rou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23" name="Freeform 51"/>
          <p:cNvSpPr/>
          <p:nvPr/>
        </p:nvSpPr>
        <p:spPr bwMode="gray">
          <a:xfrm>
            <a:off x="3658950" y="2107644"/>
            <a:ext cx="1534715" cy="377429"/>
          </a:xfrm>
          <a:custGeom>
            <a:avLst/>
            <a:gdLst/>
            <a:ahLst/>
            <a:cxnLst>
              <a:cxn ang="0">
                <a:pos x="621" y="113"/>
              </a:cxn>
              <a:cxn ang="0">
                <a:pos x="599"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9" y="113"/>
                  <a:pt x="599" y="113"/>
                  <a:pt x="599"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8"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32" name="Text Box 90" descr="© INSCALE GmbH, 26.05.2010&#10;http://www.presentationload.com/"/>
          <p:cNvSpPr txBox="1"/>
          <p:nvPr/>
        </p:nvSpPr>
        <p:spPr>
          <a:xfrm>
            <a:off x="6259195" y="2104708"/>
            <a:ext cx="1182688" cy="274637"/>
          </a:xfrm>
          <a:prstGeom prst="rect">
            <a:avLst/>
          </a:prstGeom>
          <a:noFill/>
          <a:ln w="9525">
            <a:noFill/>
          </a:ln>
        </p:spPr>
        <p:txBody>
          <a:bodyPr anchor="ctr"/>
          <a:lstStyle/>
          <a:p>
            <a:pPr lvl="0" indent="0" algn="ctr">
              <a:spcBef>
                <a:spcPct val="50000"/>
              </a:spcBef>
            </a:pPr>
            <a:r>
              <a:rPr lang="zh-CN" altLang="de-DE" sz="1600" dirty="0">
                <a:solidFill>
                  <a:schemeClr val="bg1"/>
                </a:solidFill>
                <a:latin typeface="微软雅黑" pitchFamily="34" charset="-122"/>
                <a:ea typeface="微软雅黑" pitchFamily="34" charset="-122"/>
              </a:rPr>
              <a:t>活动</a:t>
            </a:r>
          </a:p>
        </p:txBody>
      </p:sp>
      <p:sp>
        <p:nvSpPr>
          <p:cNvPr id="284726" name="Freeform 54"/>
          <p:cNvSpPr/>
          <p:nvPr/>
        </p:nvSpPr>
        <p:spPr bwMode="gray">
          <a:xfrm>
            <a:off x="2446893" y="2110364"/>
            <a:ext cx="153590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6"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7"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6"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31" name="Freeform 59"/>
          <p:cNvSpPr/>
          <p:nvPr/>
        </p:nvSpPr>
        <p:spPr bwMode="gray">
          <a:xfrm>
            <a:off x="1248611" y="2104072"/>
            <a:ext cx="153471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5"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6"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5"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35" name="Text Box 83" descr="© INSCALE GmbH, 26.05.2010&#10;http://www.presentationload.com/"/>
          <p:cNvSpPr txBox="1"/>
          <p:nvPr/>
        </p:nvSpPr>
        <p:spPr>
          <a:xfrm>
            <a:off x="2625408" y="2103120"/>
            <a:ext cx="1184275" cy="274638"/>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安全</a:t>
            </a:r>
          </a:p>
        </p:txBody>
      </p:sp>
      <p:sp>
        <p:nvSpPr>
          <p:cNvPr id="284724" name="Freeform 52"/>
          <p:cNvSpPr/>
          <p:nvPr/>
        </p:nvSpPr>
        <p:spPr bwMode="gray">
          <a:xfrm>
            <a:off x="4871006" y="2104072"/>
            <a:ext cx="1535906" cy="377429"/>
          </a:xfrm>
          <a:custGeom>
            <a:avLst/>
            <a:gdLst/>
            <a:ahLst/>
            <a:cxnLst>
              <a:cxn ang="0">
                <a:pos x="621" y="113"/>
              </a:cxn>
              <a:cxn ang="0">
                <a:pos x="598"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8" y="113"/>
                  <a:pt x="598" y="113"/>
                  <a:pt x="598"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7"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15" name="AutoShape 43" descr="© INSCALE GmbH, 26.05.2010&#10;http://www.presentationload.com/"/>
          <p:cNvSpPr>
            <a:spLocks noChangeArrowheads="1"/>
          </p:cNvSpPr>
          <p:nvPr/>
        </p:nvSpPr>
        <p:spPr bwMode="gray">
          <a:xfrm>
            <a:off x="1236345" y="2374583"/>
            <a:ext cx="6381750" cy="1812925"/>
          </a:xfrm>
          <a:prstGeom prst="roundRect">
            <a:avLst>
              <a:gd name="adj" fmla="val 1838"/>
            </a:avLst>
          </a:prstGeom>
          <a:gradFill rotWithShape="1">
            <a:gsLst>
              <a:gs pos="0">
                <a:srgbClr val="DBDBDB"/>
              </a:gs>
              <a:gs pos="100000">
                <a:srgbClr val="DBDBDB">
                  <a:gamma/>
                  <a:tint val="22353"/>
                  <a:invGamma/>
                </a:srgbClr>
              </a:gs>
            </a:gsLst>
            <a:lin ang="5400000" scaled="1"/>
          </a:gradFill>
          <a:ln w="19050">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40" name="Text Box 82" descr="© INSCALE GmbH, 26.05.2010&#10;http://www.presentationload.com/"/>
          <p:cNvSpPr txBox="1"/>
          <p:nvPr/>
        </p:nvSpPr>
        <p:spPr>
          <a:xfrm>
            <a:off x="3828733" y="2104708"/>
            <a:ext cx="1182687" cy="274637"/>
          </a:xfrm>
          <a:prstGeom prst="rect">
            <a:avLst/>
          </a:prstGeom>
          <a:noFill/>
          <a:ln w="9525">
            <a:noFill/>
          </a:ln>
        </p:spPr>
        <p:txBody>
          <a:bodyPr anchor="ctr"/>
          <a:lstStyle/>
          <a:p>
            <a:pPr lvl="0" indent="0" algn="ctr">
              <a:spcBef>
                <a:spcPct val="50000"/>
              </a:spcBef>
            </a:pPr>
            <a:r>
              <a:rPr lang="zh-CN" altLang="de-DE" sz="1600" dirty="0">
                <a:latin typeface="微软雅黑" pitchFamily="34" charset="-122"/>
                <a:ea typeface="微软雅黑" pitchFamily="34" charset="-122"/>
              </a:rPr>
              <a:t>自主</a:t>
            </a:r>
          </a:p>
        </p:txBody>
      </p:sp>
      <p:sp>
        <p:nvSpPr>
          <p:cNvPr id="48141" name="Text Box 86" descr="© INSCALE GmbH, 26.05.2010&#10;http://www.presentationload.com/"/>
          <p:cNvSpPr txBox="1"/>
          <p:nvPr/>
        </p:nvSpPr>
        <p:spPr>
          <a:xfrm>
            <a:off x="1410970" y="2103120"/>
            <a:ext cx="1182688" cy="274638"/>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员工</a:t>
            </a:r>
          </a:p>
        </p:txBody>
      </p:sp>
      <p:sp>
        <p:nvSpPr>
          <p:cNvPr id="48142" name="Text Box 89" descr="© INSCALE GmbH, 26.05.2010&#10;http://www.presentationload.com/"/>
          <p:cNvSpPr txBox="1"/>
          <p:nvPr/>
        </p:nvSpPr>
        <p:spPr>
          <a:xfrm>
            <a:off x="5039995" y="2096770"/>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管理</a:t>
            </a:r>
          </a:p>
        </p:txBody>
      </p:sp>
      <p:sp>
        <p:nvSpPr>
          <p:cNvPr id="48143" name="矩形 2"/>
          <p:cNvSpPr/>
          <p:nvPr/>
        </p:nvSpPr>
        <p:spPr>
          <a:xfrm>
            <a:off x="1669733" y="2593658"/>
            <a:ext cx="5772150" cy="912812"/>
          </a:xfrm>
          <a:prstGeom prst="rect">
            <a:avLst/>
          </a:prstGeom>
          <a:noFill/>
          <a:ln w="12700">
            <a:noFill/>
          </a:ln>
        </p:spPr>
        <p:txBody>
          <a:bodyPr lIns="0" tIns="0" rIns="0" bIns="0" anchor="t"/>
          <a:lstStyle/>
          <a:p>
            <a:pPr lvl="0" indent="0">
              <a:lnSpc>
                <a:spcPct val="150000"/>
              </a:lnSpc>
            </a:pPr>
            <a:r>
              <a:rPr lang="zh-CN" altLang="en-US" sz="2000" b="1" dirty="0">
                <a:latin typeface="微软雅黑" pitchFamily="34" charset="-122"/>
                <a:ea typeface="微软雅黑" pitchFamily="34" charset="-122"/>
              </a:rPr>
              <a:t>活动是由共同目的联合起来并完成一定社会职能的动作的总和。活动由目的、动机和动作构成，具有完整的结构系统。</a:t>
            </a:r>
            <a:r>
              <a:rPr lang="zh-CN" altLang="en-US" sz="1600" b="1" dirty="0">
                <a:solidFill>
                  <a:srgbClr val="0000FF"/>
                </a:solidFill>
                <a:latin typeface="微软雅黑" pitchFamily="34" charset="-122"/>
                <a:ea typeface="微软雅黑" pitchFamily="34" charset="-122"/>
              </a:rPr>
              <a:t> </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4725"/>
                                        </p:tgtEl>
                                        <p:attrNameLst>
                                          <p:attrName>style.visibility</p:attrName>
                                        </p:attrNameLst>
                                      </p:cBhvr>
                                      <p:to>
                                        <p:strVal val="visible"/>
                                      </p:to>
                                    </p:set>
                                    <p:animEffect transition="in" filter="diamond(in)">
                                      <p:cBhvr>
                                        <p:cTn id="7" dur="2000"/>
                                        <p:tgtEl>
                                          <p:spTgt spid="28472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84723"/>
                                        </p:tgtEl>
                                        <p:attrNameLst>
                                          <p:attrName>style.visibility</p:attrName>
                                        </p:attrNameLst>
                                      </p:cBhvr>
                                      <p:to>
                                        <p:strVal val="visible"/>
                                      </p:to>
                                    </p:set>
                                    <p:animEffect transition="in" filter="diamond(in)">
                                      <p:cBhvr>
                                        <p:cTn id="11" dur="2000"/>
                                        <p:tgtEl>
                                          <p:spTgt spid="284723"/>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48132"/>
                                        </p:tgtEl>
                                        <p:attrNameLst>
                                          <p:attrName>style.visibility</p:attrName>
                                        </p:attrNameLst>
                                      </p:cBhvr>
                                      <p:to>
                                        <p:strVal val="visible"/>
                                      </p:to>
                                    </p:set>
                                    <p:animEffect transition="in" filter="diamond(in)">
                                      <p:cBhvr>
                                        <p:cTn id="15" dur="2000"/>
                                        <p:tgtEl>
                                          <p:spTgt spid="48132"/>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284726"/>
                                        </p:tgtEl>
                                        <p:attrNameLst>
                                          <p:attrName>style.visibility</p:attrName>
                                        </p:attrNameLst>
                                      </p:cBhvr>
                                      <p:to>
                                        <p:strVal val="visible"/>
                                      </p:to>
                                    </p:set>
                                    <p:animEffect transition="in" filter="diamond(in)">
                                      <p:cBhvr>
                                        <p:cTn id="19" dur="2000"/>
                                        <p:tgtEl>
                                          <p:spTgt spid="284726"/>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284731"/>
                                        </p:tgtEl>
                                        <p:attrNameLst>
                                          <p:attrName>style.visibility</p:attrName>
                                        </p:attrNameLst>
                                      </p:cBhvr>
                                      <p:to>
                                        <p:strVal val="visible"/>
                                      </p:to>
                                    </p:set>
                                    <p:animEffect transition="in" filter="diamond(in)">
                                      <p:cBhvr>
                                        <p:cTn id="23" dur="2000"/>
                                        <p:tgtEl>
                                          <p:spTgt spid="284731"/>
                                        </p:tgtEl>
                                      </p:cBhvr>
                                    </p:animEffect>
                                  </p:childTnLst>
                                </p:cTn>
                              </p:par>
                            </p:childTnLst>
                          </p:cTn>
                        </p:par>
                        <p:par>
                          <p:cTn id="24" fill="hold">
                            <p:stCondLst>
                              <p:cond delay="10000"/>
                            </p:stCondLst>
                            <p:childTnLst>
                              <p:par>
                                <p:cTn id="25" presetID="8" presetClass="entr" presetSubtype="16" fill="hold" grpId="0" nodeType="afterEffect">
                                  <p:stCondLst>
                                    <p:cond delay="0"/>
                                  </p:stCondLst>
                                  <p:childTnLst>
                                    <p:set>
                                      <p:cBhvr>
                                        <p:cTn id="26" dur="1" fill="hold">
                                          <p:stCondLst>
                                            <p:cond delay="0"/>
                                          </p:stCondLst>
                                        </p:cTn>
                                        <p:tgtEl>
                                          <p:spTgt spid="48135"/>
                                        </p:tgtEl>
                                        <p:attrNameLst>
                                          <p:attrName>style.visibility</p:attrName>
                                        </p:attrNameLst>
                                      </p:cBhvr>
                                      <p:to>
                                        <p:strVal val="visible"/>
                                      </p:to>
                                    </p:set>
                                    <p:animEffect transition="in" filter="diamond(in)">
                                      <p:cBhvr>
                                        <p:cTn id="27" dur="2000"/>
                                        <p:tgtEl>
                                          <p:spTgt spid="48135"/>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284724"/>
                                        </p:tgtEl>
                                        <p:attrNameLst>
                                          <p:attrName>style.visibility</p:attrName>
                                        </p:attrNameLst>
                                      </p:cBhvr>
                                      <p:to>
                                        <p:strVal val="visible"/>
                                      </p:to>
                                    </p:set>
                                    <p:animEffect transition="in" filter="diamond(in)">
                                      <p:cBhvr>
                                        <p:cTn id="31" dur="2000"/>
                                        <p:tgtEl>
                                          <p:spTgt spid="284724"/>
                                        </p:tgtEl>
                                      </p:cBhvr>
                                    </p:animEffect>
                                  </p:childTnLst>
                                </p:cTn>
                              </p:par>
                            </p:childTnLst>
                          </p:cTn>
                        </p:par>
                        <p:par>
                          <p:cTn id="32" fill="hold">
                            <p:stCondLst>
                              <p:cond delay="14000"/>
                            </p:stCondLst>
                            <p:childTnLst>
                              <p:par>
                                <p:cTn id="33" presetID="8" presetClass="entr" presetSubtype="16" fill="hold" grpId="0" nodeType="afterEffect">
                                  <p:stCondLst>
                                    <p:cond delay="0"/>
                                  </p:stCondLst>
                                  <p:childTnLst>
                                    <p:set>
                                      <p:cBhvr>
                                        <p:cTn id="34" dur="1" fill="hold">
                                          <p:stCondLst>
                                            <p:cond delay="0"/>
                                          </p:stCondLst>
                                        </p:cTn>
                                        <p:tgtEl>
                                          <p:spTgt spid="284715"/>
                                        </p:tgtEl>
                                        <p:attrNameLst>
                                          <p:attrName>style.visibility</p:attrName>
                                        </p:attrNameLst>
                                      </p:cBhvr>
                                      <p:to>
                                        <p:strVal val="visible"/>
                                      </p:to>
                                    </p:set>
                                    <p:animEffect transition="in" filter="diamond(in)">
                                      <p:cBhvr>
                                        <p:cTn id="35" dur="2000"/>
                                        <p:tgtEl>
                                          <p:spTgt spid="284715"/>
                                        </p:tgtEl>
                                      </p:cBhvr>
                                    </p:animEffect>
                                  </p:childTnLst>
                                </p:cTn>
                              </p:par>
                            </p:childTnLst>
                          </p:cTn>
                        </p:par>
                        <p:par>
                          <p:cTn id="36" fill="hold">
                            <p:stCondLst>
                              <p:cond delay="16000"/>
                            </p:stCondLst>
                            <p:childTnLst>
                              <p:par>
                                <p:cTn id="37" presetID="8" presetClass="entr" presetSubtype="16" fill="hold" grpId="0" nodeType="afterEffect">
                                  <p:stCondLst>
                                    <p:cond delay="0"/>
                                  </p:stCondLst>
                                  <p:childTnLst>
                                    <p:set>
                                      <p:cBhvr>
                                        <p:cTn id="38" dur="1" fill="hold">
                                          <p:stCondLst>
                                            <p:cond delay="0"/>
                                          </p:stCondLst>
                                        </p:cTn>
                                        <p:tgtEl>
                                          <p:spTgt spid="48140"/>
                                        </p:tgtEl>
                                        <p:attrNameLst>
                                          <p:attrName>style.visibility</p:attrName>
                                        </p:attrNameLst>
                                      </p:cBhvr>
                                      <p:to>
                                        <p:strVal val="visible"/>
                                      </p:to>
                                    </p:set>
                                    <p:animEffect transition="in" filter="diamond(in)">
                                      <p:cBhvr>
                                        <p:cTn id="39" dur="2000"/>
                                        <p:tgtEl>
                                          <p:spTgt spid="48140"/>
                                        </p:tgtEl>
                                      </p:cBhvr>
                                    </p:animEffect>
                                  </p:childTnLst>
                                </p:cTn>
                              </p:par>
                            </p:childTnLst>
                          </p:cTn>
                        </p:par>
                        <p:par>
                          <p:cTn id="40" fill="hold">
                            <p:stCondLst>
                              <p:cond delay="18000"/>
                            </p:stCondLst>
                            <p:childTnLst>
                              <p:par>
                                <p:cTn id="41" presetID="8" presetClass="entr" presetSubtype="16" fill="hold" grpId="0" nodeType="afterEffect">
                                  <p:stCondLst>
                                    <p:cond delay="0"/>
                                  </p:stCondLst>
                                  <p:childTnLst>
                                    <p:set>
                                      <p:cBhvr>
                                        <p:cTn id="42" dur="1" fill="hold">
                                          <p:stCondLst>
                                            <p:cond delay="0"/>
                                          </p:stCondLst>
                                        </p:cTn>
                                        <p:tgtEl>
                                          <p:spTgt spid="48141"/>
                                        </p:tgtEl>
                                        <p:attrNameLst>
                                          <p:attrName>style.visibility</p:attrName>
                                        </p:attrNameLst>
                                      </p:cBhvr>
                                      <p:to>
                                        <p:strVal val="visible"/>
                                      </p:to>
                                    </p:set>
                                    <p:animEffect transition="in" filter="diamond(in)">
                                      <p:cBhvr>
                                        <p:cTn id="43" dur="2000"/>
                                        <p:tgtEl>
                                          <p:spTgt spid="48141"/>
                                        </p:tgtEl>
                                      </p:cBhvr>
                                    </p:animEffect>
                                  </p:childTnLst>
                                </p:cTn>
                              </p:par>
                            </p:childTnLst>
                          </p:cTn>
                        </p:par>
                        <p:par>
                          <p:cTn id="44" fill="hold">
                            <p:stCondLst>
                              <p:cond delay="20000"/>
                            </p:stCondLst>
                            <p:childTnLst>
                              <p:par>
                                <p:cTn id="45" presetID="8" presetClass="entr" presetSubtype="16" fill="hold" grpId="0" nodeType="afterEffect">
                                  <p:stCondLst>
                                    <p:cond delay="0"/>
                                  </p:stCondLst>
                                  <p:childTnLst>
                                    <p:set>
                                      <p:cBhvr>
                                        <p:cTn id="46" dur="1" fill="hold">
                                          <p:stCondLst>
                                            <p:cond delay="0"/>
                                          </p:stCondLst>
                                        </p:cTn>
                                        <p:tgtEl>
                                          <p:spTgt spid="48142"/>
                                        </p:tgtEl>
                                        <p:attrNameLst>
                                          <p:attrName>style.visibility</p:attrName>
                                        </p:attrNameLst>
                                      </p:cBhvr>
                                      <p:to>
                                        <p:strVal val="visible"/>
                                      </p:to>
                                    </p:set>
                                    <p:animEffect transition="in" filter="diamond(in)">
                                      <p:cBhvr>
                                        <p:cTn id="47" dur="2000"/>
                                        <p:tgtEl>
                                          <p:spTgt spid="48142"/>
                                        </p:tgtEl>
                                      </p:cBhvr>
                                    </p:animEffect>
                                  </p:childTnLst>
                                </p:cTn>
                              </p:par>
                            </p:childTnLst>
                          </p:cTn>
                        </p:par>
                        <p:par>
                          <p:cTn id="48" fill="hold">
                            <p:stCondLst>
                              <p:cond delay="22000"/>
                            </p:stCondLst>
                            <p:childTnLst>
                              <p:par>
                                <p:cTn id="49" presetID="8" presetClass="entr" presetSubtype="16" fill="hold" grpId="0" nodeType="afterEffect">
                                  <p:stCondLst>
                                    <p:cond delay="0"/>
                                  </p:stCondLst>
                                  <p:childTnLst>
                                    <p:set>
                                      <p:cBhvr>
                                        <p:cTn id="50" dur="1" fill="hold">
                                          <p:stCondLst>
                                            <p:cond delay="0"/>
                                          </p:stCondLst>
                                        </p:cTn>
                                        <p:tgtEl>
                                          <p:spTgt spid="48143"/>
                                        </p:tgtEl>
                                        <p:attrNameLst>
                                          <p:attrName>style.visibility</p:attrName>
                                        </p:attrNameLst>
                                      </p:cBhvr>
                                      <p:to>
                                        <p:strVal val="visible"/>
                                      </p:to>
                                    </p:set>
                                    <p:animEffect transition="in" filter="diamond(in)">
                                      <p:cBhvr>
                                        <p:cTn id="51" dur="2000"/>
                                        <p:tgtEl>
                                          <p:spTgt spid="48143"/>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1" nodeType="clickEffect">
                                  <p:stCondLst>
                                    <p:cond delay="0"/>
                                  </p:stCondLst>
                                  <p:childTnLst>
                                    <p:set>
                                      <p:cBhvr>
                                        <p:cTn id="55" dur="1" fill="hold">
                                          <p:stCondLst>
                                            <p:cond delay="0"/>
                                          </p:stCondLst>
                                        </p:cTn>
                                        <p:tgtEl>
                                          <p:spTgt spid="284725"/>
                                        </p:tgtEl>
                                        <p:attrNameLst>
                                          <p:attrName>style.visibility</p:attrName>
                                        </p:attrNameLst>
                                      </p:cBhvr>
                                      <p:to>
                                        <p:strVal val="visible"/>
                                      </p:to>
                                    </p:set>
                                    <p:animEffect transition="in" filter="diamond(in)">
                                      <p:cBhvr>
                                        <p:cTn id="56" dur="2000"/>
                                        <p:tgtEl>
                                          <p:spTgt spid="284725"/>
                                        </p:tgtEl>
                                      </p:cBhvr>
                                    </p:animEffect>
                                  </p:childTnLst>
                                </p:cTn>
                              </p:par>
                              <p:par>
                                <p:cTn id="57" presetID="8" presetClass="entr" presetSubtype="16" fill="hold" grpId="1" nodeType="withEffect">
                                  <p:stCondLst>
                                    <p:cond delay="0"/>
                                  </p:stCondLst>
                                  <p:childTnLst>
                                    <p:set>
                                      <p:cBhvr>
                                        <p:cTn id="58" dur="1" fill="hold">
                                          <p:stCondLst>
                                            <p:cond delay="0"/>
                                          </p:stCondLst>
                                        </p:cTn>
                                        <p:tgtEl>
                                          <p:spTgt spid="284723"/>
                                        </p:tgtEl>
                                        <p:attrNameLst>
                                          <p:attrName>style.visibility</p:attrName>
                                        </p:attrNameLst>
                                      </p:cBhvr>
                                      <p:to>
                                        <p:strVal val="visible"/>
                                      </p:to>
                                    </p:set>
                                    <p:animEffect transition="in" filter="diamond(in)">
                                      <p:cBhvr>
                                        <p:cTn id="59" dur="2000"/>
                                        <p:tgtEl>
                                          <p:spTgt spid="284723"/>
                                        </p:tgtEl>
                                      </p:cBhvr>
                                    </p:animEffect>
                                  </p:childTnLst>
                                </p:cTn>
                              </p:par>
                              <p:par>
                                <p:cTn id="60" presetID="8" presetClass="entr" presetSubtype="16" fill="hold" grpId="1" nodeType="withEffect">
                                  <p:stCondLst>
                                    <p:cond delay="0"/>
                                  </p:stCondLst>
                                  <p:childTnLst>
                                    <p:set>
                                      <p:cBhvr>
                                        <p:cTn id="61" dur="1" fill="hold">
                                          <p:stCondLst>
                                            <p:cond delay="0"/>
                                          </p:stCondLst>
                                        </p:cTn>
                                        <p:tgtEl>
                                          <p:spTgt spid="48132"/>
                                        </p:tgtEl>
                                        <p:attrNameLst>
                                          <p:attrName>style.visibility</p:attrName>
                                        </p:attrNameLst>
                                      </p:cBhvr>
                                      <p:to>
                                        <p:strVal val="visible"/>
                                      </p:to>
                                    </p:set>
                                    <p:animEffect transition="in" filter="diamond(in)">
                                      <p:cBhvr>
                                        <p:cTn id="62" dur="2000"/>
                                        <p:tgtEl>
                                          <p:spTgt spid="48132"/>
                                        </p:tgtEl>
                                      </p:cBhvr>
                                    </p:animEffect>
                                  </p:childTnLst>
                                </p:cTn>
                              </p:par>
                              <p:par>
                                <p:cTn id="63" presetID="8" presetClass="entr" presetSubtype="16" fill="hold" grpId="1" nodeType="withEffect">
                                  <p:stCondLst>
                                    <p:cond delay="0"/>
                                  </p:stCondLst>
                                  <p:childTnLst>
                                    <p:set>
                                      <p:cBhvr>
                                        <p:cTn id="64" dur="1" fill="hold">
                                          <p:stCondLst>
                                            <p:cond delay="0"/>
                                          </p:stCondLst>
                                        </p:cTn>
                                        <p:tgtEl>
                                          <p:spTgt spid="284726"/>
                                        </p:tgtEl>
                                        <p:attrNameLst>
                                          <p:attrName>style.visibility</p:attrName>
                                        </p:attrNameLst>
                                      </p:cBhvr>
                                      <p:to>
                                        <p:strVal val="visible"/>
                                      </p:to>
                                    </p:set>
                                    <p:animEffect transition="in" filter="diamond(in)">
                                      <p:cBhvr>
                                        <p:cTn id="65" dur="2000"/>
                                        <p:tgtEl>
                                          <p:spTgt spid="284726"/>
                                        </p:tgtEl>
                                      </p:cBhvr>
                                    </p:animEffect>
                                  </p:childTnLst>
                                </p:cTn>
                              </p:par>
                              <p:par>
                                <p:cTn id="66" presetID="8" presetClass="entr" presetSubtype="16" fill="hold" grpId="1" nodeType="withEffect">
                                  <p:stCondLst>
                                    <p:cond delay="0"/>
                                  </p:stCondLst>
                                  <p:childTnLst>
                                    <p:set>
                                      <p:cBhvr>
                                        <p:cTn id="67" dur="1" fill="hold">
                                          <p:stCondLst>
                                            <p:cond delay="0"/>
                                          </p:stCondLst>
                                        </p:cTn>
                                        <p:tgtEl>
                                          <p:spTgt spid="284731"/>
                                        </p:tgtEl>
                                        <p:attrNameLst>
                                          <p:attrName>style.visibility</p:attrName>
                                        </p:attrNameLst>
                                      </p:cBhvr>
                                      <p:to>
                                        <p:strVal val="visible"/>
                                      </p:to>
                                    </p:set>
                                    <p:animEffect transition="in" filter="diamond(in)">
                                      <p:cBhvr>
                                        <p:cTn id="68" dur="2000"/>
                                        <p:tgtEl>
                                          <p:spTgt spid="284731"/>
                                        </p:tgtEl>
                                      </p:cBhvr>
                                    </p:animEffect>
                                  </p:childTnLst>
                                </p:cTn>
                              </p:par>
                              <p:par>
                                <p:cTn id="69" presetID="8" presetClass="entr" presetSubtype="16" fill="hold" grpId="1" nodeType="withEffect">
                                  <p:stCondLst>
                                    <p:cond delay="0"/>
                                  </p:stCondLst>
                                  <p:childTnLst>
                                    <p:set>
                                      <p:cBhvr>
                                        <p:cTn id="70" dur="1" fill="hold">
                                          <p:stCondLst>
                                            <p:cond delay="0"/>
                                          </p:stCondLst>
                                        </p:cTn>
                                        <p:tgtEl>
                                          <p:spTgt spid="48135"/>
                                        </p:tgtEl>
                                        <p:attrNameLst>
                                          <p:attrName>style.visibility</p:attrName>
                                        </p:attrNameLst>
                                      </p:cBhvr>
                                      <p:to>
                                        <p:strVal val="visible"/>
                                      </p:to>
                                    </p:set>
                                    <p:animEffect transition="in" filter="diamond(in)">
                                      <p:cBhvr>
                                        <p:cTn id="71" dur="2000"/>
                                        <p:tgtEl>
                                          <p:spTgt spid="48135"/>
                                        </p:tgtEl>
                                      </p:cBhvr>
                                    </p:animEffect>
                                  </p:childTnLst>
                                </p:cTn>
                              </p:par>
                              <p:par>
                                <p:cTn id="72" presetID="8" presetClass="entr" presetSubtype="16" fill="hold" grpId="1" nodeType="withEffect">
                                  <p:stCondLst>
                                    <p:cond delay="0"/>
                                  </p:stCondLst>
                                  <p:childTnLst>
                                    <p:set>
                                      <p:cBhvr>
                                        <p:cTn id="73" dur="1" fill="hold">
                                          <p:stCondLst>
                                            <p:cond delay="0"/>
                                          </p:stCondLst>
                                        </p:cTn>
                                        <p:tgtEl>
                                          <p:spTgt spid="284724"/>
                                        </p:tgtEl>
                                        <p:attrNameLst>
                                          <p:attrName>style.visibility</p:attrName>
                                        </p:attrNameLst>
                                      </p:cBhvr>
                                      <p:to>
                                        <p:strVal val="visible"/>
                                      </p:to>
                                    </p:set>
                                    <p:animEffect transition="in" filter="diamond(in)">
                                      <p:cBhvr>
                                        <p:cTn id="74" dur="2000"/>
                                        <p:tgtEl>
                                          <p:spTgt spid="284724"/>
                                        </p:tgtEl>
                                      </p:cBhvr>
                                    </p:animEffect>
                                  </p:childTnLst>
                                </p:cTn>
                              </p:par>
                              <p:par>
                                <p:cTn id="75" presetID="8" presetClass="entr" presetSubtype="16" fill="hold" grpId="1" nodeType="withEffect">
                                  <p:stCondLst>
                                    <p:cond delay="0"/>
                                  </p:stCondLst>
                                  <p:childTnLst>
                                    <p:set>
                                      <p:cBhvr>
                                        <p:cTn id="76" dur="1" fill="hold">
                                          <p:stCondLst>
                                            <p:cond delay="0"/>
                                          </p:stCondLst>
                                        </p:cTn>
                                        <p:tgtEl>
                                          <p:spTgt spid="284715"/>
                                        </p:tgtEl>
                                        <p:attrNameLst>
                                          <p:attrName>style.visibility</p:attrName>
                                        </p:attrNameLst>
                                      </p:cBhvr>
                                      <p:to>
                                        <p:strVal val="visible"/>
                                      </p:to>
                                    </p:set>
                                    <p:animEffect transition="in" filter="diamond(in)">
                                      <p:cBhvr>
                                        <p:cTn id="77" dur="2000"/>
                                        <p:tgtEl>
                                          <p:spTgt spid="284715"/>
                                        </p:tgtEl>
                                      </p:cBhvr>
                                    </p:animEffect>
                                  </p:childTnLst>
                                </p:cTn>
                              </p:par>
                              <p:par>
                                <p:cTn id="78" presetID="8" presetClass="entr" presetSubtype="16" fill="hold" grpId="1" nodeType="withEffect">
                                  <p:stCondLst>
                                    <p:cond delay="0"/>
                                  </p:stCondLst>
                                  <p:childTnLst>
                                    <p:set>
                                      <p:cBhvr>
                                        <p:cTn id="79" dur="1" fill="hold">
                                          <p:stCondLst>
                                            <p:cond delay="0"/>
                                          </p:stCondLst>
                                        </p:cTn>
                                        <p:tgtEl>
                                          <p:spTgt spid="48140"/>
                                        </p:tgtEl>
                                        <p:attrNameLst>
                                          <p:attrName>style.visibility</p:attrName>
                                        </p:attrNameLst>
                                      </p:cBhvr>
                                      <p:to>
                                        <p:strVal val="visible"/>
                                      </p:to>
                                    </p:set>
                                    <p:animEffect transition="in" filter="diamond(in)">
                                      <p:cBhvr>
                                        <p:cTn id="80" dur="2000"/>
                                        <p:tgtEl>
                                          <p:spTgt spid="48140"/>
                                        </p:tgtEl>
                                      </p:cBhvr>
                                    </p:animEffect>
                                  </p:childTnLst>
                                </p:cTn>
                              </p:par>
                              <p:par>
                                <p:cTn id="81" presetID="8" presetClass="entr" presetSubtype="16" fill="hold" grpId="1" nodeType="withEffect">
                                  <p:stCondLst>
                                    <p:cond delay="0"/>
                                  </p:stCondLst>
                                  <p:childTnLst>
                                    <p:set>
                                      <p:cBhvr>
                                        <p:cTn id="82" dur="1" fill="hold">
                                          <p:stCondLst>
                                            <p:cond delay="0"/>
                                          </p:stCondLst>
                                        </p:cTn>
                                        <p:tgtEl>
                                          <p:spTgt spid="48141"/>
                                        </p:tgtEl>
                                        <p:attrNameLst>
                                          <p:attrName>style.visibility</p:attrName>
                                        </p:attrNameLst>
                                      </p:cBhvr>
                                      <p:to>
                                        <p:strVal val="visible"/>
                                      </p:to>
                                    </p:set>
                                    <p:animEffect transition="in" filter="diamond(in)">
                                      <p:cBhvr>
                                        <p:cTn id="83" dur="2000"/>
                                        <p:tgtEl>
                                          <p:spTgt spid="48141"/>
                                        </p:tgtEl>
                                      </p:cBhvr>
                                    </p:animEffect>
                                  </p:childTnLst>
                                </p:cTn>
                              </p:par>
                              <p:par>
                                <p:cTn id="84" presetID="8" presetClass="entr" presetSubtype="16" fill="hold" grpId="1" nodeType="withEffect">
                                  <p:stCondLst>
                                    <p:cond delay="0"/>
                                  </p:stCondLst>
                                  <p:childTnLst>
                                    <p:set>
                                      <p:cBhvr>
                                        <p:cTn id="85" dur="1" fill="hold">
                                          <p:stCondLst>
                                            <p:cond delay="0"/>
                                          </p:stCondLst>
                                        </p:cTn>
                                        <p:tgtEl>
                                          <p:spTgt spid="48142"/>
                                        </p:tgtEl>
                                        <p:attrNameLst>
                                          <p:attrName>style.visibility</p:attrName>
                                        </p:attrNameLst>
                                      </p:cBhvr>
                                      <p:to>
                                        <p:strVal val="visible"/>
                                      </p:to>
                                    </p:set>
                                    <p:animEffect transition="in" filter="diamond(in)">
                                      <p:cBhvr>
                                        <p:cTn id="86" dur="2000"/>
                                        <p:tgtEl>
                                          <p:spTgt spid="48142"/>
                                        </p:tgtEl>
                                      </p:cBhvr>
                                    </p:animEffect>
                                  </p:childTnLst>
                                </p:cTn>
                              </p:par>
                              <p:par>
                                <p:cTn id="87" presetID="8" presetClass="entr" presetSubtype="16" fill="hold" grpId="1" nodeType="withEffect">
                                  <p:stCondLst>
                                    <p:cond delay="0"/>
                                  </p:stCondLst>
                                  <p:childTnLst>
                                    <p:set>
                                      <p:cBhvr>
                                        <p:cTn id="88" dur="1" fill="hold">
                                          <p:stCondLst>
                                            <p:cond delay="0"/>
                                          </p:stCondLst>
                                        </p:cTn>
                                        <p:tgtEl>
                                          <p:spTgt spid="48143"/>
                                        </p:tgtEl>
                                        <p:attrNameLst>
                                          <p:attrName>style.visibility</p:attrName>
                                        </p:attrNameLst>
                                      </p:cBhvr>
                                      <p:to>
                                        <p:strVal val="visible"/>
                                      </p:to>
                                    </p:set>
                                    <p:animEffect transition="in" filter="diamond(in)">
                                      <p:cBhvr>
                                        <p:cTn id="89" dur="2000"/>
                                        <p:tgtEl>
                                          <p:spTgt spid="48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25" grpId="0" bldLvl="0" animBg="1"/>
      <p:bldP spid="284725" grpId="1" bldLvl="0" animBg="1"/>
      <p:bldP spid="284723" grpId="0" bldLvl="0" animBg="1"/>
      <p:bldP spid="284723" grpId="1" bldLvl="0" animBg="1"/>
      <p:bldP spid="48132" grpId="0"/>
      <p:bldP spid="48132" grpId="1"/>
      <p:bldP spid="284726" grpId="0" bldLvl="0" animBg="1"/>
      <p:bldP spid="284726" grpId="1" bldLvl="0" animBg="1"/>
      <p:bldP spid="284731" grpId="0" bldLvl="0" animBg="1"/>
      <p:bldP spid="284731" grpId="1" bldLvl="0" animBg="1"/>
      <p:bldP spid="48135" grpId="0"/>
      <p:bldP spid="48135" grpId="1"/>
      <p:bldP spid="284724" grpId="0" bldLvl="0" animBg="1"/>
      <p:bldP spid="284724" grpId="1" bldLvl="0" animBg="1"/>
      <p:bldP spid="284715" grpId="0" bldLvl="0" animBg="1"/>
      <p:bldP spid="284715" grpId="1" bldLvl="0" animBg="1"/>
      <p:bldP spid="48140" grpId="0"/>
      <p:bldP spid="48140" grpId="1"/>
      <p:bldP spid="48141" grpId="0"/>
      <p:bldP spid="48141" grpId="1"/>
      <p:bldP spid="48142" grpId="0"/>
      <p:bldP spid="48142" grpId="1"/>
      <p:bldP spid="48143" grpId="0"/>
      <p:bldP spid="4814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87690" y="81121"/>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27</a:t>
            </a:fld>
            <a:endParaRPr lang="en-US" altLang="zh-CN"/>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284725" name="Freeform 53"/>
          <p:cNvSpPr/>
          <p:nvPr/>
        </p:nvSpPr>
        <p:spPr bwMode="gray">
          <a:xfrm>
            <a:off x="6087983" y="2129790"/>
            <a:ext cx="1538287" cy="377428"/>
          </a:xfrm>
          <a:custGeom>
            <a:avLst/>
            <a:gdLst/>
            <a:ahLst/>
            <a:cxnLst>
              <a:cxn ang="0">
                <a:pos x="622" y="113"/>
              </a:cxn>
              <a:cxn ang="0">
                <a:pos x="599" y="113"/>
              </a:cxn>
              <a:cxn ang="0">
                <a:pos x="577" y="90"/>
              </a:cxn>
              <a:cxn ang="0">
                <a:pos x="577" y="22"/>
              </a:cxn>
              <a:cxn ang="0">
                <a:pos x="554" y="0"/>
              </a:cxn>
              <a:cxn ang="0">
                <a:pos x="91" y="0"/>
              </a:cxn>
              <a:cxn ang="0">
                <a:pos x="68" y="22"/>
              </a:cxn>
              <a:cxn ang="0">
                <a:pos x="68" y="90"/>
              </a:cxn>
              <a:cxn ang="0">
                <a:pos x="46" y="113"/>
              </a:cxn>
              <a:cxn ang="0">
                <a:pos x="23" y="113"/>
              </a:cxn>
              <a:cxn ang="0">
                <a:pos x="0" y="136"/>
              </a:cxn>
              <a:cxn ang="0">
                <a:pos x="0" y="158"/>
              </a:cxn>
              <a:cxn ang="0">
                <a:pos x="645" y="158"/>
              </a:cxn>
              <a:cxn ang="0">
                <a:pos x="645" y="136"/>
              </a:cxn>
              <a:cxn ang="0">
                <a:pos x="622" y="113"/>
              </a:cxn>
            </a:cxnLst>
            <a:rect l="0" t="0" r="r" b="b"/>
            <a:pathLst>
              <a:path w="645" h="158">
                <a:moveTo>
                  <a:pt x="622" y="113"/>
                </a:moveTo>
                <a:cubicBezTo>
                  <a:pt x="599" y="113"/>
                  <a:pt x="599" y="113"/>
                  <a:pt x="599" y="113"/>
                </a:cubicBezTo>
                <a:cubicBezTo>
                  <a:pt x="587" y="113"/>
                  <a:pt x="577" y="103"/>
                  <a:pt x="577" y="90"/>
                </a:cubicBezTo>
                <a:cubicBezTo>
                  <a:pt x="577" y="22"/>
                  <a:pt x="577" y="22"/>
                  <a:pt x="577" y="22"/>
                </a:cubicBezTo>
                <a:cubicBezTo>
                  <a:pt x="577" y="10"/>
                  <a:pt x="566" y="0"/>
                  <a:pt x="554" y="0"/>
                </a:cubicBezTo>
                <a:cubicBezTo>
                  <a:pt x="91" y="0"/>
                  <a:pt x="91" y="0"/>
                  <a:pt x="91" y="0"/>
                </a:cubicBezTo>
                <a:cubicBezTo>
                  <a:pt x="79" y="0"/>
                  <a:pt x="68" y="10"/>
                  <a:pt x="68" y="22"/>
                </a:cubicBezTo>
                <a:cubicBezTo>
                  <a:pt x="68" y="90"/>
                  <a:pt x="68" y="90"/>
                  <a:pt x="68" y="90"/>
                </a:cubicBezTo>
                <a:cubicBezTo>
                  <a:pt x="68" y="103"/>
                  <a:pt x="58" y="113"/>
                  <a:pt x="46" y="113"/>
                </a:cubicBezTo>
                <a:cubicBezTo>
                  <a:pt x="23" y="113"/>
                  <a:pt x="23" y="113"/>
                  <a:pt x="23" y="113"/>
                </a:cubicBezTo>
                <a:cubicBezTo>
                  <a:pt x="11" y="113"/>
                  <a:pt x="0" y="123"/>
                  <a:pt x="0" y="136"/>
                </a:cubicBezTo>
                <a:cubicBezTo>
                  <a:pt x="0" y="158"/>
                  <a:pt x="0" y="158"/>
                  <a:pt x="0" y="158"/>
                </a:cubicBezTo>
                <a:cubicBezTo>
                  <a:pt x="645" y="158"/>
                  <a:pt x="645" y="158"/>
                  <a:pt x="645" y="158"/>
                </a:cubicBezTo>
                <a:cubicBezTo>
                  <a:pt x="645" y="136"/>
                  <a:pt x="645" y="136"/>
                  <a:pt x="645" y="136"/>
                </a:cubicBezTo>
                <a:cubicBezTo>
                  <a:pt x="645" y="123"/>
                  <a:pt x="635" y="113"/>
                  <a:pt x="622" y="113"/>
                </a:cubicBezTo>
                <a:close/>
              </a:path>
            </a:pathLst>
          </a:custGeom>
          <a:gradFill rotWithShape="1">
            <a:gsLst>
              <a:gs pos="0">
                <a:srgbClr val="126AA0">
                  <a:gamma/>
                  <a:tint val="60784"/>
                  <a:invGamma/>
                </a:srgbClr>
              </a:gs>
              <a:gs pos="100000">
                <a:srgbClr val="126AA0"/>
              </a:gs>
            </a:gsLst>
            <a:lin ang="5400000" scaled="1"/>
          </a:gradFill>
          <a:ln w="12700" cmpd="sng">
            <a:noFill/>
            <a:rou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23" name="Freeform 51"/>
          <p:cNvSpPr/>
          <p:nvPr/>
        </p:nvSpPr>
        <p:spPr bwMode="gray">
          <a:xfrm>
            <a:off x="3690065" y="2147649"/>
            <a:ext cx="1534715" cy="377429"/>
          </a:xfrm>
          <a:custGeom>
            <a:avLst/>
            <a:gdLst/>
            <a:ahLst/>
            <a:cxnLst>
              <a:cxn ang="0">
                <a:pos x="621" y="113"/>
              </a:cxn>
              <a:cxn ang="0">
                <a:pos x="599"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9" y="113"/>
                  <a:pt x="599" y="113"/>
                  <a:pt x="599"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8"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32" name="Text Box 90" descr="© INSCALE GmbH, 26.05.2010&#10;http://www.presentationload.com/"/>
          <p:cNvSpPr txBox="1"/>
          <p:nvPr/>
        </p:nvSpPr>
        <p:spPr>
          <a:xfrm>
            <a:off x="6290310" y="2144713"/>
            <a:ext cx="1182688" cy="274637"/>
          </a:xfrm>
          <a:prstGeom prst="rect">
            <a:avLst/>
          </a:prstGeom>
          <a:noFill/>
          <a:ln w="9525">
            <a:noFill/>
          </a:ln>
        </p:spPr>
        <p:txBody>
          <a:bodyPr anchor="ctr"/>
          <a:lstStyle/>
          <a:p>
            <a:pPr lvl="0" indent="0" algn="ctr">
              <a:spcBef>
                <a:spcPct val="50000"/>
              </a:spcBef>
            </a:pPr>
            <a:r>
              <a:rPr lang="zh-CN" altLang="de-DE" sz="1600" dirty="0">
                <a:solidFill>
                  <a:schemeClr val="bg1"/>
                </a:solidFill>
                <a:latin typeface="微软雅黑" pitchFamily="34" charset="-122"/>
                <a:ea typeface="微软雅黑" pitchFamily="34" charset="-122"/>
              </a:rPr>
              <a:t>活动</a:t>
            </a:r>
          </a:p>
        </p:txBody>
      </p:sp>
      <p:sp>
        <p:nvSpPr>
          <p:cNvPr id="284726" name="Freeform 54"/>
          <p:cNvSpPr/>
          <p:nvPr/>
        </p:nvSpPr>
        <p:spPr bwMode="gray">
          <a:xfrm>
            <a:off x="2478008" y="2150369"/>
            <a:ext cx="153590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6"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7"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6"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31" name="Freeform 59"/>
          <p:cNvSpPr/>
          <p:nvPr/>
        </p:nvSpPr>
        <p:spPr bwMode="gray">
          <a:xfrm>
            <a:off x="1279726" y="2144077"/>
            <a:ext cx="153471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5"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6"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5"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35" name="Text Box 83" descr="© INSCALE GmbH, 26.05.2010&#10;http://www.presentationload.com/"/>
          <p:cNvSpPr txBox="1"/>
          <p:nvPr/>
        </p:nvSpPr>
        <p:spPr>
          <a:xfrm>
            <a:off x="2656523" y="2143125"/>
            <a:ext cx="1184275" cy="274638"/>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安全</a:t>
            </a:r>
          </a:p>
        </p:txBody>
      </p:sp>
      <p:sp>
        <p:nvSpPr>
          <p:cNvPr id="284724" name="Freeform 52"/>
          <p:cNvSpPr/>
          <p:nvPr/>
        </p:nvSpPr>
        <p:spPr bwMode="gray">
          <a:xfrm>
            <a:off x="4902121" y="2144077"/>
            <a:ext cx="1535906" cy="377429"/>
          </a:xfrm>
          <a:custGeom>
            <a:avLst/>
            <a:gdLst/>
            <a:ahLst/>
            <a:cxnLst>
              <a:cxn ang="0">
                <a:pos x="621" y="113"/>
              </a:cxn>
              <a:cxn ang="0">
                <a:pos x="598"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8" y="113"/>
                  <a:pt x="598" y="113"/>
                  <a:pt x="598"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7"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15" name="AutoShape 43" descr="© INSCALE GmbH, 26.05.2010&#10;http://www.presentationload.com/"/>
          <p:cNvSpPr>
            <a:spLocks noChangeArrowheads="1"/>
          </p:cNvSpPr>
          <p:nvPr/>
        </p:nvSpPr>
        <p:spPr bwMode="gray">
          <a:xfrm>
            <a:off x="1267460" y="2414588"/>
            <a:ext cx="6381750" cy="1812925"/>
          </a:xfrm>
          <a:prstGeom prst="roundRect">
            <a:avLst>
              <a:gd name="adj" fmla="val 1838"/>
            </a:avLst>
          </a:prstGeom>
          <a:gradFill rotWithShape="1">
            <a:gsLst>
              <a:gs pos="0">
                <a:srgbClr val="DBDBDB"/>
              </a:gs>
              <a:gs pos="100000">
                <a:srgbClr val="DBDBDB">
                  <a:gamma/>
                  <a:tint val="22353"/>
                  <a:invGamma/>
                </a:srgbClr>
              </a:gs>
            </a:gsLst>
            <a:lin ang="5400000" scaled="1"/>
          </a:gradFill>
          <a:ln w="19050">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40" name="Text Box 82" descr="© INSCALE GmbH, 26.05.2010&#10;http://www.presentationload.com/"/>
          <p:cNvSpPr txBox="1"/>
          <p:nvPr/>
        </p:nvSpPr>
        <p:spPr>
          <a:xfrm>
            <a:off x="3859848" y="2144713"/>
            <a:ext cx="1182687" cy="274637"/>
          </a:xfrm>
          <a:prstGeom prst="rect">
            <a:avLst/>
          </a:prstGeom>
          <a:noFill/>
          <a:ln w="9525">
            <a:noFill/>
          </a:ln>
        </p:spPr>
        <p:txBody>
          <a:bodyPr anchor="ctr"/>
          <a:lstStyle/>
          <a:p>
            <a:pPr lvl="0" indent="0" algn="ctr">
              <a:spcBef>
                <a:spcPct val="50000"/>
              </a:spcBef>
            </a:pPr>
            <a:r>
              <a:rPr lang="zh-CN" altLang="de-DE" sz="1600" dirty="0">
                <a:latin typeface="微软雅黑" pitchFamily="34" charset="-122"/>
                <a:ea typeface="微软雅黑" pitchFamily="34" charset="-122"/>
              </a:rPr>
              <a:t>自主</a:t>
            </a:r>
          </a:p>
        </p:txBody>
      </p:sp>
      <p:sp>
        <p:nvSpPr>
          <p:cNvPr id="48141" name="Text Box 86" descr="© INSCALE GmbH, 26.05.2010&#10;http://www.presentationload.com/"/>
          <p:cNvSpPr txBox="1"/>
          <p:nvPr/>
        </p:nvSpPr>
        <p:spPr>
          <a:xfrm>
            <a:off x="1442085" y="2143125"/>
            <a:ext cx="1182688" cy="274638"/>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员工</a:t>
            </a:r>
          </a:p>
        </p:txBody>
      </p:sp>
      <p:sp>
        <p:nvSpPr>
          <p:cNvPr id="48142" name="Text Box 89" descr="© INSCALE GmbH, 26.05.2010&#10;http://www.presentationload.com/"/>
          <p:cNvSpPr txBox="1"/>
          <p:nvPr/>
        </p:nvSpPr>
        <p:spPr>
          <a:xfrm>
            <a:off x="5071110" y="2136775"/>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管理</a:t>
            </a:r>
          </a:p>
        </p:txBody>
      </p:sp>
      <p:sp>
        <p:nvSpPr>
          <p:cNvPr id="48143" name="矩形 2"/>
          <p:cNvSpPr/>
          <p:nvPr/>
        </p:nvSpPr>
        <p:spPr>
          <a:xfrm>
            <a:off x="1700848" y="2633663"/>
            <a:ext cx="5772150" cy="912812"/>
          </a:xfrm>
          <a:prstGeom prst="rect">
            <a:avLst/>
          </a:prstGeom>
          <a:noFill/>
          <a:ln w="12700">
            <a:noFill/>
          </a:ln>
        </p:spPr>
        <p:txBody>
          <a:bodyPr lIns="0" tIns="0" rIns="0" bIns="0" anchor="t"/>
          <a:lstStyle/>
          <a:p>
            <a:pPr lvl="0" indent="0">
              <a:lnSpc>
                <a:spcPct val="150000"/>
              </a:lnSpc>
            </a:pPr>
            <a:r>
              <a:rPr lang="zh-CN" altLang="en-US" sz="2000" b="1" dirty="0">
                <a:latin typeface="微软雅黑" pitchFamily="34" charset="-122"/>
                <a:ea typeface="微软雅黑" pitchFamily="34" charset="-122"/>
              </a:rPr>
              <a:t>活动是由共同目的联合起来并完成一定社会职能的动作的总和。活动由目的、动机和动作构成，具有完整的结构系统。</a:t>
            </a:r>
            <a:r>
              <a:rPr lang="zh-CN" altLang="en-US" sz="1600" b="1" dirty="0">
                <a:solidFill>
                  <a:srgbClr val="0000FF"/>
                </a:solidFill>
                <a:latin typeface="微软雅黑" pitchFamily="34" charset="-122"/>
                <a:ea typeface="微软雅黑" pitchFamily="34" charset="-122"/>
              </a:rPr>
              <a:t> </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4725"/>
                                        </p:tgtEl>
                                        <p:attrNameLst>
                                          <p:attrName>style.visibility</p:attrName>
                                        </p:attrNameLst>
                                      </p:cBhvr>
                                      <p:to>
                                        <p:strVal val="visible"/>
                                      </p:to>
                                    </p:set>
                                    <p:animEffect transition="in" filter="diamond(in)">
                                      <p:cBhvr>
                                        <p:cTn id="7" dur="2000"/>
                                        <p:tgtEl>
                                          <p:spTgt spid="28472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84723"/>
                                        </p:tgtEl>
                                        <p:attrNameLst>
                                          <p:attrName>style.visibility</p:attrName>
                                        </p:attrNameLst>
                                      </p:cBhvr>
                                      <p:to>
                                        <p:strVal val="visible"/>
                                      </p:to>
                                    </p:set>
                                    <p:animEffect transition="in" filter="diamond(in)">
                                      <p:cBhvr>
                                        <p:cTn id="11" dur="2000"/>
                                        <p:tgtEl>
                                          <p:spTgt spid="284723"/>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48132"/>
                                        </p:tgtEl>
                                        <p:attrNameLst>
                                          <p:attrName>style.visibility</p:attrName>
                                        </p:attrNameLst>
                                      </p:cBhvr>
                                      <p:to>
                                        <p:strVal val="visible"/>
                                      </p:to>
                                    </p:set>
                                    <p:animEffect transition="in" filter="diamond(in)">
                                      <p:cBhvr>
                                        <p:cTn id="15" dur="2000"/>
                                        <p:tgtEl>
                                          <p:spTgt spid="48132"/>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284726"/>
                                        </p:tgtEl>
                                        <p:attrNameLst>
                                          <p:attrName>style.visibility</p:attrName>
                                        </p:attrNameLst>
                                      </p:cBhvr>
                                      <p:to>
                                        <p:strVal val="visible"/>
                                      </p:to>
                                    </p:set>
                                    <p:animEffect transition="in" filter="diamond(in)">
                                      <p:cBhvr>
                                        <p:cTn id="19" dur="2000"/>
                                        <p:tgtEl>
                                          <p:spTgt spid="284726"/>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284731"/>
                                        </p:tgtEl>
                                        <p:attrNameLst>
                                          <p:attrName>style.visibility</p:attrName>
                                        </p:attrNameLst>
                                      </p:cBhvr>
                                      <p:to>
                                        <p:strVal val="visible"/>
                                      </p:to>
                                    </p:set>
                                    <p:animEffect transition="in" filter="diamond(in)">
                                      <p:cBhvr>
                                        <p:cTn id="23" dur="2000"/>
                                        <p:tgtEl>
                                          <p:spTgt spid="284731"/>
                                        </p:tgtEl>
                                      </p:cBhvr>
                                    </p:animEffect>
                                  </p:childTnLst>
                                </p:cTn>
                              </p:par>
                            </p:childTnLst>
                          </p:cTn>
                        </p:par>
                        <p:par>
                          <p:cTn id="24" fill="hold">
                            <p:stCondLst>
                              <p:cond delay="10000"/>
                            </p:stCondLst>
                            <p:childTnLst>
                              <p:par>
                                <p:cTn id="25" presetID="8" presetClass="entr" presetSubtype="16" fill="hold" grpId="0" nodeType="afterEffect">
                                  <p:stCondLst>
                                    <p:cond delay="0"/>
                                  </p:stCondLst>
                                  <p:childTnLst>
                                    <p:set>
                                      <p:cBhvr>
                                        <p:cTn id="26" dur="1" fill="hold">
                                          <p:stCondLst>
                                            <p:cond delay="0"/>
                                          </p:stCondLst>
                                        </p:cTn>
                                        <p:tgtEl>
                                          <p:spTgt spid="48135"/>
                                        </p:tgtEl>
                                        <p:attrNameLst>
                                          <p:attrName>style.visibility</p:attrName>
                                        </p:attrNameLst>
                                      </p:cBhvr>
                                      <p:to>
                                        <p:strVal val="visible"/>
                                      </p:to>
                                    </p:set>
                                    <p:animEffect transition="in" filter="diamond(in)">
                                      <p:cBhvr>
                                        <p:cTn id="27" dur="2000"/>
                                        <p:tgtEl>
                                          <p:spTgt spid="48135"/>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284724"/>
                                        </p:tgtEl>
                                        <p:attrNameLst>
                                          <p:attrName>style.visibility</p:attrName>
                                        </p:attrNameLst>
                                      </p:cBhvr>
                                      <p:to>
                                        <p:strVal val="visible"/>
                                      </p:to>
                                    </p:set>
                                    <p:animEffect transition="in" filter="diamond(in)">
                                      <p:cBhvr>
                                        <p:cTn id="31" dur="2000"/>
                                        <p:tgtEl>
                                          <p:spTgt spid="284724"/>
                                        </p:tgtEl>
                                      </p:cBhvr>
                                    </p:animEffect>
                                  </p:childTnLst>
                                </p:cTn>
                              </p:par>
                            </p:childTnLst>
                          </p:cTn>
                        </p:par>
                        <p:par>
                          <p:cTn id="32" fill="hold">
                            <p:stCondLst>
                              <p:cond delay="14000"/>
                            </p:stCondLst>
                            <p:childTnLst>
                              <p:par>
                                <p:cTn id="33" presetID="8" presetClass="entr" presetSubtype="16" fill="hold" grpId="0" nodeType="afterEffect">
                                  <p:stCondLst>
                                    <p:cond delay="0"/>
                                  </p:stCondLst>
                                  <p:childTnLst>
                                    <p:set>
                                      <p:cBhvr>
                                        <p:cTn id="34" dur="1" fill="hold">
                                          <p:stCondLst>
                                            <p:cond delay="0"/>
                                          </p:stCondLst>
                                        </p:cTn>
                                        <p:tgtEl>
                                          <p:spTgt spid="284715"/>
                                        </p:tgtEl>
                                        <p:attrNameLst>
                                          <p:attrName>style.visibility</p:attrName>
                                        </p:attrNameLst>
                                      </p:cBhvr>
                                      <p:to>
                                        <p:strVal val="visible"/>
                                      </p:to>
                                    </p:set>
                                    <p:animEffect transition="in" filter="diamond(in)">
                                      <p:cBhvr>
                                        <p:cTn id="35" dur="2000"/>
                                        <p:tgtEl>
                                          <p:spTgt spid="284715"/>
                                        </p:tgtEl>
                                      </p:cBhvr>
                                    </p:animEffect>
                                  </p:childTnLst>
                                </p:cTn>
                              </p:par>
                            </p:childTnLst>
                          </p:cTn>
                        </p:par>
                        <p:par>
                          <p:cTn id="36" fill="hold">
                            <p:stCondLst>
                              <p:cond delay="16000"/>
                            </p:stCondLst>
                            <p:childTnLst>
                              <p:par>
                                <p:cTn id="37" presetID="8" presetClass="entr" presetSubtype="16" fill="hold" grpId="0" nodeType="afterEffect">
                                  <p:stCondLst>
                                    <p:cond delay="0"/>
                                  </p:stCondLst>
                                  <p:childTnLst>
                                    <p:set>
                                      <p:cBhvr>
                                        <p:cTn id="38" dur="1" fill="hold">
                                          <p:stCondLst>
                                            <p:cond delay="0"/>
                                          </p:stCondLst>
                                        </p:cTn>
                                        <p:tgtEl>
                                          <p:spTgt spid="48140"/>
                                        </p:tgtEl>
                                        <p:attrNameLst>
                                          <p:attrName>style.visibility</p:attrName>
                                        </p:attrNameLst>
                                      </p:cBhvr>
                                      <p:to>
                                        <p:strVal val="visible"/>
                                      </p:to>
                                    </p:set>
                                    <p:animEffect transition="in" filter="diamond(in)">
                                      <p:cBhvr>
                                        <p:cTn id="39" dur="2000"/>
                                        <p:tgtEl>
                                          <p:spTgt spid="48140"/>
                                        </p:tgtEl>
                                      </p:cBhvr>
                                    </p:animEffect>
                                  </p:childTnLst>
                                </p:cTn>
                              </p:par>
                            </p:childTnLst>
                          </p:cTn>
                        </p:par>
                        <p:par>
                          <p:cTn id="40" fill="hold">
                            <p:stCondLst>
                              <p:cond delay="18000"/>
                            </p:stCondLst>
                            <p:childTnLst>
                              <p:par>
                                <p:cTn id="41" presetID="8" presetClass="entr" presetSubtype="16" fill="hold" grpId="0" nodeType="afterEffect">
                                  <p:stCondLst>
                                    <p:cond delay="0"/>
                                  </p:stCondLst>
                                  <p:childTnLst>
                                    <p:set>
                                      <p:cBhvr>
                                        <p:cTn id="42" dur="1" fill="hold">
                                          <p:stCondLst>
                                            <p:cond delay="0"/>
                                          </p:stCondLst>
                                        </p:cTn>
                                        <p:tgtEl>
                                          <p:spTgt spid="48141"/>
                                        </p:tgtEl>
                                        <p:attrNameLst>
                                          <p:attrName>style.visibility</p:attrName>
                                        </p:attrNameLst>
                                      </p:cBhvr>
                                      <p:to>
                                        <p:strVal val="visible"/>
                                      </p:to>
                                    </p:set>
                                    <p:animEffect transition="in" filter="diamond(in)">
                                      <p:cBhvr>
                                        <p:cTn id="43" dur="2000"/>
                                        <p:tgtEl>
                                          <p:spTgt spid="48141"/>
                                        </p:tgtEl>
                                      </p:cBhvr>
                                    </p:animEffect>
                                  </p:childTnLst>
                                </p:cTn>
                              </p:par>
                            </p:childTnLst>
                          </p:cTn>
                        </p:par>
                        <p:par>
                          <p:cTn id="44" fill="hold">
                            <p:stCondLst>
                              <p:cond delay="20000"/>
                            </p:stCondLst>
                            <p:childTnLst>
                              <p:par>
                                <p:cTn id="45" presetID="8" presetClass="entr" presetSubtype="16" fill="hold" grpId="0" nodeType="afterEffect">
                                  <p:stCondLst>
                                    <p:cond delay="0"/>
                                  </p:stCondLst>
                                  <p:childTnLst>
                                    <p:set>
                                      <p:cBhvr>
                                        <p:cTn id="46" dur="1" fill="hold">
                                          <p:stCondLst>
                                            <p:cond delay="0"/>
                                          </p:stCondLst>
                                        </p:cTn>
                                        <p:tgtEl>
                                          <p:spTgt spid="48142"/>
                                        </p:tgtEl>
                                        <p:attrNameLst>
                                          <p:attrName>style.visibility</p:attrName>
                                        </p:attrNameLst>
                                      </p:cBhvr>
                                      <p:to>
                                        <p:strVal val="visible"/>
                                      </p:to>
                                    </p:set>
                                    <p:animEffect transition="in" filter="diamond(in)">
                                      <p:cBhvr>
                                        <p:cTn id="47" dur="2000"/>
                                        <p:tgtEl>
                                          <p:spTgt spid="48142"/>
                                        </p:tgtEl>
                                      </p:cBhvr>
                                    </p:animEffect>
                                  </p:childTnLst>
                                </p:cTn>
                              </p:par>
                            </p:childTnLst>
                          </p:cTn>
                        </p:par>
                        <p:par>
                          <p:cTn id="48" fill="hold">
                            <p:stCondLst>
                              <p:cond delay="22000"/>
                            </p:stCondLst>
                            <p:childTnLst>
                              <p:par>
                                <p:cTn id="49" presetID="8" presetClass="entr" presetSubtype="16" fill="hold" grpId="0" nodeType="afterEffect">
                                  <p:stCondLst>
                                    <p:cond delay="0"/>
                                  </p:stCondLst>
                                  <p:childTnLst>
                                    <p:set>
                                      <p:cBhvr>
                                        <p:cTn id="50" dur="1" fill="hold">
                                          <p:stCondLst>
                                            <p:cond delay="0"/>
                                          </p:stCondLst>
                                        </p:cTn>
                                        <p:tgtEl>
                                          <p:spTgt spid="48143"/>
                                        </p:tgtEl>
                                        <p:attrNameLst>
                                          <p:attrName>style.visibility</p:attrName>
                                        </p:attrNameLst>
                                      </p:cBhvr>
                                      <p:to>
                                        <p:strVal val="visible"/>
                                      </p:to>
                                    </p:set>
                                    <p:animEffect transition="in" filter="diamond(in)">
                                      <p:cBhvr>
                                        <p:cTn id="51" dur="2000"/>
                                        <p:tgtEl>
                                          <p:spTgt spid="48143"/>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1" nodeType="clickEffect">
                                  <p:stCondLst>
                                    <p:cond delay="0"/>
                                  </p:stCondLst>
                                  <p:childTnLst>
                                    <p:set>
                                      <p:cBhvr>
                                        <p:cTn id="55" dur="1" fill="hold">
                                          <p:stCondLst>
                                            <p:cond delay="0"/>
                                          </p:stCondLst>
                                        </p:cTn>
                                        <p:tgtEl>
                                          <p:spTgt spid="284725"/>
                                        </p:tgtEl>
                                        <p:attrNameLst>
                                          <p:attrName>style.visibility</p:attrName>
                                        </p:attrNameLst>
                                      </p:cBhvr>
                                      <p:to>
                                        <p:strVal val="visible"/>
                                      </p:to>
                                    </p:set>
                                    <p:animEffect transition="in" filter="diamond(in)">
                                      <p:cBhvr>
                                        <p:cTn id="56" dur="2000"/>
                                        <p:tgtEl>
                                          <p:spTgt spid="284725"/>
                                        </p:tgtEl>
                                      </p:cBhvr>
                                    </p:animEffect>
                                  </p:childTnLst>
                                </p:cTn>
                              </p:par>
                              <p:par>
                                <p:cTn id="57" presetID="8" presetClass="entr" presetSubtype="16" fill="hold" grpId="1" nodeType="withEffect">
                                  <p:stCondLst>
                                    <p:cond delay="0"/>
                                  </p:stCondLst>
                                  <p:childTnLst>
                                    <p:set>
                                      <p:cBhvr>
                                        <p:cTn id="58" dur="1" fill="hold">
                                          <p:stCondLst>
                                            <p:cond delay="0"/>
                                          </p:stCondLst>
                                        </p:cTn>
                                        <p:tgtEl>
                                          <p:spTgt spid="284723"/>
                                        </p:tgtEl>
                                        <p:attrNameLst>
                                          <p:attrName>style.visibility</p:attrName>
                                        </p:attrNameLst>
                                      </p:cBhvr>
                                      <p:to>
                                        <p:strVal val="visible"/>
                                      </p:to>
                                    </p:set>
                                    <p:animEffect transition="in" filter="diamond(in)">
                                      <p:cBhvr>
                                        <p:cTn id="59" dur="2000"/>
                                        <p:tgtEl>
                                          <p:spTgt spid="284723"/>
                                        </p:tgtEl>
                                      </p:cBhvr>
                                    </p:animEffect>
                                  </p:childTnLst>
                                </p:cTn>
                              </p:par>
                              <p:par>
                                <p:cTn id="60" presetID="8" presetClass="entr" presetSubtype="16" fill="hold" grpId="1" nodeType="withEffect">
                                  <p:stCondLst>
                                    <p:cond delay="0"/>
                                  </p:stCondLst>
                                  <p:childTnLst>
                                    <p:set>
                                      <p:cBhvr>
                                        <p:cTn id="61" dur="1" fill="hold">
                                          <p:stCondLst>
                                            <p:cond delay="0"/>
                                          </p:stCondLst>
                                        </p:cTn>
                                        <p:tgtEl>
                                          <p:spTgt spid="48132"/>
                                        </p:tgtEl>
                                        <p:attrNameLst>
                                          <p:attrName>style.visibility</p:attrName>
                                        </p:attrNameLst>
                                      </p:cBhvr>
                                      <p:to>
                                        <p:strVal val="visible"/>
                                      </p:to>
                                    </p:set>
                                    <p:animEffect transition="in" filter="diamond(in)">
                                      <p:cBhvr>
                                        <p:cTn id="62" dur="2000"/>
                                        <p:tgtEl>
                                          <p:spTgt spid="48132"/>
                                        </p:tgtEl>
                                      </p:cBhvr>
                                    </p:animEffect>
                                  </p:childTnLst>
                                </p:cTn>
                              </p:par>
                              <p:par>
                                <p:cTn id="63" presetID="8" presetClass="entr" presetSubtype="16" fill="hold" grpId="1" nodeType="withEffect">
                                  <p:stCondLst>
                                    <p:cond delay="0"/>
                                  </p:stCondLst>
                                  <p:childTnLst>
                                    <p:set>
                                      <p:cBhvr>
                                        <p:cTn id="64" dur="1" fill="hold">
                                          <p:stCondLst>
                                            <p:cond delay="0"/>
                                          </p:stCondLst>
                                        </p:cTn>
                                        <p:tgtEl>
                                          <p:spTgt spid="284726"/>
                                        </p:tgtEl>
                                        <p:attrNameLst>
                                          <p:attrName>style.visibility</p:attrName>
                                        </p:attrNameLst>
                                      </p:cBhvr>
                                      <p:to>
                                        <p:strVal val="visible"/>
                                      </p:to>
                                    </p:set>
                                    <p:animEffect transition="in" filter="diamond(in)">
                                      <p:cBhvr>
                                        <p:cTn id="65" dur="2000"/>
                                        <p:tgtEl>
                                          <p:spTgt spid="284726"/>
                                        </p:tgtEl>
                                      </p:cBhvr>
                                    </p:animEffect>
                                  </p:childTnLst>
                                </p:cTn>
                              </p:par>
                              <p:par>
                                <p:cTn id="66" presetID="8" presetClass="entr" presetSubtype="16" fill="hold" grpId="1" nodeType="withEffect">
                                  <p:stCondLst>
                                    <p:cond delay="0"/>
                                  </p:stCondLst>
                                  <p:childTnLst>
                                    <p:set>
                                      <p:cBhvr>
                                        <p:cTn id="67" dur="1" fill="hold">
                                          <p:stCondLst>
                                            <p:cond delay="0"/>
                                          </p:stCondLst>
                                        </p:cTn>
                                        <p:tgtEl>
                                          <p:spTgt spid="284731"/>
                                        </p:tgtEl>
                                        <p:attrNameLst>
                                          <p:attrName>style.visibility</p:attrName>
                                        </p:attrNameLst>
                                      </p:cBhvr>
                                      <p:to>
                                        <p:strVal val="visible"/>
                                      </p:to>
                                    </p:set>
                                    <p:animEffect transition="in" filter="diamond(in)">
                                      <p:cBhvr>
                                        <p:cTn id="68" dur="2000"/>
                                        <p:tgtEl>
                                          <p:spTgt spid="284731"/>
                                        </p:tgtEl>
                                      </p:cBhvr>
                                    </p:animEffect>
                                  </p:childTnLst>
                                </p:cTn>
                              </p:par>
                              <p:par>
                                <p:cTn id="69" presetID="8" presetClass="entr" presetSubtype="16" fill="hold" grpId="1" nodeType="withEffect">
                                  <p:stCondLst>
                                    <p:cond delay="0"/>
                                  </p:stCondLst>
                                  <p:childTnLst>
                                    <p:set>
                                      <p:cBhvr>
                                        <p:cTn id="70" dur="1" fill="hold">
                                          <p:stCondLst>
                                            <p:cond delay="0"/>
                                          </p:stCondLst>
                                        </p:cTn>
                                        <p:tgtEl>
                                          <p:spTgt spid="48135"/>
                                        </p:tgtEl>
                                        <p:attrNameLst>
                                          <p:attrName>style.visibility</p:attrName>
                                        </p:attrNameLst>
                                      </p:cBhvr>
                                      <p:to>
                                        <p:strVal val="visible"/>
                                      </p:to>
                                    </p:set>
                                    <p:animEffect transition="in" filter="diamond(in)">
                                      <p:cBhvr>
                                        <p:cTn id="71" dur="2000"/>
                                        <p:tgtEl>
                                          <p:spTgt spid="48135"/>
                                        </p:tgtEl>
                                      </p:cBhvr>
                                    </p:animEffect>
                                  </p:childTnLst>
                                </p:cTn>
                              </p:par>
                              <p:par>
                                <p:cTn id="72" presetID="8" presetClass="entr" presetSubtype="16" fill="hold" grpId="1" nodeType="withEffect">
                                  <p:stCondLst>
                                    <p:cond delay="0"/>
                                  </p:stCondLst>
                                  <p:childTnLst>
                                    <p:set>
                                      <p:cBhvr>
                                        <p:cTn id="73" dur="1" fill="hold">
                                          <p:stCondLst>
                                            <p:cond delay="0"/>
                                          </p:stCondLst>
                                        </p:cTn>
                                        <p:tgtEl>
                                          <p:spTgt spid="284724"/>
                                        </p:tgtEl>
                                        <p:attrNameLst>
                                          <p:attrName>style.visibility</p:attrName>
                                        </p:attrNameLst>
                                      </p:cBhvr>
                                      <p:to>
                                        <p:strVal val="visible"/>
                                      </p:to>
                                    </p:set>
                                    <p:animEffect transition="in" filter="diamond(in)">
                                      <p:cBhvr>
                                        <p:cTn id="74" dur="2000"/>
                                        <p:tgtEl>
                                          <p:spTgt spid="284724"/>
                                        </p:tgtEl>
                                      </p:cBhvr>
                                    </p:animEffect>
                                  </p:childTnLst>
                                </p:cTn>
                              </p:par>
                              <p:par>
                                <p:cTn id="75" presetID="8" presetClass="entr" presetSubtype="16" fill="hold" grpId="1" nodeType="withEffect">
                                  <p:stCondLst>
                                    <p:cond delay="0"/>
                                  </p:stCondLst>
                                  <p:childTnLst>
                                    <p:set>
                                      <p:cBhvr>
                                        <p:cTn id="76" dur="1" fill="hold">
                                          <p:stCondLst>
                                            <p:cond delay="0"/>
                                          </p:stCondLst>
                                        </p:cTn>
                                        <p:tgtEl>
                                          <p:spTgt spid="284715"/>
                                        </p:tgtEl>
                                        <p:attrNameLst>
                                          <p:attrName>style.visibility</p:attrName>
                                        </p:attrNameLst>
                                      </p:cBhvr>
                                      <p:to>
                                        <p:strVal val="visible"/>
                                      </p:to>
                                    </p:set>
                                    <p:animEffect transition="in" filter="diamond(in)">
                                      <p:cBhvr>
                                        <p:cTn id="77" dur="2000"/>
                                        <p:tgtEl>
                                          <p:spTgt spid="284715"/>
                                        </p:tgtEl>
                                      </p:cBhvr>
                                    </p:animEffect>
                                  </p:childTnLst>
                                </p:cTn>
                              </p:par>
                              <p:par>
                                <p:cTn id="78" presetID="8" presetClass="entr" presetSubtype="16" fill="hold" grpId="1" nodeType="withEffect">
                                  <p:stCondLst>
                                    <p:cond delay="0"/>
                                  </p:stCondLst>
                                  <p:childTnLst>
                                    <p:set>
                                      <p:cBhvr>
                                        <p:cTn id="79" dur="1" fill="hold">
                                          <p:stCondLst>
                                            <p:cond delay="0"/>
                                          </p:stCondLst>
                                        </p:cTn>
                                        <p:tgtEl>
                                          <p:spTgt spid="48140"/>
                                        </p:tgtEl>
                                        <p:attrNameLst>
                                          <p:attrName>style.visibility</p:attrName>
                                        </p:attrNameLst>
                                      </p:cBhvr>
                                      <p:to>
                                        <p:strVal val="visible"/>
                                      </p:to>
                                    </p:set>
                                    <p:animEffect transition="in" filter="diamond(in)">
                                      <p:cBhvr>
                                        <p:cTn id="80" dur="2000"/>
                                        <p:tgtEl>
                                          <p:spTgt spid="48140"/>
                                        </p:tgtEl>
                                      </p:cBhvr>
                                    </p:animEffect>
                                  </p:childTnLst>
                                </p:cTn>
                              </p:par>
                              <p:par>
                                <p:cTn id="81" presetID="8" presetClass="entr" presetSubtype="16" fill="hold" grpId="1" nodeType="withEffect">
                                  <p:stCondLst>
                                    <p:cond delay="0"/>
                                  </p:stCondLst>
                                  <p:childTnLst>
                                    <p:set>
                                      <p:cBhvr>
                                        <p:cTn id="82" dur="1" fill="hold">
                                          <p:stCondLst>
                                            <p:cond delay="0"/>
                                          </p:stCondLst>
                                        </p:cTn>
                                        <p:tgtEl>
                                          <p:spTgt spid="48141"/>
                                        </p:tgtEl>
                                        <p:attrNameLst>
                                          <p:attrName>style.visibility</p:attrName>
                                        </p:attrNameLst>
                                      </p:cBhvr>
                                      <p:to>
                                        <p:strVal val="visible"/>
                                      </p:to>
                                    </p:set>
                                    <p:animEffect transition="in" filter="diamond(in)">
                                      <p:cBhvr>
                                        <p:cTn id="83" dur="2000"/>
                                        <p:tgtEl>
                                          <p:spTgt spid="48141"/>
                                        </p:tgtEl>
                                      </p:cBhvr>
                                    </p:animEffect>
                                  </p:childTnLst>
                                </p:cTn>
                              </p:par>
                              <p:par>
                                <p:cTn id="84" presetID="8" presetClass="entr" presetSubtype="16" fill="hold" grpId="1" nodeType="withEffect">
                                  <p:stCondLst>
                                    <p:cond delay="0"/>
                                  </p:stCondLst>
                                  <p:childTnLst>
                                    <p:set>
                                      <p:cBhvr>
                                        <p:cTn id="85" dur="1" fill="hold">
                                          <p:stCondLst>
                                            <p:cond delay="0"/>
                                          </p:stCondLst>
                                        </p:cTn>
                                        <p:tgtEl>
                                          <p:spTgt spid="48142"/>
                                        </p:tgtEl>
                                        <p:attrNameLst>
                                          <p:attrName>style.visibility</p:attrName>
                                        </p:attrNameLst>
                                      </p:cBhvr>
                                      <p:to>
                                        <p:strVal val="visible"/>
                                      </p:to>
                                    </p:set>
                                    <p:animEffect transition="in" filter="diamond(in)">
                                      <p:cBhvr>
                                        <p:cTn id="86" dur="2000"/>
                                        <p:tgtEl>
                                          <p:spTgt spid="48142"/>
                                        </p:tgtEl>
                                      </p:cBhvr>
                                    </p:animEffect>
                                  </p:childTnLst>
                                </p:cTn>
                              </p:par>
                              <p:par>
                                <p:cTn id="87" presetID="8" presetClass="entr" presetSubtype="16" fill="hold" grpId="1" nodeType="withEffect">
                                  <p:stCondLst>
                                    <p:cond delay="0"/>
                                  </p:stCondLst>
                                  <p:childTnLst>
                                    <p:set>
                                      <p:cBhvr>
                                        <p:cTn id="88" dur="1" fill="hold">
                                          <p:stCondLst>
                                            <p:cond delay="0"/>
                                          </p:stCondLst>
                                        </p:cTn>
                                        <p:tgtEl>
                                          <p:spTgt spid="48143"/>
                                        </p:tgtEl>
                                        <p:attrNameLst>
                                          <p:attrName>style.visibility</p:attrName>
                                        </p:attrNameLst>
                                      </p:cBhvr>
                                      <p:to>
                                        <p:strVal val="visible"/>
                                      </p:to>
                                    </p:set>
                                    <p:animEffect transition="in" filter="diamond(in)">
                                      <p:cBhvr>
                                        <p:cTn id="89" dur="2000"/>
                                        <p:tgtEl>
                                          <p:spTgt spid="48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25" grpId="0" bldLvl="0" animBg="1"/>
      <p:bldP spid="284725" grpId="1" bldLvl="0" animBg="1"/>
      <p:bldP spid="284723" grpId="0" bldLvl="0" animBg="1"/>
      <p:bldP spid="284723" grpId="1" bldLvl="0" animBg="1"/>
      <p:bldP spid="48132" grpId="0"/>
      <p:bldP spid="48132" grpId="1"/>
      <p:bldP spid="284726" grpId="0" bldLvl="0" animBg="1"/>
      <p:bldP spid="284726" grpId="1" bldLvl="0" animBg="1"/>
      <p:bldP spid="284731" grpId="0" bldLvl="0" animBg="1"/>
      <p:bldP spid="284731" grpId="1" bldLvl="0" animBg="1"/>
      <p:bldP spid="48135" grpId="0"/>
      <p:bldP spid="48135" grpId="1"/>
      <p:bldP spid="284724" grpId="0" bldLvl="0" animBg="1"/>
      <p:bldP spid="284724" grpId="1" bldLvl="0" animBg="1"/>
      <p:bldP spid="284715" grpId="0" bldLvl="0" animBg="1"/>
      <p:bldP spid="284715" grpId="1" bldLvl="0" animBg="1"/>
      <p:bldP spid="48140" grpId="0"/>
      <p:bldP spid="48140" grpId="1"/>
      <p:bldP spid="48141" grpId="0"/>
      <p:bldP spid="48141" grpId="1"/>
      <p:bldP spid="48142" grpId="0"/>
      <p:bldP spid="48142" grpId="1"/>
      <p:bldP spid="48143" grpId="0"/>
      <p:bldP spid="4814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8362" y="11164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28</a:t>
            </a:fld>
            <a:endParaRPr lang="en-US" altLang="zh-CN"/>
          </a:p>
        </p:txBody>
      </p:sp>
      <p:sp>
        <p:nvSpPr>
          <p:cNvPr id="20043" name="Shape 20043"/>
          <p:cNvSpPr/>
          <p:nvPr/>
        </p:nvSpPr>
        <p:spPr>
          <a:xfrm>
            <a:off x="1164590" y="1053465"/>
            <a:ext cx="389953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3</a:t>
            </a:r>
            <a:r>
              <a:rPr lang="zh-CN" altLang="en-US" sz="2400" dirty="0">
                <a:solidFill>
                  <a:srgbClr val="FFFFFF"/>
                </a:solidFill>
                <a:uFill>
                  <a:solidFill>
                    <a:srgbClr val="FFFFFF"/>
                  </a:solidFill>
                </a:uFill>
                <a:latin typeface="+mn-ea"/>
                <a:ea typeface="+mn-ea"/>
                <a:cs typeface="+mn-cs"/>
                <a:sym typeface="Bebas Neue"/>
              </a:rPr>
              <a:t>、加强员工自我防护意识</a:t>
            </a:r>
          </a:p>
        </p:txBody>
      </p:sp>
      <p:sp>
        <p:nvSpPr>
          <p:cNvPr id="14344" name="Rectangle 8"/>
          <p:cNvSpPr/>
          <p:nvPr/>
        </p:nvSpPr>
        <p:spPr>
          <a:xfrm>
            <a:off x="2890838" y="1955800"/>
            <a:ext cx="5435600" cy="2301875"/>
          </a:xfrm>
          <a:prstGeom prst="rect">
            <a:avLst/>
          </a:prstGeom>
          <a:solidFill>
            <a:srgbClr val="3194C6"/>
          </a:solidFill>
          <a:ln w="9525" cap="flat" cmpd="sng">
            <a:solidFill>
              <a:srgbClr val="FFFFFF"/>
            </a:solidFill>
            <a:prstDash val="solid"/>
            <a:miter/>
            <a:headEnd type="none" w="med" len="med"/>
            <a:tailEnd type="none" w="med" len="med"/>
          </a:ln>
        </p:spPr>
        <p:txBody>
          <a:bodyPr anchor="ctr"/>
          <a:lstStyle/>
          <a:p>
            <a:pPr lvl="0" fontAlgn="base">
              <a:lnSpc>
                <a:spcPct val="130000"/>
              </a:lnSpc>
            </a:pPr>
            <a:r>
              <a:rPr lang="zh-CN" altLang="en-US" sz="975" b="1" strike="noStrike" noProof="1">
                <a:solidFill>
                  <a:schemeClr val="bg1"/>
                </a:solidFill>
                <a:latin typeface="Arial" charset="0"/>
                <a:ea typeface="宋体" charset="-122"/>
                <a:cs typeface="+mn-ea"/>
              </a:rPr>
              <a:t>    </a:t>
            </a:r>
          </a:p>
          <a:p>
            <a:pPr lvl="0" fontAlgn="base">
              <a:lnSpc>
                <a:spcPct val="130000"/>
              </a:lnSpc>
            </a:pPr>
            <a:r>
              <a:rPr lang="zh-CN" altLang="en-US" sz="1800" b="1" strike="noStrike" noProof="1">
                <a:solidFill>
                  <a:schemeClr val="bg1"/>
                </a:solidFill>
                <a:latin typeface="微软雅黑" pitchFamily="34" charset="-122"/>
                <a:ea typeface="微软雅黑" pitchFamily="34" charset="-122"/>
                <a:cs typeface="+mn-ea"/>
              </a:rPr>
              <a:t>孔子曾说：</a:t>
            </a:r>
            <a:r>
              <a:rPr lang="zh-CN" altLang="en-US" sz="1800" b="1" strike="noStrike" noProof="1">
                <a:solidFill>
                  <a:srgbClr val="F17830"/>
                </a:solidFill>
                <a:latin typeface="微软雅黑" pitchFamily="34" charset="-122"/>
                <a:ea typeface="微软雅黑" pitchFamily="34" charset="-122"/>
                <a:cs typeface="+mn-ea"/>
              </a:rPr>
              <a:t>“</a:t>
            </a:r>
            <a:r>
              <a:rPr lang="zh-CN" altLang="en-US" sz="1800" b="1" strike="noStrike" noProof="1">
                <a:solidFill>
                  <a:srgbClr val="FF8607"/>
                </a:solidFill>
                <a:latin typeface="微软雅黑" pitchFamily="34" charset="-122"/>
                <a:ea typeface="微软雅黑" pitchFamily="34" charset="-122"/>
                <a:cs typeface="+mn-ea"/>
              </a:rPr>
              <a:t>身体发肤，受之父母，不敢毁伤，孝之始也。” </a:t>
            </a:r>
          </a:p>
          <a:p>
            <a:pPr lvl="0" fontAlgn="base">
              <a:lnSpc>
                <a:spcPct val="130000"/>
              </a:lnSpc>
            </a:pPr>
            <a:r>
              <a:rPr lang="zh-CN" altLang="en-US" sz="1800" b="1" strike="noStrike" noProof="1">
                <a:solidFill>
                  <a:schemeClr val="bg1"/>
                </a:solidFill>
                <a:latin typeface="微软雅黑" pitchFamily="34" charset="-122"/>
                <a:ea typeface="微软雅黑" pitchFamily="34" charset="-122"/>
                <a:cs typeface="+mn-ea"/>
              </a:rPr>
              <a:t>      </a:t>
            </a:r>
            <a:r>
              <a:rPr lang="zh-CN" altLang="en-US" sz="1600" strike="noStrike" noProof="1">
                <a:solidFill>
                  <a:schemeClr val="bg1"/>
                </a:solidFill>
                <a:latin typeface="微软雅黑" pitchFamily="34" charset="-122"/>
                <a:ea typeface="微软雅黑" pitchFamily="34" charset="-122"/>
                <a:cs typeface="+mn-ea"/>
              </a:rPr>
              <a:t>意思是说：我们的身体毛发皮肤是父母给我们的，我们必须珍惜它、爱护它，因为健康的身心是做人做事的基本条件，所以珍惜它、爱护它是行孝尽孝的开始。</a:t>
            </a:r>
            <a:br>
              <a:rPr lang="zh-CN" altLang="en-US" sz="1600" dirty="0">
                <a:solidFill>
                  <a:schemeClr val="bg1"/>
                </a:solidFill>
                <a:latin typeface="微软雅黑" pitchFamily="34" charset="-122"/>
                <a:ea typeface="微软雅黑" pitchFamily="34" charset="-122"/>
              </a:rPr>
            </a:br>
            <a:endParaRPr lang="zh-CN" altLang="en-US" sz="1600" strike="noStrike" noProof="1">
              <a:solidFill>
                <a:schemeClr val="bg1"/>
              </a:solidFill>
              <a:latin typeface="微软雅黑" pitchFamily="34" charset="-122"/>
              <a:ea typeface="微软雅黑" pitchFamily="34" charset="-122"/>
            </a:endParaRPr>
          </a:p>
        </p:txBody>
      </p:sp>
      <p:pic>
        <p:nvPicPr>
          <p:cNvPr id="51209" name="Picture 11" descr="孔子"/>
          <p:cNvPicPr>
            <a:picLocks noChangeAspect="1"/>
          </p:cNvPicPr>
          <p:nvPr/>
        </p:nvPicPr>
        <p:blipFill>
          <a:blip r:embed="rId3"/>
          <a:stretch>
            <a:fillRect/>
          </a:stretch>
        </p:blipFill>
        <p:spPr>
          <a:xfrm>
            <a:off x="954088" y="1955800"/>
            <a:ext cx="1936750" cy="2306638"/>
          </a:xfrm>
          <a:prstGeom prst="rect">
            <a:avLst/>
          </a:prstGeom>
          <a:solidFill>
            <a:srgbClr val="0B4FA0"/>
          </a:solidFill>
          <a:ln w="9525">
            <a:noFill/>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diamond(in)">
                                      <p:cBhvr>
                                        <p:cTn id="7" dur="2000"/>
                                        <p:tgtEl>
                                          <p:spTgt spid="1434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1209"/>
                                        </p:tgtEl>
                                        <p:attrNameLst>
                                          <p:attrName>style.visibility</p:attrName>
                                        </p:attrNameLst>
                                      </p:cBhvr>
                                      <p:to>
                                        <p:strVal val="visible"/>
                                      </p:to>
                                    </p:set>
                                    <p:animEffect transition="in" filter="diamond(in)">
                                      <p:cBhvr>
                                        <p:cTn id="11" dur="20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95233" y="134988"/>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29</a:t>
            </a:fld>
            <a:endParaRPr lang="en-US" altLang="zh-CN"/>
          </a:p>
        </p:txBody>
      </p:sp>
      <p:sp>
        <p:nvSpPr>
          <p:cNvPr id="20043" name="Shape 20043"/>
          <p:cNvSpPr/>
          <p:nvPr/>
        </p:nvSpPr>
        <p:spPr>
          <a:xfrm>
            <a:off x="1164590" y="1053465"/>
            <a:ext cx="393001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3</a:t>
            </a:r>
            <a:r>
              <a:rPr lang="zh-CN" altLang="en-US" sz="2400" dirty="0">
                <a:solidFill>
                  <a:srgbClr val="FFFFFF"/>
                </a:solidFill>
                <a:uFill>
                  <a:solidFill>
                    <a:srgbClr val="FFFFFF"/>
                  </a:solidFill>
                </a:uFill>
                <a:latin typeface="+mn-ea"/>
                <a:ea typeface="+mn-ea"/>
                <a:cs typeface="+mn-cs"/>
                <a:sym typeface="Bebas Neue"/>
              </a:rPr>
              <a:t>、加强员工自我防护意识</a:t>
            </a:r>
          </a:p>
        </p:txBody>
      </p:sp>
      <p:grpSp>
        <p:nvGrpSpPr>
          <p:cNvPr id="52227" name="Group 3"/>
          <p:cNvGrpSpPr/>
          <p:nvPr/>
        </p:nvGrpSpPr>
        <p:grpSpPr>
          <a:xfrm>
            <a:off x="1292225" y="1935798"/>
            <a:ext cx="2284413" cy="2555875"/>
            <a:chOff x="527" y="1252"/>
            <a:chExt cx="2257" cy="2411"/>
          </a:xfrm>
        </p:grpSpPr>
        <p:sp>
          <p:nvSpPr>
            <p:cNvPr id="15370" name="Rectangle 4"/>
            <p:cNvSpPr/>
            <p:nvPr/>
          </p:nvSpPr>
          <p:spPr>
            <a:xfrm rot="-319177">
              <a:off x="527" y="1252"/>
              <a:ext cx="2144" cy="2411"/>
            </a:xfrm>
            <a:prstGeom prst="rect">
              <a:avLst/>
            </a:prstGeom>
            <a:solidFill>
              <a:srgbClr val="000000">
                <a:alpha val="39999"/>
              </a:srgbClr>
            </a:solidFill>
            <a:ln w="9525">
              <a:noFill/>
            </a:ln>
          </p:spPr>
          <p:txBody>
            <a:bodyPr wrap="none" anchor="ctr"/>
            <a:lstStyle/>
            <a:p>
              <a:pPr lvl="0" eaLnBrk="1" fontAlgn="base" hangingPunct="1"/>
              <a:endParaRPr lang="zh-CN" altLang="en-US" sz="975" strike="noStrike" noProof="1">
                <a:latin typeface="Arial" charset="0"/>
                <a:ea typeface="宋体" charset="-122"/>
              </a:endParaRPr>
            </a:p>
          </p:txBody>
        </p:sp>
        <p:sp>
          <p:nvSpPr>
            <p:cNvPr id="15371" name="Rectangle 5"/>
            <p:cNvSpPr/>
            <p:nvPr/>
          </p:nvSpPr>
          <p:spPr>
            <a:xfrm>
              <a:off x="688" y="1344"/>
              <a:ext cx="2096" cy="2202"/>
            </a:xfrm>
            <a:prstGeom prst="rect">
              <a:avLst/>
            </a:prstGeom>
            <a:gradFill rotWithShape="1">
              <a:gsLst>
                <a:gs pos="0">
                  <a:srgbClr val="FFFFFF"/>
                </a:gs>
                <a:gs pos="100000">
                  <a:srgbClr val="DBD3A9"/>
                </a:gs>
              </a:gsLst>
              <a:lin ang="2700000" scaled="1"/>
              <a:tileRect/>
            </a:gradFill>
            <a:ln w="9525" cap="flat" cmpd="sng">
              <a:solidFill>
                <a:srgbClr val="000000"/>
              </a:solidFill>
              <a:prstDash val="solid"/>
              <a:miter/>
              <a:headEnd type="none" w="med" len="med"/>
              <a:tailEnd type="none" w="med" len="med"/>
            </a:ln>
          </p:spPr>
          <p:txBody>
            <a:bodyPr wrap="none" anchor="ctr"/>
            <a:lstStyle/>
            <a:p>
              <a:pPr lvl="0" eaLnBrk="1" fontAlgn="base" hangingPunct="1"/>
              <a:endParaRPr lang="zh-CN" altLang="en-US" sz="975" strike="noStrike" noProof="1">
                <a:latin typeface="Arial" charset="0"/>
                <a:ea typeface="宋体" charset="-122"/>
              </a:endParaRPr>
            </a:p>
          </p:txBody>
        </p:sp>
        <p:sp>
          <p:nvSpPr>
            <p:cNvPr id="15372" name="Text Box 6"/>
            <p:cNvSpPr txBox="1"/>
            <p:nvPr/>
          </p:nvSpPr>
          <p:spPr>
            <a:xfrm>
              <a:off x="759" y="1440"/>
              <a:ext cx="1980" cy="940"/>
            </a:xfrm>
            <a:prstGeom prst="rect">
              <a:avLst/>
            </a:prstGeom>
            <a:noFill/>
            <a:ln w="9525">
              <a:noFill/>
            </a:ln>
          </p:spPr>
          <p:txBody>
            <a:bodyPr>
              <a:spAutoFit/>
            </a:bodyPr>
            <a:lstStyle/>
            <a:p>
              <a:pPr lvl="0" algn="ctr" fontAlgn="base"/>
              <a:r>
                <a:rPr lang="en-US" altLang="zh-CN" sz="1500" b="1" strike="noStrike" noProof="1">
                  <a:solidFill>
                    <a:srgbClr val="003366"/>
                  </a:solidFill>
                  <a:latin typeface="Arial" charset="0"/>
                  <a:ea typeface="宋体" charset="-122"/>
                  <a:cs typeface="+mn-ea"/>
                </a:rPr>
                <a:t>Click to add Title</a:t>
              </a:r>
              <a:endParaRPr lang="en-US" altLang="zh-CN" sz="1500" b="1" strike="noStrike" noProof="1">
                <a:solidFill>
                  <a:srgbClr val="003366"/>
                </a:solidFill>
                <a:latin typeface="Arial" charset="0"/>
                <a:ea typeface="宋体" charset="-122"/>
              </a:endParaRPr>
            </a:p>
            <a:p>
              <a:pPr lvl="0" algn="ctr" fontAlgn="base"/>
              <a:endParaRPr lang="en-US" altLang="zh-CN" sz="1500" strike="noStrike" noProof="1">
                <a:solidFill>
                  <a:srgbClr val="003366"/>
                </a:solidFill>
                <a:latin typeface="Arial" charset="0"/>
                <a:ea typeface="宋体" charset="-122"/>
              </a:endParaRPr>
            </a:p>
            <a:p>
              <a:pPr lvl="0" fontAlgn="base"/>
              <a:r>
                <a:rPr lang="en-US" altLang="zh-CN" sz="975" strike="noStrike" noProof="1">
                  <a:solidFill>
                    <a:srgbClr val="000000"/>
                  </a:solidFill>
                  <a:latin typeface="Arial" charset="0"/>
                  <a:ea typeface="宋体" charset="-122"/>
                  <a:cs typeface="+mn-ea"/>
                </a:rPr>
                <a:t>ThemeGallery is a Design Digital Content &amp; Contents mall developed by Guild Design Inc.</a:t>
              </a:r>
              <a:endParaRPr lang="en-US" altLang="zh-CN" sz="975" strike="noStrike" noProof="1">
                <a:solidFill>
                  <a:srgbClr val="000000"/>
                </a:solidFill>
                <a:latin typeface="Arial" charset="0"/>
                <a:ea typeface="宋体" charset="-122"/>
              </a:endParaRPr>
            </a:p>
          </p:txBody>
        </p:sp>
      </p:grpSp>
      <p:grpSp>
        <p:nvGrpSpPr>
          <p:cNvPr id="52231" name="Group 7"/>
          <p:cNvGrpSpPr/>
          <p:nvPr/>
        </p:nvGrpSpPr>
        <p:grpSpPr>
          <a:xfrm>
            <a:off x="4205288" y="1948498"/>
            <a:ext cx="3717925" cy="2554287"/>
            <a:chOff x="3040" y="1232"/>
            <a:chExt cx="2269" cy="2411"/>
          </a:xfrm>
        </p:grpSpPr>
        <p:sp>
          <p:nvSpPr>
            <p:cNvPr id="15367" name="Rectangle 8"/>
            <p:cNvSpPr/>
            <p:nvPr/>
          </p:nvSpPr>
          <p:spPr>
            <a:xfrm rot="301233">
              <a:off x="3162" y="1232"/>
              <a:ext cx="2144" cy="2411"/>
            </a:xfrm>
            <a:prstGeom prst="rect">
              <a:avLst/>
            </a:prstGeom>
            <a:solidFill>
              <a:srgbClr val="000000">
                <a:alpha val="39999"/>
              </a:srgbClr>
            </a:solidFill>
            <a:ln w="9525">
              <a:noFill/>
            </a:ln>
          </p:spPr>
          <p:txBody>
            <a:bodyPr wrap="none" anchor="ctr"/>
            <a:lstStyle/>
            <a:p>
              <a:pPr lvl="0" eaLnBrk="1" fontAlgn="base" hangingPunct="1"/>
              <a:endParaRPr lang="zh-CN" altLang="en-US" sz="975" strike="noStrike" noProof="1">
                <a:latin typeface="Arial" charset="0"/>
                <a:ea typeface="宋体" charset="-122"/>
              </a:endParaRPr>
            </a:p>
          </p:txBody>
        </p:sp>
        <p:sp>
          <p:nvSpPr>
            <p:cNvPr id="15368" name="Rectangle 9"/>
            <p:cNvSpPr/>
            <p:nvPr/>
          </p:nvSpPr>
          <p:spPr>
            <a:xfrm>
              <a:off x="3040" y="1344"/>
              <a:ext cx="2269" cy="2202"/>
            </a:xfrm>
            <a:prstGeom prst="rect">
              <a:avLst/>
            </a:prstGeom>
            <a:solidFill>
              <a:srgbClr val="203864"/>
            </a:solidFill>
            <a:ln w="9525" cap="flat" cmpd="sng">
              <a:solidFill>
                <a:srgbClr val="000000"/>
              </a:solidFill>
              <a:prstDash val="solid"/>
              <a:miter/>
              <a:headEnd type="none" w="med" len="med"/>
              <a:tailEnd type="none" w="med" len="med"/>
            </a:ln>
          </p:spPr>
          <p:txBody>
            <a:bodyPr wrap="none" anchor="ctr"/>
            <a:lstStyle/>
            <a:p>
              <a:pPr lvl="0" eaLnBrk="1" fontAlgn="base" hangingPunct="1"/>
              <a:endParaRPr lang="zh-CN" altLang="en-US" sz="975" strike="noStrike" noProof="1">
                <a:latin typeface="Arial" charset="0"/>
                <a:ea typeface="宋体" charset="-122"/>
              </a:endParaRPr>
            </a:p>
          </p:txBody>
        </p:sp>
        <p:sp>
          <p:nvSpPr>
            <p:cNvPr id="15369" name="Text Box 10"/>
            <p:cNvSpPr txBox="1"/>
            <p:nvPr/>
          </p:nvSpPr>
          <p:spPr>
            <a:xfrm>
              <a:off x="3098" y="1505"/>
              <a:ext cx="2179" cy="1812"/>
            </a:xfrm>
            <a:prstGeom prst="rect">
              <a:avLst/>
            </a:prstGeom>
            <a:noFill/>
            <a:ln w="9525">
              <a:noFill/>
            </a:ln>
          </p:spPr>
          <p:txBody>
            <a:bodyPr wrap="square">
              <a:spAutoFit/>
            </a:bodyPr>
            <a:lstStyle/>
            <a:p>
              <a:pPr lvl="0" fontAlgn="base">
                <a:lnSpc>
                  <a:spcPct val="150000"/>
                </a:lnSpc>
              </a:pPr>
              <a:r>
                <a:rPr lang="zh-CN" altLang="en-US" sz="975" b="1" strike="noStrike" noProof="1">
                  <a:solidFill>
                    <a:srgbClr val="0000FF"/>
                  </a:solidFill>
                  <a:latin typeface="Arial" charset="0"/>
                  <a:ea typeface="宋体" charset="-122"/>
                  <a:cs typeface="+mn-ea"/>
                </a:rPr>
                <a:t>  </a:t>
              </a:r>
              <a:r>
                <a:rPr lang="zh-CN" altLang="en-US" sz="1600" b="1" strike="noStrike" noProof="1">
                  <a:solidFill>
                    <a:schemeClr val="bg1"/>
                  </a:solidFill>
                  <a:latin typeface="微软雅黑" pitchFamily="34" charset="-122"/>
                  <a:ea typeface="微软雅黑" pitchFamily="34" charset="-122"/>
                  <a:cs typeface="+mn-ea"/>
                </a:rPr>
                <a:t>     圣经中说：</a:t>
              </a:r>
              <a:r>
                <a:rPr lang="zh-CN" altLang="en-US" sz="1600" b="1" strike="noStrike" noProof="1">
                  <a:solidFill>
                    <a:srgbClr val="FF8607"/>
                  </a:solidFill>
                  <a:latin typeface="微软雅黑" pitchFamily="34" charset="-122"/>
                  <a:ea typeface="微软雅黑" pitchFamily="34" charset="-122"/>
                  <a:cs typeface="+mn-ea"/>
                </a:rPr>
                <a:t>人就是赚得全世界，赔上自己的生命，又有什么益处？人还能拿什么换生命呢？</a:t>
              </a:r>
            </a:p>
            <a:p>
              <a:pPr lvl="0" fontAlgn="base">
                <a:lnSpc>
                  <a:spcPct val="150000"/>
                </a:lnSpc>
              </a:pPr>
              <a:r>
                <a:rPr lang="zh-CN" altLang="en-US" sz="1600" b="1" strike="noStrike" noProof="1">
                  <a:solidFill>
                    <a:schemeClr val="bg1"/>
                  </a:solidFill>
                  <a:latin typeface="微软雅黑" pitchFamily="34" charset="-122"/>
                  <a:ea typeface="微软雅黑" pitchFamily="34" charset="-122"/>
                  <a:cs typeface="+mn-ea"/>
                </a:rPr>
                <a:t>    </a:t>
              </a:r>
              <a:r>
                <a:rPr lang="zh-CN" altLang="en-US" sz="1600" strike="noStrike" noProof="1">
                  <a:solidFill>
                    <a:schemeClr val="bg1"/>
                  </a:solidFill>
                  <a:latin typeface="微软雅黑" pitchFamily="34" charset="-122"/>
                  <a:ea typeface="微软雅黑" pitchFamily="34" charset="-122"/>
                  <a:cs typeface="+mn-ea"/>
                </a:rPr>
                <a:t>生命是自己的，自己都不爱护，还有谁能比自己更加珍惜自己的生命。</a:t>
              </a:r>
            </a:p>
          </p:txBody>
        </p:sp>
      </p:grpSp>
      <p:pic>
        <p:nvPicPr>
          <p:cNvPr id="52235" name="Picture 12" descr="圣经"/>
          <p:cNvPicPr>
            <a:picLocks noChangeAspect="1"/>
          </p:cNvPicPr>
          <p:nvPr/>
        </p:nvPicPr>
        <p:blipFill>
          <a:blip r:embed="rId3"/>
          <a:srcRect l="11569" t="7373" r="12131" b="7617"/>
          <a:stretch>
            <a:fillRect/>
          </a:stretch>
        </p:blipFill>
        <p:spPr>
          <a:xfrm>
            <a:off x="1431925" y="2019935"/>
            <a:ext cx="2159000" cy="2355850"/>
          </a:xfrm>
          <a:prstGeom prst="rect">
            <a:avLst/>
          </a:prstGeom>
          <a:noFill/>
          <a:ln w="9525">
            <a:noFill/>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box(in)">
                                      <p:cBhvr>
                                        <p:cTn id="7" dur="2000"/>
                                        <p:tgtEl>
                                          <p:spTgt spid="52227"/>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52231"/>
                                        </p:tgtEl>
                                        <p:attrNameLst>
                                          <p:attrName>style.visibility</p:attrName>
                                        </p:attrNameLst>
                                      </p:cBhvr>
                                      <p:to>
                                        <p:strVal val="visible"/>
                                      </p:to>
                                    </p:set>
                                    <p:animEffect transition="in" filter="box(in)">
                                      <p:cBhvr>
                                        <p:cTn id="11" dur="2000"/>
                                        <p:tgtEl>
                                          <p:spTgt spid="52231"/>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52235"/>
                                        </p:tgtEl>
                                        <p:attrNameLst>
                                          <p:attrName>style.visibility</p:attrName>
                                        </p:attrNameLst>
                                      </p:cBhvr>
                                      <p:to>
                                        <p:strVal val="visible"/>
                                      </p:to>
                                    </p:set>
                                    <p:animEffect transition="in" filter="box(in)">
                                      <p:cBhvr>
                                        <p:cTn id="15" dur="2000"/>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userDrawn="1"/>
        </p:nvSpPr>
        <p:spPr>
          <a:xfrm>
            <a:off x="0" y="-22225"/>
            <a:ext cx="9144000" cy="2571750"/>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Freeform 9"/>
          <p:cNvSpPr>
            <a:spLocks noEditPoints="1"/>
          </p:cNvSpPr>
          <p:nvPr userDrawn="1"/>
        </p:nvSpPr>
        <p:spPr bwMode="black">
          <a:xfrm>
            <a:off x="6343650" y="1119188"/>
            <a:ext cx="539750" cy="53816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alpha val="94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09728" rIns="0" bIns="109728" numCol="1" spcCol="0" rtlCol="0" fromWordArt="0" anchor="ctr" anchorCtr="0" forceAA="0" compatLnSpc="1">
            <a:noAutofit/>
          </a:bodyPr>
          <a:lstStyle/>
          <a:p>
            <a:pPr fontAlgn="base"/>
            <a:endParaRPr lang="en-US" sz="2400" strike="noStrike" noProof="1">
              <a:gradFill>
                <a:gsLst>
                  <a:gs pos="0">
                    <a:srgbClr val="FFFFFF"/>
                  </a:gs>
                  <a:gs pos="100000">
                    <a:srgbClr val="FFFFFF"/>
                  </a:gs>
                </a:gsLst>
                <a:lin ang="5400000" scaled="0"/>
              </a:gradFill>
              <a:latin typeface="+mj-lt"/>
            </a:endParaRPr>
          </a:p>
        </p:txBody>
      </p:sp>
      <p:sp>
        <p:nvSpPr>
          <p:cNvPr id="11" name="任意多边形 10"/>
          <p:cNvSpPr>
            <a:spLocks noChangeAspect="1"/>
          </p:cNvSpPr>
          <p:nvPr userDrawn="1"/>
        </p:nvSpPr>
        <p:spPr>
          <a:xfrm>
            <a:off x="7054850" y="1185863"/>
            <a:ext cx="1838325" cy="425450"/>
          </a:xfrm>
          <a:custGeom>
            <a:avLst/>
            <a:gdLst/>
            <a:ahLst/>
            <a:cxnLst/>
            <a:rect l="l" t="t" r="r" b="b"/>
            <a:pathLst>
              <a:path w="2378868" h="550068">
                <a:moveTo>
                  <a:pt x="1666875" y="326231"/>
                </a:moveTo>
                <a:lnTo>
                  <a:pt x="1719262" y="326231"/>
                </a:lnTo>
                <a:cubicBezTo>
                  <a:pt x="1744662" y="386556"/>
                  <a:pt x="1762918" y="445293"/>
                  <a:pt x="1774031" y="502443"/>
                </a:cubicBezTo>
                <a:lnTo>
                  <a:pt x="1714500" y="502443"/>
                </a:lnTo>
                <a:cubicBezTo>
                  <a:pt x="1708150" y="446881"/>
                  <a:pt x="1692275" y="388143"/>
                  <a:pt x="1666875" y="326231"/>
                </a:cubicBezTo>
                <a:close/>
                <a:moveTo>
                  <a:pt x="1500187" y="326231"/>
                </a:moveTo>
                <a:lnTo>
                  <a:pt x="1550194" y="326231"/>
                </a:lnTo>
                <a:cubicBezTo>
                  <a:pt x="1567656" y="359568"/>
                  <a:pt x="1579562" y="394493"/>
                  <a:pt x="1585912" y="431006"/>
                </a:cubicBezTo>
                <a:lnTo>
                  <a:pt x="1528762" y="431006"/>
                </a:lnTo>
                <a:cubicBezTo>
                  <a:pt x="1520825" y="389731"/>
                  <a:pt x="1511300" y="354806"/>
                  <a:pt x="1500187" y="326231"/>
                </a:cubicBezTo>
                <a:close/>
                <a:moveTo>
                  <a:pt x="1359694" y="326231"/>
                </a:moveTo>
                <a:lnTo>
                  <a:pt x="1419225" y="326231"/>
                </a:lnTo>
                <a:lnTo>
                  <a:pt x="1419225" y="452437"/>
                </a:lnTo>
                <a:cubicBezTo>
                  <a:pt x="1417637" y="481012"/>
                  <a:pt x="1432719" y="493712"/>
                  <a:pt x="1464468" y="490537"/>
                </a:cubicBezTo>
                <a:lnTo>
                  <a:pt x="1564481" y="490537"/>
                </a:lnTo>
                <a:cubicBezTo>
                  <a:pt x="1596231" y="492125"/>
                  <a:pt x="1611312" y="481012"/>
                  <a:pt x="1609725" y="457200"/>
                </a:cubicBezTo>
                <a:lnTo>
                  <a:pt x="1609725" y="442912"/>
                </a:lnTo>
                <a:lnTo>
                  <a:pt x="1657350" y="442912"/>
                </a:lnTo>
                <a:lnTo>
                  <a:pt x="1657350" y="459581"/>
                </a:lnTo>
                <a:cubicBezTo>
                  <a:pt x="1660525" y="511968"/>
                  <a:pt x="1635125" y="536575"/>
                  <a:pt x="1581150" y="533400"/>
                </a:cubicBezTo>
                <a:lnTo>
                  <a:pt x="1438275" y="533400"/>
                </a:lnTo>
                <a:cubicBezTo>
                  <a:pt x="1384300" y="534987"/>
                  <a:pt x="1358106" y="510381"/>
                  <a:pt x="1359694" y="459581"/>
                </a:cubicBezTo>
                <a:close/>
                <a:moveTo>
                  <a:pt x="1271587" y="326231"/>
                </a:moveTo>
                <a:lnTo>
                  <a:pt x="1321594" y="326231"/>
                </a:lnTo>
                <a:cubicBezTo>
                  <a:pt x="1310481" y="400843"/>
                  <a:pt x="1296194" y="459581"/>
                  <a:pt x="1278731" y="502443"/>
                </a:cubicBezTo>
                <a:lnTo>
                  <a:pt x="1216818" y="502443"/>
                </a:lnTo>
                <a:cubicBezTo>
                  <a:pt x="1243806" y="446881"/>
                  <a:pt x="1262062" y="388143"/>
                  <a:pt x="1271587" y="326231"/>
                </a:cubicBezTo>
                <a:close/>
                <a:moveTo>
                  <a:pt x="707231" y="307181"/>
                </a:moveTo>
                <a:lnTo>
                  <a:pt x="707231" y="381000"/>
                </a:lnTo>
                <a:lnTo>
                  <a:pt x="838200" y="381000"/>
                </a:lnTo>
                <a:lnTo>
                  <a:pt x="838200" y="307181"/>
                </a:lnTo>
                <a:close/>
                <a:moveTo>
                  <a:pt x="707231" y="200025"/>
                </a:moveTo>
                <a:lnTo>
                  <a:pt x="707231" y="271462"/>
                </a:lnTo>
                <a:lnTo>
                  <a:pt x="838200" y="271462"/>
                </a:lnTo>
                <a:lnTo>
                  <a:pt x="838200" y="200025"/>
                </a:lnTo>
                <a:close/>
                <a:moveTo>
                  <a:pt x="1528762" y="180975"/>
                </a:moveTo>
                <a:lnTo>
                  <a:pt x="1528762" y="257175"/>
                </a:lnTo>
                <a:lnTo>
                  <a:pt x="1624012" y="257175"/>
                </a:lnTo>
                <a:cubicBezTo>
                  <a:pt x="1651000" y="258762"/>
                  <a:pt x="1663700" y="246062"/>
                  <a:pt x="1662112" y="219075"/>
                </a:cubicBezTo>
                <a:lnTo>
                  <a:pt x="1662112" y="180975"/>
                </a:lnTo>
                <a:close/>
                <a:moveTo>
                  <a:pt x="1333500" y="180975"/>
                </a:moveTo>
                <a:lnTo>
                  <a:pt x="1333500" y="257175"/>
                </a:lnTo>
                <a:lnTo>
                  <a:pt x="1466850" y="257175"/>
                </a:lnTo>
                <a:lnTo>
                  <a:pt x="1466850" y="180975"/>
                </a:lnTo>
                <a:close/>
                <a:moveTo>
                  <a:pt x="0" y="176212"/>
                </a:moveTo>
                <a:lnTo>
                  <a:pt x="107156" y="176212"/>
                </a:lnTo>
                <a:lnTo>
                  <a:pt x="107156" y="438150"/>
                </a:lnTo>
                <a:cubicBezTo>
                  <a:pt x="123031" y="431800"/>
                  <a:pt x="139700" y="420687"/>
                  <a:pt x="157162" y="404812"/>
                </a:cubicBezTo>
                <a:lnTo>
                  <a:pt x="157162" y="452437"/>
                </a:lnTo>
                <a:cubicBezTo>
                  <a:pt x="130175" y="477837"/>
                  <a:pt x="93662" y="500062"/>
                  <a:pt x="47625" y="519112"/>
                </a:cubicBezTo>
                <a:lnTo>
                  <a:pt x="47625" y="216693"/>
                </a:lnTo>
                <a:lnTo>
                  <a:pt x="0" y="216693"/>
                </a:lnTo>
                <a:close/>
                <a:moveTo>
                  <a:pt x="954881" y="173831"/>
                </a:moveTo>
                <a:lnTo>
                  <a:pt x="1009650" y="173831"/>
                </a:lnTo>
                <a:lnTo>
                  <a:pt x="1009650" y="457200"/>
                </a:lnTo>
                <a:lnTo>
                  <a:pt x="954881" y="457200"/>
                </a:lnTo>
                <a:close/>
                <a:moveTo>
                  <a:pt x="647700" y="161925"/>
                </a:moveTo>
                <a:lnTo>
                  <a:pt x="895350" y="161925"/>
                </a:lnTo>
                <a:lnTo>
                  <a:pt x="895350" y="471487"/>
                </a:lnTo>
                <a:cubicBezTo>
                  <a:pt x="898525" y="520700"/>
                  <a:pt x="874712" y="543718"/>
                  <a:pt x="823912" y="540543"/>
                </a:cubicBezTo>
                <a:lnTo>
                  <a:pt x="776287" y="540543"/>
                </a:lnTo>
                <a:lnTo>
                  <a:pt x="776287" y="500062"/>
                </a:lnTo>
                <a:lnTo>
                  <a:pt x="807244" y="500062"/>
                </a:lnTo>
                <a:cubicBezTo>
                  <a:pt x="829468" y="501650"/>
                  <a:pt x="839787" y="492125"/>
                  <a:pt x="838200" y="471487"/>
                </a:cubicBezTo>
                <a:lnTo>
                  <a:pt x="838200" y="419100"/>
                </a:lnTo>
                <a:lnTo>
                  <a:pt x="707231" y="419100"/>
                </a:lnTo>
                <a:lnTo>
                  <a:pt x="707231" y="550068"/>
                </a:lnTo>
                <a:lnTo>
                  <a:pt x="647700" y="550068"/>
                </a:lnTo>
                <a:close/>
                <a:moveTo>
                  <a:pt x="381000" y="161925"/>
                </a:moveTo>
                <a:lnTo>
                  <a:pt x="381000" y="223837"/>
                </a:lnTo>
                <a:lnTo>
                  <a:pt x="426244" y="223837"/>
                </a:lnTo>
                <a:cubicBezTo>
                  <a:pt x="453231" y="225425"/>
                  <a:pt x="465931" y="211931"/>
                  <a:pt x="464344" y="183356"/>
                </a:cubicBezTo>
                <a:lnTo>
                  <a:pt x="464344" y="161925"/>
                </a:lnTo>
                <a:close/>
                <a:moveTo>
                  <a:pt x="238125" y="161925"/>
                </a:moveTo>
                <a:lnTo>
                  <a:pt x="238125" y="223837"/>
                </a:lnTo>
                <a:lnTo>
                  <a:pt x="319087" y="223837"/>
                </a:lnTo>
                <a:lnTo>
                  <a:pt x="319087" y="161925"/>
                </a:lnTo>
                <a:close/>
                <a:moveTo>
                  <a:pt x="1071562" y="150018"/>
                </a:moveTo>
                <a:lnTo>
                  <a:pt x="1131094" y="150018"/>
                </a:lnTo>
                <a:lnTo>
                  <a:pt x="1131094" y="473868"/>
                </a:lnTo>
                <a:cubicBezTo>
                  <a:pt x="1131094" y="519906"/>
                  <a:pt x="1108075" y="542131"/>
                  <a:pt x="1062037" y="540543"/>
                </a:cubicBezTo>
                <a:lnTo>
                  <a:pt x="995362" y="540543"/>
                </a:lnTo>
                <a:lnTo>
                  <a:pt x="995362" y="500062"/>
                </a:lnTo>
                <a:lnTo>
                  <a:pt x="1038225" y="500062"/>
                </a:lnTo>
                <a:cubicBezTo>
                  <a:pt x="1062037" y="500062"/>
                  <a:pt x="1073150" y="490537"/>
                  <a:pt x="1071562" y="471487"/>
                </a:cubicBezTo>
                <a:close/>
                <a:moveTo>
                  <a:pt x="1528762" y="69056"/>
                </a:moveTo>
                <a:lnTo>
                  <a:pt x="1528762" y="142875"/>
                </a:lnTo>
                <a:lnTo>
                  <a:pt x="1662112" y="142875"/>
                </a:lnTo>
                <a:lnTo>
                  <a:pt x="1662112" y="69056"/>
                </a:lnTo>
                <a:close/>
                <a:moveTo>
                  <a:pt x="1333500" y="69056"/>
                </a:moveTo>
                <a:lnTo>
                  <a:pt x="1333500" y="142875"/>
                </a:lnTo>
                <a:lnTo>
                  <a:pt x="1466850" y="142875"/>
                </a:lnTo>
                <a:lnTo>
                  <a:pt x="1466850" y="69056"/>
                </a:lnTo>
                <a:close/>
                <a:moveTo>
                  <a:pt x="381000" y="64293"/>
                </a:moveTo>
                <a:lnTo>
                  <a:pt x="381000" y="123825"/>
                </a:lnTo>
                <a:lnTo>
                  <a:pt x="464344" y="123825"/>
                </a:lnTo>
                <a:lnTo>
                  <a:pt x="464344" y="64293"/>
                </a:lnTo>
                <a:close/>
                <a:moveTo>
                  <a:pt x="238125" y="64293"/>
                </a:moveTo>
                <a:lnTo>
                  <a:pt x="238125" y="123825"/>
                </a:lnTo>
                <a:lnTo>
                  <a:pt x="319087" y="123825"/>
                </a:lnTo>
                <a:lnTo>
                  <a:pt x="319087" y="64293"/>
                </a:lnTo>
                <a:close/>
                <a:moveTo>
                  <a:pt x="1273968" y="26193"/>
                </a:moveTo>
                <a:lnTo>
                  <a:pt x="1721644" y="26193"/>
                </a:lnTo>
                <a:lnTo>
                  <a:pt x="1721644" y="221456"/>
                </a:lnTo>
                <a:cubicBezTo>
                  <a:pt x="1724818" y="275431"/>
                  <a:pt x="1698625" y="301625"/>
                  <a:pt x="1643062" y="300037"/>
                </a:cubicBezTo>
                <a:lnTo>
                  <a:pt x="1273968" y="300037"/>
                </a:lnTo>
                <a:close/>
                <a:moveTo>
                  <a:pt x="183356" y="23812"/>
                </a:moveTo>
                <a:lnTo>
                  <a:pt x="519112" y="23812"/>
                </a:lnTo>
                <a:lnTo>
                  <a:pt x="519112" y="188118"/>
                </a:lnTo>
                <a:cubicBezTo>
                  <a:pt x="520700" y="240506"/>
                  <a:pt x="493712" y="265906"/>
                  <a:pt x="438150" y="264318"/>
                </a:cubicBezTo>
                <a:lnTo>
                  <a:pt x="381000" y="264318"/>
                </a:lnTo>
                <a:lnTo>
                  <a:pt x="381000" y="309562"/>
                </a:lnTo>
                <a:lnTo>
                  <a:pt x="547687" y="309562"/>
                </a:lnTo>
                <a:lnTo>
                  <a:pt x="547687" y="350043"/>
                </a:lnTo>
                <a:lnTo>
                  <a:pt x="471487" y="350043"/>
                </a:lnTo>
                <a:cubicBezTo>
                  <a:pt x="476250" y="408781"/>
                  <a:pt x="504031" y="456406"/>
                  <a:pt x="554831" y="492918"/>
                </a:cubicBezTo>
                <a:lnTo>
                  <a:pt x="554831" y="531018"/>
                </a:lnTo>
                <a:cubicBezTo>
                  <a:pt x="470694" y="489743"/>
                  <a:pt x="424656" y="429418"/>
                  <a:pt x="416718" y="350043"/>
                </a:cubicBezTo>
                <a:lnTo>
                  <a:pt x="381000" y="350043"/>
                </a:lnTo>
                <a:lnTo>
                  <a:pt x="381000" y="550068"/>
                </a:lnTo>
                <a:lnTo>
                  <a:pt x="319087" y="550068"/>
                </a:lnTo>
                <a:lnTo>
                  <a:pt x="319087" y="350043"/>
                </a:lnTo>
                <a:lnTo>
                  <a:pt x="283369" y="350043"/>
                </a:lnTo>
                <a:cubicBezTo>
                  <a:pt x="273844" y="432593"/>
                  <a:pt x="227806" y="492125"/>
                  <a:pt x="145256" y="528637"/>
                </a:cubicBezTo>
                <a:lnTo>
                  <a:pt x="145256" y="490537"/>
                </a:lnTo>
                <a:cubicBezTo>
                  <a:pt x="194469" y="458787"/>
                  <a:pt x="221456" y="411956"/>
                  <a:pt x="226219" y="350043"/>
                </a:cubicBezTo>
                <a:lnTo>
                  <a:pt x="159544" y="350043"/>
                </a:lnTo>
                <a:lnTo>
                  <a:pt x="159544" y="309562"/>
                </a:lnTo>
                <a:lnTo>
                  <a:pt x="319087" y="309562"/>
                </a:lnTo>
                <a:lnTo>
                  <a:pt x="319087" y="264318"/>
                </a:lnTo>
                <a:lnTo>
                  <a:pt x="183356" y="264318"/>
                </a:lnTo>
                <a:close/>
                <a:moveTo>
                  <a:pt x="21431" y="7143"/>
                </a:moveTo>
                <a:lnTo>
                  <a:pt x="73819" y="7143"/>
                </a:lnTo>
                <a:cubicBezTo>
                  <a:pt x="97631" y="46831"/>
                  <a:pt x="114300" y="86518"/>
                  <a:pt x="123825" y="126206"/>
                </a:cubicBezTo>
                <a:lnTo>
                  <a:pt x="64294" y="126206"/>
                </a:lnTo>
                <a:cubicBezTo>
                  <a:pt x="54769" y="81756"/>
                  <a:pt x="40481" y="42068"/>
                  <a:pt x="21431" y="7143"/>
                </a:cubicBezTo>
                <a:close/>
                <a:moveTo>
                  <a:pt x="723900" y="2381"/>
                </a:moveTo>
                <a:lnTo>
                  <a:pt x="790575" y="2381"/>
                </a:lnTo>
                <a:cubicBezTo>
                  <a:pt x="792162" y="24606"/>
                  <a:pt x="797719" y="45243"/>
                  <a:pt x="807244" y="64293"/>
                </a:cubicBezTo>
                <a:lnTo>
                  <a:pt x="966787" y="64293"/>
                </a:lnTo>
                <a:cubicBezTo>
                  <a:pt x="976312" y="45243"/>
                  <a:pt x="981868" y="24606"/>
                  <a:pt x="983456" y="2381"/>
                </a:cubicBezTo>
                <a:lnTo>
                  <a:pt x="1052512" y="2381"/>
                </a:lnTo>
                <a:cubicBezTo>
                  <a:pt x="1049337" y="24606"/>
                  <a:pt x="1042987" y="45243"/>
                  <a:pt x="1033462" y="64293"/>
                </a:cubicBezTo>
                <a:lnTo>
                  <a:pt x="1164431" y="64293"/>
                </a:lnTo>
                <a:lnTo>
                  <a:pt x="1164431" y="107156"/>
                </a:lnTo>
                <a:lnTo>
                  <a:pt x="611981" y="107156"/>
                </a:lnTo>
                <a:lnTo>
                  <a:pt x="611981" y="64293"/>
                </a:lnTo>
                <a:lnTo>
                  <a:pt x="740569" y="64293"/>
                </a:lnTo>
                <a:cubicBezTo>
                  <a:pt x="734218" y="45243"/>
                  <a:pt x="728662" y="24606"/>
                  <a:pt x="723900" y="2381"/>
                </a:cubicBezTo>
                <a:close/>
                <a:moveTo>
                  <a:pt x="2024062" y="0"/>
                </a:moveTo>
                <a:lnTo>
                  <a:pt x="2088356" y="0"/>
                </a:lnTo>
                <a:lnTo>
                  <a:pt x="2088356" y="54768"/>
                </a:lnTo>
                <a:lnTo>
                  <a:pt x="2212181" y="54768"/>
                </a:lnTo>
                <a:lnTo>
                  <a:pt x="2212181" y="95250"/>
                </a:lnTo>
                <a:lnTo>
                  <a:pt x="2088356" y="95250"/>
                </a:lnTo>
                <a:lnTo>
                  <a:pt x="2088356" y="166687"/>
                </a:lnTo>
                <a:lnTo>
                  <a:pt x="2155031" y="166687"/>
                </a:lnTo>
                <a:cubicBezTo>
                  <a:pt x="2194718" y="136525"/>
                  <a:pt x="2238375" y="94456"/>
                  <a:pt x="2286000" y="40481"/>
                </a:cubicBezTo>
                <a:lnTo>
                  <a:pt x="2357437" y="40481"/>
                </a:lnTo>
                <a:cubicBezTo>
                  <a:pt x="2317750" y="89693"/>
                  <a:pt x="2278062" y="131762"/>
                  <a:pt x="2238375" y="166687"/>
                </a:cubicBezTo>
                <a:lnTo>
                  <a:pt x="2378868" y="166687"/>
                </a:lnTo>
                <a:lnTo>
                  <a:pt x="2378868" y="207168"/>
                </a:lnTo>
                <a:lnTo>
                  <a:pt x="2185987" y="207168"/>
                </a:lnTo>
                <a:cubicBezTo>
                  <a:pt x="2157412" y="227806"/>
                  <a:pt x="2128044" y="246062"/>
                  <a:pt x="2097881" y="261937"/>
                </a:cubicBezTo>
                <a:lnTo>
                  <a:pt x="2343150" y="261937"/>
                </a:lnTo>
                <a:lnTo>
                  <a:pt x="2343150" y="302418"/>
                </a:lnTo>
                <a:lnTo>
                  <a:pt x="2014537" y="302418"/>
                </a:lnTo>
                <a:lnTo>
                  <a:pt x="2014537" y="326231"/>
                </a:lnTo>
                <a:cubicBezTo>
                  <a:pt x="2012950" y="346868"/>
                  <a:pt x="2021681" y="356393"/>
                  <a:pt x="2040731" y="354806"/>
                </a:cubicBezTo>
                <a:lnTo>
                  <a:pt x="2290762" y="354806"/>
                </a:lnTo>
                <a:lnTo>
                  <a:pt x="2290762" y="469106"/>
                </a:lnTo>
                <a:cubicBezTo>
                  <a:pt x="2290762" y="515143"/>
                  <a:pt x="2264568" y="538162"/>
                  <a:pt x="2212181" y="538162"/>
                </a:cubicBezTo>
                <a:lnTo>
                  <a:pt x="2093118" y="538162"/>
                </a:lnTo>
                <a:lnTo>
                  <a:pt x="2093118" y="495300"/>
                </a:lnTo>
                <a:lnTo>
                  <a:pt x="2190750" y="495300"/>
                </a:lnTo>
                <a:cubicBezTo>
                  <a:pt x="2216150" y="496887"/>
                  <a:pt x="2228056" y="486568"/>
                  <a:pt x="2226468" y="464343"/>
                </a:cubicBezTo>
                <a:lnTo>
                  <a:pt x="2226468" y="395287"/>
                </a:lnTo>
                <a:lnTo>
                  <a:pt x="2016918" y="395287"/>
                </a:lnTo>
                <a:cubicBezTo>
                  <a:pt x="1972468" y="396875"/>
                  <a:pt x="1951037" y="377825"/>
                  <a:pt x="1952625" y="338137"/>
                </a:cubicBezTo>
                <a:lnTo>
                  <a:pt x="1952625" y="326231"/>
                </a:lnTo>
                <a:cubicBezTo>
                  <a:pt x="1917700" y="340518"/>
                  <a:pt x="1877218" y="354012"/>
                  <a:pt x="1831181" y="366712"/>
                </a:cubicBezTo>
                <a:lnTo>
                  <a:pt x="1831181" y="326231"/>
                </a:lnTo>
                <a:cubicBezTo>
                  <a:pt x="1945481" y="286543"/>
                  <a:pt x="2033587" y="246856"/>
                  <a:pt x="2095500" y="207168"/>
                </a:cubicBezTo>
                <a:lnTo>
                  <a:pt x="1838325" y="207168"/>
                </a:lnTo>
                <a:lnTo>
                  <a:pt x="1838325" y="166687"/>
                </a:lnTo>
                <a:lnTo>
                  <a:pt x="2024062" y="166687"/>
                </a:lnTo>
                <a:lnTo>
                  <a:pt x="2024062" y="95250"/>
                </a:lnTo>
                <a:lnTo>
                  <a:pt x="1881187" y="95250"/>
                </a:lnTo>
                <a:lnTo>
                  <a:pt x="1881187" y="54768"/>
                </a:lnTo>
                <a:lnTo>
                  <a:pt x="2024062" y="54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7" name="图片 6"/>
          <p:cNvPicPr>
            <a:picLocks noChangeAspect="1"/>
          </p:cNvPicPr>
          <p:nvPr userDrawn="1"/>
        </p:nvPicPr>
        <p:blipFill>
          <a:blip r:embed="rId3"/>
          <a:stretch>
            <a:fillRect/>
          </a:stretch>
        </p:blipFill>
        <p:spPr>
          <a:xfrm>
            <a:off x="887413" y="566738"/>
            <a:ext cx="3170238" cy="4286250"/>
          </a:xfrm>
          <a:prstGeom prst="rect">
            <a:avLst/>
          </a:prstGeom>
          <a:effectLst>
            <a:outerShdw blurRad="63500" sx="102000" sy="102000" algn="ctr" rotWithShape="0">
              <a:prstClr val="black">
                <a:alpha val="40000"/>
              </a:prstClr>
            </a:outerShdw>
          </a:effectLst>
        </p:spPr>
      </p:pic>
      <p:grpSp>
        <p:nvGrpSpPr>
          <p:cNvPr id="24581" name="组合 8"/>
          <p:cNvGrpSpPr/>
          <p:nvPr/>
        </p:nvGrpSpPr>
        <p:grpSpPr>
          <a:xfrm>
            <a:off x="4365625" y="3106738"/>
            <a:ext cx="431800" cy="419100"/>
            <a:chOff x="298460" y="987574"/>
            <a:chExt cx="288032" cy="279687"/>
          </a:xfrm>
        </p:grpSpPr>
        <p:sp>
          <p:nvSpPr>
            <p:cNvPr id="10" name="矩形 9"/>
            <p:cNvSpPr/>
            <p:nvPr/>
          </p:nvSpPr>
          <p:spPr>
            <a:xfrm>
              <a:off x="298460" y="987574"/>
              <a:ext cx="216024" cy="216024"/>
            </a:xfrm>
            <a:prstGeom prst="rect">
              <a:avLst/>
            </a:prstGeom>
            <a:noFill/>
            <a:ln w="12700">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2" name="矩形 11"/>
            <p:cNvSpPr/>
            <p:nvPr/>
          </p:nvSpPr>
          <p:spPr>
            <a:xfrm>
              <a:off x="406472" y="1087241"/>
              <a:ext cx="180020" cy="18002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
        <p:nvSpPr>
          <p:cNvPr id="41" name="文本框 19"/>
          <p:cNvSpPr txBox="1"/>
          <p:nvPr/>
        </p:nvSpPr>
        <p:spPr>
          <a:xfrm>
            <a:off x="4797425" y="3057525"/>
            <a:ext cx="4276725" cy="1439863"/>
          </a:xfrm>
          <a:prstGeom prst="rect">
            <a:avLst/>
          </a:prstGeom>
          <a:noFill/>
          <a:ln w="9525">
            <a:noFill/>
          </a:ln>
        </p:spPr>
        <p:txBody>
          <a:bodyPr wrap="square" lIns="68580" tIns="34290" rIns="68580" bIns="34290" anchor="t">
            <a:spAutoFit/>
          </a:bodyPr>
          <a:lstStyle/>
          <a:p>
            <a:pPr lvl="0" indent="0" algn="just">
              <a:lnSpc>
                <a:spcPct val="150000"/>
              </a:lnSpc>
            </a:pPr>
            <a:r>
              <a:rPr lang="zh-CN" altLang="en-US" sz="2000" dirty="0">
                <a:solidFill>
                  <a:srgbClr val="666666"/>
                </a:solidFill>
                <a:latin typeface="微软雅黑" pitchFamily="34" charset="-122"/>
                <a:ea typeface="微软雅黑" pitchFamily="34" charset="-122"/>
              </a:rPr>
              <a:t>为什么总有人在被动地做安全？</a:t>
            </a:r>
          </a:p>
          <a:p>
            <a:pPr lvl="0" indent="0" algn="just">
              <a:lnSpc>
                <a:spcPct val="150000"/>
              </a:lnSpc>
            </a:pPr>
            <a:endParaRPr lang="zh-CN" altLang="en-US" sz="2000" dirty="0">
              <a:solidFill>
                <a:srgbClr val="666666"/>
              </a:solidFill>
              <a:latin typeface="微软雅黑" pitchFamily="34" charset="-122"/>
              <a:ea typeface="微软雅黑" pitchFamily="34" charset="-122"/>
            </a:endParaRPr>
          </a:p>
          <a:p>
            <a:pPr lvl="0" indent="0" algn="just">
              <a:lnSpc>
                <a:spcPct val="150000"/>
              </a:lnSpc>
            </a:pPr>
            <a:r>
              <a:rPr lang="zh-CN" altLang="en-US" sz="2000" dirty="0">
                <a:solidFill>
                  <a:srgbClr val="666666"/>
                </a:solidFill>
                <a:latin typeface="微软雅黑" pitchFamily="34" charset="-122"/>
                <a:ea typeface="微软雅黑" pitchFamily="34" charset="-122"/>
              </a:rPr>
              <a:t>你眼中的安全自主管理是什么？</a:t>
            </a:r>
          </a:p>
        </p:txBody>
      </p:sp>
      <p:grpSp>
        <p:nvGrpSpPr>
          <p:cNvPr id="24585" name="组合 2"/>
          <p:cNvGrpSpPr/>
          <p:nvPr/>
        </p:nvGrpSpPr>
        <p:grpSpPr>
          <a:xfrm>
            <a:off x="4365625" y="4059238"/>
            <a:ext cx="431800" cy="420687"/>
            <a:chOff x="298460" y="987574"/>
            <a:chExt cx="288032" cy="279687"/>
          </a:xfrm>
        </p:grpSpPr>
        <p:sp>
          <p:nvSpPr>
            <p:cNvPr id="5" name="矩形 4"/>
            <p:cNvSpPr/>
            <p:nvPr/>
          </p:nvSpPr>
          <p:spPr>
            <a:xfrm>
              <a:off x="298460" y="987574"/>
              <a:ext cx="216024" cy="216024"/>
            </a:xfrm>
            <a:prstGeom prst="rect">
              <a:avLst/>
            </a:prstGeom>
            <a:noFill/>
            <a:ln w="12700">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矩形 5"/>
            <p:cNvSpPr/>
            <p:nvPr/>
          </p:nvSpPr>
          <p:spPr>
            <a:xfrm>
              <a:off x="406472" y="1087241"/>
              <a:ext cx="180020" cy="18002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lt">
                                    <p:tmPct val="4878"/>
                                  </p:iterate>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80048" y="90376"/>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30</a:t>
            </a:fld>
            <a:endParaRPr lang="en-US" altLang="zh-CN"/>
          </a:p>
        </p:txBody>
      </p:sp>
      <p:sp>
        <p:nvSpPr>
          <p:cNvPr id="20043" name="Shape 20043"/>
          <p:cNvSpPr/>
          <p:nvPr/>
        </p:nvSpPr>
        <p:spPr>
          <a:xfrm>
            <a:off x="1164590" y="1053465"/>
            <a:ext cx="392239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3</a:t>
            </a:r>
            <a:r>
              <a:rPr lang="zh-CN" altLang="en-US" sz="2400" dirty="0">
                <a:solidFill>
                  <a:srgbClr val="FFFFFF"/>
                </a:solidFill>
                <a:uFill>
                  <a:solidFill>
                    <a:srgbClr val="FFFFFF"/>
                  </a:solidFill>
                </a:uFill>
                <a:latin typeface="+mn-ea"/>
                <a:ea typeface="+mn-ea"/>
                <a:cs typeface="+mn-cs"/>
                <a:sym typeface="Bebas Neue"/>
              </a:rPr>
              <a:t>、加强员工自我防护意识</a:t>
            </a:r>
          </a:p>
        </p:txBody>
      </p:sp>
      <p:grpSp>
        <p:nvGrpSpPr>
          <p:cNvPr id="53251" name="Group 4"/>
          <p:cNvGrpSpPr/>
          <p:nvPr/>
        </p:nvGrpSpPr>
        <p:grpSpPr>
          <a:xfrm>
            <a:off x="930275" y="2008188"/>
            <a:ext cx="3481388" cy="2390775"/>
            <a:chOff x="294" y="1536"/>
            <a:chExt cx="1722" cy="1387"/>
          </a:xfrm>
        </p:grpSpPr>
        <p:pic>
          <p:nvPicPr>
            <p:cNvPr id="56323" name="Picture 5" descr="pan_03"/>
            <p:cNvPicPr>
              <a:picLocks noChangeAspect="1"/>
            </p:cNvPicPr>
            <p:nvPr/>
          </p:nvPicPr>
          <p:blipFill>
            <a:blip r:embed="rId3"/>
            <a:stretch>
              <a:fillRect/>
            </a:stretch>
          </p:blipFill>
          <p:spPr>
            <a:xfrm flipH="1">
              <a:off x="298" y="1536"/>
              <a:ext cx="1711" cy="1387"/>
            </a:xfrm>
            <a:prstGeom prst="rect">
              <a:avLst/>
            </a:prstGeom>
            <a:noFill/>
            <a:ln w="9525">
              <a:noFill/>
            </a:ln>
          </p:spPr>
        </p:pic>
        <p:sp>
          <p:nvSpPr>
            <p:cNvPr id="467974" name="Freeform 6"/>
            <p:cNvSpPr/>
            <p:nvPr/>
          </p:nvSpPr>
          <p:spPr bwMode="gray">
            <a:xfrm>
              <a:off x="294" y="1538"/>
              <a:ext cx="1722" cy="1382"/>
            </a:xfrm>
            <a:custGeom>
              <a:avLst/>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rgbClr val="203864"/>
            </a:solidFill>
            <a:ln w="9525" cap="flat" cmpd="sng">
              <a:noFill/>
              <a:prstDash val="solid"/>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charset="0"/>
                <a:ea typeface="宋体" charset="-122"/>
                <a:cs typeface="+mn-cs"/>
              </a:endParaRPr>
            </a:p>
          </p:txBody>
        </p:sp>
      </p:grpSp>
      <p:grpSp>
        <p:nvGrpSpPr>
          <p:cNvPr id="53254" name="Group 9"/>
          <p:cNvGrpSpPr/>
          <p:nvPr/>
        </p:nvGrpSpPr>
        <p:grpSpPr>
          <a:xfrm flipH="1">
            <a:off x="4546600" y="2039938"/>
            <a:ext cx="3603625" cy="2327275"/>
            <a:chOff x="294" y="1536"/>
            <a:chExt cx="1722" cy="1387"/>
          </a:xfrm>
        </p:grpSpPr>
        <p:pic>
          <p:nvPicPr>
            <p:cNvPr id="56326" name="Picture 10" descr="pan_03"/>
            <p:cNvPicPr>
              <a:picLocks noChangeAspect="1"/>
            </p:cNvPicPr>
            <p:nvPr/>
          </p:nvPicPr>
          <p:blipFill>
            <a:blip r:embed="rId3"/>
            <a:stretch>
              <a:fillRect/>
            </a:stretch>
          </p:blipFill>
          <p:spPr>
            <a:xfrm flipH="1">
              <a:off x="298" y="1536"/>
              <a:ext cx="1711" cy="1387"/>
            </a:xfrm>
            <a:prstGeom prst="rect">
              <a:avLst/>
            </a:prstGeom>
            <a:noFill/>
            <a:ln w="9525">
              <a:noFill/>
            </a:ln>
          </p:spPr>
        </p:pic>
        <p:sp>
          <p:nvSpPr>
            <p:cNvPr id="467979" name="Freeform 11"/>
            <p:cNvSpPr/>
            <p:nvPr/>
          </p:nvSpPr>
          <p:spPr bwMode="gray">
            <a:xfrm>
              <a:off x="294" y="1538"/>
              <a:ext cx="1722" cy="1382"/>
            </a:xfrm>
            <a:custGeom>
              <a:avLst/>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rgbClr val="203864"/>
            </a:solidFill>
            <a:ln w="9525" cap="flat" cmpd="sng">
              <a:noFill/>
              <a:prstDash val="solid"/>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charset="0"/>
                <a:ea typeface="宋体" charset="-122"/>
                <a:cs typeface="+mn-cs"/>
              </a:endParaRPr>
            </a:p>
          </p:txBody>
        </p:sp>
      </p:grpSp>
      <p:sp>
        <p:nvSpPr>
          <p:cNvPr id="16390" name="Text Box 12"/>
          <p:cNvSpPr txBox="1"/>
          <p:nvPr/>
        </p:nvSpPr>
        <p:spPr>
          <a:xfrm>
            <a:off x="4560888" y="2198688"/>
            <a:ext cx="3629025" cy="2006600"/>
          </a:xfrm>
          <a:prstGeom prst="rect">
            <a:avLst/>
          </a:prstGeom>
          <a:noFill/>
          <a:ln w="9525">
            <a:noFill/>
          </a:ln>
        </p:spPr>
        <p:txBody>
          <a:bodyPr wrap="square">
            <a:spAutoFit/>
          </a:bodyPr>
          <a:lstStyle/>
          <a:p>
            <a:pPr lvl="0" fontAlgn="base">
              <a:lnSpc>
                <a:spcPct val="180000"/>
              </a:lnSpc>
            </a:pPr>
            <a:r>
              <a:rPr lang="zh-CN" altLang="en-US" sz="2000" b="1" strike="noStrike" noProof="1">
                <a:solidFill>
                  <a:srgbClr val="0000FF"/>
                </a:solidFill>
                <a:latin typeface="微软雅黑" pitchFamily="34" charset="-122"/>
                <a:ea typeface="微软雅黑" pitchFamily="34" charset="-122"/>
                <a:cs typeface="+mn-ea"/>
              </a:rPr>
              <a:t>       </a:t>
            </a:r>
            <a:r>
              <a:rPr lang="zh-CN" altLang="en-US" sz="2000" b="1" strike="noStrike" noProof="1">
                <a:solidFill>
                  <a:schemeClr val="bg1"/>
                </a:solidFill>
                <a:latin typeface="微软雅黑" pitchFamily="34" charset="-122"/>
                <a:ea typeface="微软雅黑" pitchFamily="34" charset="-122"/>
                <a:cs typeface="+mn-ea"/>
              </a:rPr>
              <a:t>毛主席在</a:t>
            </a:r>
            <a:r>
              <a:rPr lang="en-US" altLang="zh-CN" sz="2000" b="1" strike="noStrike" noProof="1">
                <a:solidFill>
                  <a:schemeClr val="bg1"/>
                </a:solidFill>
                <a:latin typeface="微软雅黑" pitchFamily="34" charset="-122"/>
                <a:ea typeface="微软雅黑" pitchFamily="34" charset="-122"/>
                <a:cs typeface="+mn-ea"/>
              </a:rPr>
              <a:t>《</a:t>
            </a:r>
            <a:r>
              <a:rPr lang="zh-CN" altLang="en-US" sz="2000" b="1" strike="noStrike" noProof="1">
                <a:solidFill>
                  <a:schemeClr val="bg1"/>
                </a:solidFill>
                <a:latin typeface="微软雅黑" pitchFamily="34" charset="-122"/>
                <a:ea typeface="微软雅黑" pitchFamily="34" charset="-122"/>
                <a:cs typeface="+mn-ea"/>
              </a:rPr>
              <a:t>论持久战</a:t>
            </a:r>
            <a:r>
              <a:rPr lang="en-US" altLang="zh-CN" sz="2000" b="1" strike="noStrike" noProof="1">
                <a:solidFill>
                  <a:schemeClr val="bg1"/>
                </a:solidFill>
                <a:latin typeface="微软雅黑" pitchFamily="34" charset="-122"/>
                <a:ea typeface="微软雅黑" pitchFamily="34" charset="-122"/>
                <a:cs typeface="+mn-ea"/>
              </a:rPr>
              <a:t>》</a:t>
            </a:r>
            <a:r>
              <a:rPr lang="zh-CN" altLang="en-US" sz="2000" b="1" strike="noStrike" noProof="1">
                <a:solidFill>
                  <a:schemeClr val="bg1"/>
                </a:solidFill>
                <a:latin typeface="微软雅黑" pitchFamily="34" charset="-122"/>
                <a:ea typeface="微软雅黑" pitchFamily="34" charset="-122"/>
                <a:cs typeface="+mn-ea"/>
              </a:rPr>
              <a:t>一文中明确指出：</a:t>
            </a:r>
            <a:r>
              <a:rPr lang="zh-CN" altLang="en-US" sz="2000" b="1" strike="noStrike" noProof="1">
                <a:solidFill>
                  <a:srgbClr val="FF8607"/>
                </a:solidFill>
                <a:latin typeface="微软雅黑" pitchFamily="34" charset="-122"/>
                <a:ea typeface="微软雅黑" pitchFamily="34" charset="-122"/>
                <a:cs typeface="+mn-ea"/>
              </a:rPr>
              <a:t>只有有效的保护好自己才能更好的消灭敌人。</a:t>
            </a:r>
            <a:br>
              <a:rPr lang="zh-CN" altLang="en-US" sz="975" b="1" dirty="0">
                <a:solidFill>
                  <a:srgbClr val="FF8607"/>
                </a:solidFill>
                <a:latin typeface="Arial" charset="0"/>
                <a:ea typeface="宋体" charset="-122"/>
              </a:rPr>
            </a:br>
            <a:endParaRPr lang="zh-CN" altLang="en-US" sz="975" b="1" strike="noStrike" noProof="1">
              <a:solidFill>
                <a:srgbClr val="FF8607"/>
              </a:solidFill>
              <a:latin typeface="Arial" charset="0"/>
              <a:ea typeface="宋体" charset="-122"/>
            </a:endParaRPr>
          </a:p>
        </p:txBody>
      </p:sp>
      <p:pic>
        <p:nvPicPr>
          <p:cNvPr id="53258" name="Picture 20" descr="论持久战"/>
          <p:cNvPicPr>
            <a:picLocks noChangeAspect="1"/>
          </p:cNvPicPr>
          <p:nvPr/>
        </p:nvPicPr>
        <p:blipFill>
          <a:blip r:embed="rId4"/>
          <a:srcRect l="29947" t="13032" r="24660" b="30624"/>
          <a:stretch>
            <a:fillRect/>
          </a:stretch>
        </p:blipFill>
        <p:spPr>
          <a:xfrm>
            <a:off x="1162050" y="2306319"/>
            <a:ext cx="3016885" cy="1796416"/>
          </a:xfrm>
          <a:prstGeom prst="flowChartAlternateProcess">
            <a:avLst/>
          </a:prstGeom>
          <a:noFill/>
          <a:ln w="9525">
            <a:noFill/>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box(in)">
                                      <p:cBhvr>
                                        <p:cTn id="7" dur="2000"/>
                                        <p:tgtEl>
                                          <p:spTgt spid="53251"/>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53254"/>
                                        </p:tgtEl>
                                        <p:attrNameLst>
                                          <p:attrName>style.visibility</p:attrName>
                                        </p:attrNameLst>
                                      </p:cBhvr>
                                      <p:to>
                                        <p:strVal val="visible"/>
                                      </p:to>
                                    </p:set>
                                    <p:animEffect transition="in" filter="box(in)">
                                      <p:cBhvr>
                                        <p:cTn id="11" dur="2000"/>
                                        <p:tgtEl>
                                          <p:spTgt spid="53254"/>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box(in)">
                                      <p:cBhvr>
                                        <p:cTn id="15" dur="2000"/>
                                        <p:tgtEl>
                                          <p:spTgt spid="16390"/>
                                        </p:tgtEl>
                                      </p:cBhvr>
                                    </p:animEffect>
                                  </p:childTnLst>
                                </p:cTn>
                              </p:par>
                            </p:childTnLst>
                          </p:cTn>
                        </p:par>
                        <p:par>
                          <p:cTn id="16" fill="hold">
                            <p:stCondLst>
                              <p:cond delay="6000"/>
                            </p:stCondLst>
                            <p:childTnLst>
                              <p:par>
                                <p:cTn id="17" presetID="4" presetClass="entr" presetSubtype="16" fill="hold" nodeType="afterEffect">
                                  <p:stCondLst>
                                    <p:cond delay="0"/>
                                  </p:stCondLst>
                                  <p:childTnLst>
                                    <p:set>
                                      <p:cBhvr>
                                        <p:cTn id="18" dur="1" fill="hold">
                                          <p:stCondLst>
                                            <p:cond delay="0"/>
                                          </p:stCondLst>
                                        </p:cTn>
                                        <p:tgtEl>
                                          <p:spTgt spid="53258"/>
                                        </p:tgtEl>
                                        <p:attrNameLst>
                                          <p:attrName>style.visibility</p:attrName>
                                        </p:attrNameLst>
                                      </p:cBhvr>
                                      <p:to>
                                        <p:strVal val="visible"/>
                                      </p:to>
                                    </p:set>
                                    <p:animEffect transition="in" filter="box(in)">
                                      <p:cBhvr>
                                        <p:cTn id="19" dur="2000"/>
                                        <p:tgtEl>
                                          <p:spTgt spid="5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0852" y="11907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31</a:t>
            </a:fld>
            <a:endParaRPr lang="en-US" altLang="zh-CN"/>
          </a:p>
        </p:txBody>
      </p:sp>
      <p:sp>
        <p:nvSpPr>
          <p:cNvPr id="20043" name="Shape 20043"/>
          <p:cNvSpPr/>
          <p:nvPr/>
        </p:nvSpPr>
        <p:spPr>
          <a:xfrm>
            <a:off x="1164590" y="1053465"/>
            <a:ext cx="399097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3</a:t>
            </a:r>
            <a:r>
              <a:rPr lang="zh-CN" altLang="en-US" sz="2400" dirty="0">
                <a:solidFill>
                  <a:srgbClr val="FFFFFF"/>
                </a:solidFill>
                <a:uFill>
                  <a:solidFill>
                    <a:srgbClr val="FFFFFF"/>
                  </a:solidFill>
                </a:uFill>
                <a:latin typeface="+mn-ea"/>
                <a:ea typeface="+mn-ea"/>
                <a:cs typeface="+mn-cs"/>
                <a:sym typeface="Bebas Neue"/>
              </a:rPr>
              <a:t>、加强员工自我防护意识</a:t>
            </a:r>
          </a:p>
        </p:txBody>
      </p:sp>
      <p:grpSp>
        <p:nvGrpSpPr>
          <p:cNvPr id="54275" name="Group 2"/>
          <p:cNvGrpSpPr/>
          <p:nvPr/>
        </p:nvGrpSpPr>
        <p:grpSpPr>
          <a:xfrm>
            <a:off x="6751955" y="1323658"/>
            <a:ext cx="890588" cy="657225"/>
            <a:chOff x="803" y="1519"/>
            <a:chExt cx="937" cy="692"/>
          </a:xfrm>
        </p:grpSpPr>
        <p:sp>
          <p:nvSpPr>
            <p:cNvPr id="448515" name="AutoShape 3"/>
            <p:cNvSpPr>
              <a:spLocks noChangeArrowheads="1"/>
            </p:cNvSpPr>
            <p:nvPr/>
          </p:nvSpPr>
          <p:spPr bwMode="gray">
            <a:xfrm>
              <a:off x="803" y="1519"/>
              <a:ext cx="937" cy="692"/>
            </a:xfrm>
            <a:custGeom>
              <a:avLst/>
              <a:gdLst>
                <a:gd name="G0" fmla="+- 634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4"/>
                <a:gd name="G18" fmla="*/ 634 1 2"/>
                <a:gd name="G19" fmla="+- G18 5400 0"/>
                <a:gd name="G20" fmla="cos G19 0"/>
                <a:gd name="G21" fmla="sin G19 0"/>
                <a:gd name="G22" fmla="+- G20 10800 0"/>
                <a:gd name="G23" fmla="+- G21 10800 0"/>
                <a:gd name="G24" fmla="+- 10800 0 G20"/>
                <a:gd name="G25" fmla="+- 634 10800 0"/>
                <a:gd name="G26" fmla="?: G9 G17 G25"/>
                <a:gd name="G27" fmla="?: G9 0 21600"/>
                <a:gd name="G28" fmla="cos 10800 0"/>
                <a:gd name="G29" fmla="sin 10800 0"/>
                <a:gd name="G30" fmla="sin 634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16517 w 21600"/>
                <a:gd name="T15" fmla="*/ 10800 h 21600"/>
                <a:gd name="T16" fmla="*/ 10800 w 21600"/>
                <a:gd name="T17" fmla="*/ 11434 h 21600"/>
                <a:gd name="T18" fmla="*/ 508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chemeClr val="folHlink"/>
                </a:gs>
                <a:gs pos="50000">
                  <a:schemeClr val="folHlink">
                    <a:gamma/>
                    <a:shade val="47451"/>
                    <a:invGamma/>
                  </a:schemeClr>
                </a:gs>
                <a:gs pos="100000">
                  <a:schemeClr val="folHlink"/>
                </a:gs>
              </a:gsLst>
              <a:lin ang="540000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448516" name="Oval 4"/>
            <p:cNvSpPr>
              <a:spLocks noChangeArrowheads="1"/>
            </p:cNvSpPr>
            <p:nvPr/>
          </p:nvSpPr>
          <p:spPr bwMode="gray">
            <a:xfrm>
              <a:off x="803" y="1799"/>
              <a:ext cx="937" cy="144"/>
            </a:xfrm>
            <a:prstGeom prst="ellipse">
              <a:avLst/>
            </a:prstGeom>
            <a:gradFill rotWithShape="1">
              <a:gsLst>
                <a:gs pos="0">
                  <a:schemeClr val="folHlink"/>
                </a:gs>
                <a:gs pos="100000">
                  <a:schemeClr val="folHlink">
                    <a:gamma/>
                    <a:tint val="73725"/>
                    <a:invGamma/>
                  </a:scheme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17413" name="Text Box 5"/>
          <p:cNvSpPr txBox="1"/>
          <p:nvPr/>
        </p:nvSpPr>
        <p:spPr>
          <a:xfrm>
            <a:off x="6705918" y="1623695"/>
            <a:ext cx="985837" cy="319088"/>
          </a:xfrm>
          <a:prstGeom prst="rect">
            <a:avLst/>
          </a:prstGeom>
          <a:noFill/>
          <a:ln w="9525">
            <a:noFill/>
          </a:ln>
        </p:spPr>
        <p:txBody>
          <a:bodyPr anchor="t">
            <a:spAutoFit/>
          </a:bodyPr>
          <a:lstStyle/>
          <a:p>
            <a:pPr lvl="0" indent="0" algn="ctr">
              <a:spcBef>
                <a:spcPct val="50000"/>
              </a:spcBef>
            </a:pPr>
            <a:r>
              <a:rPr lang="zh-CN" altLang="en-US" sz="1400" b="1" dirty="0">
                <a:solidFill>
                  <a:schemeClr val="bg1"/>
                </a:solidFill>
                <a:latin typeface="微软雅黑" pitchFamily="34" charset="-122"/>
                <a:ea typeface="微软雅黑" pitchFamily="34" charset="-122"/>
              </a:rPr>
              <a:t>我会安全</a:t>
            </a:r>
          </a:p>
        </p:txBody>
      </p:sp>
      <p:pic>
        <p:nvPicPr>
          <p:cNvPr id="54279" name="Picture 6" descr="shadow_1_m"/>
          <p:cNvPicPr>
            <a:picLocks noChangeAspect="1"/>
          </p:cNvPicPr>
          <p:nvPr/>
        </p:nvPicPr>
        <p:blipFill>
          <a:blip r:embed="rId3">
            <a:lum bright="-12000"/>
          </a:blip>
          <a:stretch>
            <a:fillRect/>
          </a:stretch>
        </p:blipFill>
        <p:spPr>
          <a:xfrm>
            <a:off x="6947218" y="1987233"/>
            <a:ext cx="501650" cy="95250"/>
          </a:xfrm>
          <a:prstGeom prst="rect">
            <a:avLst/>
          </a:prstGeom>
          <a:noFill/>
          <a:ln w="9525">
            <a:noFill/>
          </a:ln>
        </p:spPr>
      </p:pic>
      <p:sp>
        <p:nvSpPr>
          <p:cNvPr id="17415" name="Oval 7"/>
          <p:cNvSpPr/>
          <p:nvPr/>
        </p:nvSpPr>
        <p:spPr>
          <a:xfrm rot="3125284" flipH="1">
            <a:off x="6818630" y="1807845"/>
            <a:ext cx="73025" cy="31750"/>
          </a:xfrm>
          <a:prstGeom prst="ellipse">
            <a:avLst/>
          </a:prstGeom>
          <a:gradFill rotWithShape="1">
            <a:gsLst>
              <a:gs pos="0">
                <a:srgbClr val="161F26"/>
              </a:gs>
              <a:gs pos="50000">
                <a:srgbClr val="6E99C0"/>
              </a:gs>
              <a:gs pos="100000">
                <a:srgbClr val="161F26"/>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sp>
        <p:nvSpPr>
          <p:cNvPr id="17416" name="Freeform 9"/>
          <p:cNvSpPr/>
          <p:nvPr/>
        </p:nvSpPr>
        <p:spPr>
          <a:xfrm rot="-6881602">
            <a:off x="6283643" y="1469708"/>
            <a:ext cx="73025" cy="1181100"/>
          </a:xfrm>
          <a:custGeom>
            <a:avLst/>
            <a:gdLst/>
            <a:ahLst/>
            <a:cxnLst>
              <a:cxn ang="0">
                <a:pos x="0" y="0"/>
              </a:cxn>
              <a:cxn ang="0">
                <a:pos x="2147483647" y="0"/>
              </a:cxn>
              <a:cxn ang="0">
                <a:pos x="2147483647" y="2147483647"/>
              </a:cxn>
              <a:cxn ang="0">
                <a:pos x="2147483647" y="2147483647"/>
              </a:cxn>
              <a:cxn ang="0">
                <a:pos x="0" y="0"/>
              </a:cxn>
            </a:cxnLst>
            <a:rect l="0" t="0" r="0" b="0"/>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tileRect/>
          </a:gradFill>
          <a:ln w="9525">
            <a:noFill/>
          </a:ln>
        </p:spPr>
        <p:txBody>
          <a:bodyPr/>
          <a:lstStyle/>
          <a:p>
            <a:endParaRPr lang="zh-CN" altLang="en-US"/>
          </a:p>
        </p:txBody>
      </p:sp>
      <p:grpSp>
        <p:nvGrpSpPr>
          <p:cNvPr id="54282" name="Group 10"/>
          <p:cNvGrpSpPr/>
          <p:nvPr/>
        </p:nvGrpSpPr>
        <p:grpSpPr>
          <a:xfrm>
            <a:off x="4523105" y="1639570"/>
            <a:ext cx="1362075" cy="1089025"/>
            <a:chOff x="803" y="1519"/>
            <a:chExt cx="937" cy="692"/>
          </a:xfrm>
        </p:grpSpPr>
        <p:sp>
          <p:nvSpPr>
            <p:cNvPr id="448523" name="AutoShape 11"/>
            <p:cNvSpPr>
              <a:spLocks noChangeArrowheads="1"/>
            </p:cNvSpPr>
            <p:nvPr/>
          </p:nvSpPr>
          <p:spPr bwMode="gray">
            <a:xfrm>
              <a:off x="803" y="1519"/>
              <a:ext cx="937" cy="692"/>
            </a:xfrm>
            <a:custGeom>
              <a:avLst/>
              <a:gdLst>
                <a:gd name="G0" fmla="+- 634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4"/>
                <a:gd name="G18" fmla="*/ 634 1 2"/>
                <a:gd name="G19" fmla="+- G18 5400 0"/>
                <a:gd name="G20" fmla="cos G19 0"/>
                <a:gd name="G21" fmla="sin G19 0"/>
                <a:gd name="G22" fmla="+- G20 10800 0"/>
                <a:gd name="G23" fmla="+- G21 10800 0"/>
                <a:gd name="G24" fmla="+- 10800 0 G20"/>
                <a:gd name="G25" fmla="+- 634 10800 0"/>
                <a:gd name="G26" fmla="?: G9 G17 G25"/>
                <a:gd name="G27" fmla="?: G9 0 21600"/>
                <a:gd name="G28" fmla="cos 10800 0"/>
                <a:gd name="G29" fmla="sin 10800 0"/>
                <a:gd name="G30" fmla="sin 634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16517 w 21600"/>
                <a:gd name="T15" fmla="*/ 10800 h 21600"/>
                <a:gd name="T16" fmla="*/ 10800 w 21600"/>
                <a:gd name="T17" fmla="*/ 11434 h 21600"/>
                <a:gd name="T18" fmla="*/ 508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chemeClr val="folHlink"/>
                </a:gs>
                <a:gs pos="50000">
                  <a:schemeClr val="folHlink">
                    <a:gamma/>
                    <a:shade val="47451"/>
                    <a:invGamma/>
                  </a:schemeClr>
                </a:gs>
                <a:gs pos="100000">
                  <a:schemeClr val="folHlink"/>
                </a:gs>
              </a:gsLst>
              <a:lin ang="540000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448524" name="Oval 12"/>
            <p:cNvSpPr>
              <a:spLocks noChangeArrowheads="1"/>
            </p:cNvSpPr>
            <p:nvPr/>
          </p:nvSpPr>
          <p:spPr bwMode="gray">
            <a:xfrm>
              <a:off x="803" y="1798"/>
              <a:ext cx="937" cy="145"/>
            </a:xfrm>
            <a:prstGeom prst="ellipse">
              <a:avLst/>
            </a:prstGeom>
            <a:gradFill rotWithShape="1">
              <a:gsLst>
                <a:gs pos="0">
                  <a:schemeClr val="folHlink"/>
                </a:gs>
                <a:gs pos="100000">
                  <a:schemeClr val="folHlink">
                    <a:gamma/>
                    <a:tint val="73725"/>
                    <a:invGamma/>
                  </a:scheme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17418" name="Text Box 13"/>
          <p:cNvSpPr txBox="1"/>
          <p:nvPr/>
        </p:nvSpPr>
        <p:spPr>
          <a:xfrm>
            <a:off x="4642168" y="2306320"/>
            <a:ext cx="1103312" cy="384175"/>
          </a:xfrm>
          <a:prstGeom prst="rect">
            <a:avLst/>
          </a:prstGeom>
          <a:noFill/>
          <a:ln w="9525">
            <a:noFill/>
          </a:ln>
        </p:spPr>
        <p:txBody>
          <a:bodyPr wrap="square" anchor="t">
            <a:spAutoFit/>
          </a:bodyPr>
          <a:lstStyle/>
          <a:p>
            <a:pPr lvl="0" indent="0" algn="ctr">
              <a:spcBef>
                <a:spcPct val="50000"/>
              </a:spcBef>
            </a:pPr>
            <a:r>
              <a:rPr lang="zh-CN" altLang="en-US" sz="1800" b="1" dirty="0">
                <a:solidFill>
                  <a:schemeClr val="bg1"/>
                </a:solidFill>
                <a:latin typeface="微软雅黑" pitchFamily="34" charset="-122"/>
                <a:ea typeface="微软雅黑" pitchFamily="34" charset="-122"/>
              </a:rPr>
              <a:t>我要安全</a:t>
            </a:r>
          </a:p>
        </p:txBody>
      </p:sp>
      <p:pic>
        <p:nvPicPr>
          <p:cNvPr id="54286" name="Picture 14" descr="shadow_1_m"/>
          <p:cNvPicPr>
            <a:picLocks noChangeAspect="1"/>
          </p:cNvPicPr>
          <p:nvPr/>
        </p:nvPicPr>
        <p:blipFill>
          <a:blip r:embed="rId4">
            <a:lum bright="35999"/>
          </a:blip>
          <a:stretch>
            <a:fillRect/>
          </a:stretch>
        </p:blipFill>
        <p:spPr>
          <a:xfrm>
            <a:off x="4824730" y="2768283"/>
            <a:ext cx="760413" cy="153987"/>
          </a:xfrm>
          <a:prstGeom prst="rect">
            <a:avLst/>
          </a:prstGeom>
          <a:noFill/>
          <a:ln w="9525">
            <a:noFill/>
          </a:ln>
        </p:spPr>
      </p:pic>
      <p:sp>
        <p:nvSpPr>
          <p:cNvPr id="17420" name="Oval 15"/>
          <p:cNvSpPr/>
          <p:nvPr/>
        </p:nvSpPr>
        <p:spPr>
          <a:xfrm rot="3125284">
            <a:off x="4661218" y="2501583"/>
            <a:ext cx="133350" cy="31750"/>
          </a:xfrm>
          <a:prstGeom prst="ellipse">
            <a:avLst/>
          </a:prstGeom>
          <a:gradFill rotWithShape="1">
            <a:gsLst>
              <a:gs pos="0">
                <a:srgbClr val="161F26"/>
              </a:gs>
              <a:gs pos="50000">
                <a:srgbClr val="6E99C0"/>
              </a:gs>
              <a:gs pos="100000">
                <a:srgbClr val="161F26"/>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sp>
        <p:nvSpPr>
          <p:cNvPr id="17421" name="Freeform 16"/>
          <p:cNvSpPr/>
          <p:nvPr/>
        </p:nvSpPr>
        <p:spPr>
          <a:xfrm rot="-8595127">
            <a:off x="4024630" y="2374583"/>
            <a:ext cx="246063" cy="1784350"/>
          </a:xfrm>
          <a:custGeom>
            <a:avLst/>
            <a:gdLst/>
            <a:ahLst/>
            <a:cxnLst>
              <a:cxn ang="0">
                <a:pos x="0" y="0"/>
              </a:cxn>
              <a:cxn ang="0">
                <a:pos x="2147483647" y="0"/>
              </a:cxn>
              <a:cxn ang="0">
                <a:pos x="2147483647" y="2147483647"/>
              </a:cxn>
              <a:cxn ang="0">
                <a:pos x="2147483647" y="2147483647"/>
              </a:cxn>
              <a:cxn ang="0">
                <a:pos x="0" y="0"/>
              </a:cxn>
            </a:cxnLst>
            <a:rect l="0" t="0" r="0" b="0"/>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tileRect/>
          </a:gradFill>
          <a:ln w="9525">
            <a:noFill/>
          </a:ln>
        </p:spPr>
        <p:txBody>
          <a:bodyPr/>
          <a:lstStyle/>
          <a:p>
            <a:endParaRPr lang="zh-CN" altLang="en-US"/>
          </a:p>
        </p:txBody>
      </p:sp>
      <p:grpSp>
        <p:nvGrpSpPr>
          <p:cNvPr id="54289" name="Group 17"/>
          <p:cNvGrpSpPr/>
          <p:nvPr/>
        </p:nvGrpSpPr>
        <p:grpSpPr>
          <a:xfrm>
            <a:off x="2670493" y="3160395"/>
            <a:ext cx="1971675" cy="1570038"/>
            <a:chOff x="803" y="1519"/>
            <a:chExt cx="937" cy="692"/>
          </a:xfrm>
        </p:grpSpPr>
        <p:sp>
          <p:nvSpPr>
            <p:cNvPr id="448530" name="AutoShape 18"/>
            <p:cNvSpPr>
              <a:spLocks noChangeArrowheads="1"/>
            </p:cNvSpPr>
            <p:nvPr/>
          </p:nvSpPr>
          <p:spPr bwMode="gray">
            <a:xfrm>
              <a:off x="803" y="1519"/>
              <a:ext cx="937" cy="692"/>
            </a:xfrm>
            <a:custGeom>
              <a:avLst/>
              <a:gdLst>
                <a:gd name="G0" fmla="+- 634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4"/>
                <a:gd name="G18" fmla="*/ 634 1 2"/>
                <a:gd name="G19" fmla="+- G18 5400 0"/>
                <a:gd name="G20" fmla="cos G19 0"/>
                <a:gd name="G21" fmla="sin G19 0"/>
                <a:gd name="G22" fmla="+- G20 10800 0"/>
                <a:gd name="G23" fmla="+- G21 10800 0"/>
                <a:gd name="G24" fmla="+- 10800 0 G20"/>
                <a:gd name="G25" fmla="+- 634 10800 0"/>
                <a:gd name="G26" fmla="?: G9 G17 G25"/>
                <a:gd name="G27" fmla="?: G9 0 21600"/>
                <a:gd name="G28" fmla="cos 10800 0"/>
                <a:gd name="G29" fmla="sin 10800 0"/>
                <a:gd name="G30" fmla="sin 634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16517 w 21600"/>
                <a:gd name="T15" fmla="*/ 10800 h 21600"/>
                <a:gd name="T16" fmla="*/ 10800 w 21600"/>
                <a:gd name="T17" fmla="*/ 11434 h 21600"/>
                <a:gd name="T18" fmla="*/ 508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chemeClr val="folHlink"/>
                </a:gs>
                <a:gs pos="50000">
                  <a:schemeClr val="folHlink">
                    <a:gamma/>
                    <a:shade val="47451"/>
                    <a:invGamma/>
                  </a:schemeClr>
                </a:gs>
                <a:gs pos="100000">
                  <a:schemeClr val="folHlink"/>
                </a:gs>
              </a:gsLst>
              <a:lin ang="540000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448531" name="Oval 19"/>
            <p:cNvSpPr>
              <a:spLocks noChangeArrowheads="1"/>
            </p:cNvSpPr>
            <p:nvPr/>
          </p:nvSpPr>
          <p:spPr bwMode="gray">
            <a:xfrm>
              <a:off x="803" y="1798"/>
              <a:ext cx="937" cy="145"/>
            </a:xfrm>
            <a:prstGeom prst="ellipse">
              <a:avLst/>
            </a:prstGeom>
            <a:gradFill rotWithShape="1">
              <a:gsLst>
                <a:gs pos="0">
                  <a:schemeClr val="folHlink"/>
                </a:gs>
                <a:gs pos="100000">
                  <a:schemeClr val="folHlink">
                    <a:gamma/>
                    <a:tint val="53725"/>
                    <a:invGamma/>
                  </a:scheme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17423" name="Text Box 20"/>
          <p:cNvSpPr txBox="1"/>
          <p:nvPr/>
        </p:nvSpPr>
        <p:spPr>
          <a:xfrm>
            <a:off x="3037205" y="4214495"/>
            <a:ext cx="1219200" cy="384175"/>
          </a:xfrm>
          <a:prstGeom prst="rect">
            <a:avLst/>
          </a:prstGeom>
          <a:noFill/>
          <a:ln w="9525">
            <a:noFill/>
          </a:ln>
        </p:spPr>
        <p:txBody>
          <a:bodyPr anchor="t">
            <a:spAutoFit/>
          </a:bodyPr>
          <a:lstStyle/>
          <a:p>
            <a:pPr lvl="0" indent="0" algn="ctr">
              <a:spcBef>
                <a:spcPct val="50000"/>
              </a:spcBef>
            </a:pPr>
            <a:r>
              <a:rPr lang="zh-CN" altLang="en-US" sz="1800" b="1" dirty="0">
                <a:solidFill>
                  <a:schemeClr val="bg1"/>
                </a:solidFill>
                <a:latin typeface="微软雅黑" pitchFamily="34" charset="-122"/>
                <a:ea typeface="微软雅黑" pitchFamily="34" charset="-122"/>
              </a:rPr>
              <a:t>要我安全</a:t>
            </a:r>
          </a:p>
        </p:txBody>
      </p:sp>
      <p:sp>
        <p:nvSpPr>
          <p:cNvPr id="17424" name="AutoShape 21"/>
          <p:cNvSpPr/>
          <p:nvPr/>
        </p:nvSpPr>
        <p:spPr>
          <a:xfrm flipH="1">
            <a:off x="3869055" y="3292158"/>
            <a:ext cx="620713" cy="447675"/>
          </a:xfrm>
          <a:prstGeom prst="curvedRightArrow">
            <a:avLst>
              <a:gd name="adj1" fmla="val 19584"/>
              <a:gd name="adj2" fmla="val 44676"/>
              <a:gd name="adj3" fmla="val 39175"/>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sp>
        <p:nvSpPr>
          <p:cNvPr id="17426" name="Rectangle 23"/>
          <p:cNvSpPr/>
          <p:nvPr/>
        </p:nvSpPr>
        <p:spPr>
          <a:xfrm>
            <a:off x="6920230" y="2379345"/>
            <a:ext cx="1884363" cy="447675"/>
          </a:xfrm>
          <a:prstGeom prst="rect">
            <a:avLst/>
          </a:prstGeom>
          <a:noFill/>
          <a:ln w="9525">
            <a:noFill/>
          </a:ln>
        </p:spPr>
        <p:txBody>
          <a:bodyPr anchor="t">
            <a:spAutoFit/>
          </a:bodyPr>
          <a:lstStyle/>
          <a:p>
            <a:pPr lvl="0" indent="0">
              <a:lnSpc>
                <a:spcPct val="130000"/>
              </a:lnSpc>
              <a:spcBef>
                <a:spcPct val="20000"/>
              </a:spcBef>
            </a:pPr>
            <a:r>
              <a:rPr lang="zh-CN" altLang="en-US" sz="1800" b="1" dirty="0">
                <a:solidFill>
                  <a:srgbClr val="FF0000"/>
                </a:solidFill>
                <a:latin typeface="微软雅黑" pitchFamily="34" charset="-122"/>
                <a:ea typeface="微软雅黑" pitchFamily="34" charset="-122"/>
              </a:rPr>
              <a:t>个人的能力</a:t>
            </a:r>
          </a:p>
        </p:txBody>
      </p:sp>
      <p:sp>
        <p:nvSpPr>
          <p:cNvPr id="54296" name="Line 24"/>
          <p:cNvSpPr/>
          <p:nvPr/>
        </p:nvSpPr>
        <p:spPr>
          <a:xfrm>
            <a:off x="6875780" y="2244408"/>
            <a:ext cx="0" cy="608012"/>
          </a:xfrm>
          <a:prstGeom prst="line">
            <a:avLst/>
          </a:prstGeom>
          <a:ln w="28575" cap="flat" cmpd="sng">
            <a:solidFill>
              <a:srgbClr val="FF6600"/>
            </a:solidFill>
            <a:prstDash val="solid"/>
            <a:round/>
            <a:headEnd type="none" w="med" len="med"/>
            <a:tailEnd type="none" w="med" len="med"/>
          </a:ln>
        </p:spPr>
      </p:sp>
      <p:sp>
        <p:nvSpPr>
          <p:cNvPr id="54297" name="Line 25"/>
          <p:cNvSpPr/>
          <p:nvPr/>
        </p:nvSpPr>
        <p:spPr>
          <a:xfrm>
            <a:off x="2762568" y="2015808"/>
            <a:ext cx="0" cy="679450"/>
          </a:xfrm>
          <a:prstGeom prst="line">
            <a:avLst/>
          </a:prstGeom>
          <a:ln w="28575" cap="flat" cmpd="sng">
            <a:solidFill>
              <a:srgbClr val="FF6600"/>
            </a:solidFill>
            <a:prstDash val="solid"/>
            <a:round/>
            <a:headEnd type="none" w="med" len="med"/>
            <a:tailEnd type="none" w="med" len="med"/>
          </a:ln>
        </p:spPr>
      </p:sp>
      <p:sp>
        <p:nvSpPr>
          <p:cNvPr id="17429" name="Rectangle 26"/>
          <p:cNvSpPr/>
          <p:nvPr/>
        </p:nvSpPr>
        <p:spPr>
          <a:xfrm>
            <a:off x="2762568" y="2131695"/>
            <a:ext cx="1663700" cy="447675"/>
          </a:xfrm>
          <a:prstGeom prst="rect">
            <a:avLst/>
          </a:prstGeom>
          <a:noFill/>
          <a:ln w="9525">
            <a:noFill/>
          </a:ln>
        </p:spPr>
        <p:txBody>
          <a:bodyPr anchor="t">
            <a:spAutoFit/>
          </a:bodyPr>
          <a:lstStyle/>
          <a:p>
            <a:pPr lvl="0" indent="0">
              <a:lnSpc>
                <a:spcPct val="130000"/>
              </a:lnSpc>
              <a:spcBef>
                <a:spcPct val="20000"/>
              </a:spcBef>
            </a:pPr>
            <a:r>
              <a:rPr lang="zh-CN" altLang="en-US" sz="1800" b="1" dirty="0">
                <a:solidFill>
                  <a:srgbClr val="FF0000"/>
                </a:solidFill>
                <a:latin typeface="微软雅黑" pitchFamily="34" charset="-122"/>
                <a:ea typeface="微软雅黑" pitchFamily="34" charset="-122"/>
              </a:rPr>
              <a:t>个人的意识</a:t>
            </a:r>
          </a:p>
        </p:txBody>
      </p:sp>
      <p:sp>
        <p:nvSpPr>
          <p:cNvPr id="54299" name="Line 27"/>
          <p:cNvSpPr/>
          <p:nvPr/>
        </p:nvSpPr>
        <p:spPr>
          <a:xfrm>
            <a:off x="4816793" y="3997008"/>
            <a:ext cx="0" cy="544512"/>
          </a:xfrm>
          <a:prstGeom prst="line">
            <a:avLst/>
          </a:prstGeom>
          <a:ln w="28575" cap="flat" cmpd="sng">
            <a:solidFill>
              <a:srgbClr val="FF6600"/>
            </a:solidFill>
            <a:prstDash val="solid"/>
            <a:round/>
            <a:headEnd type="none" w="med" len="med"/>
            <a:tailEnd type="none" w="med" len="med"/>
          </a:ln>
        </p:spPr>
      </p:sp>
      <p:sp>
        <p:nvSpPr>
          <p:cNvPr id="17431" name="Rectangle 28"/>
          <p:cNvSpPr/>
          <p:nvPr/>
        </p:nvSpPr>
        <p:spPr>
          <a:xfrm>
            <a:off x="4908868" y="4055745"/>
            <a:ext cx="2498725" cy="447675"/>
          </a:xfrm>
          <a:prstGeom prst="rect">
            <a:avLst/>
          </a:prstGeom>
          <a:noFill/>
          <a:ln w="9525">
            <a:noFill/>
          </a:ln>
        </p:spPr>
        <p:txBody>
          <a:bodyPr anchor="t">
            <a:spAutoFit/>
          </a:bodyPr>
          <a:lstStyle/>
          <a:p>
            <a:pPr lvl="0" indent="0">
              <a:lnSpc>
                <a:spcPct val="130000"/>
              </a:lnSpc>
              <a:spcBef>
                <a:spcPct val="20000"/>
              </a:spcBef>
            </a:pPr>
            <a:r>
              <a:rPr lang="zh-CN" altLang="en-US" sz="1800" b="1" dirty="0">
                <a:solidFill>
                  <a:srgbClr val="FF0000"/>
                </a:solidFill>
                <a:latin typeface="微软雅黑" pitchFamily="34" charset="-122"/>
                <a:ea typeface="微软雅黑" pitchFamily="34" charset="-122"/>
              </a:rPr>
              <a:t>被动的行为</a:t>
            </a:r>
          </a:p>
        </p:txBody>
      </p:sp>
      <p:grpSp>
        <p:nvGrpSpPr>
          <p:cNvPr id="54301" name="Group 29"/>
          <p:cNvGrpSpPr/>
          <p:nvPr/>
        </p:nvGrpSpPr>
        <p:grpSpPr>
          <a:xfrm rot="291726">
            <a:off x="3208655" y="2812733"/>
            <a:ext cx="952500" cy="1177925"/>
            <a:chOff x="1971" y="2318"/>
            <a:chExt cx="482" cy="596"/>
          </a:xfrm>
        </p:grpSpPr>
        <p:sp>
          <p:nvSpPr>
            <p:cNvPr id="57374" name="Oval 30"/>
            <p:cNvSpPr/>
            <p:nvPr/>
          </p:nvSpPr>
          <p:spPr>
            <a:xfrm>
              <a:off x="2149" y="2318"/>
              <a:ext cx="126" cy="123"/>
            </a:xfrm>
            <a:prstGeom prst="ellipse">
              <a:avLst/>
            </a:prstGeom>
            <a:solidFill>
              <a:srgbClr val="FEE3AC"/>
            </a:solidFill>
            <a:ln w="9525"/>
            <a:scene3d>
              <a:camera prst="legacyPerspectiveFront">
                <a:rot lat="20100000" lon="1500000" rev="0"/>
              </a:camera>
              <a:lightRig rig="legacyFlat2" dir="t"/>
            </a:scene3d>
            <a:sp3d extrusionH="87300" prstMaterial="legacyMetal">
              <a:bevelT w="13500" h="13500" prst="angle"/>
              <a:bevelB w="13500" h="13500" prst="angle"/>
              <a:extrusionClr>
                <a:srgbClr val="FFB219"/>
              </a:extrusionClr>
            </a:sp3d>
          </p:spPr>
          <p:txBody>
            <a:bodyPr wrap="none" anchor="ctr">
              <a:flatTx/>
            </a:bodyPr>
            <a:lstStyle/>
            <a:p>
              <a:pPr lvl="0" indent="0"/>
              <a:endParaRPr lang="zh-CN" altLang="en-US" sz="1800" dirty="0">
                <a:latin typeface="微软雅黑" pitchFamily="34" charset="-122"/>
                <a:ea typeface="微软雅黑" pitchFamily="34" charset="-122"/>
              </a:endParaRPr>
            </a:p>
          </p:txBody>
        </p:sp>
        <p:sp>
          <p:nvSpPr>
            <p:cNvPr id="57375" name="Freeform 31"/>
            <p:cNvSpPr/>
            <p:nvPr/>
          </p:nvSpPr>
          <p:spPr>
            <a:xfrm>
              <a:off x="1971" y="2336"/>
              <a:ext cx="482" cy="57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scene3d>
              <a:camera prst="legacyPerspectiveFront">
                <a:rot lat="20100000" lon="1500000" rev="0"/>
              </a:camera>
              <a:lightRig rig="legacyFlat2" dir="t"/>
            </a:scene3d>
            <a:sp3d extrusionH="87300" prstMaterial="legacyMetal">
              <a:bevelT w="13500" h="13500" prst="angle"/>
              <a:bevelB w="13500" h="13500" prst="angle"/>
              <a:extrusionClr>
                <a:srgbClr val="FFB219"/>
              </a:extrusionClr>
            </a:sp3d>
          </p:spPr>
          <p:txBody>
            <a:bodyPr/>
            <a:lstStyle/>
            <a:p>
              <a:endParaRPr lang="zh-CN" altLang="en-US"/>
            </a:p>
          </p:txBody>
        </p:sp>
      </p:grpSp>
      <p:grpSp>
        <p:nvGrpSpPr>
          <p:cNvPr id="54304" name="Group 32"/>
          <p:cNvGrpSpPr/>
          <p:nvPr/>
        </p:nvGrpSpPr>
        <p:grpSpPr>
          <a:xfrm rot="291726">
            <a:off x="4940618" y="1523683"/>
            <a:ext cx="536575" cy="661987"/>
            <a:chOff x="1971" y="2318"/>
            <a:chExt cx="482" cy="596"/>
          </a:xfrm>
        </p:grpSpPr>
        <p:sp>
          <p:nvSpPr>
            <p:cNvPr id="57377" name="Oval 33"/>
            <p:cNvSpPr/>
            <p:nvPr/>
          </p:nvSpPr>
          <p:spPr>
            <a:xfrm>
              <a:off x="2149" y="2318"/>
              <a:ext cx="126" cy="123"/>
            </a:xfrm>
            <a:prstGeom prst="ellipse">
              <a:avLst/>
            </a:prstGeom>
            <a:solidFill>
              <a:srgbClr val="FFCC00"/>
            </a:solidFill>
            <a:ln w="9525"/>
            <a:scene3d>
              <a:camera prst="legacyPerspectiveFront">
                <a:rot lat="20100000" lon="1500000" rev="0"/>
              </a:camera>
              <a:lightRig rig="legacyFlat2" dir="t"/>
            </a:scene3d>
            <a:sp3d extrusionH="36500" prstMaterial="legacyMatte">
              <a:bevelT w="13500" h="13500" prst="angle"/>
              <a:bevelB w="13500" h="13500" prst="angle"/>
              <a:extrusionClr>
                <a:srgbClr val="FFB219"/>
              </a:extrusionClr>
            </a:sp3d>
          </p:spPr>
          <p:txBody>
            <a:bodyPr wrap="none" anchor="ctr">
              <a:flatTx/>
            </a:bodyPr>
            <a:lstStyle/>
            <a:p>
              <a:pPr lvl="0" indent="0"/>
              <a:endParaRPr lang="zh-CN" altLang="en-US" sz="1800" dirty="0">
                <a:latin typeface="微软雅黑" pitchFamily="34" charset="-122"/>
                <a:ea typeface="微软雅黑" pitchFamily="34" charset="-122"/>
              </a:endParaRPr>
            </a:p>
          </p:txBody>
        </p:sp>
        <p:sp>
          <p:nvSpPr>
            <p:cNvPr id="57378" name="Freeform 34"/>
            <p:cNvSpPr/>
            <p:nvPr/>
          </p:nvSpPr>
          <p:spPr>
            <a:xfrm>
              <a:off x="1971" y="2336"/>
              <a:ext cx="482" cy="57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a:scene3d>
              <a:camera prst="legacyPerspectiveFront">
                <a:rot lat="20100000" lon="1500000" rev="0"/>
              </a:camera>
              <a:lightRig rig="legacyFlat2" dir="t"/>
            </a:scene3d>
            <a:sp3d extrusionH="36500" prstMaterial="legacyMatte">
              <a:bevelT w="13500" h="13500" prst="angle"/>
              <a:bevelB w="13500" h="13500" prst="angle"/>
              <a:extrusionClr>
                <a:srgbClr val="FFB219"/>
              </a:extrusionClr>
            </a:sp3d>
          </p:spPr>
          <p:txBody>
            <a:bodyPr/>
            <a:lstStyle/>
            <a:p>
              <a:endParaRPr lang="zh-CN" altLang="en-US"/>
            </a:p>
          </p:txBody>
        </p:sp>
      </p:grpSp>
      <p:sp>
        <p:nvSpPr>
          <p:cNvPr id="17434" name="AutoShape 35"/>
          <p:cNvSpPr/>
          <p:nvPr/>
        </p:nvSpPr>
        <p:spPr>
          <a:xfrm>
            <a:off x="2835593" y="3303270"/>
            <a:ext cx="622300" cy="447675"/>
          </a:xfrm>
          <a:prstGeom prst="curvedRightArrow">
            <a:avLst>
              <a:gd name="adj1" fmla="val 16541"/>
              <a:gd name="adj2" fmla="val 38977"/>
              <a:gd name="adj3" fmla="val 39404"/>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grpSp>
        <p:nvGrpSpPr>
          <p:cNvPr id="54308" name="Group 36"/>
          <p:cNvGrpSpPr/>
          <p:nvPr/>
        </p:nvGrpSpPr>
        <p:grpSpPr>
          <a:xfrm rot="363836">
            <a:off x="7069455" y="1303020"/>
            <a:ext cx="276225" cy="339725"/>
            <a:chOff x="1971" y="2318"/>
            <a:chExt cx="482" cy="596"/>
          </a:xfrm>
        </p:grpSpPr>
        <p:sp>
          <p:nvSpPr>
            <p:cNvPr id="57381" name="Oval 37"/>
            <p:cNvSpPr/>
            <p:nvPr/>
          </p:nvSpPr>
          <p:spPr>
            <a:xfrm>
              <a:off x="2149" y="2318"/>
              <a:ext cx="126" cy="123"/>
            </a:xfrm>
            <a:prstGeom prst="ellipse">
              <a:avLst/>
            </a:prstGeom>
            <a:solidFill>
              <a:srgbClr val="CC9900"/>
            </a:solidFill>
            <a:ln w="9525"/>
            <a:scene3d>
              <a:camera prst="legacyPerspectiveFront">
                <a:rot lat="20100000" lon="1500000" rev="0"/>
              </a:camera>
              <a:lightRig rig="legacyNormal2" dir="t"/>
            </a:scene3d>
            <a:sp3d extrusionH="11100" prstMaterial="legacyMatte">
              <a:bevelT w="13500" h="13500" prst="angle"/>
              <a:bevelB w="13500" h="13500" prst="angle"/>
              <a:extrusionClr>
                <a:srgbClr val="FFB219"/>
              </a:extrusionClr>
            </a:sp3d>
          </p:spPr>
          <p:txBody>
            <a:bodyPr wrap="none" anchor="ctr">
              <a:flatTx/>
            </a:bodyPr>
            <a:lstStyle/>
            <a:p>
              <a:pPr lvl="0" indent="0"/>
              <a:endParaRPr lang="zh-CN" altLang="en-US" sz="1800" dirty="0">
                <a:latin typeface="微软雅黑" pitchFamily="34" charset="-122"/>
                <a:ea typeface="微软雅黑" pitchFamily="34" charset="-122"/>
              </a:endParaRPr>
            </a:p>
          </p:txBody>
        </p:sp>
        <p:sp>
          <p:nvSpPr>
            <p:cNvPr id="57382" name="Freeform 38"/>
            <p:cNvSpPr/>
            <p:nvPr/>
          </p:nvSpPr>
          <p:spPr>
            <a:xfrm>
              <a:off x="1971" y="2336"/>
              <a:ext cx="482" cy="57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CC9900"/>
            </a:solidFill>
            <a:ln w="9525"/>
            <a:scene3d>
              <a:camera prst="legacyPerspectiveFront">
                <a:rot lat="20100000" lon="1500000" rev="0"/>
              </a:camera>
              <a:lightRig rig="legacyNormal2" dir="t"/>
            </a:scene3d>
            <a:sp3d extrusionH="11100" prstMaterial="legacyMatte">
              <a:bevelT w="13500" h="13500" prst="angle"/>
              <a:bevelB w="13500" h="13500" prst="angle"/>
              <a:extrusionClr>
                <a:srgbClr val="FFB219"/>
              </a:extrusionClr>
            </a:sp3d>
          </p:spPr>
          <p:txBody>
            <a:bodyPr/>
            <a:lstStyle/>
            <a:p>
              <a:endParaRPr lang="zh-CN" altLang="en-US"/>
            </a:p>
          </p:txBody>
        </p:sp>
      </p:grpSp>
      <p:grpSp>
        <p:nvGrpSpPr>
          <p:cNvPr id="54311" name="Group 39"/>
          <p:cNvGrpSpPr/>
          <p:nvPr/>
        </p:nvGrpSpPr>
        <p:grpSpPr>
          <a:xfrm>
            <a:off x="4665980" y="1760220"/>
            <a:ext cx="1096963" cy="284163"/>
            <a:chOff x="724" y="2704"/>
            <a:chExt cx="1390" cy="350"/>
          </a:xfrm>
        </p:grpSpPr>
        <p:sp>
          <p:nvSpPr>
            <p:cNvPr id="57384" name="AutoShape 40"/>
            <p:cNvSpPr/>
            <p:nvPr/>
          </p:nvSpPr>
          <p:spPr>
            <a:xfrm flipH="1">
              <a:off x="1592" y="2704"/>
              <a:ext cx="522" cy="341"/>
            </a:xfrm>
            <a:prstGeom prst="curvedRightArrow">
              <a:avLst>
                <a:gd name="adj1" fmla="val 19584"/>
                <a:gd name="adj2" fmla="val 44676"/>
                <a:gd name="adj3" fmla="val 43195"/>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sp>
          <p:nvSpPr>
            <p:cNvPr id="57385" name="AutoShape 41"/>
            <p:cNvSpPr/>
            <p:nvPr/>
          </p:nvSpPr>
          <p:spPr>
            <a:xfrm>
              <a:off x="724" y="2713"/>
              <a:ext cx="522" cy="341"/>
            </a:xfrm>
            <a:prstGeom prst="curvedRightArrow">
              <a:avLst>
                <a:gd name="adj1" fmla="val 16541"/>
                <a:gd name="adj2" fmla="val 38977"/>
                <a:gd name="adj3" fmla="val 43443"/>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grpSp>
      <p:grpSp>
        <p:nvGrpSpPr>
          <p:cNvPr id="54314" name="Group 42"/>
          <p:cNvGrpSpPr/>
          <p:nvPr/>
        </p:nvGrpSpPr>
        <p:grpSpPr>
          <a:xfrm>
            <a:off x="6845618" y="1417320"/>
            <a:ext cx="735012" cy="153988"/>
            <a:chOff x="724" y="2704"/>
            <a:chExt cx="1390" cy="350"/>
          </a:xfrm>
        </p:grpSpPr>
        <p:sp>
          <p:nvSpPr>
            <p:cNvPr id="57387" name="AutoShape 43"/>
            <p:cNvSpPr/>
            <p:nvPr/>
          </p:nvSpPr>
          <p:spPr>
            <a:xfrm flipH="1">
              <a:off x="1592" y="2704"/>
              <a:ext cx="522" cy="341"/>
            </a:xfrm>
            <a:prstGeom prst="curvedRightArrow">
              <a:avLst>
                <a:gd name="adj1" fmla="val 19584"/>
                <a:gd name="adj2" fmla="val 44676"/>
                <a:gd name="adj3" fmla="val 43195"/>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sp>
          <p:nvSpPr>
            <p:cNvPr id="57388" name="AutoShape 44"/>
            <p:cNvSpPr/>
            <p:nvPr/>
          </p:nvSpPr>
          <p:spPr>
            <a:xfrm>
              <a:off x="724" y="2713"/>
              <a:ext cx="522" cy="341"/>
            </a:xfrm>
            <a:prstGeom prst="curvedRightArrow">
              <a:avLst>
                <a:gd name="adj1" fmla="val 16541"/>
                <a:gd name="adj2" fmla="val 38977"/>
                <a:gd name="adj3" fmla="val 43443"/>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grpSp>
      <p:sp>
        <p:nvSpPr>
          <p:cNvPr id="54317" name="Rectangle 46"/>
          <p:cNvSpPr/>
          <p:nvPr/>
        </p:nvSpPr>
        <p:spPr>
          <a:xfrm>
            <a:off x="6524943" y="3066733"/>
            <a:ext cx="2217737" cy="1006475"/>
          </a:xfrm>
          <a:prstGeom prst="rect">
            <a:avLst/>
          </a:prstGeom>
          <a:noFill/>
          <a:ln w="9525">
            <a:noFill/>
          </a:ln>
        </p:spPr>
        <p:txBody>
          <a:bodyPr wrap="square" anchor="t">
            <a:spAutoFit/>
          </a:bodyPr>
          <a:lstStyle/>
          <a:p>
            <a:pPr lvl="0" indent="0">
              <a:lnSpc>
                <a:spcPct val="150000"/>
              </a:lnSpc>
            </a:pPr>
            <a:r>
              <a:rPr lang="zh-CN" altLang="en-US" sz="2000" b="1" dirty="0">
                <a:latin typeface="微软雅黑" pitchFamily="34" charset="-122"/>
                <a:ea typeface="微软雅黑" pitchFamily="34" charset="-122"/>
              </a:rPr>
              <a:t>三不伤害的关键是</a:t>
            </a:r>
            <a:r>
              <a:rPr lang="zh-CN" altLang="en-US" sz="2000" b="1" dirty="0">
                <a:latin typeface="微软雅黑" pitchFamily="34" charset="-122"/>
                <a:ea typeface="微软雅黑" pitchFamily="34" charset="-122"/>
                <a:hlinkClick r:id="rId5" action="ppaction://hlinkfile"/>
              </a:rPr>
              <a:t>自己不伤害自己</a:t>
            </a:r>
            <a:endParaRPr lang="zh-CN" altLang="en-US" sz="2000" b="1" dirty="0">
              <a:latin typeface="微软雅黑" pitchFamily="34" charset="-122"/>
              <a:ea typeface="微软雅黑" pitchFamily="34" charset="-122"/>
            </a:endParaRPr>
          </a:p>
        </p:txBody>
      </p:sp>
      <p:pic>
        <p:nvPicPr>
          <p:cNvPr id="57390" name="Picture 2" descr="F:\360云盘\02-个人资料\！PPT图片及版面资源\05-PPT精选插图\04-图标\西装小人.png"/>
          <p:cNvPicPr>
            <a:picLocks noChangeAspect="1"/>
          </p:cNvPicPr>
          <p:nvPr/>
        </p:nvPicPr>
        <p:blipFill>
          <a:blip r:embed="rId6"/>
          <a:stretch>
            <a:fillRect/>
          </a:stretch>
        </p:blipFill>
        <p:spPr>
          <a:xfrm>
            <a:off x="716280" y="2131695"/>
            <a:ext cx="1863725" cy="2633663"/>
          </a:xfrm>
          <a:prstGeom prst="rect">
            <a:avLst/>
          </a:prstGeom>
          <a:noFill/>
          <a:ln w="9525">
            <a:noFill/>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ppt_x"/>
                                          </p:val>
                                        </p:tav>
                                        <p:tav tm="100000">
                                          <p:val>
                                            <p:strVal val="#ppt_x"/>
                                          </p:val>
                                        </p:tav>
                                      </p:tavLst>
                                    </p:anim>
                                    <p:anim calcmode="lin" valueType="num">
                                      <p:cBhvr additive="base">
                                        <p:cTn id="8" dur="500" fill="hold"/>
                                        <p:tgtEl>
                                          <p:spTgt spid="542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3"/>
                                        </p:tgtEl>
                                        <p:attrNameLst>
                                          <p:attrName>style.visibility</p:attrName>
                                        </p:attrNameLst>
                                      </p:cBhvr>
                                      <p:to>
                                        <p:strVal val="visible"/>
                                      </p:to>
                                    </p:set>
                                    <p:anim calcmode="lin" valueType="num">
                                      <p:cBhvr additive="base">
                                        <p:cTn id="11" dur="500" fill="hold"/>
                                        <p:tgtEl>
                                          <p:spTgt spid="17413"/>
                                        </p:tgtEl>
                                        <p:attrNameLst>
                                          <p:attrName>ppt_x</p:attrName>
                                        </p:attrNameLst>
                                      </p:cBhvr>
                                      <p:tavLst>
                                        <p:tav tm="0">
                                          <p:val>
                                            <p:strVal val="#ppt_x"/>
                                          </p:val>
                                        </p:tav>
                                        <p:tav tm="100000">
                                          <p:val>
                                            <p:strVal val="#ppt_x"/>
                                          </p:val>
                                        </p:tav>
                                      </p:tavLst>
                                    </p:anim>
                                    <p:anim calcmode="lin" valueType="num">
                                      <p:cBhvr additive="base">
                                        <p:cTn id="12" dur="500" fill="hold"/>
                                        <p:tgtEl>
                                          <p:spTgt spid="174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4279"/>
                                        </p:tgtEl>
                                        <p:attrNameLst>
                                          <p:attrName>style.visibility</p:attrName>
                                        </p:attrNameLst>
                                      </p:cBhvr>
                                      <p:to>
                                        <p:strVal val="visible"/>
                                      </p:to>
                                    </p:set>
                                    <p:anim calcmode="lin" valueType="num">
                                      <p:cBhvr additive="base">
                                        <p:cTn id="15" dur="500" fill="hold"/>
                                        <p:tgtEl>
                                          <p:spTgt spid="54279"/>
                                        </p:tgtEl>
                                        <p:attrNameLst>
                                          <p:attrName>ppt_x</p:attrName>
                                        </p:attrNameLst>
                                      </p:cBhvr>
                                      <p:tavLst>
                                        <p:tav tm="0">
                                          <p:val>
                                            <p:strVal val="#ppt_x"/>
                                          </p:val>
                                        </p:tav>
                                        <p:tav tm="100000">
                                          <p:val>
                                            <p:strVal val="#ppt_x"/>
                                          </p:val>
                                        </p:tav>
                                      </p:tavLst>
                                    </p:anim>
                                    <p:anim calcmode="lin" valueType="num">
                                      <p:cBhvr additive="base">
                                        <p:cTn id="16" dur="500" fill="hold"/>
                                        <p:tgtEl>
                                          <p:spTgt spid="5427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15"/>
                                        </p:tgtEl>
                                        <p:attrNameLst>
                                          <p:attrName>style.visibility</p:attrName>
                                        </p:attrNameLst>
                                      </p:cBhvr>
                                      <p:to>
                                        <p:strVal val="visible"/>
                                      </p:to>
                                    </p:set>
                                    <p:anim calcmode="lin" valueType="num">
                                      <p:cBhvr additive="base">
                                        <p:cTn id="19" dur="500" fill="hold"/>
                                        <p:tgtEl>
                                          <p:spTgt spid="17415"/>
                                        </p:tgtEl>
                                        <p:attrNameLst>
                                          <p:attrName>ppt_x</p:attrName>
                                        </p:attrNameLst>
                                      </p:cBhvr>
                                      <p:tavLst>
                                        <p:tav tm="0">
                                          <p:val>
                                            <p:strVal val="#ppt_x"/>
                                          </p:val>
                                        </p:tav>
                                        <p:tav tm="100000">
                                          <p:val>
                                            <p:strVal val="#ppt_x"/>
                                          </p:val>
                                        </p:tav>
                                      </p:tavLst>
                                    </p:anim>
                                    <p:anim calcmode="lin" valueType="num">
                                      <p:cBhvr additive="base">
                                        <p:cTn id="20" dur="500" fill="hold"/>
                                        <p:tgtEl>
                                          <p:spTgt spid="174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416"/>
                                        </p:tgtEl>
                                        <p:attrNameLst>
                                          <p:attrName>style.visibility</p:attrName>
                                        </p:attrNameLst>
                                      </p:cBhvr>
                                      <p:to>
                                        <p:strVal val="visible"/>
                                      </p:to>
                                    </p:set>
                                    <p:anim calcmode="lin" valueType="num">
                                      <p:cBhvr additive="base">
                                        <p:cTn id="23" dur="500" fill="hold"/>
                                        <p:tgtEl>
                                          <p:spTgt spid="17416"/>
                                        </p:tgtEl>
                                        <p:attrNameLst>
                                          <p:attrName>ppt_x</p:attrName>
                                        </p:attrNameLst>
                                      </p:cBhvr>
                                      <p:tavLst>
                                        <p:tav tm="0">
                                          <p:val>
                                            <p:strVal val="#ppt_x"/>
                                          </p:val>
                                        </p:tav>
                                        <p:tav tm="100000">
                                          <p:val>
                                            <p:strVal val="#ppt_x"/>
                                          </p:val>
                                        </p:tav>
                                      </p:tavLst>
                                    </p:anim>
                                    <p:anim calcmode="lin" valueType="num">
                                      <p:cBhvr additive="base">
                                        <p:cTn id="24" dur="500" fill="hold"/>
                                        <p:tgtEl>
                                          <p:spTgt spid="174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4282"/>
                                        </p:tgtEl>
                                        <p:attrNameLst>
                                          <p:attrName>style.visibility</p:attrName>
                                        </p:attrNameLst>
                                      </p:cBhvr>
                                      <p:to>
                                        <p:strVal val="visible"/>
                                      </p:to>
                                    </p:set>
                                    <p:anim calcmode="lin" valueType="num">
                                      <p:cBhvr additive="base">
                                        <p:cTn id="27" dur="500" fill="hold"/>
                                        <p:tgtEl>
                                          <p:spTgt spid="54282"/>
                                        </p:tgtEl>
                                        <p:attrNameLst>
                                          <p:attrName>ppt_x</p:attrName>
                                        </p:attrNameLst>
                                      </p:cBhvr>
                                      <p:tavLst>
                                        <p:tav tm="0">
                                          <p:val>
                                            <p:strVal val="#ppt_x"/>
                                          </p:val>
                                        </p:tav>
                                        <p:tav tm="100000">
                                          <p:val>
                                            <p:strVal val="#ppt_x"/>
                                          </p:val>
                                        </p:tav>
                                      </p:tavLst>
                                    </p:anim>
                                    <p:anim calcmode="lin" valueType="num">
                                      <p:cBhvr additive="base">
                                        <p:cTn id="28" dur="500" fill="hold"/>
                                        <p:tgtEl>
                                          <p:spTgt spid="5428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418"/>
                                        </p:tgtEl>
                                        <p:attrNameLst>
                                          <p:attrName>style.visibility</p:attrName>
                                        </p:attrNameLst>
                                      </p:cBhvr>
                                      <p:to>
                                        <p:strVal val="visible"/>
                                      </p:to>
                                    </p:set>
                                    <p:anim calcmode="lin" valueType="num">
                                      <p:cBhvr additive="base">
                                        <p:cTn id="31" dur="500" fill="hold"/>
                                        <p:tgtEl>
                                          <p:spTgt spid="17418"/>
                                        </p:tgtEl>
                                        <p:attrNameLst>
                                          <p:attrName>ppt_x</p:attrName>
                                        </p:attrNameLst>
                                      </p:cBhvr>
                                      <p:tavLst>
                                        <p:tav tm="0">
                                          <p:val>
                                            <p:strVal val="#ppt_x"/>
                                          </p:val>
                                        </p:tav>
                                        <p:tav tm="100000">
                                          <p:val>
                                            <p:strVal val="#ppt_x"/>
                                          </p:val>
                                        </p:tav>
                                      </p:tavLst>
                                    </p:anim>
                                    <p:anim calcmode="lin" valueType="num">
                                      <p:cBhvr additive="base">
                                        <p:cTn id="32" dur="500" fill="hold"/>
                                        <p:tgtEl>
                                          <p:spTgt spid="174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4286"/>
                                        </p:tgtEl>
                                        <p:attrNameLst>
                                          <p:attrName>style.visibility</p:attrName>
                                        </p:attrNameLst>
                                      </p:cBhvr>
                                      <p:to>
                                        <p:strVal val="visible"/>
                                      </p:to>
                                    </p:set>
                                    <p:anim calcmode="lin" valueType="num">
                                      <p:cBhvr additive="base">
                                        <p:cTn id="35" dur="500" fill="hold"/>
                                        <p:tgtEl>
                                          <p:spTgt spid="54286"/>
                                        </p:tgtEl>
                                        <p:attrNameLst>
                                          <p:attrName>ppt_x</p:attrName>
                                        </p:attrNameLst>
                                      </p:cBhvr>
                                      <p:tavLst>
                                        <p:tav tm="0">
                                          <p:val>
                                            <p:strVal val="#ppt_x"/>
                                          </p:val>
                                        </p:tav>
                                        <p:tav tm="100000">
                                          <p:val>
                                            <p:strVal val="#ppt_x"/>
                                          </p:val>
                                        </p:tav>
                                      </p:tavLst>
                                    </p:anim>
                                    <p:anim calcmode="lin" valueType="num">
                                      <p:cBhvr additive="base">
                                        <p:cTn id="36" dur="500" fill="hold"/>
                                        <p:tgtEl>
                                          <p:spTgt spid="5428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420"/>
                                        </p:tgtEl>
                                        <p:attrNameLst>
                                          <p:attrName>style.visibility</p:attrName>
                                        </p:attrNameLst>
                                      </p:cBhvr>
                                      <p:to>
                                        <p:strVal val="visible"/>
                                      </p:to>
                                    </p:set>
                                    <p:anim calcmode="lin" valueType="num">
                                      <p:cBhvr additive="base">
                                        <p:cTn id="39" dur="500" fill="hold"/>
                                        <p:tgtEl>
                                          <p:spTgt spid="17420"/>
                                        </p:tgtEl>
                                        <p:attrNameLst>
                                          <p:attrName>ppt_x</p:attrName>
                                        </p:attrNameLst>
                                      </p:cBhvr>
                                      <p:tavLst>
                                        <p:tav tm="0">
                                          <p:val>
                                            <p:strVal val="#ppt_x"/>
                                          </p:val>
                                        </p:tav>
                                        <p:tav tm="100000">
                                          <p:val>
                                            <p:strVal val="#ppt_x"/>
                                          </p:val>
                                        </p:tav>
                                      </p:tavLst>
                                    </p:anim>
                                    <p:anim calcmode="lin" valueType="num">
                                      <p:cBhvr additive="base">
                                        <p:cTn id="40" dur="500" fill="hold"/>
                                        <p:tgtEl>
                                          <p:spTgt spid="174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21"/>
                                        </p:tgtEl>
                                        <p:attrNameLst>
                                          <p:attrName>style.visibility</p:attrName>
                                        </p:attrNameLst>
                                      </p:cBhvr>
                                      <p:to>
                                        <p:strVal val="visible"/>
                                      </p:to>
                                    </p:set>
                                    <p:anim calcmode="lin" valueType="num">
                                      <p:cBhvr additive="base">
                                        <p:cTn id="43" dur="500" fill="hold"/>
                                        <p:tgtEl>
                                          <p:spTgt spid="17421"/>
                                        </p:tgtEl>
                                        <p:attrNameLst>
                                          <p:attrName>ppt_x</p:attrName>
                                        </p:attrNameLst>
                                      </p:cBhvr>
                                      <p:tavLst>
                                        <p:tav tm="0">
                                          <p:val>
                                            <p:strVal val="#ppt_x"/>
                                          </p:val>
                                        </p:tav>
                                        <p:tav tm="100000">
                                          <p:val>
                                            <p:strVal val="#ppt_x"/>
                                          </p:val>
                                        </p:tav>
                                      </p:tavLst>
                                    </p:anim>
                                    <p:anim calcmode="lin" valueType="num">
                                      <p:cBhvr additive="base">
                                        <p:cTn id="44" dur="500" fill="hold"/>
                                        <p:tgtEl>
                                          <p:spTgt spid="174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4289"/>
                                        </p:tgtEl>
                                        <p:attrNameLst>
                                          <p:attrName>style.visibility</p:attrName>
                                        </p:attrNameLst>
                                      </p:cBhvr>
                                      <p:to>
                                        <p:strVal val="visible"/>
                                      </p:to>
                                    </p:set>
                                    <p:anim calcmode="lin" valueType="num">
                                      <p:cBhvr additive="base">
                                        <p:cTn id="47" dur="500" fill="hold"/>
                                        <p:tgtEl>
                                          <p:spTgt spid="54289"/>
                                        </p:tgtEl>
                                        <p:attrNameLst>
                                          <p:attrName>ppt_x</p:attrName>
                                        </p:attrNameLst>
                                      </p:cBhvr>
                                      <p:tavLst>
                                        <p:tav tm="0">
                                          <p:val>
                                            <p:strVal val="#ppt_x"/>
                                          </p:val>
                                        </p:tav>
                                        <p:tav tm="100000">
                                          <p:val>
                                            <p:strVal val="#ppt_x"/>
                                          </p:val>
                                        </p:tav>
                                      </p:tavLst>
                                    </p:anim>
                                    <p:anim calcmode="lin" valueType="num">
                                      <p:cBhvr additive="base">
                                        <p:cTn id="48" dur="500" fill="hold"/>
                                        <p:tgtEl>
                                          <p:spTgt spid="5428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423"/>
                                        </p:tgtEl>
                                        <p:attrNameLst>
                                          <p:attrName>style.visibility</p:attrName>
                                        </p:attrNameLst>
                                      </p:cBhvr>
                                      <p:to>
                                        <p:strVal val="visible"/>
                                      </p:to>
                                    </p:set>
                                    <p:anim calcmode="lin" valueType="num">
                                      <p:cBhvr additive="base">
                                        <p:cTn id="51" dur="500" fill="hold"/>
                                        <p:tgtEl>
                                          <p:spTgt spid="17423"/>
                                        </p:tgtEl>
                                        <p:attrNameLst>
                                          <p:attrName>ppt_x</p:attrName>
                                        </p:attrNameLst>
                                      </p:cBhvr>
                                      <p:tavLst>
                                        <p:tav tm="0">
                                          <p:val>
                                            <p:strVal val="#ppt_x"/>
                                          </p:val>
                                        </p:tav>
                                        <p:tav tm="100000">
                                          <p:val>
                                            <p:strVal val="#ppt_x"/>
                                          </p:val>
                                        </p:tav>
                                      </p:tavLst>
                                    </p:anim>
                                    <p:anim calcmode="lin" valueType="num">
                                      <p:cBhvr additive="base">
                                        <p:cTn id="52" dur="500" fill="hold"/>
                                        <p:tgtEl>
                                          <p:spTgt spid="174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424"/>
                                        </p:tgtEl>
                                        <p:attrNameLst>
                                          <p:attrName>style.visibility</p:attrName>
                                        </p:attrNameLst>
                                      </p:cBhvr>
                                      <p:to>
                                        <p:strVal val="visible"/>
                                      </p:to>
                                    </p:set>
                                    <p:anim calcmode="lin" valueType="num">
                                      <p:cBhvr additive="base">
                                        <p:cTn id="55" dur="500" fill="hold"/>
                                        <p:tgtEl>
                                          <p:spTgt spid="17424"/>
                                        </p:tgtEl>
                                        <p:attrNameLst>
                                          <p:attrName>ppt_x</p:attrName>
                                        </p:attrNameLst>
                                      </p:cBhvr>
                                      <p:tavLst>
                                        <p:tav tm="0">
                                          <p:val>
                                            <p:strVal val="#ppt_x"/>
                                          </p:val>
                                        </p:tav>
                                        <p:tav tm="100000">
                                          <p:val>
                                            <p:strVal val="#ppt_x"/>
                                          </p:val>
                                        </p:tav>
                                      </p:tavLst>
                                    </p:anim>
                                    <p:anim calcmode="lin" valueType="num">
                                      <p:cBhvr additive="base">
                                        <p:cTn id="56" dur="500" fill="hold"/>
                                        <p:tgtEl>
                                          <p:spTgt spid="174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426"/>
                                        </p:tgtEl>
                                        <p:attrNameLst>
                                          <p:attrName>style.visibility</p:attrName>
                                        </p:attrNameLst>
                                      </p:cBhvr>
                                      <p:to>
                                        <p:strVal val="visible"/>
                                      </p:to>
                                    </p:set>
                                    <p:anim calcmode="lin" valueType="num">
                                      <p:cBhvr additive="base">
                                        <p:cTn id="59" dur="500" fill="hold"/>
                                        <p:tgtEl>
                                          <p:spTgt spid="17426"/>
                                        </p:tgtEl>
                                        <p:attrNameLst>
                                          <p:attrName>ppt_x</p:attrName>
                                        </p:attrNameLst>
                                      </p:cBhvr>
                                      <p:tavLst>
                                        <p:tav tm="0">
                                          <p:val>
                                            <p:strVal val="#ppt_x"/>
                                          </p:val>
                                        </p:tav>
                                        <p:tav tm="100000">
                                          <p:val>
                                            <p:strVal val="#ppt_x"/>
                                          </p:val>
                                        </p:tav>
                                      </p:tavLst>
                                    </p:anim>
                                    <p:anim calcmode="lin" valueType="num">
                                      <p:cBhvr additive="base">
                                        <p:cTn id="60" dur="500" fill="hold"/>
                                        <p:tgtEl>
                                          <p:spTgt spid="174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4296"/>
                                        </p:tgtEl>
                                        <p:attrNameLst>
                                          <p:attrName>style.visibility</p:attrName>
                                        </p:attrNameLst>
                                      </p:cBhvr>
                                      <p:to>
                                        <p:strVal val="visible"/>
                                      </p:to>
                                    </p:set>
                                    <p:anim calcmode="lin" valueType="num">
                                      <p:cBhvr additive="base">
                                        <p:cTn id="63" dur="500" fill="hold"/>
                                        <p:tgtEl>
                                          <p:spTgt spid="54296"/>
                                        </p:tgtEl>
                                        <p:attrNameLst>
                                          <p:attrName>ppt_x</p:attrName>
                                        </p:attrNameLst>
                                      </p:cBhvr>
                                      <p:tavLst>
                                        <p:tav tm="0">
                                          <p:val>
                                            <p:strVal val="#ppt_x"/>
                                          </p:val>
                                        </p:tav>
                                        <p:tav tm="100000">
                                          <p:val>
                                            <p:strVal val="#ppt_x"/>
                                          </p:val>
                                        </p:tav>
                                      </p:tavLst>
                                    </p:anim>
                                    <p:anim calcmode="lin" valueType="num">
                                      <p:cBhvr additive="base">
                                        <p:cTn id="64" dur="500" fill="hold"/>
                                        <p:tgtEl>
                                          <p:spTgt spid="5429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4297"/>
                                        </p:tgtEl>
                                        <p:attrNameLst>
                                          <p:attrName>style.visibility</p:attrName>
                                        </p:attrNameLst>
                                      </p:cBhvr>
                                      <p:to>
                                        <p:strVal val="visible"/>
                                      </p:to>
                                    </p:set>
                                    <p:anim calcmode="lin" valueType="num">
                                      <p:cBhvr additive="base">
                                        <p:cTn id="67" dur="500" fill="hold"/>
                                        <p:tgtEl>
                                          <p:spTgt spid="54297"/>
                                        </p:tgtEl>
                                        <p:attrNameLst>
                                          <p:attrName>ppt_x</p:attrName>
                                        </p:attrNameLst>
                                      </p:cBhvr>
                                      <p:tavLst>
                                        <p:tav tm="0">
                                          <p:val>
                                            <p:strVal val="#ppt_x"/>
                                          </p:val>
                                        </p:tav>
                                        <p:tav tm="100000">
                                          <p:val>
                                            <p:strVal val="#ppt_x"/>
                                          </p:val>
                                        </p:tav>
                                      </p:tavLst>
                                    </p:anim>
                                    <p:anim calcmode="lin" valueType="num">
                                      <p:cBhvr additive="base">
                                        <p:cTn id="68" dur="500" fill="hold"/>
                                        <p:tgtEl>
                                          <p:spTgt spid="5429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429"/>
                                        </p:tgtEl>
                                        <p:attrNameLst>
                                          <p:attrName>style.visibility</p:attrName>
                                        </p:attrNameLst>
                                      </p:cBhvr>
                                      <p:to>
                                        <p:strVal val="visible"/>
                                      </p:to>
                                    </p:set>
                                    <p:anim calcmode="lin" valueType="num">
                                      <p:cBhvr additive="base">
                                        <p:cTn id="71" dur="500" fill="hold"/>
                                        <p:tgtEl>
                                          <p:spTgt spid="17429"/>
                                        </p:tgtEl>
                                        <p:attrNameLst>
                                          <p:attrName>ppt_x</p:attrName>
                                        </p:attrNameLst>
                                      </p:cBhvr>
                                      <p:tavLst>
                                        <p:tav tm="0">
                                          <p:val>
                                            <p:strVal val="#ppt_x"/>
                                          </p:val>
                                        </p:tav>
                                        <p:tav tm="100000">
                                          <p:val>
                                            <p:strVal val="#ppt_x"/>
                                          </p:val>
                                        </p:tav>
                                      </p:tavLst>
                                    </p:anim>
                                    <p:anim calcmode="lin" valueType="num">
                                      <p:cBhvr additive="base">
                                        <p:cTn id="72" dur="500" fill="hold"/>
                                        <p:tgtEl>
                                          <p:spTgt spid="1742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4299"/>
                                        </p:tgtEl>
                                        <p:attrNameLst>
                                          <p:attrName>style.visibility</p:attrName>
                                        </p:attrNameLst>
                                      </p:cBhvr>
                                      <p:to>
                                        <p:strVal val="visible"/>
                                      </p:to>
                                    </p:set>
                                    <p:anim calcmode="lin" valueType="num">
                                      <p:cBhvr additive="base">
                                        <p:cTn id="75" dur="500" fill="hold"/>
                                        <p:tgtEl>
                                          <p:spTgt spid="54299"/>
                                        </p:tgtEl>
                                        <p:attrNameLst>
                                          <p:attrName>ppt_x</p:attrName>
                                        </p:attrNameLst>
                                      </p:cBhvr>
                                      <p:tavLst>
                                        <p:tav tm="0">
                                          <p:val>
                                            <p:strVal val="#ppt_x"/>
                                          </p:val>
                                        </p:tav>
                                        <p:tav tm="100000">
                                          <p:val>
                                            <p:strVal val="#ppt_x"/>
                                          </p:val>
                                        </p:tav>
                                      </p:tavLst>
                                    </p:anim>
                                    <p:anim calcmode="lin" valueType="num">
                                      <p:cBhvr additive="base">
                                        <p:cTn id="76" dur="500" fill="hold"/>
                                        <p:tgtEl>
                                          <p:spTgt spid="5429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431"/>
                                        </p:tgtEl>
                                        <p:attrNameLst>
                                          <p:attrName>style.visibility</p:attrName>
                                        </p:attrNameLst>
                                      </p:cBhvr>
                                      <p:to>
                                        <p:strVal val="visible"/>
                                      </p:to>
                                    </p:set>
                                    <p:anim calcmode="lin" valueType="num">
                                      <p:cBhvr additive="base">
                                        <p:cTn id="79" dur="500" fill="hold"/>
                                        <p:tgtEl>
                                          <p:spTgt spid="17431"/>
                                        </p:tgtEl>
                                        <p:attrNameLst>
                                          <p:attrName>ppt_x</p:attrName>
                                        </p:attrNameLst>
                                      </p:cBhvr>
                                      <p:tavLst>
                                        <p:tav tm="0">
                                          <p:val>
                                            <p:strVal val="#ppt_x"/>
                                          </p:val>
                                        </p:tav>
                                        <p:tav tm="100000">
                                          <p:val>
                                            <p:strVal val="#ppt_x"/>
                                          </p:val>
                                        </p:tav>
                                      </p:tavLst>
                                    </p:anim>
                                    <p:anim calcmode="lin" valueType="num">
                                      <p:cBhvr additive="base">
                                        <p:cTn id="80" dur="500" fill="hold"/>
                                        <p:tgtEl>
                                          <p:spTgt spid="1743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4301"/>
                                        </p:tgtEl>
                                        <p:attrNameLst>
                                          <p:attrName>style.visibility</p:attrName>
                                        </p:attrNameLst>
                                      </p:cBhvr>
                                      <p:to>
                                        <p:strVal val="visible"/>
                                      </p:to>
                                    </p:set>
                                    <p:anim calcmode="lin" valueType="num">
                                      <p:cBhvr additive="base">
                                        <p:cTn id="83" dur="500" fill="hold"/>
                                        <p:tgtEl>
                                          <p:spTgt spid="54301"/>
                                        </p:tgtEl>
                                        <p:attrNameLst>
                                          <p:attrName>ppt_x</p:attrName>
                                        </p:attrNameLst>
                                      </p:cBhvr>
                                      <p:tavLst>
                                        <p:tav tm="0">
                                          <p:val>
                                            <p:strVal val="#ppt_x"/>
                                          </p:val>
                                        </p:tav>
                                        <p:tav tm="100000">
                                          <p:val>
                                            <p:strVal val="#ppt_x"/>
                                          </p:val>
                                        </p:tav>
                                      </p:tavLst>
                                    </p:anim>
                                    <p:anim calcmode="lin" valueType="num">
                                      <p:cBhvr additive="base">
                                        <p:cTn id="84" dur="500" fill="hold"/>
                                        <p:tgtEl>
                                          <p:spTgt spid="5430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4304"/>
                                        </p:tgtEl>
                                        <p:attrNameLst>
                                          <p:attrName>style.visibility</p:attrName>
                                        </p:attrNameLst>
                                      </p:cBhvr>
                                      <p:to>
                                        <p:strVal val="visible"/>
                                      </p:to>
                                    </p:set>
                                    <p:anim calcmode="lin" valueType="num">
                                      <p:cBhvr additive="base">
                                        <p:cTn id="87" dur="500" fill="hold"/>
                                        <p:tgtEl>
                                          <p:spTgt spid="54304"/>
                                        </p:tgtEl>
                                        <p:attrNameLst>
                                          <p:attrName>ppt_x</p:attrName>
                                        </p:attrNameLst>
                                      </p:cBhvr>
                                      <p:tavLst>
                                        <p:tav tm="0">
                                          <p:val>
                                            <p:strVal val="#ppt_x"/>
                                          </p:val>
                                        </p:tav>
                                        <p:tav tm="100000">
                                          <p:val>
                                            <p:strVal val="#ppt_x"/>
                                          </p:val>
                                        </p:tav>
                                      </p:tavLst>
                                    </p:anim>
                                    <p:anim calcmode="lin" valueType="num">
                                      <p:cBhvr additive="base">
                                        <p:cTn id="88" dur="500" fill="hold"/>
                                        <p:tgtEl>
                                          <p:spTgt spid="5430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7434"/>
                                        </p:tgtEl>
                                        <p:attrNameLst>
                                          <p:attrName>style.visibility</p:attrName>
                                        </p:attrNameLst>
                                      </p:cBhvr>
                                      <p:to>
                                        <p:strVal val="visible"/>
                                      </p:to>
                                    </p:set>
                                    <p:anim calcmode="lin" valueType="num">
                                      <p:cBhvr additive="base">
                                        <p:cTn id="91" dur="500" fill="hold"/>
                                        <p:tgtEl>
                                          <p:spTgt spid="17434"/>
                                        </p:tgtEl>
                                        <p:attrNameLst>
                                          <p:attrName>ppt_x</p:attrName>
                                        </p:attrNameLst>
                                      </p:cBhvr>
                                      <p:tavLst>
                                        <p:tav tm="0">
                                          <p:val>
                                            <p:strVal val="#ppt_x"/>
                                          </p:val>
                                        </p:tav>
                                        <p:tav tm="100000">
                                          <p:val>
                                            <p:strVal val="#ppt_x"/>
                                          </p:val>
                                        </p:tav>
                                      </p:tavLst>
                                    </p:anim>
                                    <p:anim calcmode="lin" valueType="num">
                                      <p:cBhvr additive="base">
                                        <p:cTn id="92" dur="500" fill="hold"/>
                                        <p:tgtEl>
                                          <p:spTgt spid="1743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4308"/>
                                        </p:tgtEl>
                                        <p:attrNameLst>
                                          <p:attrName>style.visibility</p:attrName>
                                        </p:attrNameLst>
                                      </p:cBhvr>
                                      <p:to>
                                        <p:strVal val="visible"/>
                                      </p:to>
                                    </p:set>
                                    <p:anim calcmode="lin" valueType="num">
                                      <p:cBhvr additive="base">
                                        <p:cTn id="95" dur="500" fill="hold"/>
                                        <p:tgtEl>
                                          <p:spTgt spid="54308"/>
                                        </p:tgtEl>
                                        <p:attrNameLst>
                                          <p:attrName>ppt_x</p:attrName>
                                        </p:attrNameLst>
                                      </p:cBhvr>
                                      <p:tavLst>
                                        <p:tav tm="0">
                                          <p:val>
                                            <p:strVal val="#ppt_x"/>
                                          </p:val>
                                        </p:tav>
                                        <p:tav tm="100000">
                                          <p:val>
                                            <p:strVal val="#ppt_x"/>
                                          </p:val>
                                        </p:tav>
                                      </p:tavLst>
                                    </p:anim>
                                    <p:anim calcmode="lin" valueType="num">
                                      <p:cBhvr additive="base">
                                        <p:cTn id="96" dur="500" fill="hold"/>
                                        <p:tgtEl>
                                          <p:spTgt spid="5430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54311"/>
                                        </p:tgtEl>
                                        <p:attrNameLst>
                                          <p:attrName>style.visibility</p:attrName>
                                        </p:attrNameLst>
                                      </p:cBhvr>
                                      <p:to>
                                        <p:strVal val="visible"/>
                                      </p:to>
                                    </p:set>
                                    <p:anim calcmode="lin" valueType="num">
                                      <p:cBhvr additive="base">
                                        <p:cTn id="99" dur="500" fill="hold"/>
                                        <p:tgtEl>
                                          <p:spTgt spid="54311"/>
                                        </p:tgtEl>
                                        <p:attrNameLst>
                                          <p:attrName>ppt_x</p:attrName>
                                        </p:attrNameLst>
                                      </p:cBhvr>
                                      <p:tavLst>
                                        <p:tav tm="0">
                                          <p:val>
                                            <p:strVal val="#ppt_x"/>
                                          </p:val>
                                        </p:tav>
                                        <p:tav tm="100000">
                                          <p:val>
                                            <p:strVal val="#ppt_x"/>
                                          </p:val>
                                        </p:tav>
                                      </p:tavLst>
                                    </p:anim>
                                    <p:anim calcmode="lin" valueType="num">
                                      <p:cBhvr additive="base">
                                        <p:cTn id="100" dur="500" fill="hold"/>
                                        <p:tgtEl>
                                          <p:spTgt spid="54311"/>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4314"/>
                                        </p:tgtEl>
                                        <p:attrNameLst>
                                          <p:attrName>style.visibility</p:attrName>
                                        </p:attrNameLst>
                                      </p:cBhvr>
                                      <p:to>
                                        <p:strVal val="visible"/>
                                      </p:to>
                                    </p:set>
                                    <p:anim calcmode="lin" valueType="num">
                                      <p:cBhvr additive="base">
                                        <p:cTn id="103" dur="500" fill="hold"/>
                                        <p:tgtEl>
                                          <p:spTgt spid="54314"/>
                                        </p:tgtEl>
                                        <p:attrNameLst>
                                          <p:attrName>ppt_x</p:attrName>
                                        </p:attrNameLst>
                                      </p:cBhvr>
                                      <p:tavLst>
                                        <p:tav tm="0">
                                          <p:val>
                                            <p:strVal val="#ppt_x"/>
                                          </p:val>
                                        </p:tav>
                                        <p:tav tm="100000">
                                          <p:val>
                                            <p:strVal val="#ppt_x"/>
                                          </p:val>
                                        </p:tav>
                                      </p:tavLst>
                                    </p:anim>
                                    <p:anim calcmode="lin" valueType="num">
                                      <p:cBhvr additive="base">
                                        <p:cTn id="104" dur="500" fill="hold"/>
                                        <p:tgtEl>
                                          <p:spTgt spid="5431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4317"/>
                                        </p:tgtEl>
                                        <p:attrNameLst>
                                          <p:attrName>style.visibility</p:attrName>
                                        </p:attrNameLst>
                                      </p:cBhvr>
                                      <p:to>
                                        <p:strVal val="visible"/>
                                      </p:to>
                                    </p:set>
                                    <p:anim calcmode="lin" valueType="num">
                                      <p:cBhvr additive="base">
                                        <p:cTn id="107" dur="500" fill="hold"/>
                                        <p:tgtEl>
                                          <p:spTgt spid="54317"/>
                                        </p:tgtEl>
                                        <p:attrNameLst>
                                          <p:attrName>ppt_x</p:attrName>
                                        </p:attrNameLst>
                                      </p:cBhvr>
                                      <p:tavLst>
                                        <p:tav tm="0">
                                          <p:val>
                                            <p:strVal val="#ppt_x"/>
                                          </p:val>
                                        </p:tav>
                                        <p:tav tm="100000">
                                          <p:val>
                                            <p:strVal val="#ppt_x"/>
                                          </p:val>
                                        </p:tav>
                                      </p:tavLst>
                                    </p:anim>
                                    <p:anim calcmode="lin" valueType="num">
                                      <p:cBhvr additive="base">
                                        <p:cTn id="108" dur="500" fill="hold"/>
                                        <p:tgtEl>
                                          <p:spTgt spid="5431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8" presetClass="emph" presetSubtype="0" fill="hold" grpId="1" nodeType="clickEffect">
                                  <p:stCondLst>
                                    <p:cond delay="0"/>
                                  </p:stCondLst>
                                  <p:childTnLst>
                                    <p:animRot by="21600000">
                                      <p:cBhvr>
                                        <p:cTn id="112" dur="2000" fill="hold"/>
                                        <p:tgtEl>
                                          <p:spTgt spid="543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5" grpId="0" bldLvl="0" animBg="1"/>
      <p:bldP spid="17416" grpId="0" bldLvl="0" animBg="1"/>
      <p:bldP spid="17418" grpId="0"/>
      <p:bldP spid="17420" grpId="0" bldLvl="0" animBg="1"/>
      <p:bldP spid="17421" grpId="0" bldLvl="0" animBg="1"/>
      <p:bldP spid="17423" grpId="0"/>
      <p:bldP spid="17424" grpId="0" bldLvl="0" animBg="1"/>
      <p:bldP spid="17426" grpId="0"/>
      <p:bldP spid="17429" grpId="0"/>
      <p:bldP spid="17431" grpId="0"/>
      <p:bldP spid="17434" grpId="0" bldLvl="0" animBg="1"/>
      <p:bldP spid="54317" grpId="0"/>
      <p:bldP spid="5431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99219"/>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32</a:t>
            </a:fld>
            <a:endParaRPr lang="en-US" altLang="zh-CN"/>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4</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3" name="Line 2"/>
          <p:cNvSpPr/>
          <p:nvPr/>
        </p:nvSpPr>
        <p:spPr>
          <a:xfrm flipH="1">
            <a:off x="1435735" y="1853883"/>
            <a:ext cx="9525" cy="2427288"/>
          </a:xfrm>
          <a:prstGeom prst="line">
            <a:avLst/>
          </a:prstGeom>
          <a:ln w="38100" cap="flat" cmpd="sng">
            <a:solidFill>
              <a:srgbClr val="FF0000"/>
            </a:solidFill>
            <a:prstDash val="solid"/>
            <a:round/>
            <a:headEnd type="none" w="med" len="med"/>
            <a:tailEnd type="none" w="med" len="med"/>
          </a:ln>
        </p:spPr>
        <p:txBody>
          <a:bodyPr anchor="t"/>
          <a:lstStyle/>
          <a:p>
            <a:pPr lvl="0" eaLnBrk="0" fontAlgn="base" hangingPunct="0"/>
            <a:endParaRPr lang="zh-CN" altLang="en-US" sz="1050" strike="noStrike" noProof="1">
              <a:latin typeface="Arial" charset="0"/>
              <a:ea typeface="宋体" charset="-122"/>
            </a:endParaRPr>
          </a:p>
        </p:txBody>
      </p:sp>
      <p:sp>
        <p:nvSpPr>
          <p:cNvPr id="7" name="Line 3"/>
          <p:cNvSpPr/>
          <p:nvPr/>
        </p:nvSpPr>
        <p:spPr>
          <a:xfrm>
            <a:off x="1445260" y="4298633"/>
            <a:ext cx="7370763" cy="6350"/>
          </a:xfrm>
          <a:prstGeom prst="line">
            <a:avLst/>
          </a:prstGeom>
          <a:ln w="38100" cap="flat" cmpd="sng">
            <a:solidFill>
              <a:srgbClr val="FF0000"/>
            </a:solidFill>
            <a:prstDash val="solid"/>
            <a:round/>
            <a:headEnd type="none" w="med" len="med"/>
            <a:tailEnd type="none" w="med" len="med"/>
          </a:ln>
        </p:spPr>
        <p:txBody>
          <a:bodyPr anchor="t"/>
          <a:lstStyle/>
          <a:p>
            <a:pPr lvl="0" eaLnBrk="0" fontAlgn="base" hangingPunct="0"/>
            <a:endParaRPr lang="zh-CN" altLang="en-US" sz="1050" strike="noStrike" noProof="1">
              <a:latin typeface="Arial" charset="0"/>
              <a:ea typeface="宋体" charset="-122"/>
            </a:endParaRPr>
          </a:p>
        </p:txBody>
      </p:sp>
      <p:sp>
        <p:nvSpPr>
          <p:cNvPr id="8" name="Text Box 5"/>
          <p:cNvSpPr/>
          <p:nvPr/>
        </p:nvSpPr>
        <p:spPr>
          <a:xfrm rot="10500000" flipV="1">
            <a:off x="2118360" y="1972945"/>
            <a:ext cx="1581150" cy="361950"/>
          </a:xfrm>
          <a:prstGeom prst="rect">
            <a:avLst/>
          </a:prstGeom>
          <a:noFill/>
          <a:ln w="9525">
            <a:noFill/>
          </a:ln>
        </p:spPr>
        <p:txBody>
          <a:bodyPr wrap="square" lIns="68574" tIns="34287" rIns="68574" bIns="34287" anchor="t">
            <a:spAutoFit/>
          </a:bodyPr>
          <a:lstStyle/>
          <a:p>
            <a:pPr lvl="0" indent="0" algn="ctr" eaLnBrk="0" hangingPunct="0">
              <a:spcBef>
                <a:spcPct val="50000"/>
              </a:spcBef>
            </a:pPr>
            <a:r>
              <a:rPr lang="zh-CN" altLang="en-US" sz="1800" b="1" dirty="0">
                <a:latin typeface="微软雅黑" pitchFamily="34" charset="-122"/>
                <a:ea typeface="微软雅黑" pitchFamily="34" charset="-122"/>
                <a:sym typeface="微软雅黑" pitchFamily="34" charset="-122"/>
              </a:rPr>
              <a:t>不感兴趣</a:t>
            </a:r>
          </a:p>
        </p:txBody>
      </p:sp>
      <p:sp>
        <p:nvSpPr>
          <p:cNvPr id="9" name="Text Box 6"/>
          <p:cNvSpPr/>
          <p:nvPr/>
        </p:nvSpPr>
        <p:spPr>
          <a:xfrm>
            <a:off x="2874010" y="2523808"/>
            <a:ext cx="2189163" cy="360362"/>
          </a:xfrm>
          <a:prstGeom prst="rect">
            <a:avLst/>
          </a:prstGeom>
          <a:noFill/>
          <a:ln w="9525">
            <a:noFill/>
          </a:ln>
        </p:spPr>
        <p:txBody>
          <a:bodyPr lIns="68574" tIns="34287" rIns="68574" bIns="34287" anchor="t">
            <a:spAutoFit/>
          </a:bodyPr>
          <a:lstStyle/>
          <a:p>
            <a:pPr lvl="0" indent="0" algn="ctr" eaLnBrk="0" hangingPunct="0">
              <a:spcBef>
                <a:spcPct val="50000"/>
              </a:spcBef>
            </a:pPr>
            <a:r>
              <a:rPr lang="zh-CN" altLang="en-US" sz="1800" b="1" dirty="0">
                <a:latin typeface="微软雅黑" pitchFamily="34" charset="-122"/>
                <a:ea typeface="微软雅黑" pitchFamily="34" charset="-122"/>
                <a:sym typeface="微软雅黑" pitchFamily="34" charset="-122"/>
              </a:rPr>
              <a:t>我不得不</a:t>
            </a:r>
          </a:p>
        </p:txBody>
      </p:sp>
      <p:sp>
        <p:nvSpPr>
          <p:cNvPr id="10" name="Text Box 7"/>
          <p:cNvSpPr/>
          <p:nvPr/>
        </p:nvSpPr>
        <p:spPr>
          <a:xfrm>
            <a:off x="3870960" y="3004820"/>
            <a:ext cx="2192338" cy="360363"/>
          </a:xfrm>
          <a:prstGeom prst="rect">
            <a:avLst/>
          </a:prstGeom>
          <a:noFill/>
          <a:ln w="9525">
            <a:noFill/>
          </a:ln>
        </p:spPr>
        <p:txBody>
          <a:bodyPr lIns="68574" tIns="34287" rIns="68574" bIns="34287" anchor="t">
            <a:spAutoFit/>
          </a:bodyPr>
          <a:lstStyle/>
          <a:p>
            <a:pPr lvl="0" indent="0" algn="ctr" eaLnBrk="0" hangingPunct="0">
              <a:spcBef>
                <a:spcPct val="50000"/>
              </a:spcBef>
            </a:pPr>
            <a:r>
              <a:rPr lang="zh-CN" altLang="en-US" sz="1800" b="1" dirty="0">
                <a:latin typeface="微软雅黑" pitchFamily="34" charset="-122"/>
                <a:ea typeface="微软雅黑" pitchFamily="34" charset="-122"/>
                <a:sym typeface="微软雅黑" pitchFamily="34" charset="-122"/>
              </a:rPr>
              <a:t>我应当</a:t>
            </a:r>
          </a:p>
        </p:txBody>
      </p:sp>
      <p:sp>
        <p:nvSpPr>
          <p:cNvPr id="11" name="Text Box 8"/>
          <p:cNvSpPr/>
          <p:nvPr/>
        </p:nvSpPr>
        <p:spPr>
          <a:xfrm>
            <a:off x="5139373" y="3295333"/>
            <a:ext cx="2193925" cy="360363"/>
          </a:xfrm>
          <a:prstGeom prst="rect">
            <a:avLst/>
          </a:prstGeom>
          <a:noFill/>
          <a:ln w="9525">
            <a:noFill/>
            <a:miter/>
          </a:ln>
        </p:spPr>
        <p:txBody>
          <a:bodyPr lIns="68574" tIns="34287" rIns="68574" bIns="34287" anchor="t">
            <a:spAutoFit/>
          </a:bodyPr>
          <a:lstStyle/>
          <a:p>
            <a:pPr lvl="0" algn="ctr" eaLnBrk="0" fontAlgn="base" hangingPunct="0">
              <a:spcBef>
                <a:spcPct val="50000"/>
              </a:spcBef>
            </a:pPr>
            <a:r>
              <a:rPr lang="zh-CN" altLang="en-US" sz="1800" b="1" strike="noStrike" noProof="1">
                <a:latin typeface="Franklin Gothic Medium" pitchFamily="34" charset="0"/>
                <a:ea typeface="宋体" charset="-122"/>
                <a:cs typeface="+mn-ea"/>
                <a:sym typeface="Franklin Gothic Medium" pitchFamily="34" charset="0"/>
              </a:rPr>
              <a:t> </a:t>
            </a:r>
            <a:r>
              <a:rPr lang="zh-CN" altLang="en-US" sz="1800" b="1" strike="noStrike" noProof="1">
                <a:latin typeface="微软雅黑" pitchFamily="34" charset="-122"/>
                <a:ea typeface="微软雅黑" pitchFamily="34" charset="-122"/>
                <a:cs typeface="+mn-ea"/>
                <a:sym typeface="微软雅黑" pitchFamily="34" charset="-122"/>
              </a:rPr>
              <a:t>我想要做</a:t>
            </a:r>
            <a:endParaRPr lang="zh-CN" altLang="en-US" sz="1050" strike="noStrike" noProof="1">
              <a:latin typeface="Arial" charset="0"/>
              <a:ea typeface="宋体" charset="-122"/>
            </a:endParaRPr>
          </a:p>
        </p:txBody>
      </p:sp>
      <p:sp>
        <p:nvSpPr>
          <p:cNvPr id="12" name="Text Box 9"/>
          <p:cNvSpPr/>
          <p:nvPr/>
        </p:nvSpPr>
        <p:spPr>
          <a:xfrm>
            <a:off x="6620510" y="3482658"/>
            <a:ext cx="2195513" cy="360363"/>
          </a:xfrm>
          <a:prstGeom prst="rect">
            <a:avLst/>
          </a:prstGeom>
          <a:noFill/>
          <a:ln w="9525">
            <a:noFill/>
            <a:miter/>
          </a:ln>
        </p:spPr>
        <p:txBody>
          <a:bodyPr lIns="68574" tIns="34287" rIns="68574" bIns="34287" anchor="t">
            <a:spAutoFit/>
          </a:bodyPr>
          <a:lstStyle/>
          <a:p>
            <a:pPr lvl="0" algn="ctr" eaLnBrk="0" fontAlgn="base" hangingPunct="0">
              <a:spcBef>
                <a:spcPct val="50000"/>
              </a:spcBef>
            </a:pPr>
            <a:r>
              <a:rPr lang="zh-CN" altLang="en-US" sz="1800" b="1" strike="noStrike" noProof="1">
                <a:latin typeface="Franklin Gothic Medium" pitchFamily="34" charset="0"/>
                <a:ea typeface="宋体" charset="-122"/>
                <a:cs typeface="+mn-ea"/>
                <a:sym typeface="Franklin Gothic Medium" pitchFamily="34" charset="0"/>
              </a:rPr>
              <a:t> </a:t>
            </a:r>
            <a:r>
              <a:rPr lang="zh-CN" altLang="en-US" sz="1800" b="1" strike="noStrike" noProof="1">
                <a:latin typeface="微软雅黑" pitchFamily="34" charset="-122"/>
                <a:ea typeface="微软雅黑" pitchFamily="34" charset="-122"/>
                <a:cs typeface="+mn-ea"/>
                <a:sym typeface="微软雅黑" pitchFamily="34" charset="-122"/>
              </a:rPr>
              <a:t>我会做</a:t>
            </a:r>
            <a:endParaRPr lang="zh-CN" altLang="en-US" sz="1050" strike="noStrike" noProof="1">
              <a:latin typeface="Arial" charset="0"/>
              <a:ea typeface="宋体" charset="-122"/>
            </a:endParaRPr>
          </a:p>
        </p:txBody>
      </p:sp>
      <p:sp>
        <p:nvSpPr>
          <p:cNvPr id="14" name="标题 5"/>
          <p:cNvSpPr/>
          <p:nvPr/>
        </p:nvSpPr>
        <p:spPr>
          <a:xfrm>
            <a:off x="4077335" y="4281170"/>
            <a:ext cx="2105025" cy="366713"/>
          </a:xfrm>
          <a:prstGeom prst="rect">
            <a:avLst/>
          </a:prstGeom>
          <a:noFill/>
          <a:ln w="9525">
            <a:noFill/>
          </a:ln>
        </p:spPr>
        <p:txBody>
          <a:bodyPr anchor="t"/>
          <a:lstStyle/>
          <a:p>
            <a:pPr lvl="0" indent="0" eaLnBrk="0" hangingPunct="0"/>
            <a:r>
              <a:rPr lang="zh-CN" altLang="en-US" sz="2400" b="1" dirty="0">
                <a:latin typeface="Franklin Gothic Medium" pitchFamily="34" charset="0"/>
                <a:ea typeface="微软雅黑" pitchFamily="34" charset="-122"/>
                <a:sym typeface="微软雅黑" pitchFamily="34" charset="-122"/>
              </a:rPr>
              <a:t>对安全的态度</a:t>
            </a:r>
          </a:p>
        </p:txBody>
      </p:sp>
      <p:sp>
        <p:nvSpPr>
          <p:cNvPr id="85000" name="Text Box 10"/>
          <p:cNvSpPr/>
          <p:nvPr/>
        </p:nvSpPr>
        <p:spPr>
          <a:xfrm rot="-5400000">
            <a:off x="-324802" y="2885758"/>
            <a:ext cx="2809875" cy="358775"/>
          </a:xfrm>
          <a:prstGeom prst="rect">
            <a:avLst/>
          </a:prstGeom>
          <a:noFill/>
          <a:ln w="9525">
            <a:noFill/>
          </a:ln>
        </p:spPr>
        <p:txBody>
          <a:bodyPr wrap="square" lIns="68574" tIns="34287" rIns="68574" bIns="34287" anchor="t">
            <a:spAutoFit/>
          </a:bodyPr>
          <a:lstStyle/>
          <a:p>
            <a:pPr lvl="0" indent="0" algn="ctr" eaLnBrk="0" hangingPunct="0">
              <a:spcBef>
                <a:spcPct val="50000"/>
              </a:spcBef>
            </a:pPr>
            <a:r>
              <a:rPr lang="zh-CN" altLang="en-US" sz="1800" b="1" dirty="0">
                <a:latin typeface="微软雅黑" pitchFamily="34" charset="-122"/>
                <a:ea typeface="微软雅黑" pitchFamily="34" charset="-122"/>
                <a:sym typeface="Taipei" charset="-122"/>
              </a:rPr>
              <a:t>严重伤害数字</a:t>
            </a:r>
          </a:p>
        </p:txBody>
      </p:sp>
      <p:sp>
        <p:nvSpPr>
          <p:cNvPr id="15" name="未知"/>
          <p:cNvSpPr/>
          <p:nvPr/>
        </p:nvSpPr>
        <p:spPr>
          <a:xfrm>
            <a:off x="2105660" y="1953895"/>
            <a:ext cx="6278563" cy="212090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56" h="2670">
                <a:moveTo>
                  <a:pt x="32" y="0"/>
                </a:moveTo>
                <a:cubicBezTo>
                  <a:pt x="45" y="50"/>
                  <a:pt x="32" y="96"/>
                  <a:pt x="16" y="144"/>
                </a:cubicBezTo>
                <a:cubicBezTo>
                  <a:pt x="12" y="174"/>
                  <a:pt x="0" y="202"/>
                  <a:pt x="0" y="232"/>
                </a:cubicBezTo>
                <a:cubicBezTo>
                  <a:pt x="0" y="266"/>
                  <a:pt x="22" y="317"/>
                  <a:pt x="40" y="344"/>
                </a:cubicBezTo>
                <a:cubicBezTo>
                  <a:pt x="43" y="440"/>
                  <a:pt x="43" y="536"/>
                  <a:pt x="48" y="632"/>
                </a:cubicBezTo>
                <a:cubicBezTo>
                  <a:pt x="51" y="687"/>
                  <a:pt x="114" y="727"/>
                  <a:pt x="136" y="776"/>
                </a:cubicBezTo>
                <a:cubicBezTo>
                  <a:pt x="167" y="846"/>
                  <a:pt x="132" y="804"/>
                  <a:pt x="176" y="848"/>
                </a:cubicBezTo>
                <a:cubicBezTo>
                  <a:pt x="177" y="850"/>
                  <a:pt x="188" y="899"/>
                  <a:pt x="192" y="904"/>
                </a:cubicBezTo>
                <a:cubicBezTo>
                  <a:pt x="198" y="912"/>
                  <a:pt x="210" y="913"/>
                  <a:pt x="216" y="920"/>
                </a:cubicBezTo>
                <a:cubicBezTo>
                  <a:pt x="236" y="942"/>
                  <a:pt x="247" y="975"/>
                  <a:pt x="272" y="992"/>
                </a:cubicBezTo>
                <a:cubicBezTo>
                  <a:pt x="296" y="1008"/>
                  <a:pt x="301" y="1009"/>
                  <a:pt x="320" y="1032"/>
                </a:cubicBezTo>
                <a:cubicBezTo>
                  <a:pt x="348" y="1066"/>
                  <a:pt x="360" y="1104"/>
                  <a:pt x="392" y="1136"/>
                </a:cubicBezTo>
                <a:cubicBezTo>
                  <a:pt x="398" y="1155"/>
                  <a:pt x="411" y="1172"/>
                  <a:pt x="416" y="1192"/>
                </a:cubicBezTo>
                <a:cubicBezTo>
                  <a:pt x="429" y="1245"/>
                  <a:pt x="416" y="1280"/>
                  <a:pt x="464" y="1312"/>
                </a:cubicBezTo>
                <a:cubicBezTo>
                  <a:pt x="474" y="1331"/>
                  <a:pt x="490" y="1347"/>
                  <a:pt x="496" y="1368"/>
                </a:cubicBezTo>
                <a:cubicBezTo>
                  <a:pt x="506" y="1400"/>
                  <a:pt x="493" y="1425"/>
                  <a:pt x="520" y="1448"/>
                </a:cubicBezTo>
                <a:cubicBezTo>
                  <a:pt x="545" y="1469"/>
                  <a:pt x="574" y="1485"/>
                  <a:pt x="600" y="1504"/>
                </a:cubicBezTo>
                <a:cubicBezTo>
                  <a:pt x="623" y="1521"/>
                  <a:pt x="648" y="1536"/>
                  <a:pt x="672" y="1552"/>
                </a:cubicBezTo>
                <a:cubicBezTo>
                  <a:pt x="686" y="1561"/>
                  <a:pt x="720" y="1568"/>
                  <a:pt x="720" y="1568"/>
                </a:cubicBezTo>
                <a:cubicBezTo>
                  <a:pt x="733" y="1581"/>
                  <a:pt x="744" y="1598"/>
                  <a:pt x="760" y="1608"/>
                </a:cubicBezTo>
                <a:cubicBezTo>
                  <a:pt x="822" y="1649"/>
                  <a:pt x="768" y="1580"/>
                  <a:pt x="808" y="1640"/>
                </a:cubicBezTo>
                <a:cubicBezTo>
                  <a:pt x="818" y="1678"/>
                  <a:pt x="809" y="1691"/>
                  <a:pt x="848" y="1704"/>
                </a:cubicBezTo>
                <a:cubicBezTo>
                  <a:pt x="893" y="1749"/>
                  <a:pt x="940" y="1772"/>
                  <a:pt x="1000" y="1792"/>
                </a:cubicBezTo>
                <a:cubicBezTo>
                  <a:pt x="1033" y="1803"/>
                  <a:pt x="1055" y="1829"/>
                  <a:pt x="1088" y="1840"/>
                </a:cubicBezTo>
                <a:cubicBezTo>
                  <a:pt x="1128" y="1880"/>
                  <a:pt x="1192" y="1946"/>
                  <a:pt x="1248" y="1960"/>
                </a:cubicBezTo>
                <a:cubicBezTo>
                  <a:pt x="1317" y="2006"/>
                  <a:pt x="1408" y="2010"/>
                  <a:pt x="1488" y="2016"/>
                </a:cubicBezTo>
                <a:cubicBezTo>
                  <a:pt x="1547" y="2031"/>
                  <a:pt x="1592" y="2072"/>
                  <a:pt x="1656" y="2088"/>
                </a:cubicBezTo>
                <a:cubicBezTo>
                  <a:pt x="1672" y="2136"/>
                  <a:pt x="1715" y="2135"/>
                  <a:pt x="1760" y="2144"/>
                </a:cubicBezTo>
                <a:cubicBezTo>
                  <a:pt x="1868" y="2252"/>
                  <a:pt x="1743" y="2144"/>
                  <a:pt x="1872" y="2208"/>
                </a:cubicBezTo>
                <a:cubicBezTo>
                  <a:pt x="1946" y="2245"/>
                  <a:pt x="2014" y="2270"/>
                  <a:pt x="2096" y="2280"/>
                </a:cubicBezTo>
                <a:cubicBezTo>
                  <a:pt x="2110" y="2322"/>
                  <a:pt x="2125" y="2330"/>
                  <a:pt x="2160" y="2360"/>
                </a:cubicBezTo>
                <a:cubicBezTo>
                  <a:pt x="2268" y="2455"/>
                  <a:pt x="2393" y="2434"/>
                  <a:pt x="2536" y="2440"/>
                </a:cubicBezTo>
                <a:cubicBezTo>
                  <a:pt x="2580" y="2462"/>
                  <a:pt x="2632" y="2478"/>
                  <a:pt x="2680" y="2488"/>
                </a:cubicBezTo>
                <a:cubicBezTo>
                  <a:pt x="2794" y="2545"/>
                  <a:pt x="2923" y="2570"/>
                  <a:pt x="3048" y="2584"/>
                </a:cubicBezTo>
                <a:cubicBezTo>
                  <a:pt x="3208" y="2637"/>
                  <a:pt x="3418" y="2620"/>
                  <a:pt x="3576" y="2624"/>
                </a:cubicBezTo>
                <a:cubicBezTo>
                  <a:pt x="3645" y="2641"/>
                  <a:pt x="3718" y="2634"/>
                  <a:pt x="3784" y="2656"/>
                </a:cubicBezTo>
                <a:cubicBezTo>
                  <a:pt x="3932" y="2635"/>
                  <a:pt x="3787" y="2670"/>
                  <a:pt x="3856" y="2624"/>
                </a:cubicBezTo>
                <a:cubicBezTo>
                  <a:pt x="3909" y="2589"/>
                  <a:pt x="3994" y="2608"/>
                  <a:pt x="4056" y="2608"/>
                </a:cubicBezTo>
              </a:path>
            </a:pathLst>
          </a:custGeom>
          <a:noFill/>
          <a:ln w="50800" cap="flat" cmpd="sng">
            <a:solidFill>
              <a:srgbClr val="FF0000"/>
            </a:solidFill>
            <a:prstDash val="solid"/>
            <a:miter/>
            <a:headEnd type="none" w="med" len="med"/>
            <a:tailEnd type="none" w="med" len="med"/>
          </a:ln>
        </p:spPr>
        <p:txBody>
          <a:bodyPr/>
          <a:lstStyle/>
          <a:p>
            <a:pPr fontAlgn="base"/>
            <a:endParaRPr lang="zh-CN" altLang="en-US" sz="1050" strike="noStrike" noProof="1"/>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heckerboard(across)">
                                      <p:cBhvr>
                                        <p:cTn id="35" dur="500"/>
                                        <p:tgtEl>
                                          <p:spTgt spid="14"/>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85000"/>
                                        </p:tgtEl>
                                        <p:attrNameLst>
                                          <p:attrName>style.visibility</p:attrName>
                                        </p:attrNameLst>
                                      </p:cBhvr>
                                      <p:to>
                                        <p:strVal val="visible"/>
                                      </p:to>
                                    </p:set>
                                    <p:animEffect transition="in" filter="checkerboard(across)">
                                      <p:cBhvr>
                                        <p:cTn id="39" dur="500"/>
                                        <p:tgtEl>
                                          <p:spTgt spid="85000"/>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filter="strips(downRight)">
                                      <p:cBhvr>
                                        <p:cTn id="44"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P spid="850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2241" y="147016"/>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19" name="文本框 1"/>
          <p:cNvSpPr txBox="1"/>
          <p:nvPr/>
        </p:nvSpPr>
        <p:spPr>
          <a:xfrm>
            <a:off x="1175703" y="3041333"/>
            <a:ext cx="7123112" cy="1953260"/>
          </a:xfrm>
          <a:prstGeom prst="rect">
            <a:avLst/>
          </a:prstGeom>
          <a:noFill/>
          <a:ln w="9525">
            <a:noFill/>
          </a:ln>
        </p:spPr>
        <p:txBody>
          <a:bodyPr wrap="square" anchor="ctr">
            <a:spAutoFit/>
          </a:bodyPr>
          <a:lstStyle/>
          <a:p>
            <a:pPr lvl="0" indent="0" algn="just">
              <a:lnSpc>
                <a:spcPct val="130000"/>
              </a:lnSpc>
            </a:pPr>
            <a:r>
              <a:rPr lang="zh-CN" altLang="en-US" sz="2000" dirty="0">
                <a:latin typeface="微软雅黑" pitchFamily="34" charset="-122"/>
                <a:ea typeface="微软雅黑" pitchFamily="34" charset="-122"/>
              </a:rPr>
              <a:t>员工安全自主管理活动，就是将员工对人、物、环境不受到威胁和伤害的需求、对生命的关爱转化为员工对各种安全法规、制度的</a:t>
            </a:r>
            <a:r>
              <a:rPr lang="zh-CN" altLang="en-US" sz="2000" b="1" dirty="0">
                <a:solidFill>
                  <a:srgbClr val="C00000"/>
                </a:solidFill>
                <a:latin typeface="微软雅黑" pitchFamily="34" charset="-122"/>
                <a:ea typeface="微软雅黑" pitchFamily="34" charset="-122"/>
              </a:rPr>
              <a:t>自觉遵守</a:t>
            </a:r>
            <a:r>
              <a:rPr lang="zh-CN" altLang="en-US" sz="2000" dirty="0">
                <a:latin typeface="微软雅黑" pitchFamily="34" charset="-122"/>
                <a:ea typeface="微软雅黑" pitchFamily="34" charset="-122"/>
              </a:rPr>
              <a:t>和</a:t>
            </a:r>
            <a:r>
              <a:rPr lang="zh-CN" altLang="en-US" sz="2000" b="1" dirty="0">
                <a:solidFill>
                  <a:srgbClr val="C00000"/>
                </a:solidFill>
                <a:latin typeface="微软雅黑" pitchFamily="34" charset="-122"/>
                <a:ea typeface="微软雅黑" pitchFamily="34" charset="-122"/>
              </a:rPr>
              <a:t>执行</a:t>
            </a:r>
            <a:r>
              <a:rPr lang="zh-CN" altLang="en-US" sz="2000" dirty="0">
                <a:latin typeface="微软雅黑" pitchFamily="34" charset="-122"/>
                <a:ea typeface="微软雅黑" pitchFamily="34" charset="-122"/>
              </a:rPr>
              <a:t>的</a:t>
            </a:r>
            <a:r>
              <a:rPr lang="zh-CN" altLang="en-US" sz="2000" b="1" dirty="0">
                <a:solidFill>
                  <a:srgbClr val="C00000"/>
                </a:solidFill>
                <a:latin typeface="微软雅黑" pitchFamily="34" charset="-122"/>
                <a:ea typeface="微软雅黑" pitchFamily="34" charset="-122"/>
              </a:rPr>
              <a:t>自觉行为</a:t>
            </a:r>
            <a:r>
              <a:rPr lang="zh-CN" altLang="en-US" sz="2000" dirty="0">
                <a:latin typeface="微软雅黑" pitchFamily="34" charset="-122"/>
                <a:ea typeface="微软雅黑" pitchFamily="34" charset="-122"/>
              </a:rPr>
              <a:t>，依靠全体员工的自主性、能动性管理好安全工作，开展的一项有意义的活动。</a:t>
            </a:r>
          </a:p>
          <a:p>
            <a:pPr lvl="0" indent="0">
              <a:lnSpc>
                <a:spcPct val="130000"/>
              </a:lnSpc>
            </a:pPr>
            <a:endParaRPr lang="zh-CN" altLang="en-US" sz="1400" dirty="0">
              <a:latin typeface="微软雅黑" pitchFamily="34" charset="-122"/>
              <a:ea typeface="微软雅黑" pitchFamily="34" charset="-122"/>
            </a:endParaRPr>
          </a:p>
        </p:txBody>
      </p:sp>
      <p:sp>
        <p:nvSpPr>
          <p:cNvPr id="24" name="椭圆 23"/>
          <p:cNvSpPr/>
          <p:nvPr/>
        </p:nvSpPr>
        <p:spPr>
          <a:xfrm>
            <a:off x="6428423" y="2005330"/>
            <a:ext cx="776287" cy="722313"/>
          </a:xfrm>
          <a:prstGeom prst="ellipse">
            <a:avLst/>
          </a:prstGeom>
          <a:solidFill>
            <a:srgbClr val="F7AC12"/>
          </a:solidFill>
          <a:ln w="25400">
            <a:noFill/>
          </a:ln>
        </p:spPr>
        <p:txBody>
          <a:bodyPr lIns="68580" tIns="34290" rIns="68580" bIns="34290" anchor="ctr"/>
          <a:lstStyle/>
          <a:p>
            <a:pPr lvl="0" indent="0" algn="ctr"/>
            <a:r>
              <a:rPr lang="en-US" altLang="zh-CN" sz="2000" b="1" dirty="0">
                <a:solidFill>
                  <a:srgbClr val="D9D9D9"/>
                </a:solidFill>
                <a:latin typeface="微软雅黑" pitchFamily="34" charset="-122"/>
                <a:ea typeface="微软雅黑" pitchFamily="34" charset="-122"/>
              </a:rPr>
              <a:t>活动</a:t>
            </a:r>
          </a:p>
        </p:txBody>
      </p:sp>
      <p:sp>
        <p:nvSpPr>
          <p:cNvPr id="25" name="椭圆 24"/>
          <p:cNvSpPr/>
          <p:nvPr/>
        </p:nvSpPr>
        <p:spPr>
          <a:xfrm>
            <a:off x="5326698" y="2076768"/>
            <a:ext cx="774700" cy="723900"/>
          </a:xfrm>
          <a:prstGeom prst="ellipse">
            <a:avLst/>
          </a:prstGeom>
          <a:solidFill>
            <a:srgbClr val="203864"/>
          </a:solidFill>
          <a:ln w="25400">
            <a:noFill/>
          </a:ln>
        </p:spPr>
        <p:txBody>
          <a:bodyPr lIns="68580" tIns="34290" rIns="68580" bIns="34290" anchor="ctr"/>
          <a:lstStyle/>
          <a:p>
            <a:pPr lvl="0" indent="0" algn="ctr"/>
            <a:r>
              <a:rPr lang="en-US" altLang="zh-CN" sz="2000" b="1" dirty="0">
                <a:solidFill>
                  <a:srgbClr val="D9D9D9"/>
                </a:solidFill>
                <a:latin typeface="微软雅黑" pitchFamily="34" charset="-122"/>
                <a:ea typeface="微软雅黑" pitchFamily="34" charset="-122"/>
              </a:rPr>
              <a:t>管理</a:t>
            </a:r>
          </a:p>
        </p:txBody>
      </p:sp>
      <p:sp>
        <p:nvSpPr>
          <p:cNvPr id="26" name="椭圆 25"/>
          <p:cNvSpPr/>
          <p:nvPr/>
        </p:nvSpPr>
        <p:spPr>
          <a:xfrm>
            <a:off x="4223385" y="2005330"/>
            <a:ext cx="776288" cy="722313"/>
          </a:xfrm>
          <a:prstGeom prst="ellipse">
            <a:avLst/>
          </a:prstGeom>
          <a:solidFill>
            <a:srgbClr val="00B4CE"/>
          </a:solidFill>
          <a:ln w="25400">
            <a:noFill/>
          </a:ln>
        </p:spPr>
        <p:txBody>
          <a:bodyPr lIns="68580" tIns="34290" rIns="68580" bIns="34290" anchor="ctr"/>
          <a:lstStyle/>
          <a:p>
            <a:pPr lvl="0" indent="0" algn="ctr"/>
            <a:r>
              <a:rPr lang="en-US" altLang="zh-CN" sz="2000" b="1" dirty="0">
                <a:solidFill>
                  <a:srgbClr val="D9D9D9"/>
                </a:solidFill>
                <a:latin typeface="微软雅黑" pitchFamily="34" charset="-122"/>
                <a:ea typeface="微软雅黑" pitchFamily="34" charset="-122"/>
              </a:rPr>
              <a:t>自主</a:t>
            </a:r>
          </a:p>
        </p:txBody>
      </p:sp>
      <p:sp>
        <p:nvSpPr>
          <p:cNvPr id="27" name="椭圆 26"/>
          <p:cNvSpPr/>
          <p:nvPr/>
        </p:nvSpPr>
        <p:spPr>
          <a:xfrm>
            <a:off x="3105785" y="2076768"/>
            <a:ext cx="776288" cy="723900"/>
          </a:xfrm>
          <a:prstGeom prst="ellipse">
            <a:avLst/>
          </a:prstGeom>
          <a:solidFill>
            <a:srgbClr val="FF8607"/>
          </a:solidFill>
          <a:ln w="25400">
            <a:noFill/>
          </a:ln>
        </p:spPr>
        <p:txBody>
          <a:bodyPr lIns="68580" tIns="34290" rIns="68580" bIns="34290" anchor="ctr"/>
          <a:lstStyle/>
          <a:p>
            <a:pPr lvl="0" indent="0" algn="ctr"/>
            <a:r>
              <a:rPr lang="en-US" altLang="zh-CN" sz="2000" b="1" dirty="0">
                <a:solidFill>
                  <a:srgbClr val="D9D9D9"/>
                </a:solidFill>
                <a:latin typeface="微软雅黑" pitchFamily="34" charset="-122"/>
                <a:ea typeface="微软雅黑" pitchFamily="34" charset="-122"/>
              </a:rPr>
              <a:t>安全</a:t>
            </a:r>
          </a:p>
        </p:txBody>
      </p:sp>
      <p:sp>
        <p:nvSpPr>
          <p:cNvPr id="28" name="椭圆 27"/>
          <p:cNvSpPr/>
          <p:nvPr/>
        </p:nvSpPr>
        <p:spPr>
          <a:xfrm>
            <a:off x="2010410" y="2040255"/>
            <a:ext cx="774700" cy="722313"/>
          </a:xfrm>
          <a:prstGeom prst="ellipse">
            <a:avLst/>
          </a:prstGeom>
          <a:solidFill>
            <a:srgbClr val="0B4FA0"/>
          </a:solidFill>
          <a:ln w="25400">
            <a:noFill/>
          </a:ln>
        </p:spPr>
        <p:txBody>
          <a:bodyPr lIns="68580" tIns="34290" rIns="68580" bIns="34290" anchor="ctr"/>
          <a:lstStyle/>
          <a:p>
            <a:pPr lvl="0" indent="0" algn="ctr"/>
            <a:r>
              <a:rPr lang="en-US" altLang="zh-CN" sz="2000" b="1" dirty="0">
                <a:solidFill>
                  <a:srgbClr val="D9D9D9"/>
                </a:solidFill>
                <a:latin typeface="微软雅黑" pitchFamily="34" charset="-122"/>
                <a:ea typeface="微软雅黑" pitchFamily="34" charset="-122"/>
              </a:rPr>
              <a:t>员工</a:t>
            </a:r>
          </a:p>
        </p:txBody>
      </p:sp>
      <p:grpSp>
        <p:nvGrpSpPr>
          <p:cNvPr id="29" name="组合 28"/>
          <p:cNvGrpSpPr/>
          <p:nvPr/>
        </p:nvGrpSpPr>
        <p:grpSpPr>
          <a:xfrm>
            <a:off x="838473" y="1816201"/>
            <a:ext cx="7499533" cy="1169274"/>
            <a:chOff x="816883" y="2006375"/>
            <a:chExt cx="7499533" cy="1169274"/>
          </a:xfrm>
          <a:solidFill>
            <a:srgbClr val="203864"/>
          </a:solidFill>
        </p:grpSpPr>
        <p:sp>
          <p:nvSpPr>
            <p:cNvPr id="30" name="燕尾形 29"/>
            <p:cNvSpPr/>
            <p:nvPr/>
          </p:nvSpPr>
          <p:spPr>
            <a:xfrm>
              <a:off x="1170998" y="2011281"/>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sp>
          <p:nvSpPr>
            <p:cNvPr id="31" name="燕尾形 30"/>
            <p:cNvSpPr/>
            <p:nvPr/>
          </p:nvSpPr>
          <p:spPr>
            <a:xfrm>
              <a:off x="999200" y="2011281"/>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sp>
          <p:nvSpPr>
            <p:cNvPr id="32" name="燕尾形 31"/>
            <p:cNvSpPr/>
            <p:nvPr/>
          </p:nvSpPr>
          <p:spPr>
            <a:xfrm>
              <a:off x="816883" y="2011281"/>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sp>
          <p:nvSpPr>
            <p:cNvPr id="33" name="椭圆 1"/>
            <p:cNvSpPr/>
            <p:nvPr/>
          </p:nvSpPr>
          <p:spPr>
            <a:xfrm flipV="1">
              <a:off x="1341043" y="2008011"/>
              <a:ext cx="6489778" cy="1167638"/>
            </a:xfrm>
            <a:custGeom>
              <a:avLst/>
              <a:gdLst/>
              <a:ahLst/>
              <a:cxnLst/>
              <a:rect l="l" t="t"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 lastClr="CCE8CF"/>
                </a:solidFill>
                <a:latin typeface="Calibri"/>
                <a:ea typeface="微软雅黑" pitchFamily="34" charset="-122"/>
              </a:endParaRPr>
            </a:p>
          </p:txBody>
        </p:sp>
        <p:sp>
          <p:nvSpPr>
            <p:cNvPr id="34" name="燕尾形 33"/>
            <p:cNvSpPr/>
            <p:nvPr/>
          </p:nvSpPr>
          <p:spPr>
            <a:xfrm flipH="1">
              <a:off x="7822056" y="2006375"/>
              <a:ext cx="173551"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sp>
          <p:nvSpPr>
            <p:cNvPr id="35" name="燕尾形 34"/>
            <p:cNvSpPr/>
            <p:nvPr/>
          </p:nvSpPr>
          <p:spPr>
            <a:xfrm flipH="1">
              <a:off x="7979830" y="2006375"/>
              <a:ext cx="173551"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sp>
          <p:nvSpPr>
            <p:cNvPr id="36" name="燕尾形 35"/>
            <p:cNvSpPr/>
            <p:nvPr/>
          </p:nvSpPr>
          <p:spPr>
            <a:xfrm flipH="1">
              <a:off x="8144617" y="2006375"/>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grpSp>
      <p:sp>
        <p:nvSpPr>
          <p:cNvPr id="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4"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4</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1250"/>
                                        <p:tgtEl>
                                          <p:spTgt spid="29"/>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bldLvl="0" animBg="1"/>
      <p:bldP spid="25" grpId="0" bldLvl="0" animBg="1"/>
      <p:bldP spid="26" grpId="0" bldLvl="0" animBg="1"/>
      <p:bldP spid="27" grpId="0" bldLvl="0" animBg="1"/>
      <p:bldP spid="2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84822" y="74930"/>
            <a:ext cx="7809865" cy="428625"/>
          </a:xfrm>
          <a:prstGeom prst="rect">
            <a:avLst/>
          </a:prstGeom>
        </p:spPr>
        <p:txBody>
          <a:bodyPr lIns="0" tIns="0" rIns="0" bIns="0">
            <a:noAutofit/>
          </a:bodyPr>
          <a:lstStyle/>
          <a:p>
            <a:pPr lvl="0">
              <a:defRPr sz="1800">
                <a:solidFill>
                  <a:srgbClr val="000000"/>
                </a:solidFill>
                <a:uFillTx/>
              </a:defRPr>
            </a:pPr>
            <a:r>
              <a:rPr lang="zh-CN" sz="2800" b="1" dirty="0">
                <a:solidFill>
                  <a:srgbClr val="FFFFFF"/>
                </a:solidFill>
                <a:uFill>
                  <a:solidFill>
                    <a:srgbClr val="3A5063"/>
                  </a:solidFill>
                </a:uFill>
                <a:latin typeface="微软雅黑" pitchFamily="34" charset="-122"/>
                <a:ea typeface="微软雅黑" pitchFamily="34" charset="-122"/>
              </a:rPr>
              <a:t>三</a:t>
            </a:r>
            <a:r>
              <a:rPr sz="2800" b="1" dirty="0">
                <a:solidFill>
                  <a:srgbClr val="FFFFFF"/>
                </a:solidFill>
                <a:uFill>
                  <a:solidFill>
                    <a:srgbClr val="3A5063"/>
                  </a:solidFill>
                </a:uFill>
                <a:latin typeface="微软雅黑" pitchFamily="34" charset="-122"/>
                <a:ea typeface="微软雅黑" pitchFamily="34" charset="-122"/>
              </a:rPr>
              <a:t>、企业实施主动安全管理的重要性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34</a:t>
            </a:fld>
            <a:endParaRPr lang="en-US" altLang="zh-CN"/>
          </a:p>
        </p:txBody>
      </p:sp>
      <p:sp>
        <p:nvSpPr>
          <p:cNvPr id="20043" name="Shape 20043"/>
          <p:cNvSpPr/>
          <p:nvPr/>
        </p:nvSpPr>
        <p:spPr>
          <a:xfrm>
            <a:off x="1164590" y="1053465"/>
            <a:ext cx="6450330" cy="593090"/>
          </a:xfrm>
          <a:prstGeom prst="rect">
            <a:avLst/>
          </a:prstGeom>
          <a:noFill/>
          <a:ln w="12700">
            <a:miter lim="400000"/>
          </a:ln>
          <a:extLst>
            <a:ext uri="{909E8E84-426E-40DD-AFC4-6F175D3DCCD1}">
              <a14:hiddenFill xmlns:a14="http://schemas.microsoft.com/office/drawing/2010/main">
                <a:solidFill>
                  <a:srgbClr val="3194C6"/>
                </a:solidFill>
              </a14:hiddenFill>
            </a:ext>
          </a:extLst>
        </p:spPr>
        <p:txBody>
          <a:bodyPr lIns="0" tIns="0" rIns="0" bIns="0" anchor="ctr"/>
          <a:lstStyle/>
          <a:p>
            <a:pPr lvl="0" algn="ctr"/>
            <a:endParaRPr>
              <a:solidFill>
                <a:schemeClr val="tx1"/>
              </a:solidFill>
              <a:latin typeface="+mn-ea"/>
              <a:ea typeface="+mn-ea"/>
            </a:endParaRPr>
          </a:p>
        </p:txBody>
      </p:sp>
      <p:sp>
        <p:nvSpPr>
          <p:cNvPr id="20046" name="Shape 20046"/>
          <p:cNvSpPr/>
          <p:nvPr/>
        </p:nvSpPr>
        <p:spPr>
          <a:xfrm>
            <a:off x="1225550" y="1163320"/>
            <a:ext cx="6328410" cy="483235"/>
          </a:xfrm>
          <a:prstGeom prst="rect">
            <a:avLst/>
          </a:prstGeom>
          <a:ln w="12700">
            <a:miter lim="400000"/>
          </a:ln>
        </p:spPr>
        <p:txBody>
          <a:bodyPr wrap="square" lIns="45719" rIns="45719">
            <a:spAutoFit/>
          </a:bodyPr>
          <a:lstStyle/>
          <a:p>
            <a:pPr lvl="0">
              <a:defRPr>
                <a:uFillTx/>
              </a:defRPr>
            </a:pPr>
            <a:r>
              <a:rPr lang="en-US" altLang="zh-CN" sz="2400" dirty="0">
                <a:solidFill>
                  <a:schemeClr val="tx1"/>
                </a:solidFill>
                <a:uFill>
                  <a:solidFill>
                    <a:srgbClr val="FFFFFF"/>
                  </a:solidFill>
                </a:uFill>
                <a:latin typeface="+mn-ea"/>
                <a:ea typeface="+mn-ea"/>
                <a:cs typeface="+mn-cs"/>
                <a:sym typeface="Bebas Neue"/>
              </a:rPr>
              <a:t>1</a:t>
            </a:r>
            <a:r>
              <a:rPr lang="zh-CN" altLang="en-US" sz="2400" dirty="0">
                <a:solidFill>
                  <a:schemeClr val="tx1"/>
                </a:solidFill>
                <a:uFill>
                  <a:solidFill>
                    <a:srgbClr val="FFFFFF"/>
                  </a:solidFill>
                </a:uFill>
                <a:latin typeface="+mn-ea"/>
                <a:ea typeface="+mn-ea"/>
                <a:cs typeface="+mn-cs"/>
                <a:sym typeface="Bebas Neue"/>
              </a:rPr>
              <a:t>、安全文化建立与实现主动安全管理互补性</a:t>
            </a:r>
          </a:p>
        </p:txBody>
      </p:sp>
      <p:sp>
        <p:nvSpPr>
          <p:cNvPr id="3" name="标题 1"/>
          <p:cNvSpPr>
            <a:spLocks noGrp="1"/>
          </p:cNvSpPr>
          <p:nvPr/>
        </p:nvSpPr>
        <p:spPr>
          <a:xfrm>
            <a:off x="928688" y="2317750"/>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15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微软雅黑" pitchFamily="34" charset="-122"/>
                <a:ea typeface="微软雅黑" pitchFamily="34" charset="-122"/>
                <a:cs typeface="+mj-cs"/>
              </a:rPr>
              <a:t>安全文化建立离不开主动安全管理的建立；主动安全管理落实有利于安全文化实现</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520065" y="122274"/>
            <a:ext cx="7809865" cy="428625"/>
          </a:xfrm>
          <a:prstGeom prst="rect">
            <a:avLst/>
          </a:prstGeom>
        </p:spPr>
        <p:txBody>
          <a:bodyPr lIns="0" tIns="0" rIns="0" bIns="0">
            <a:noAutofit/>
          </a:bodyPr>
          <a:lstStyle/>
          <a:p>
            <a:pPr lvl="0">
              <a:defRPr sz="1800">
                <a:solidFill>
                  <a:srgbClr val="000000"/>
                </a:solidFill>
                <a:uFillTx/>
              </a:defRPr>
            </a:pPr>
            <a:r>
              <a:rPr lang="zh-CN" sz="2800" b="1" dirty="0">
                <a:solidFill>
                  <a:srgbClr val="FFFFFF"/>
                </a:solidFill>
                <a:uFill>
                  <a:solidFill>
                    <a:srgbClr val="3A5063"/>
                  </a:solidFill>
                </a:uFill>
                <a:latin typeface="微软雅黑" pitchFamily="34" charset="-122"/>
                <a:ea typeface="微软雅黑" pitchFamily="34" charset="-122"/>
              </a:rPr>
              <a:t>三</a:t>
            </a:r>
            <a:r>
              <a:rPr sz="2800" b="1" dirty="0">
                <a:solidFill>
                  <a:srgbClr val="FFFFFF"/>
                </a:solidFill>
                <a:uFill>
                  <a:solidFill>
                    <a:srgbClr val="3A5063"/>
                  </a:solidFill>
                </a:uFill>
                <a:latin typeface="微软雅黑" pitchFamily="34" charset="-122"/>
                <a:ea typeface="微软雅黑" pitchFamily="34" charset="-122"/>
              </a:rPr>
              <a:t>、企业实施主动安全管理的重要性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35</a:t>
            </a:fld>
            <a:endParaRPr lang="en-US" altLang="zh-CN"/>
          </a:p>
        </p:txBody>
      </p:sp>
      <p:sp>
        <p:nvSpPr>
          <p:cNvPr id="5" name="TextBox 28"/>
          <p:cNvSpPr txBox="1"/>
          <p:nvPr/>
        </p:nvSpPr>
        <p:spPr>
          <a:xfrm>
            <a:off x="949325" y="1206500"/>
            <a:ext cx="7380605" cy="1097280"/>
          </a:xfrm>
          <a:prstGeom prst="rect">
            <a:avLst/>
          </a:prstGeom>
          <a:noFill/>
          <a:ln w="9525">
            <a:noFill/>
          </a:ln>
        </p:spPr>
        <p:txBody>
          <a:bodyPr wrap="square" anchor="t">
            <a:spAutoFit/>
          </a:bodyPr>
          <a:lstStyle/>
          <a:p>
            <a:pPr lvl="0" indent="0" defTabSz="914400">
              <a:lnSpc>
                <a:spcPct val="150000"/>
              </a:lnSpc>
            </a:pPr>
            <a:r>
              <a:rPr lang="en-US" altLang="zh-CN" sz="2200" dirty="0">
                <a:solidFill>
                  <a:srgbClr val="223D7B"/>
                </a:solidFill>
                <a:latin typeface="微软雅黑" pitchFamily="34" charset="-122"/>
                <a:ea typeface="微软雅黑" pitchFamily="34" charset="-122"/>
              </a:rPr>
              <a:t>2</a:t>
            </a:r>
            <a:r>
              <a:rPr lang="zh-CN" altLang="en-US" sz="2200" dirty="0">
                <a:solidFill>
                  <a:srgbClr val="223D7B"/>
                </a:solidFill>
                <a:latin typeface="微软雅黑" pitchFamily="34" charset="-122"/>
                <a:ea typeface="微软雅黑" pitchFamily="34" charset="-122"/>
              </a:rPr>
              <a:t>、实施主动安全管理才能真正做到：</a:t>
            </a:r>
          </a:p>
          <a:p>
            <a:pPr lvl="0" indent="0" defTabSz="914400">
              <a:lnSpc>
                <a:spcPct val="150000"/>
              </a:lnSpc>
            </a:pPr>
            <a:r>
              <a:rPr lang="zh-CN" altLang="en-US" sz="2200" dirty="0">
                <a:solidFill>
                  <a:srgbClr val="223D7B"/>
                </a:solidFill>
                <a:latin typeface="微软雅黑" pitchFamily="34" charset="-122"/>
                <a:ea typeface="微软雅黑" pitchFamily="34" charset="-122"/>
              </a:rPr>
              <a:t>                                      </a:t>
            </a:r>
            <a:r>
              <a:rPr lang="zh-CN" altLang="en-US" sz="2200" b="1" dirty="0">
                <a:solidFill>
                  <a:srgbClr val="FF9300"/>
                </a:solidFill>
                <a:latin typeface="微软雅黑" pitchFamily="34" charset="-122"/>
                <a:ea typeface="微软雅黑" pitchFamily="34" charset="-122"/>
              </a:rPr>
              <a:t>安全生产，人人有责、人人尽责！</a:t>
            </a:r>
          </a:p>
        </p:txBody>
      </p:sp>
      <p:sp>
        <p:nvSpPr>
          <p:cNvPr id="3" name="标题 1"/>
          <p:cNvSpPr>
            <a:spLocks noGrp="1"/>
          </p:cNvSpPr>
          <p:nvPr/>
        </p:nvSpPr>
        <p:spPr>
          <a:xfrm>
            <a:off x="889000" y="2767013"/>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15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微软雅黑" pitchFamily="34" charset="-122"/>
                <a:ea typeface="微软雅黑" pitchFamily="34" charset="-122"/>
                <a:cs typeface="+mj-cs"/>
              </a:rPr>
              <a:t>实施主动安全管理必须先清晰落实安全管理责任制；职责不清晰安全管理无从谈起</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1+#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扑2.wav"/>
                                        </p:tgtEl>
                                      </p:cMediaNode>
                                    </p:audio>
                                  </p:subTnLst>
                                </p:cTn>
                              </p:par>
                            </p:childTnLst>
                          </p:cTn>
                        </p:par>
                        <p:par>
                          <p:cTn id="9" fill="hold">
                            <p:stCondLst>
                              <p:cond delay="3000"/>
                            </p:stCondLst>
                            <p:childTnLst>
                              <p:par>
                                <p:cTn id="10" presetID="8" presetClass="entr" presetSubtype="16" fill="hold" grpId="1"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par>
                          <p:cTn id="13" fill="hold">
                            <p:stCondLst>
                              <p:cond delay="5000"/>
                            </p:stCondLst>
                            <p:childTnLst>
                              <p:par>
                                <p:cTn id="14" presetID="8"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19587" y="143539"/>
            <a:ext cx="7809865" cy="428625"/>
          </a:xfrm>
          <a:prstGeom prst="rect">
            <a:avLst/>
          </a:prstGeom>
        </p:spPr>
        <p:txBody>
          <a:bodyPr lIns="0" tIns="0" rIns="0" bIns="0">
            <a:noAutofit/>
          </a:bodyPr>
          <a:lstStyle/>
          <a:p>
            <a:pPr lvl="0">
              <a:defRPr sz="1800">
                <a:solidFill>
                  <a:srgbClr val="000000"/>
                </a:solidFill>
                <a:uFillTx/>
              </a:defRPr>
            </a:pPr>
            <a:r>
              <a:rPr lang="zh-CN" sz="2800" b="1" dirty="0">
                <a:solidFill>
                  <a:srgbClr val="FFFFFF"/>
                </a:solidFill>
                <a:uFill>
                  <a:solidFill>
                    <a:srgbClr val="3A5063"/>
                  </a:solidFill>
                </a:uFill>
                <a:latin typeface="微软雅黑" pitchFamily="34" charset="-122"/>
                <a:ea typeface="微软雅黑" pitchFamily="34" charset="-122"/>
              </a:rPr>
              <a:t>三</a:t>
            </a:r>
            <a:r>
              <a:rPr sz="2800" b="1" dirty="0">
                <a:solidFill>
                  <a:srgbClr val="FFFFFF"/>
                </a:solidFill>
                <a:uFill>
                  <a:solidFill>
                    <a:srgbClr val="3A5063"/>
                  </a:solidFill>
                </a:uFill>
                <a:latin typeface="微软雅黑" pitchFamily="34" charset="-122"/>
                <a:ea typeface="微软雅黑" pitchFamily="34" charset="-122"/>
              </a:rPr>
              <a:t>、企业实施主动安全管理的重要性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36</a:t>
            </a:fld>
            <a:endParaRPr lang="en-US" altLang="zh-CN"/>
          </a:p>
        </p:txBody>
      </p:sp>
      <p:sp>
        <p:nvSpPr>
          <p:cNvPr id="5" name="TextBox 28"/>
          <p:cNvSpPr txBox="1"/>
          <p:nvPr/>
        </p:nvSpPr>
        <p:spPr>
          <a:xfrm>
            <a:off x="829310" y="1188403"/>
            <a:ext cx="7879080" cy="1097280"/>
          </a:xfrm>
          <a:prstGeom prst="rect">
            <a:avLst/>
          </a:prstGeom>
          <a:noFill/>
          <a:ln w="9525">
            <a:noFill/>
          </a:ln>
        </p:spPr>
        <p:txBody>
          <a:bodyPr wrap="none" anchor="t">
            <a:spAutoFit/>
          </a:bodyPr>
          <a:lstStyle/>
          <a:p>
            <a:pPr lvl="0" indent="0" defTabSz="914400">
              <a:lnSpc>
                <a:spcPct val="150000"/>
              </a:lnSpc>
            </a:pPr>
            <a:r>
              <a:rPr lang="en-US" altLang="zh-CN" sz="2200" dirty="0">
                <a:solidFill>
                  <a:srgbClr val="223D7B"/>
                </a:solidFill>
                <a:latin typeface="微软雅黑" pitchFamily="34" charset="-122"/>
                <a:ea typeface="微软雅黑" pitchFamily="34" charset="-122"/>
              </a:rPr>
              <a:t>3</a:t>
            </a:r>
            <a:r>
              <a:rPr lang="zh-CN" altLang="en-US" sz="2200" dirty="0">
                <a:solidFill>
                  <a:srgbClr val="223D7B"/>
                </a:solidFill>
                <a:latin typeface="微软雅黑" pitchFamily="34" charset="-122"/>
                <a:ea typeface="微软雅黑" pitchFamily="34" charset="-122"/>
              </a:rPr>
              <a:t>、实施主动安全管理才能真正做到：</a:t>
            </a:r>
          </a:p>
          <a:p>
            <a:pPr lvl="0" indent="0" defTabSz="914400">
              <a:lnSpc>
                <a:spcPct val="150000"/>
              </a:lnSpc>
            </a:pPr>
            <a:r>
              <a:rPr lang="zh-CN" altLang="en-US" sz="2200" dirty="0">
                <a:solidFill>
                  <a:srgbClr val="223D7B"/>
                </a:solidFill>
                <a:latin typeface="微软雅黑" pitchFamily="34" charset="-122"/>
                <a:ea typeface="微软雅黑" pitchFamily="34" charset="-122"/>
              </a:rPr>
              <a:t>            </a:t>
            </a:r>
            <a:r>
              <a:rPr lang="zh-CN" altLang="en-US" sz="2200" b="1" dirty="0">
                <a:solidFill>
                  <a:srgbClr val="FF9300"/>
                </a:solidFill>
                <a:latin typeface="微软雅黑" pitchFamily="34" charset="-122"/>
                <a:ea typeface="微软雅黑" pitchFamily="34" charset="-122"/>
              </a:rPr>
              <a:t>我的安全我负责，他人安全我有责，企业安全我尽责！</a:t>
            </a:r>
          </a:p>
        </p:txBody>
      </p:sp>
      <p:sp>
        <p:nvSpPr>
          <p:cNvPr id="3" name="标题 1"/>
          <p:cNvSpPr>
            <a:spLocks noGrp="1"/>
          </p:cNvSpPr>
          <p:nvPr/>
        </p:nvSpPr>
        <p:spPr>
          <a:xfrm>
            <a:off x="960438" y="2665413"/>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15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微软雅黑" pitchFamily="34" charset="-122"/>
                <a:ea typeface="微软雅黑" pitchFamily="34" charset="-122"/>
                <a:cs typeface="+mj-cs"/>
              </a:rPr>
              <a:t>实施主动安全管理必须依靠全员参与/员工参与是主动安全管理的保证</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1+#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扑2.wav"/>
                                        </p:tgtEl>
                                      </p:cMediaNode>
                                    </p:audio>
                                  </p:subTnLst>
                                </p:cTn>
                              </p:par>
                            </p:childTnLst>
                          </p:cTn>
                        </p:par>
                        <p:par>
                          <p:cTn id="9" fill="hold">
                            <p:stCondLst>
                              <p:cond delay="3000"/>
                            </p:stCondLst>
                            <p:childTnLst>
                              <p:par>
                                <p:cTn id="10" presetID="8" presetClass="entr" presetSubtype="16" fill="hold" grpId="1"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par>
                          <p:cTn id="13" fill="hold">
                            <p:stCondLst>
                              <p:cond delay="5000"/>
                            </p:stCondLst>
                            <p:childTnLst>
                              <p:par>
                                <p:cTn id="14" presetID="8"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122275"/>
            <a:ext cx="7809865" cy="428625"/>
          </a:xfrm>
          <a:prstGeom prst="rect">
            <a:avLst/>
          </a:prstGeom>
        </p:spPr>
        <p:txBody>
          <a:bodyPr lIns="0" tIns="0" rIns="0" bIns="0">
            <a:noAutofit/>
          </a:bodyPr>
          <a:lstStyle/>
          <a:p>
            <a:pPr lvl="0">
              <a:defRPr sz="1800">
                <a:solidFill>
                  <a:srgbClr val="000000"/>
                </a:solidFill>
                <a:uFillTx/>
              </a:defRPr>
            </a:pPr>
            <a:r>
              <a:rPr lang="zh-CN" sz="2800" b="1" dirty="0">
                <a:solidFill>
                  <a:srgbClr val="FFFFFF"/>
                </a:solidFill>
                <a:uFill>
                  <a:solidFill>
                    <a:srgbClr val="3A5063"/>
                  </a:solidFill>
                </a:uFill>
                <a:latin typeface="微软雅黑" pitchFamily="34" charset="-122"/>
                <a:ea typeface="微软雅黑" pitchFamily="34" charset="-122"/>
              </a:rPr>
              <a:t>三</a:t>
            </a:r>
            <a:r>
              <a:rPr sz="2800" b="1" dirty="0">
                <a:solidFill>
                  <a:srgbClr val="FFFFFF"/>
                </a:solidFill>
                <a:uFill>
                  <a:solidFill>
                    <a:srgbClr val="3A5063"/>
                  </a:solidFill>
                </a:uFill>
                <a:latin typeface="微软雅黑" pitchFamily="34" charset="-122"/>
                <a:ea typeface="微软雅黑" pitchFamily="34" charset="-122"/>
              </a:rPr>
              <a:t>、企业实施主动安全管理的重要性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37</a:t>
            </a:fld>
            <a:endParaRPr lang="en-US" altLang="zh-CN"/>
          </a:p>
        </p:txBody>
      </p:sp>
      <p:sp>
        <p:nvSpPr>
          <p:cNvPr id="5" name="TextBox 28"/>
          <p:cNvSpPr txBox="1"/>
          <p:nvPr/>
        </p:nvSpPr>
        <p:spPr>
          <a:xfrm>
            <a:off x="1111885" y="1167130"/>
            <a:ext cx="7800340" cy="1097280"/>
          </a:xfrm>
          <a:prstGeom prst="rect">
            <a:avLst/>
          </a:prstGeom>
          <a:noFill/>
          <a:ln w="9525">
            <a:noFill/>
          </a:ln>
        </p:spPr>
        <p:txBody>
          <a:bodyPr wrap="square" anchor="t">
            <a:spAutoFit/>
          </a:bodyPr>
          <a:lstStyle/>
          <a:p>
            <a:pPr lvl="0" indent="0" defTabSz="914400">
              <a:lnSpc>
                <a:spcPct val="150000"/>
              </a:lnSpc>
            </a:pPr>
            <a:r>
              <a:rPr lang="en-US" altLang="zh-CN" sz="2200" dirty="0">
                <a:solidFill>
                  <a:srgbClr val="223D7B"/>
                </a:solidFill>
                <a:latin typeface="微软雅黑" pitchFamily="34" charset="-122"/>
                <a:ea typeface="微软雅黑" pitchFamily="34" charset="-122"/>
              </a:rPr>
              <a:t>4</a:t>
            </a:r>
            <a:r>
              <a:rPr lang="zh-CN" altLang="en-US" sz="2200" dirty="0">
                <a:solidFill>
                  <a:srgbClr val="223D7B"/>
                </a:solidFill>
                <a:latin typeface="微软雅黑" pitchFamily="34" charset="-122"/>
                <a:ea typeface="微软雅黑" pitchFamily="34" charset="-122"/>
              </a:rPr>
              <a:t>、实施主动安全管理才能实现：</a:t>
            </a:r>
          </a:p>
          <a:p>
            <a:pPr lvl="0" indent="0" defTabSz="914400">
              <a:lnSpc>
                <a:spcPct val="150000"/>
              </a:lnSpc>
            </a:pPr>
            <a:r>
              <a:rPr lang="zh-CN" altLang="en-US" sz="2200" dirty="0">
                <a:solidFill>
                  <a:srgbClr val="223D7B"/>
                </a:solidFill>
                <a:latin typeface="微软雅黑" pitchFamily="34" charset="-122"/>
                <a:ea typeface="微软雅黑" pitchFamily="34" charset="-122"/>
              </a:rPr>
              <a:t>            </a:t>
            </a:r>
            <a:r>
              <a:rPr lang="zh-CN" altLang="en-US" sz="2200" b="1" dirty="0">
                <a:solidFill>
                  <a:srgbClr val="FF9300"/>
                </a:solidFill>
                <a:latin typeface="微软雅黑" pitchFamily="34" charset="-122"/>
                <a:ea typeface="微软雅黑" pitchFamily="34" charset="-122"/>
              </a:rPr>
              <a:t>个人无违章、现场无隐患、管理无漏洞、班组无事故</a:t>
            </a:r>
          </a:p>
        </p:txBody>
      </p:sp>
      <p:sp>
        <p:nvSpPr>
          <p:cNvPr id="3" name="标题 1"/>
          <p:cNvSpPr>
            <a:spLocks noGrp="1"/>
          </p:cNvSpPr>
          <p:nvPr/>
        </p:nvSpPr>
        <p:spPr>
          <a:xfrm>
            <a:off x="968375" y="2633663"/>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15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微软雅黑" pitchFamily="34" charset="-122"/>
                <a:ea typeface="微软雅黑" pitchFamily="34" charset="-122"/>
                <a:cs typeface="+mj-cs"/>
              </a:rPr>
              <a:t>实施主动安全管理必须建立清晰的安全绩效考核机制/绩效考核重点是全员参与度</a:t>
            </a:r>
            <a:r>
              <a:rPr lang="zh-CN" altLang="en-US" sz="3200" b="1" i="0" u="none" strike="noStrike" kern="2200" baseline="0" noProof="1">
                <a:solidFill>
                  <a:srgbClr val="203864"/>
                </a:solidFill>
                <a:effectLst>
                  <a:outerShdw blurRad="38100" dist="38100" dir="2700000" algn="tl">
                    <a:srgbClr val="000000">
                      <a:alpha val="43137"/>
                    </a:srgbClr>
                  </a:outerShdw>
                </a:effectLst>
                <a:latin typeface="微软雅黑" pitchFamily="34" charset="-122"/>
                <a:ea typeface="微软雅黑" pitchFamily="34" charset="-122"/>
                <a:cs typeface="+mj-cs"/>
              </a:rPr>
              <a:t>。</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1+#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扑2.wav"/>
                                        </p:tgtEl>
                                      </p:cMediaNode>
                                    </p:audio>
                                  </p:subTnLst>
                                </p:cTn>
                              </p:par>
                            </p:childTnLst>
                          </p:cTn>
                        </p:par>
                        <p:par>
                          <p:cTn id="9" fill="hold">
                            <p:stCondLst>
                              <p:cond delay="3000"/>
                            </p:stCondLst>
                            <p:childTnLst>
                              <p:par>
                                <p:cTn id="10" presetID="8" presetClass="entr" presetSubtype="16" fill="hold" grpId="1"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par>
                          <p:cTn id="13" fill="hold">
                            <p:stCondLst>
                              <p:cond delay="5000"/>
                            </p:stCondLst>
                            <p:childTnLst>
                              <p:par>
                                <p:cTn id="14" presetID="8"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jZsF-fxwvpaq1345350"/>
          <p:cNvPicPr>
            <a:picLocks noChangeAspect="1"/>
          </p:cNvPicPr>
          <p:nvPr/>
        </p:nvPicPr>
        <p:blipFill>
          <a:blip r:embed="rId3"/>
          <a:srcRect l="-13" t="13580" r="3662" b="8137"/>
          <a:stretch>
            <a:fillRect/>
          </a:stretch>
        </p:blipFill>
        <p:spPr>
          <a:xfrm>
            <a:off x="-4286" y="-45720"/>
            <a:ext cx="9161145" cy="5187791"/>
          </a:xfrm>
          <a:prstGeom prst="rect">
            <a:avLst/>
          </a:prstGeom>
        </p:spPr>
      </p:pic>
      <p:sp>
        <p:nvSpPr>
          <p:cNvPr id="5" name="矩形 4"/>
          <p:cNvSpPr/>
          <p:nvPr/>
        </p:nvSpPr>
        <p:spPr>
          <a:xfrm>
            <a:off x="465296" y="3549968"/>
            <a:ext cx="8526780" cy="940435"/>
          </a:xfrm>
          <a:prstGeom prst="rect">
            <a:avLst/>
          </a:prstGeom>
        </p:spPr>
        <p:txBody>
          <a:bodyPr wrap="square">
            <a:spAutoFit/>
          </a:bodyPr>
          <a:lstStyle/>
          <a:p>
            <a:pPr algn="just" fontAlgn="base">
              <a:lnSpc>
                <a:spcPct val="100000"/>
              </a:lnSpc>
            </a:pPr>
            <a:r>
              <a:rPr lang="zh-CN" altLang="en-US" sz="4050" strike="noStrike" noProof="1">
                <a:ln w="12700">
                  <a:noFill/>
                </a:ln>
                <a:solidFill>
                  <a:srgbClr val="007DDA"/>
                </a:solidFill>
                <a:effectLst>
                  <a:glow rad="127000">
                    <a:sysClr val="window" lastClr="CCE8CF"/>
                  </a:glow>
                </a:effectLst>
                <a:latin typeface="方正正大黑简体" charset="-122"/>
                <a:ea typeface="方正正大黑简体" charset="-122"/>
                <a:cs typeface="+mn-ea"/>
              </a:rPr>
              <a:t>两飞机差三秒险相撞背后的</a:t>
            </a:r>
            <a:r>
              <a:rPr lang="zh-CN" altLang="en-US" sz="4050" strike="noStrike" noProof="1">
                <a:ln w="12700">
                  <a:noFill/>
                </a:ln>
                <a:solidFill>
                  <a:srgbClr val="FF8500"/>
                </a:solidFill>
                <a:effectLst>
                  <a:glow rad="127000">
                    <a:sysClr val="window" lastClr="CCE8CF"/>
                  </a:glow>
                </a:effectLst>
                <a:latin typeface="方正正大黑简体" charset="-122"/>
                <a:ea typeface="方正正大黑简体" charset="-122"/>
                <a:cs typeface="+mn-ea"/>
              </a:rPr>
              <a:t>管理问题</a:t>
            </a:r>
            <a:r>
              <a:rPr lang="zh-CN" altLang="en-US" sz="5400" strike="noStrike" noProof="1">
                <a:ln w="12700">
                  <a:noFill/>
                </a:ln>
                <a:solidFill>
                  <a:srgbClr val="FF8500"/>
                </a:solidFill>
                <a:effectLst>
                  <a:glow rad="127000">
                    <a:sysClr val="window" lastClr="CCE8CF"/>
                  </a:glow>
                </a:effectLst>
                <a:latin typeface="方正正大黑简体" charset="-122"/>
                <a:ea typeface="方正正大黑简体" charset="-122"/>
                <a:cs typeface="+mn-ea"/>
              </a:rPr>
              <a:t> </a:t>
            </a:r>
          </a:p>
        </p:txBody>
      </p:sp>
    </p:spTree>
  </p:cSld>
  <p:clrMapOvr>
    <a:masterClrMapping/>
  </p:clrMapOvr>
  <mc:AlternateContent xmlns:mc="http://schemas.openxmlformats.org/markup-compatibility/2006" xmlns:p14="http://schemas.microsoft.com/office/powerpoint/2010/main">
    <mc:Choice Requires="p14">
      <p:transition spd="slow" p14:dur="1500" advClick="0" advTm="8000">
        <p:random/>
      </p:transition>
    </mc:Choice>
    <mc:Fallback xmlns="">
      <p:transition spd="slow" advClick="0" advTm="800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170" y="125487"/>
            <a:ext cx="7809865" cy="428625"/>
          </a:xfrm>
          <a:prstGeom prst="rect">
            <a:avLst/>
          </a:prstGeom>
        </p:spPr>
        <p:txBody>
          <a:bodyPr lIns="0" tIns="0" rIns="0" bIns="0">
            <a:noAutofit/>
          </a:bodyPr>
          <a:lstStyle/>
          <a:p>
            <a:pPr lvl="0">
              <a:defRPr sz="1800">
                <a:solidFill>
                  <a:srgbClr val="000000"/>
                </a:solidFill>
                <a:uFillTx/>
              </a:defRPr>
            </a:pPr>
            <a:r>
              <a:rPr lang="zh-CN" sz="2800" b="1" dirty="0">
                <a:solidFill>
                  <a:srgbClr val="FFFFFF"/>
                </a:solidFill>
                <a:uFill>
                  <a:solidFill>
                    <a:srgbClr val="3A5063"/>
                  </a:solidFill>
                </a:uFill>
                <a:latin typeface="微软雅黑" pitchFamily="34" charset="-122"/>
                <a:ea typeface="微软雅黑" pitchFamily="34" charset="-122"/>
              </a:rPr>
              <a:t>四</a:t>
            </a:r>
            <a:r>
              <a:rPr sz="2800" b="1" dirty="0">
                <a:solidFill>
                  <a:srgbClr val="FFFFFF"/>
                </a:solidFill>
                <a:uFill>
                  <a:solidFill>
                    <a:srgbClr val="3A5063"/>
                  </a:solidFill>
                </a:uFill>
                <a:latin typeface="微软雅黑" pitchFamily="34" charset="-122"/>
                <a:ea typeface="微软雅黑" pitchFamily="34" charset="-122"/>
              </a:rPr>
              <a:t>、两飞机差三秒险相撞背后的管理问题</a:t>
            </a:r>
          </a:p>
        </p:txBody>
      </p:sp>
      <p:sp>
        <p:nvSpPr>
          <p:cNvPr id="3" name="TextBox 3"/>
          <p:cNvSpPr txBox="1">
            <a:spLocks noChangeArrowheads="1"/>
          </p:cNvSpPr>
          <p:nvPr/>
        </p:nvSpPr>
        <p:spPr bwMode="auto">
          <a:xfrm>
            <a:off x="709295" y="1081405"/>
            <a:ext cx="7809230"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itchFamily="2" charset="-122"/>
                <a:ea typeface="华文细黑" pitchFamily="2" charset="-122"/>
              </a:defRPr>
            </a:lvl1pPr>
            <a:lvl2pPr marL="742950" indent="-285750" eaLnBrk="0" hangingPunct="0">
              <a:defRPr kumimoji="1" sz="1500">
                <a:solidFill>
                  <a:schemeClr val="accent2"/>
                </a:solidFill>
                <a:latin typeface="华文细黑" pitchFamily="2" charset="-122"/>
                <a:ea typeface="华文细黑" pitchFamily="2" charset="-122"/>
              </a:defRPr>
            </a:lvl2pPr>
            <a:lvl3pPr marL="1143000" indent="-228600" eaLnBrk="0" hangingPunct="0">
              <a:defRPr kumimoji="1" sz="1500">
                <a:solidFill>
                  <a:schemeClr val="accent2"/>
                </a:solidFill>
                <a:latin typeface="华文细黑" pitchFamily="2" charset="-122"/>
                <a:ea typeface="华文细黑" pitchFamily="2" charset="-122"/>
              </a:defRPr>
            </a:lvl3pPr>
            <a:lvl4pPr marL="1600200" indent="-228600" eaLnBrk="0" hangingPunct="0">
              <a:defRPr kumimoji="1" sz="1500">
                <a:solidFill>
                  <a:schemeClr val="accent2"/>
                </a:solidFill>
                <a:latin typeface="华文细黑" pitchFamily="2" charset="-122"/>
                <a:ea typeface="华文细黑" pitchFamily="2" charset="-122"/>
              </a:defRPr>
            </a:lvl4pPr>
            <a:lvl5pPr marL="2057400" indent="-228600" eaLnBrk="0" hangingPunct="0">
              <a:defRPr kumimoji="1" sz="1500">
                <a:solidFill>
                  <a:schemeClr val="accent2"/>
                </a:solidFill>
                <a:latin typeface="华文细黑" pitchFamily="2" charset="-122"/>
                <a:ea typeface="华文细黑" pitchFamily="2" charset="-122"/>
              </a:defRPr>
            </a:lvl5pPr>
            <a:lvl6pPr marL="2514600" indent="-228600" eaLnBrk="0" fontAlgn="base" hangingPunct="0">
              <a:spcBef>
                <a:spcPct val="0"/>
              </a:spcBef>
              <a:spcAft>
                <a:spcPct val="0"/>
              </a:spcAft>
              <a:defRPr kumimoji="1" sz="1500">
                <a:solidFill>
                  <a:schemeClr val="accent2"/>
                </a:solidFill>
                <a:latin typeface="华文细黑" pitchFamily="2" charset="-122"/>
                <a:ea typeface="华文细黑" pitchFamily="2" charset="-122"/>
              </a:defRPr>
            </a:lvl6pPr>
            <a:lvl7pPr marL="2971800" indent="-228600" eaLnBrk="0" fontAlgn="base" hangingPunct="0">
              <a:spcBef>
                <a:spcPct val="0"/>
              </a:spcBef>
              <a:spcAft>
                <a:spcPct val="0"/>
              </a:spcAft>
              <a:defRPr kumimoji="1" sz="1500">
                <a:solidFill>
                  <a:schemeClr val="accent2"/>
                </a:solidFill>
                <a:latin typeface="华文细黑" pitchFamily="2" charset="-122"/>
                <a:ea typeface="华文细黑" pitchFamily="2" charset="-122"/>
              </a:defRPr>
            </a:lvl7pPr>
            <a:lvl8pPr marL="3429000" indent="-228600" eaLnBrk="0" fontAlgn="base" hangingPunct="0">
              <a:spcBef>
                <a:spcPct val="0"/>
              </a:spcBef>
              <a:spcAft>
                <a:spcPct val="0"/>
              </a:spcAft>
              <a:defRPr kumimoji="1" sz="1500">
                <a:solidFill>
                  <a:schemeClr val="accent2"/>
                </a:solidFill>
                <a:latin typeface="华文细黑" pitchFamily="2" charset="-122"/>
                <a:ea typeface="华文细黑" pitchFamily="2" charset="-122"/>
              </a:defRPr>
            </a:lvl8pPr>
            <a:lvl9pPr marL="3886200" indent="-228600" eaLnBrk="0" fontAlgn="base" hangingPunct="0">
              <a:spcBef>
                <a:spcPct val="0"/>
              </a:spcBef>
              <a:spcAft>
                <a:spcPct val="0"/>
              </a:spcAft>
              <a:defRPr kumimoji="1" sz="1500">
                <a:solidFill>
                  <a:schemeClr val="accent2"/>
                </a:solidFill>
                <a:latin typeface="华文细黑" pitchFamily="2" charset="-122"/>
                <a:ea typeface="华文细黑" pitchFamily="2" charset="-122"/>
              </a:defRPr>
            </a:lvl9pPr>
          </a:lstStyle>
          <a:p>
            <a:pPr marL="342900" indent="-342900" algn="just" eaLnBrk="1" hangingPunct="1">
              <a:lnSpc>
                <a:spcPct val="150000"/>
              </a:lnSpc>
              <a:buFont typeface="Wingdings" charset="2"/>
              <a:buChar char="p"/>
            </a:pPr>
            <a:r>
              <a:rPr lang="en-US" altLang="zh-CN" sz="2000" dirty="0">
                <a:solidFill>
                  <a:schemeClr val="tx1"/>
                </a:solidFill>
                <a:latin typeface="微软雅黑" pitchFamily="34" charset="-122"/>
                <a:ea typeface="微软雅黑" pitchFamily="34" charset="-122"/>
                <a:cs typeface="Arial" charset="0"/>
              </a:rPr>
              <a:t>2016</a:t>
            </a:r>
            <a:r>
              <a:rPr lang="zh-CN" altLang="en-US" sz="2000" dirty="0">
                <a:solidFill>
                  <a:schemeClr val="tx1"/>
                </a:solidFill>
                <a:latin typeface="微软雅黑" pitchFamily="34" charset="-122"/>
                <a:ea typeface="微软雅黑" pitchFamily="34" charset="-122"/>
                <a:cs typeface="Arial" charset="0"/>
              </a:rPr>
              <a:t>年10月11日，上海虹桥机场两飞机险互撞，当时两架飞机垂直距离仅19米，翼尖距13米，如果不是A320机长应变及时，果断拉升A320飞机，那么满载乘客和机组人员约500人的两架飞机就会发生碰撞！</a:t>
            </a:r>
          </a:p>
          <a:p>
            <a:pPr marL="342900" indent="-342900" algn="just" eaLnBrk="1" hangingPunct="1">
              <a:lnSpc>
                <a:spcPct val="150000"/>
              </a:lnSpc>
              <a:buFont typeface="Wingdings" charset="2"/>
              <a:buChar char="p"/>
            </a:pPr>
            <a:r>
              <a:rPr lang="zh-CN" altLang="en-US" sz="2000" dirty="0">
                <a:solidFill>
                  <a:schemeClr val="tx1"/>
                </a:solidFill>
                <a:latin typeface="微软雅黑" pitchFamily="34" charset="-122"/>
                <a:ea typeface="微软雅黑" pitchFamily="34" charset="-122"/>
                <a:cs typeface="Arial" charset="0"/>
              </a:rPr>
              <a:t>而39年前，在西班牙一机场，就是因为两架飞机在跑道相撞，造成583人丧生。</a:t>
            </a:r>
          </a:p>
        </p:txBody>
      </p:sp>
      <p:sp>
        <p:nvSpPr>
          <p:cNvPr id="8" name="TextBox 10"/>
          <p:cNvSpPr txBox="1"/>
          <p:nvPr/>
        </p:nvSpPr>
        <p:spPr>
          <a:xfrm>
            <a:off x="966155" y="4040748"/>
            <a:ext cx="7294880" cy="548640"/>
          </a:xfrm>
          <a:prstGeom prst="rect">
            <a:avLst/>
          </a:prstGeom>
          <a:noFill/>
        </p:spPr>
        <p:txBody>
          <a:bodyPr wrap="none" rtlCol="0">
            <a:spAutoFit/>
          </a:bodyPr>
          <a:lstStyle/>
          <a:p>
            <a:pPr algn="l"/>
            <a:r>
              <a:rPr lang="zh-CN" altLang="en-US" sz="2800" b="1" dirty="0">
                <a:solidFill>
                  <a:srgbClr val="FF6600"/>
                </a:solidFill>
                <a:latin typeface="微软雅黑" pitchFamily="34" charset="-122"/>
                <a:ea typeface="微软雅黑" pitchFamily="34" charset="-122"/>
              </a:rPr>
              <a:t>管理层没有深入一线，让小隐患变成了大问题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39</a:t>
            </a:fld>
            <a:endParaRPr lang="en-US" altLang="zh-CN"/>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7650"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为什么总有人在被动地做安全？</a:t>
            </a:r>
          </a:p>
        </p:txBody>
      </p:sp>
      <p:pic>
        <p:nvPicPr>
          <p:cNvPr id="27651" name="图片 1"/>
          <p:cNvPicPr>
            <a:picLocks noChangeAspect="1"/>
          </p:cNvPicPr>
          <p:nvPr/>
        </p:nvPicPr>
        <p:blipFill>
          <a:blip r:embed="rId3"/>
          <a:stretch>
            <a:fillRect/>
          </a:stretch>
        </p:blipFill>
        <p:spPr>
          <a:xfrm>
            <a:off x="5367338" y="2339975"/>
            <a:ext cx="2808287" cy="2659063"/>
          </a:xfrm>
          <a:prstGeom prst="rect">
            <a:avLst/>
          </a:prstGeom>
          <a:noFill/>
          <a:ln w="9525">
            <a:noFill/>
          </a:ln>
        </p:spPr>
      </p:pic>
      <p:cxnSp>
        <p:nvCxnSpPr>
          <p:cNvPr id="3" name="直接连接符 2"/>
          <p:cNvCxnSpPr/>
          <p:nvPr/>
        </p:nvCxnSpPr>
        <p:spPr>
          <a:xfrm>
            <a:off x="4567238" y="1630363"/>
            <a:ext cx="4763" cy="343852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181360" y="2855162"/>
            <a:ext cx="833203" cy="833487"/>
            <a:chOff x="4157954" y="1779662"/>
            <a:chExt cx="828092" cy="828092"/>
          </a:xfrm>
          <a:solidFill>
            <a:srgbClr val="FF9300"/>
          </a:solidFill>
        </p:grpSpPr>
        <p:sp>
          <p:nvSpPr>
            <p:cNvPr id="5" name="椭圆 4"/>
            <p:cNvSpPr/>
            <p:nvPr/>
          </p:nvSpPr>
          <p:spPr>
            <a:xfrm>
              <a:off x="4157954" y="1779662"/>
              <a:ext cx="828092" cy="8280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6" name="TextBox 4"/>
            <p:cNvSpPr txBox="1"/>
            <p:nvPr/>
          </p:nvSpPr>
          <p:spPr>
            <a:xfrm>
              <a:off x="4233168" y="1948231"/>
              <a:ext cx="621401" cy="516457"/>
            </a:xfrm>
            <a:prstGeom prst="rect">
              <a:avLst/>
            </a:prstGeom>
            <a:grpFill/>
          </p:spPr>
          <p:txBody>
            <a:bodyPr wrap="none" rtlCol="0">
              <a:spAutoFit/>
            </a:bodyPr>
            <a:lstStyle/>
            <a:p>
              <a:pPr fontAlgn="base"/>
              <a:r>
                <a:rPr lang="en-US" altLang="zh-CN" sz="2780" strike="noStrike" noProof="1">
                  <a:solidFill>
                    <a:schemeClr val="bg1"/>
                  </a:solidFill>
                  <a:latin typeface="微软雅黑" pitchFamily="34" charset="-122"/>
                  <a:ea typeface="微软雅黑" pitchFamily="34" charset="-122"/>
                  <a:cs typeface="+mn-ea"/>
                </a:rPr>
                <a:t>VS</a:t>
              </a:r>
              <a:endParaRPr lang="zh-CN" altLang="en-US" sz="2780" strike="noStrike" noProof="1">
                <a:solidFill>
                  <a:schemeClr val="bg1"/>
                </a:solidFill>
                <a:latin typeface="微软雅黑" pitchFamily="34" charset="-122"/>
                <a:ea typeface="微软雅黑" pitchFamily="34" charset="-122"/>
              </a:endParaRPr>
            </a:p>
          </p:txBody>
        </p:sp>
      </p:grpSp>
      <p:sp>
        <p:nvSpPr>
          <p:cNvPr id="16" name="云形标注 15"/>
          <p:cNvSpPr/>
          <p:nvPr/>
        </p:nvSpPr>
        <p:spPr>
          <a:xfrm>
            <a:off x="7362825" y="1574800"/>
            <a:ext cx="1725613" cy="1450975"/>
          </a:xfrm>
          <a:prstGeom prst="cloudCallout">
            <a:avLst>
              <a:gd name="adj1" fmla="val -47852"/>
              <a:gd name="adj2" fmla="val 4745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2">
                    <a:lumMod val="50000"/>
                  </a:schemeClr>
                </a:solidFill>
                <a:effectLst/>
                <a:uLnTx/>
                <a:uFillTx/>
                <a:latin typeface="微软雅黑" pitchFamily="34" charset="-122"/>
                <a:ea typeface="微软雅黑" pitchFamily="34" charset="-122"/>
                <a:cs typeface="+mn-cs"/>
              </a:rPr>
              <a:t>安全是给领导干的，不是自己的事</a:t>
            </a:r>
          </a:p>
        </p:txBody>
      </p:sp>
      <p:pic>
        <p:nvPicPr>
          <p:cNvPr id="27655" name="Picture 6" descr="C:\Documents and Settings\tdz\桌面\6593846BA3579CD2248EAA11AF30BCB2.png"/>
          <p:cNvPicPr>
            <a:picLocks noChangeAspect="1"/>
          </p:cNvPicPr>
          <p:nvPr/>
        </p:nvPicPr>
        <p:blipFill>
          <a:blip r:embed="rId4"/>
          <a:stretch>
            <a:fillRect/>
          </a:stretch>
        </p:blipFill>
        <p:spPr>
          <a:xfrm>
            <a:off x="563563" y="2532063"/>
            <a:ext cx="3694112" cy="2466975"/>
          </a:xfrm>
          <a:prstGeom prst="rect">
            <a:avLst/>
          </a:prstGeom>
          <a:noFill/>
          <a:ln w="9525">
            <a:noFill/>
          </a:ln>
        </p:spPr>
      </p:pic>
      <p:sp>
        <p:nvSpPr>
          <p:cNvPr id="14" name="云形标注 13"/>
          <p:cNvSpPr/>
          <p:nvPr/>
        </p:nvSpPr>
        <p:spPr>
          <a:xfrm>
            <a:off x="352425" y="1574800"/>
            <a:ext cx="2184400" cy="1100138"/>
          </a:xfrm>
          <a:prstGeom prst="cloudCallout">
            <a:avLst>
              <a:gd name="adj1" fmla="val 36323"/>
              <a:gd name="adj2" fmla="val 10876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2">
                    <a:lumMod val="50000"/>
                  </a:schemeClr>
                </a:solidFill>
                <a:effectLst/>
                <a:uLnTx/>
                <a:uFillTx/>
                <a:latin typeface="微软雅黑" pitchFamily="34" charset="-122"/>
                <a:ea typeface="微软雅黑" pitchFamily="34" charset="-122"/>
                <a:cs typeface="+mn-cs"/>
              </a:rPr>
              <a:t>工人能自己管理好自己的安全吗？</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4" name="Drag-image3.jpg"/>
          <p:cNvPicPr/>
          <p:nvPr/>
        </p:nvPicPr>
        <p:blipFill>
          <a:blip r:embed="rId3"/>
          <a:srcRect/>
          <a:stretch>
            <a:fillRect/>
          </a:stretch>
        </p:blipFill>
        <p:spPr>
          <a:xfrm>
            <a:off x="0" y="-4589"/>
            <a:ext cx="5152740" cy="5152741"/>
          </a:xfrm>
          <a:prstGeom prst="rect">
            <a:avLst/>
          </a:prstGeom>
          <a:ln w="12700">
            <a:miter lim="400000"/>
            <a:headEnd/>
            <a:tailEnd/>
          </a:ln>
        </p:spPr>
      </p:pic>
      <p:grpSp>
        <p:nvGrpSpPr>
          <p:cNvPr id="16437" name="Group 16437" descr="Untitled-1.jpg"/>
          <p:cNvGrpSpPr/>
          <p:nvPr/>
        </p:nvGrpSpPr>
        <p:grpSpPr>
          <a:xfrm>
            <a:off x="-1" y="-4445"/>
            <a:ext cx="9144002" cy="5143499"/>
            <a:chOff x="0" y="0"/>
            <a:chExt cx="9144000" cy="5143498"/>
          </a:xfrm>
        </p:grpSpPr>
        <p:sp>
          <p:nvSpPr>
            <p:cNvPr id="16435" name="Shape 16435"/>
            <p:cNvSpPr/>
            <p:nvPr/>
          </p:nvSpPr>
          <p:spPr>
            <a:xfrm>
              <a:off x="0" y="0"/>
              <a:ext cx="9144000" cy="5143499"/>
            </a:xfrm>
            <a:prstGeom prst="rect">
              <a:avLst/>
            </a:prstGeom>
            <a:blipFill rotWithShape="1">
              <a:blip r:embed="rId4"/>
              <a:srcRect/>
              <a:tile tx="0" ty="0" sx="100000" sy="100000" flip="none" algn="tl"/>
            </a:blipFill>
            <a:ln w="12700" cap="flat">
              <a:noFill/>
              <a:miter lim="400000"/>
            </a:ln>
            <a:effectLst/>
          </p:spPr>
          <p:txBody>
            <a:bodyPr wrap="square" lIns="0" tIns="0" rIns="0" bIns="0" numCol="1" anchor="ctr">
              <a:noAutofit/>
            </a:bodyPr>
            <a:lstStyle/>
            <a:p>
              <a:pPr lvl="0"/>
              <a:endParaRPr>
                <a:latin typeface="+mn-ea"/>
                <a:ea typeface="+mn-ea"/>
              </a:endParaRPr>
            </a:p>
          </p:txBody>
        </p:sp>
        <p:pic>
          <p:nvPicPr>
            <p:cNvPr id="16436" name="image7.jpg"/>
            <p:cNvPicPr/>
            <p:nvPr/>
          </p:nvPicPr>
          <p:blipFill>
            <a:blip r:embed="rId5"/>
            <a:srcRect l="1425" r="1424"/>
            <a:stretch>
              <a:fillRect/>
            </a:stretch>
          </p:blipFill>
          <p:spPr>
            <a:xfrm>
              <a:off x="-1" y="0"/>
              <a:ext cx="9144002" cy="5143499"/>
            </a:xfrm>
            <a:prstGeom prst="rect">
              <a:avLst/>
            </a:prstGeom>
            <a:ln w="12700" cap="flat">
              <a:noFill/>
              <a:miter lim="400000"/>
              <a:headEnd/>
              <a:tailEnd/>
            </a:ln>
            <a:effectLst/>
          </p:spPr>
        </p:pic>
      </p:grpSp>
      <p:sp>
        <p:nvSpPr>
          <p:cNvPr id="1425" name="Shape 1425"/>
          <p:cNvSpPr/>
          <p:nvPr/>
        </p:nvSpPr>
        <p:spPr>
          <a:xfrm>
            <a:off x="2138045" y="3048635"/>
            <a:ext cx="4855210" cy="1605915"/>
          </a:xfrm>
          <a:prstGeom prst="rect">
            <a:avLst/>
          </a:prstGeom>
          <a:ln w="12700">
            <a:miter lim="400000"/>
          </a:ln>
        </p:spPr>
        <p:txBody>
          <a:bodyPr wrap="square" lIns="45719" rIns="45719">
            <a:spAutoFit/>
          </a:bodyPr>
          <a:lstStyle/>
          <a:p>
            <a:pPr lvl="0" algn="ctr">
              <a:defRPr>
                <a:uFillTx/>
              </a:defRPr>
            </a:pPr>
            <a:r>
              <a:rPr lang="zh-CN" altLang="en-US" sz="4800" b="1" dirty="0">
                <a:solidFill>
                  <a:srgbClr val="F7AC12"/>
                </a:solidFill>
                <a:uFill>
                  <a:solidFill>
                    <a:srgbClr val="F7AC12"/>
                  </a:solidFill>
                </a:uFill>
                <a:latin typeface="微软雅黑" pitchFamily="34" charset="-122"/>
                <a:ea typeface="微软雅黑" pitchFamily="34" charset="-122"/>
                <a:cs typeface="+mn-cs"/>
                <a:sym typeface="Bebas Neue"/>
              </a:rPr>
              <a:t>怎样做好</a:t>
            </a:r>
          </a:p>
          <a:p>
            <a:pPr lvl="0" algn="ctr">
              <a:defRPr>
                <a:uFillTx/>
              </a:defRPr>
            </a:pPr>
            <a:r>
              <a:rPr lang="zh-CN" altLang="en-US" sz="4800" b="1" dirty="0">
                <a:solidFill>
                  <a:srgbClr val="FFFFFF"/>
                </a:solidFill>
                <a:uFill>
                  <a:solidFill>
                    <a:srgbClr val="FFFFFF"/>
                  </a:solidFill>
                </a:uFill>
                <a:latin typeface="微软雅黑" pitchFamily="34" charset="-122"/>
                <a:ea typeface="微软雅黑" pitchFamily="34" charset="-122"/>
                <a:cs typeface="+mn-cs"/>
                <a:sym typeface="Bebas Neue"/>
              </a:rPr>
              <a:t>安全自主管理</a:t>
            </a:r>
          </a:p>
        </p:txBody>
      </p:sp>
      <p:sp>
        <p:nvSpPr>
          <p:cNvPr id="24" name="Oval 5"/>
          <p:cNvSpPr>
            <a:spLocks noChangeArrowheads="1"/>
          </p:cNvSpPr>
          <p:nvPr/>
        </p:nvSpPr>
        <p:spPr bwMode="auto">
          <a:xfrm>
            <a:off x="3334663" y="653660"/>
            <a:ext cx="2116138" cy="2130425"/>
          </a:xfrm>
          <a:prstGeom prst="ellipse">
            <a:avLst/>
          </a:prstGeom>
          <a:solidFill>
            <a:srgbClr val="0B4FA0"/>
          </a:solidFill>
          <a:ln>
            <a:noFill/>
          </a:ln>
        </p:spPr>
        <p:txBody>
          <a:bodyPr vert="horz" wrap="square" lIns="91440" tIns="45720" rIns="91440" bIns="45720" numCol="1" anchor="t" anchorCtr="0" compatLnSpc="1"/>
          <a:lstStyle/>
          <a:p>
            <a:endParaRPr lang="zh-CN" altLang="en-US"/>
          </a:p>
        </p:txBody>
      </p:sp>
      <p:sp>
        <p:nvSpPr>
          <p:cNvPr id="25" name="Freeform 6"/>
          <p:cNvSpPr/>
          <p:nvPr/>
        </p:nvSpPr>
        <p:spPr bwMode="auto">
          <a:xfrm>
            <a:off x="4604663" y="2131622"/>
            <a:ext cx="879475" cy="744538"/>
          </a:xfrm>
          <a:custGeom>
            <a:avLst/>
            <a:gdLst>
              <a:gd name="T0" fmla="*/ 1016 w 1016"/>
              <a:gd name="T1" fmla="*/ 13 h 854"/>
              <a:gd name="T2" fmla="*/ 7 w 1016"/>
              <a:gd name="T3" fmla="*/ 854 h 854"/>
              <a:gd name="T4" fmla="*/ 0 w 1016"/>
              <a:gd name="T5" fmla="*/ 817 h 854"/>
              <a:gd name="T6" fmla="*/ 981 w 1016"/>
              <a:gd name="T7" fmla="*/ 0 h 854"/>
              <a:gd name="T8" fmla="*/ 1016 w 1016"/>
              <a:gd name="T9" fmla="*/ 13 h 854"/>
            </a:gdLst>
            <a:ahLst/>
            <a:cxnLst>
              <a:cxn ang="0">
                <a:pos x="T0" y="T1"/>
              </a:cxn>
              <a:cxn ang="0">
                <a:pos x="T2" y="T3"/>
              </a:cxn>
              <a:cxn ang="0">
                <a:pos x="T4" y="T5"/>
              </a:cxn>
              <a:cxn ang="0">
                <a:pos x="T6" y="T7"/>
              </a:cxn>
              <a:cxn ang="0">
                <a:pos x="T8" y="T9"/>
              </a:cxn>
            </a:cxnLst>
            <a:rect l="0" t="0" r="r" b="b"/>
            <a:pathLst>
              <a:path w="1016" h="854">
                <a:moveTo>
                  <a:pt x="1016" y="13"/>
                </a:moveTo>
                <a:cubicBezTo>
                  <a:pt x="850" y="443"/>
                  <a:pt x="470" y="766"/>
                  <a:pt x="7" y="854"/>
                </a:cubicBezTo>
                <a:lnTo>
                  <a:pt x="0" y="817"/>
                </a:lnTo>
                <a:cubicBezTo>
                  <a:pt x="450" y="732"/>
                  <a:pt x="819" y="417"/>
                  <a:pt x="981" y="0"/>
                </a:cubicBezTo>
                <a:lnTo>
                  <a:pt x="1016" y="13"/>
                </a:ln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6" name="Freeform 7"/>
          <p:cNvSpPr/>
          <p:nvPr/>
        </p:nvSpPr>
        <p:spPr bwMode="auto">
          <a:xfrm>
            <a:off x="3223538" y="540947"/>
            <a:ext cx="1555750" cy="1360488"/>
          </a:xfrm>
          <a:custGeom>
            <a:avLst/>
            <a:gdLst>
              <a:gd name="T0" fmla="*/ 1350 w 1796"/>
              <a:gd name="T1" fmla="*/ 0 h 1560"/>
              <a:gd name="T2" fmla="*/ 1796 w 1796"/>
              <a:gd name="T3" fmla="*/ 75 h 1560"/>
              <a:gd name="T4" fmla="*/ 1783 w 1796"/>
              <a:gd name="T5" fmla="*/ 111 h 1560"/>
              <a:gd name="T6" fmla="*/ 1350 w 1796"/>
              <a:gd name="T7" fmla="*/ 38 h 1560"/>
              <a:gd name="T8" fmla="*/ 38 w 1796"/>
              <a:gd name="T9" fmla="*/ 1350 h 1560"/>
              <a:gd name="T10" fmla="*/ 53 w 1796"/>
              <a:gd name="T11" fmla="*/ 1553 h 1560"/>
              <a:gd name="T12" fmla="*/ 16 w 1796"/>
              <a:gd name="T13" fmla="*/ 1560 h 1560"/>
              <a:gd name="T14" fmla="*/ 0 w 1796"/>
              <a:gd name="T15" fmla="*/ 1350 h 1560"/>
              <a:gd name="T16" fmla="*/ 1350 w 1796"/>
              <a:gd name="T17" fmla="*/ 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6" h="1560">
                <a:moveTo>
                  <a:pt x="1350" y="0"/>
                </a:moveTo>
                <a:cubicBezTo>
                  <a:pt x="1507" y="0"/>
                  <a:pt x="1657" y="27"/>
                  <a:pt x="1796" y="75"/>
                </a:cubicBezTo>
                <a:lnTo>
                  <a:pt x="1783" y="111"/>
                </a:lnTo>
                <a:cubicBezTo>
                  <a:pt x="1648" y="63"/>
                  <a:pt x="1502" y="38"/>
                  <a:pt x="1350" y="38"/>
                </a:cubicBezTo>
                <a:cubicBezTo>
                  <a:pt x="625" y="38"/>
                  <a:pt x="38" y="625"/>
                  <a:pt x="38" y="1350"/>
                </a:cubicBezTo>
                <a:cubicBezTo>
                  <a:pt x="38" y="1419"/>
                  <a:pt x="43" y="1487"/>
                  <a:pt x="53" y="1553"/>
                </a:cubicBezTo>
                <a:lnTo>
                  <a:pt x="16" y="1560"/>
                </a:lnTo>
                <a:cubicBezTo>
                  <a:pt x="6" y="1491"/>
                  <a:pt x="0" y="1422"/>
                  <a:pt x="0" y="1350"/>
                </a:cubicBezTo>
                <a:cubicBezTo>
                  <a:pt x="0" y="605"/>
                  <a:pt x="605" y="0"/>
                  <a:pt x="1350" y="0"/>
                </a:cubicBez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3429969" y="805892"/>
            <a:ext cx="1925527" cy="1785104"/>
          </a:xfrm>
          <a:prstGeom prst="rect">
            <a:avLst/>
          </a:prstGeom>
          <a:noFill/>
        </p:spPr>
        <p:txBody>
          <a:bodyPr wrap="none" rtlCol="0">
            <a:spAutoFit/>
          </a:bodyPr>
          <a:lstStyle/>
          <a:p>
            <a:pPr algn="ctr"/>
            <a:r>
              <a:rPr lang="en-US" altLang="zh-CN" sz="11000" b="1" dirty="0">
                <a:solidFill>
                  <a:schemeClr val="tx2"/>
                </a:solidFill>
                <a:latin typeface="微软雅黑" pitchFamily="34" charset="-122"/>
                <a:ea typeface="微软雅黑" pitchFamily="34" charset="-122"/>
              </a:rPr>
              <a:t>02</a:t>
            </a:r>
            <a:endParaRPr lang="zh-CN" altLang="en-US" sz="11000" b="1" dirty="0">
              <a:solidFill>
                <a:schemeClr val="tx2"/>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afterEffect">
                                  <p:stCondLst>
                                    <p:cond delay="0"/>
                                  </p:stCondLst>
                                  <p:childTnLst>
                                    <p:set>
                                      <p:cBhvr>
                                        <p:cTn id="6" dur="indefinite" fill="hold"/>
                                        <p:tgtEl>
                                          <p:spTgt spid="1425"/>
                                        </p:tgtEl>
                                        <p:attrNameLst>
                                          <p:attrName>style.visibility</p:attrName>
                                        </p:attrNameLst>
                                      </p:cBhvr>
                                      <p:to>
                                        <p:strVal val="visible"/>
                                      </p:to>
                                    </p:set>
                                    <p:anim calcmode="lin" valueType="num">
                                      <p:cBhvr>
                                        <p:cTn id="7" dur="500" fill="hold"/>
                                        <p:tgtEl>
                                          <p:spTgt spid="1425"/>
                                        </p:tgtEl>
                                        <p:attrNameLst>
                                          <p:attrName>ppt_x</p:attrName>
                                        </p:attrNameLst>
                                      </p:cBhvr>
                                      <p:tavLst>
                                        <p:tav tm="0">
                                          <p:val>
                                            <p:strVal val="#ppt_x"/>
                                          </p:val>
                                        </p:tav>
                                        <p:tav tm="100000">
                                          <p:val>
                                            <p:strVal val="#ppt_x"/>
                                          </p:val>
                                        </p:tav>
                                      </p:tavLst>
                                    </p:anim>
                                    <p:anim calcmode="lin" valueType="num">
                                      <p:cBhvr>
                                        <p:cTn id="8" dur="500" fill="hold"/>
                                        <p:tgtEl>
                                          <p:spTgt spid="14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2" presetClass="entr" presetSubtype="9"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1+#ppt_w/2"/>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7"/>
                                        </p:tgtEl>
                                        <p:attrNameLst>
                                          <p:attrName>style.visibility</p:attrName>
                                        </p:attrNameLst>
                                      </p:cBhvr>
                                      <p:to>
                                        <p:strVal val="visible"/>
                                      </p:to>
                                    </p:set>
                                    <p:anim by="(-#ppt_w*2)" calcmode="lin" valueType="num">
                                      <p:cBhvr rctx="PPT">
                                        <p:cTn id="26" dur="250" autoRev="1" fill="hold">
                                          <p:stCondLst>
                                            <p:cond delay="0"/>
                                          </p:stCondLst>
                                        </p:cTn>
                                        <p:tgtEl>
                                          <p:spTgt spid="27"/>
                                        </p:tgtEl>
                                        <p:attrNameLst>
                                          <p:attrName>ppt_w</p:attrName>
                                        </p:attrNameLst>
                                      </p:cBhvr>
                                    </p:anim>
                                    <p:anim by="(#ppt_w*0.50)" calcmode="lin" valueType="num">
                                      <p:cBhvr>
                                        <p:cTn id="27" dur="250" decel="50000" autoRev="1" fill="hold">
                                          <p:stCondLst>
                                            <p:cond delay="0"/>
                                          </p:stCondLst>
                                        </p:cTn>
                                        <p:tgtEl>
                                          <p:spTgt spid="27"/>
                                        </p:tgtEl>
                                        <p:attrNameLst>
                                          <p:attrName>ppt_x</p:attrName>
                                        </p:attrNameLst>
                                      </p:cBhvr>
                                    </p:anim>
                                    <p:anim from="(-#ppt_h/2)" to="(#ppt_y)" calcmode="lin" valueType="num">
                                      <p:cBhvr>
                                        <p:cTn id="28" dur="500" fill="hold">
                                          <p:stCondLst>
                                            <p:cond delay="0"/>
                                          </p:stCondLst>
                                        </p:cTn>
                                        <p:tgtEl>
                                          <p:spTgt spid="27"/>
                                        </p:tgtEl>
                                        <p:attrNameLst>
                                          <p:attrName>ppt_y</p:attrName>
                                        </p:attrNameLst>
                                      </p:cBhvr>
                                    </p:anim>
                                    <p:animRot by="21600000">
                                      <p:cBhvr>
                                        <p:cTn id="29" dur="5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 grpId="2" animBg="1" advAuto="0"/>
      <p:bldP spid="24" grpId="0" bldLvl="0" animBg="1"/>
      <p:bldP spid="25" grpId="0" bldLvl="0" animBg="1"/>
      <p:bldP spid="26" grpId="0" bldLvl="0" animBg="1"/>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81147" y="15335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530"/>
            <a:ext cx="358013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sz="2400" dirty="0">
                <a:solidFill>
                  <a:schemeClr val="bg1"/>
                </a:solidFill>
                <a:latin typeface="微软雅黑" pitchFamily="34" charset="-122"/>
                <a:ea typeface="微软雅黑" pitchFamily="34" charset="-122"/>
              </a:rPr>
              <a:t>从转变观念和方法开始</a:t>
            </a:r>
          </a:p>
        </p:txBody>
      </p:sp>
      <p:sp>
        <p:nvSpPr>
          <p:cNvPr id="19" name="矩形 18"/>
          <p:cNvSpPr/>
          <p:nvPr/>
        </p:nvSpPr>
        <p:spPr>
          <a:xfrm>
            <a:off x="852488" y="1838643"/>
            <a:ext cx="7975600" cy="2722880"/>
          </a:xfrm>
          <a:prstGeom prst="rect">
            <a:avLst/>
          </a:prstGeom>
          <a:noFill/>
          <a:ln w="9525">
            <a:noFill/>
          </a:ln>
        </p:spPr>
        <p:txBody>
          <a:bodyPr wrap="square" anchor="t">
            <a:spAutoFit/>
          </a:bodyPr>
          <a:lstStyle/>
          <a:p>
            <a:pPr marL="0" lvl="0" indent="0">
              <a:lnSpc>
                <a:spcPct val="130000"/>
              </a:lnSpc>
              <a:spcBef>
                <a:spcPts val="500"/>
              </a:spcBef>
              <a:buFont typeface="Wingdings" charset="2"/>
              <a:buNone/>
            </a:pPr>
            <a:r>
              <a:rPr lang="en-US" sz="2000" dirty="0">
                <a:solidFill>
                  <a:srgbClr val="545454"/>
                </a:solidFill>
                <a:latin typeface="微软雅黑" pitchFamily="34" charset="-122"/>
                <a:ea typeface="微软雅黑" pitchFamily="34" charset="-122"/>
              </a:rPr>
              <a:t>   </a:t>
            </a:r>
            <a:r>
              <a:rPr altLang="en-US" sz="2000" dirty="0">
                <a:solidFill>
                  <a:srgbClr val="545454"/>
                </a:solidFill>
                <a:latin typeface="微软雅黑" pitchFamily="34" charset="-122"/>
                <a:ea typeface="微软雅黑" pitchFamily="34" charset="-122"/>
              </a:rPr>
              <a:t>　“我们需要的是能够指导我们组织管理，并且能够回答下列问题简单的概念：</a:t>
            </a:r>
          </a:p>
          <a:p>
            <a:pPr marL="285750" lvl="0" indent="-285750">
              <a:lnSpc>
                <a:spcPct val="130000"/>
              </a:lnSpc>
              <a:spcBef>
                <a:spcPts val="500"/>
              </a:spcBef>
              <a:buFont typeface="Wingdings" charset="2"/>
              <a:buChar char="n"/>
            </a:pPr>
            <a:r>
              <a:rPr altLang="en-US" sz="2000" dirty="0">
                <a:solidFill>
                  <a:srgbClr val="545454"/>
                </a:solidFill>
                <a:latin typeface="微软雅黑" pitchFamily="34" charset="-122"/>
                <a:ea typeface="微软雅黑" pitchFamily="34" charset="-122"/>
              </a:rPr>
              <a:t>　　管理者的工作到底是什么？</a:t>
            </a:r>
          </a:p>
          <a:p>
            <a:pPr marL="285750" lvl="0" indent="-285750">
              <a:lnSpc>
                <a:spcPct val="130000"/>
              </a:lnSpc>
              <a:spcBef>
                <a:spcPts val="500"/>
              </a:spcBef>
              <a:buFont typeface="Wingdings" charset="2"/>
              <a:buChar char="n"/>
            </a:pPr>
            <a:r>
              <a:rPr altLang="en-US" sz="2000" dirty="0">
                <a:solidFill>
                  <a:srgbClr val="545454"/>
                </a:solidFill>
                <a:latin typeface="微软雅黑" pitchFamily="34" charset="-122"/>
                <a:ea typeface="微软雅黑" pitchFamily="34" charset="-122"/>
              </a:rPr>
              <a:t>　　他所面临的主要问题是什么？</a:t>
            </a:r>
          </a:p>
          <a:p>
            <a:pPr marL="285750" lvl="0" indent="-285750">
              <a:lnSpc>
                <a:spcPct val="130000"/>
              </a:lnSpc>
              <a:spcBef>
                <a:spcPts val="500"/>
              </a:spcBef>
              <a:buFont typeface="Wingdings" charset="2"/>
              <a:buChar char="n"/>
            </a:pPr>
            <a:r>
              <a:rPr altLang="en-US" sz="2000" dirty="0">
                <a:solidFill>
                  <a:srgbClr val="545454"/>
                </a:solidFill>
                <a:latin typeface="微软雅黑" pitchFamily="34" charset="-122"/>
                <a:ea typeface="微软雅黑" pitchFamily="34" charset="-122"/>
              </a:rPr>
              <a:t>　　定义并分析这些问题的原则是什么？”</a:t>
            </a:r>
          </a:p>
          <a:p>
            <a:pPr marL="0" lvl="0" indent="0">
              <a:lnSpc>
                <a:spcPct val="130000"/>
              </a:lnSpc>
              <a:spcBef>
                <a:spcPts val="500"/>
              </a:spcBef>
              <a:buFont typeface="Wingdings" charset="2"/>
              <a:buNone/>
            </a:pPr>
            <a:r>
              <a:rPr altLang="en-US" sz="2000" dirty="0">
                <a:solidFill>
                  <a:srgbClr val="545454"/>
                </a:solidFill>
                <a:latin typeface="微软雅黑" pitchFamily="34" charset="-122"/>
                <a:ea typeface="微软雅黑" pitchFamily="34" charset="-122"/>
              </a:rPr>
              <a:t>                                                     ——《有效的管理》 彼得•德鲁克</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57273" y="8985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530"/>
            <a:ext cx="265811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sz="2400" dirty="0">
                <a:solidFill>
                  <a:schemeClr val="bg1"/>
                </a:solidFill>
                <a:latin typeface="微软雅黑" pitchFamily="34" charset="-122"/>
                <a:ea typeface="微软雅黑" pitchFamily="34" charset="-122"/>
              </a:rPr>
              <a:t>安全管理理念</a:t>
            </a:r>
          </a:p>
        </p:txBody>
      </p:sp>
      <p:sp>
        <p:nvSpPr>
          <p:cNvPr id="19" name="矩形 18"/>
          <p:cNvSpPr/>
          <p:nvPr/>
        </p:nvSpPr>
        <p:spPr>
          <a:xfrm>
            <a:off x="852488" y="1838643"/>
            <a:ext cx="7975600" cy="2786380"/>
          </a:xfrm>
          <a:prstGeom prst="rect">
            <a:avLst/>
          </a:prstGeom>
          <a:noFill/>
          <a:ln w="9525">
            <a:noFill/>
          </a:ln>
        </p:spPr>
        <p:txBody>
          <a:bodyPr wrap="square" anchor="t">
            <a:spAutoFit/>
          </a:bodyPr>
          <a:lstStyle/>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任何事故可以避免！</a:t>
            </a:r>
          </a:p>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领导的榜样、可视化行动。</a:t>
            </a:r>
          </a:p>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员工无过错。</a:t>
            </a:r>
          </a:p>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鼓励小事故汇报。</a:t>
            </a:r>
          </a:p>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多奖励少罚款。</a:t>
            </a:r>
          </a:p>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人人都是安全员。</a:t>
            </a:r>
          </a:p>
        </p:txBody>
      </p:sp>
      <p:pic>
        <p:nvPicPr>
          <p:cNvPr id="3" name="图片 2" descr="150987917315034940"/>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5498465" y="1065530"/>
            <a:ext cx="3046095" cy="358457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61050" y="120651"/>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en-US" altLang="zh-CN" sz="2400" dirty="0">
                <a:solidFill>
                  <a:schemeClr val="bg1"/>
                </a:solidFill>
                <a:latin typeface="微软雅黑" pitchFamily="34" charset="-122"/>
                <a:ea typeface="微软雅黑" pitchFamily="34" charset="-122"/>
              </a:rPr>
              <a:t>1</a:t>
            </a:r>
            <a:r>
              <a:rPr lang="zh-CN" altLang="en-US" sz="2400" dirty="0">
                <a:solidFill>
                  <a:schemeClr val="bg1"/>
                </a:solidFill>
                <a:latin typeface="微软雅黑" pitchFamily="34" charset="-122"/>
                <a:ea typeface="微软雅黑" pitchFamily="34" charset="-122"/>
              </a:rPr>
              <a:t>、人本原理</a:t>
            </a:r>
          </a:p>
        </p:txBody>
      </p:sp>
      <p:sp>
        <p:nvSpPr>
          <p:cNvPr id="19" name="矩形 18"/>
          <p:cNvSpPr/>
          <p:nvPr/>
        </p:nvSpPr>
        <p:spPr>
          <a:xfrm>
            <a:off x="852488" y="2287588"/>
            <a:ext cx="7975600" cy="1406525"/>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en-US" altLang="en-US" sz="2000" dirty="0">
                <a:solidFill>
                  <a:srgbClr val="545454"/>
                </a:solidFill>
                <a:latin typeface="微软雅黑" pitchFamily="34" charset="-122"/>
                <a:ea typeface="微软雅黑" pitchFamily="34" charset="-122"/>
              </a:rPr>
              <a:t>    </a:t>
            </a:r>
            <a:r>
              <a:rPr lang="zh-CN" altLang="en-US" sz="2000" dirty="0">
                <a:solidFill>
                  <a:srgbClr val="545454"/>
                </a:solidFill>
                <a:latin typeface="微软雅黑" pitchFamily="34" charset="-122"/>
                <a:ea typeface="微软雅黑" pitchFamily="34" charset="-122"/>
              </a:rPr>
              <a:t>（1） 把员工看成是企业安全管理的主体。</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（2） 有效安全管理的关键是员工的参与。</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（3） 现代安全管理的核心是使人性得到最完美的体现。</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170132"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2、责任原理</a:t>
            </a:r>
          </a:p>
        </p:txBody>
      </p:sp>
      <p:sp>
        <p:nvSpPr>
          <p:cNvPr id="19" name="矩形 18"/>
          <p:cNvSpPr/>
          <p:nvPr/>
        </p:nvSpPr>
        <p:spPr>
          <a:xfrm>
            <a:off x="852488" y="2098675"/>
            <a:ext cx="7975600" cy="1946275"/>
          </a:xfrm>
          <a:prstGeom prst="rect">
            <a:avLst/>
          </a:prstGeom>
          <a:noFill/>
          <a:ln w="9525">
            <a:noFill/>
          </a:ln>
        </p:spPr>
        <p:txBody>
          <a:bodyPr wrap="square" anchor="t">
            <a:spAutoFit/>
          </a:bodyPr>
          <a:lstStyle/>
          <a:p>
            <a:pPr lvl="0" fontAlgn="base">
              <a:lnSpc>
                <a:spcPct val="130000"/>
              </a:lnSpc>
              <a:spcBef>
                <a:spcPts val="500"/>
              </a:spcBef>
              <a:buFont typeface="Wingdings" charset="2"/>
            </a:pPr>
            <a:r>
              <a:rPr sz="2400" b="1" strike="noStrike" noProof="1">
                <a:solidFill>
                  <a:srgbClr val="545454"/>
                </a:solidFill>
                <a:latin typeface="微软雅黑" pitchFamily="34" charset="-122"/>
                <a:ea typeface="微软雅黑" pitchFamily="34" charset="-122"/>
                <a:cs typeface="+mn-ea"/>
              </a:rPr>
              <a:t>根据责任原理的要求，安全管理应该做到以下几点：</a:t>
            </a:r>
            <a:endParaRPr sz="2400" b="1"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（1）明确每个人的安全职责。 </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（2）责权利能四者要匹配。</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（3）奖惩要公开、公正而及时。 </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3、预防原理</a:t>
            </a:r>
          </a:p>
        </p:txBody>
      </p:sp>
      <p:sp>
        <p:nvSpPr>
          <p:cNvPr id="19" name="矩形 18"/>
          <p:cNvSpPr/>
          <p:nvPr/>
        </p:nvSpPr>
        <p:spPr>
          <a:xfrm>
            <a:off x="844550" y="2216150"/>
            <a:ext cx="7975600" cy="2595563"/>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en-US" altLang="en-US" sz="2000" dirty="0">
                <a:solidFill>
                  <a:srgbClr val="545454"/>
                </a:solidFill>
                <a:latin typeface="微软雅黑" pitchFamily="34" charset="-122"/>
                <a:ea typeface="微软雅黑" pitchFamily="34" charset="-122"/>
              </a:rPr>
              <a:t>     </a:t>
            </a:r>
            <a:r>
              <a:rPr lang="zh-CN" altLang="en-US" sz="2000" dirty="0">
                <a:solidFill>
                  <a:srgbClr val="545454"/>
                </a:solidFill>
                <a:latin typeface="微软雅黑" pitchFamily="34" charset="-122"/>
                <a:ea typeface="微软雅黑" pitchFamily="34" charset="-122"/>
              </a:rPr>
              <a:t>我国东汉末期政治家荀悦说：“尽忠有三术：一曰防，二曰救，三曰戒。先其未然谓之防，发而止之谓之救，行而责之谓之戒。防为上，救次之，戒为下。” </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事故是可防的，只要针对事故的直接原因和间接原因制定预防的对策，“安全零事故”完全可以达到。</a:t>
            </a:r>
          </a:p>
          <a:p>
            <a:pPr marL="285750" lvl="0" indent="-285750">
              <a:lnSpc>
                <a:spcPct val="130000"/>
              </a:lnSpc>
              <a:spcBef>
                <a:spcPts val="500"/>
              </a:spcBef>
              <a:buFont typeface="Wingdings" charset="2"/>
              <a:buChar char="n"/>
            </a:pPr>
            <a:endParaRPr lang="zh-CN" altLang="en-US" sz="2000" dirty="0">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4、强制原理</a:t>
            </a:r>
          </a:p>
        </p:txBody>
      </p:sp>
      <p:sp>
        <p:nvSpPr>
          <p:cNvPr id="19" name="矩形 18"/>
          <p:cNvSpPr/>
          <p:nvPr/>
        </p:nvSpPr>
        <p:spPr>
          <a:xfrm>
            <a:off x="852488" y="1684338"/>
            <a:ext cx="7975600" cy="2863850"/>
          </a:xfrm>
          <a:prstGeom prst="rect">
            <a:avLst/>
          </a:prstGeom>
          <a:noFill/>
          <a:ln w="9525">
            <a:noFill/>
          </a:ln>
        </p:spPr>
        <p:txBody>
          <a:bodyPr wrap="square" anchor="t">
            <a:spAutoFit/>
          </a:bodyPr>
          <a:lstStyle/>
          <a:p>
            <a:pPr lvl="0" fontAlgn="base">
              <a:lnSpc>
                <a:spcPct val="130000"/>
              </a:lnSpc>
              <a:spcBef>
                <a:spcPts val="500"/>
              </a:spcBef>
              <a:buFont typeface="Wingdings" charset="2"/>
            </a:pPr>
            <a:endParaRPr sz="2000" strike="noStrike" noProof="1">
              <a:solidFill>
                <a:srgbClr val="545454"/>
              </a:solidFill>
              <a:latin typeface="微软雅黑" pitchFamily="34" charset="-122"/>
              <a:ea typeface="微软雅黑" pitchFamily="34" charset="-122"/>
            </a:endParaRPr>
          </a:p>
          <a:p>
            <a:pPr lvl="0" fontAlgn="base">
              <a:lnSpc>
                <a:spcPct val="130000"/>
              </a:lnSpc>
              <a:spcBef>
                <a:spcPts val="500"/>
              </a:spcBef>
              <a:buFont typeface="Wingdings" charset="2"/>
            </a:pPr>
            <a:r>
              <a:rPr sz="2400" b="1" strike="noStrike" noProof="1">
                <a:solidFill>
                  <a:srgbClr val="545454"/>
                </a:solidFill>
                <a:latin typeface="微软雅黑" pitchFamily="34" charset="-122"/>
                <a:ea typeface="微软雅黑" pitchFamily="34" charset="-122"/>
                <a:cs typeface="+mn-ea"/>
              </a:rPr>
              <a:t>安全管理重视强制原理，这是基于以下四个原因：</a:t>
            </a:r>
            <a:endParaRPr sz="2400" b="1"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（1） 事故损失的偶然性。</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（2）人的捷径心理和冒险心理。 </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（3） 事故损失的不可挽回性。 </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（4） 安全管理的目的性。 </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3" name="AutoShape 11"/>
          <p:cNvSpPr/>
          <p:nvPr/>
        </p:nvSpPr>
        <p:spPr>
          <a:xfrm>
            <a:off x="790575" y="1065213"/>
            <a:ext cx="3446463" cy="619125"/>
          </a:xfrm>
          <a:prstGeom prst="homePlate">
            <a:avLst>
              <a:gd name="adj" fmla="val 26003"/>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5、动态相关性原则</a:t>
            </a:r>
          </a:p>
        </p:txBody>
      </p:sp>
      <p:sp>
        <p:nvSpPr>
          <p:cNvPr id="4" name="矩形 3"/>
          <p:cNvSpPr/>
          <p:nvPr/>
        </p:nvSpPr>
        <p:spPr>
          <a:xfrm>
            <a:off x="852488" y="2287588"/>
            <a:ext cx="7975600" cy="1803400"/>
          </a:xfrm>
          <a:prstGeom prst="rect">
            <a:avLst/>
          </a:prstGeom>
          <a:noFill/>
          <a:ln w="9525">
            <a:noFill/>
          </a:ln>
        </p:spPr>
        <p:txBody>
          <a:bodyPr wrap="square" anchor="t">
            <a:spAutoFit/>
          </a:bodyPr>
          <a:lstStyle/>
          <a:p>
            <a:pPr lvl="0" fontAlgn="base">
              <a:lnSpc>
                <a:spcPct val="130000"/>
              </a:lnSpc>
              <a:spcBef>
                <a:spcPts val="500"/>
              </a:spcBef>
              <a:buFont typeface="Wingdings" charset="2"/>
            </a:pP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（1）系统要素的动态相关性是事故发生的根本原因；</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（2）为搞好安全管理，必须掌握与安全有关的所有对象要素之间的动态相关特征，充分利用相关因素的作用。</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6、整分合原则</a:t>
            </a:r>
          </a:p>
        </p:txBody>
      </p:sp>
      <p:sp>
        <p:nvSpPr>
          <p:cNvPr id="19" name="矩形 18"/>
          <p:cNvSpPr/>
          <p:nvPr/>
        </p:nvSpPr>
        <p:spPr>
          <a:xfrm>
            <a:off x="788988" y="1684338"/>
            <a:ext cx="7975600" cy="299085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现代高效率的安全管理必须在整体规划下明确分工，在分工基础上进行有效的综合，这就是整分合原则。</a:t>
            </a:r>
          </a:p>
          <a:p>
            <a:pPr lvl="0" indent="0">
              <a:lnSpc>
                <a:spcPct val="130000"/>
              </a:lnSpc>
              <a:spcBef>
                <a:spcPts val="500"/>
              </a:spcBef>
              <a:buFont typeface="Wingdings" charset="2"/>
              <a:buNone/>
            </a:pPr>
            <a:r>
              <a:rPr lang="zh-CN" altLang="en-US" sz="2000" b="1" dirty="0">
                <a:solidFill>
                  <a:srgbClr val="FF9300"/>
                </a:solidFill>
                <a:latin typeface="微软雅黑" pitchFamily="34" charset="-122"/>
                <a:ea typeface="微软雅黑" pitchFamily="34" charset="-122"/>
              </a:rPr>
              <a:t>整</a:t>
            </a:r>
            <a:r>
              <a:rPr lang="zh-CN" altLang="en-US" sz="2000" dirty="0">
                <a:solidFill>
                  <a:srgbClr val="545454"/>
                </a:solidFill>
                <a:latin typeface="微软雅黑" pitchFamily="34" charset="-122"/>
                <a:ea typeface="微软雅黑" pitchFamily="34" charset="-122"/>
              </a:rPr>
              <a:t>——就是企业领导在制定整体目标、进行宏观决策时，必须把安全纳入，作为整体规划的一项重要内容加以考虑；</a:t>
            </a:r>
          </a:p>
          <a:p>
            <a:pPr lvl="0" indent="0">
              <a:lnSpc>
                <a:spcPct val="130000"/>
              </a:lnSpc>
              <a:spcBef>
                <a:spcPts val="500"/>
              </a:spcBef>
              <a:buFont typeface="Wingdings" charset="2"/>
              <a:buNone/>
            </a:pPr>
            <a:r>
              <a:rPr lang="zh-CN" altLang="en-US" sz="2000" b="1" dirty="0">
                <a:solidFill>
                  <a:srgbClr val="FF9300"/>
                </a:solidFill>
                <a:latin typeface="微软雅黑" pitchFamily="34" charset="-122"/>
                <a:ea typeface="微软雅黑" pitchFamily="34" charset="-122"/>
              </a:rPr>
              <a:t>分</a:t>
            </a:r>
            <a:r>
              <a:rPr lang="zh-CN" altLang="en-US" sz="2000" dirty="0">
                <a:solidFill>
                  <a:srgbClr val="545454"/>
                </a:solidFill>
                <a:latin typeface="微软雅黑" pitchFamily="34" charset="-122"/>
                <a:ea typeface="微软雅黑" pitchFamily="34" charset="-122"/>
              </a:rPr>
              <a:t>——就是安全管理必须做到明确分工，层层落实，要建立健全安全组织体系和安全生产责任制度，使每个人员都明确目标和责任；</a:t>
            </a:r>
            <a:r>
              <a:rPr lang="zh-CN" altLang="en-US" sz="2000" b="1" dirty="0">
                <a:solidFill>
                  <a:srgbClr val="FF9300"/>
                </a:solidFill>
                <a:latin typeface="微软雅黑" pitchFamily="34" charset="-122"/>
                <a:ea typeface="微软雅黑" pitchFamily="34" charset="-122"/>
              </a:rPr>
              <a:t>合</a:t>
            </a:r>
            <a:r>
              <a:rPr lang="zh-CN" altLang="en-US" sz="2000" dirty="0">
                <a:solidFill>
                  <a:srgbClr val="545454"/>
                </a:solidFill>
                <a:latin typeface="微软雅黑" pitchFamily="34" charset="-122"/>
                <a:ea typeface="微软雅黑" pitchFamily="34" charset="-122"/>
              </a:rPr>
              <a:t>——就是要强化安全的权威性，以保证强有力的协调控制。</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7、偶然损失原则</a:t>
            </a:r>
          </a:p>
        </p:txBody>
      </p:sp>
      <p:sp>
        <p:nvSpPr>
          <p:cNvPr id="19" name="矩形 18"/>
          <p:cNvSpPr/>
          <p:nvPr/>
        </p:nvSpPr>
        <p:spPr>
          <a:xfrm>
            <a:off x="788988" y="2066925"/>
            <a:ext cx="7975600" cy="2200275"/>
          </a:xfrm>
          <a:prstGeom prst="rect">
            <a:avLst/>
          </a:prstGeom>
          <a:noFill/>
          <a:ln w="9525">
            <a:noFill/>
          </a:ln>
        </p:spPr>
        <p:txBody>
          <a:bodyPr wrap="square" anchor="t">
            <a:spAutoFit/>
          </a:bodyPr>
          <a:lstStyle/>
          <a:p>
            <a:pPr lvl="0" fontAlgn="base">
              <a:lnSpc>
                <a:spcPct val="130000"/>
              </a:lnSpc>
              <a:spcBef>
                <a:spcPts val="500"/>
              </a:spcBef>
              <a:buFont typeface="Wingdings" charset="2"/>
            </a:pP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这个原则强调在安全管理实践中，一定要重视各类事故，包括损工事件、未遂事故（虚惊事件），只有将它们都控制住，才能真正防止事故损失的发生。</a:t>
            </a:r>
            <a:endParaRPr sz="2000" strike="noStrike" noProof="1">
              <a:solidFill>
                <a:srgbClr val="545454"/>
              </a:solidFill>
              <a:latin typeface="微软雅黑" pitchFamily="34" charset="-122"/>
              <a:ea typeface="微软雅黑" pitchFamily="34" charset="-122"/>
            </a:endParaRPr>
          </a:p>
          <a:p>
            <a:pPr lvl="0" fontAlgn="base">
              <a:lnSpc>
                <a:spcPct val="130000"/>
              </a:lnSpc>
              <a:spcBef>
                <a:spcPts val="500"/>
              </a:spcBef>
              <a:buFont typeface="Wingdings" charset="2"/>
            </a:pPr>
            <a:r>
              <a:rPr sz="2000" strike="noStrike" noProof="1">
                <a:solidFill>
                  <a:srgbClr val="545454"/>
                </a:solidFill>
                <a:latin typeface="微软雅黑" pitchFamily="34" charset="-122"/>
                <a:ea typeface="微软雅黑" pitchFamily="34" charset="-122"/>
                <a:cs typeface="+mn-ea"/>
              </a:rPr>
              <a:t>   </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8674" name="标题 1"/>
          <p:cNvSpPr>
            <a:spLocks noGrp="1"/>
          </p:cNvSpPr>
          <p:nvPr/>
        </p:nvSpPr>
        <p:spPr>
          <a:xfrm>
            <a:off x="352425" y="334963"/>
            <a:ext cx="6010275" cy="742950"/>
          </a:xfrm>
          <a:prstGeom prst="rect">
            <a:avLst/>
          </a:prstGeom>
          <a:noFill/>
          <a:ln w="9525">
            <a:noFill/>
          </a:ln>
        </p:spPr>
        <p:txBody>
          <a:bodyPr wrap="square" anchor="ctr"/>
          <a:lstStyle/>
          <a:p>
            <a:pPr lvl="0" indent="0" eaLnBrk="0" hangingPunct="0"/>
            <a:r>
              <a:rPr lang="zh-CN" altLang="en-US" sz="3200" b="1" dirty="0">
                <a:solidFill>
                  <a:schemeClr val="bg1"/>
                </a:solidFill>
                <a:latin typeface="微软雅黑" pitchFamily="34" charset="-122"/>
                <a:ea typeface="微软雅黑" pitchFamily="34" charset="-122"/>
                <a:sym typeface="微软雅黑" pitchFamily="34" charset="-122"/>
              </a:rPr>
              <a:t>为什么总有人在被动地做安全？</a:t>
            </a:r>
            <a:endParaRPr lang="zh-CN" altLang="en-US" sz="3200" b="1" dirty="0">
              <a:solidFill>
                <a:schemeClr val="bg1"/>
              </a:solidFill>
              <a:latin typeface="微软雅黑" pitchFamily="34" charset="-122"/>
              <a:ea typeface="微软雅黑" pitchFamily="34" charset="-122"/>
              <a:sym typeface="微软雅黑" pitchFamily="34" charset="-122"/>
              <a:hlinkClick r:id="rId3" action="ppaction://hlinkfile"/>
            </a:endParaRPr>
          </a:p>
        </p:txBody>
      </p:sp>
      <p:grpSp>
        <p:nvGrpSpPr>
          <p:cNvPr id="33806" name="Group 3"/>
          <p:cNvGrpSpPr/>
          <p:nvPr/>
        </p:nvGrpSpPr>
        <p:grpSpPr>
          <a:xfrm>
            <a:off x="727810" y="4012169"/>
            <a:ext cx="5506859" cy="764381"/>
            <a:chOff x="-418" y="0"/>
            <a:chExt cx="5474" cy="816"/>
          </a:xfrm>
          <a:solidFill>
            <a:srgbClr val="203864"/>
          </a:solidFill>
        </p:grpSpPr>
        <p:sp>
          <p:nvSpPr>
            <p:cNvPr id="33834" name="Rectangle 4"/>
            <p:cNvSpPr/>
            <p:nvPr/>
          </p:nvSpPr>
          <p:spPr>
            <a:xfrm>
              <a:off x="-418" y="210"/>
              <a:ext cx="5184" cy="576"/>
            </a:xfrm>
            <a:prstGeom prst="rect">
              <a:avLst/>
            </a:prstGeom>
            <a:grpFill/>
            <a:ln w="9525">
              <a:no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grpSp>
          <p:nvGrpSpPr>
            <p:cNvPr id="33835" name="Group 5"/>
            <p:cNvGrpSpPr/>
            <p:nvPr/>
          </p:nvGrpSpPr>
          <p:grpSpPr>
            <a:xfrm>
              <a:off x="4233" y="0"/>
              <a:ext cx="823" cy="816"/>
              <a:chOff x="0" y="0"/>
              <a:chExt cx="1680" cy="1680"/>
            </a:xfrm>
            <a:grpFill/>
          </p:grpSpPr>
          <p:sp>
            <p:nvSpPr>
              <p:cNvPr id="33837" name="Oval 6"/>
              <p:cNvSpPr/>
              <p:nvPr/>
            </p:nvSpPr>
            <p:spPr>
              <a:xfrm>
                <a:off x="1" y="0"/>
                <a:ext cx="1679" cy="1680"/>
              </a:xfrm>
              <a:prstGeom prst="ellipse">
                <a:avLst/>
              </a:prstGeom>
              <a:grpFill/>
              <a:ln w="9525">
                <a:solidFill>
                  <a:schemeClr val="bg1"/>
                </a:solid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sp>
            <p:nvSpPr>
              <p:cNvPr id="33838" name="Freeform 7"/>
              <p:cNvSpPr/>
              <p:nvPr/>
            </p:nvSpPr>
            <p:spPr>
              <a:xfrm>
                <a:off x="192" y="28"/>
                <a:ext cx="1296" cy="634"/>
              </a:xfrm>
              <a:custGeom>
                <a:avLst/>
                <a:gdLst>
                  <a:gd name="txL" fmla="*/ 0 w 1321"/>
                  <a:gd name="txT" fmla="*/ 0 h 712"/>
                  <a:gd name="txR" fmla="*/ 1321 w 1321"/>
                  <a:gd name="txB" fmla="*/ 712 h 712"/>
                </a:gdLst>
                <a:ahLst/>
                <a:cxnLst>
                  <a:cxn ang="0">
                    <a:pos x="431" y="4"/>
                  </a:cxn>
                  <a:cxn ang="0">
                    <a:pos x="434" y="4"/>
                  </a:cxn>
                  <a:cxn ang="0">
                    <a:pos x="436" y="4"/>
                  </a:cxn>
                  <a:cxn ang="0">
                    <a:pos x="433" y="4"/>
                  </a:cxn>
                  <a:cxn ang="0">
                    <a:pos x="429" y="4"/>
                  </a:cxn>
                  <a:cxn ang="0">
                    <a:pos x="420" y="4"/>
                  </a:cxn>
                  <a:cxn ang="0">
                    <a:pos x="409" y="4"/>
                  </a:cxn>
                  <a:cxn ang="0">
                    <a:pos x="393" y="4"/>
                  </a:cxn>
                  <a:cxn ang="0">
                    <a:pos x="379" y="4"/>
                  </a:cxn>
                  <a:cxn ang="0">
                    <a:pos x="361" y="4"/>
                  </a:cxn>
                  <a:cxn ang="0">
                    <a:pos x="340" y="4"/>
                  </a:cxn>
                  <a:cxn ang="0">
                    <a:pos x="319" y="4"/>
                  </a:cxn>
                  <a:cxn ang="0">
                    <a:pos x="295" y="4"/>
                  </a:cxn>
                  <a:cxn ang="0">
                    <a:pos x="273" y="4"/>
                  </a:cxn>
                  <a:cxn ang="0">
                    <a:pos x="264" y="4"/>
                  </a:cxn>
                  <a:cxn ang="0">
                    <a:pos x="158" y="4"/>
                  </a:cxn>
                  <a:cxn ang="0">
                    <a:pos x="157" y="4"/>
                  </a:cxn>
                  <a:cxn ang="0">
                    <a:pos x="134" y="4"/>
                  </a:cxn>
                  <a:cxn ang="0">
                    <a:pos x="116" y="4"/>
                  </a:cxn>
                  <a:cxn ang="0">
                    <a:pos x="98" y="4"/>
                  </a:cxn>
                  <a:cxn ang="0">
                    <a:pos x="77" y="4"/>
                  </a:cxn>
                  <a:cxn ang="0">
                    <a:pos x="65" y="4"/>
                  </a:cxn>
                  <a:cxn ang="0">
                    <a:pos x="50" y="4"/>
                  </a:cxn>
                  <a:cxn ang="0">
                    <a:pos x="32" y="4"/>
                  </a:cxn>
                  <a:cxn ang="0">
                    <a:pos x="26" y="4"/>
                  </a:cxn>
                  <a:cxn ang="0">
                    <a:pos x="26" y="4"/>
                  </a:cxn>
                  <a:cxn ang="0">
                    <a:pos x="18" y="4"/>
                  </a:cxn>
                  <a:cxn ang="0">
                    <a:pos x="6" y="4"/>
                  </a:cxn>
                  <a:cxn ang="0">
                    <a:pos x="0" y="4"/>
                  </a:cxn>
                  <a:cxn ang="0">
                    <a:pos x="0" y="4"/>
                  </a:cxn>
                  <a:cxn ang="0">
                    <a:pos x="4" y="4"/>
                  </a:cxn>
                  <a:cxn ang="0">
                    <a:pos x="16" y="4"/>
                  </a:cxn>
                  <a:cxn ang="0">
                    <a:pos x="26" y="4"/>
                  </a:cxn>
                  <a:cxn ang="0">
                    <a:pos x="28" y="4"/>
                  </a:cxn>
                  <a:cxn ang="0">
                    <a:pos x="52" y="4"/>
                  </a:cxn>
                  <a:cxn ang="0">
                    <a:pos x="69" y="4"/>
                  </a:cxn>
                  <a:cxn ang="0">
                    <a:pos x="90" y="4"/>
                  </a:cxn>
                  <a:cxn ang="0">
                    <a:pos x="114" y="4"/>
                  </a:cxn>
                  <a:cxn ang="0">
                    <a:pos x="136" y="4"/>
                  </a:cxn>
                  <a:cxn ang="0">
                    <a:pos x="165" y="4"/>
                  </a:cxn>
                  <a:cxn ang="0">
                    <a:pos x="192" y="4"/>
                  </a:cxn>
                  <a:cxn ang="0">
                    <a:pos x="221" y="0"/>
                  </a:cxn>
                  <a:cxn ang="0">
                    <a:pos x="251" y="4"/>
                  </a:cxn>
                  <a:cxn ang="0">
                    <a:pos x="279" y="4"/>
                  </a:cxn>
                  <a:cxn ang="0">
                    <a:pos x="307" y="4"/>
                  </a:cxn>
                  <a:cxn ang="0">
                    <a:pos x="334" y="4"/>
                  </a:cxn>
                  <a:cxn ang="0">
                    <a:pos x="358" y="4"/>
                  </a:cxn>
                  <a:cxn ang="0">
                    <a:pos x="379" y="4"/>
                  </a:cxn>
                  <a:cxn ang="0">
                    <a:pos x="399" y="4"/>
                  </a:cxn>
                  <a:cxn ang="0">
                    <a:pos x="416" y="4"/>
                  </a:cxn>
                  <a:cxn ang="0">
                    <a:pos x="431" y="4"/>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w="9525">
                <a:noFill/>
              </a:ln>
            </p:spPr>
            <p:txBody>
              <a:bodyPr/>
              <a:lstStyle/>
              <a:p>
                <a:pPr lvl="0" eaLnBrk="1" fontAlgn="base" hangingPunct="1"/>
                <a:endParaRPr lang="zh-CN" altLang="en-US" sz="2000" strike="noStrike" noProof="1">
                  <a:solidFill>
                    <a:schemeClr val="bg1"/>
                  </a:solidFill>
                  <a:latin typeface="Arial" charset="0"/>
                  <a:ea typeface="宋体" charset="-122"/>
                </a:endParaRPr>
              </a:p>
            </p:txBody>
          </p:sp>
        </p:grpSp>
        <p:sp>
          <p:nvSpPr>
            <p:cNvPr id="32" name="Text Box 8"/>
            <p:cNvSpPr txBox="1">
              <a:spLocks noChangeArrowheads="1"/>
            </p:cNvSpPr>
            <p:nvPr/>
          </p:nvSpPr>
          <p:spPr bwMode="auto">
            <a:xfrm>
              <a:off x="4558" y="180"/>
              <a:ext cx="376" cy="425"/>
            </a:xfrm>
            <a:prstGeom prst="rect">
              <a:avLst/>
            </a:prstGeom>
            <a:grpFill/>
            <a:ln w="9525">
              <a:noFill/>
              <a:miter lim="800000"/>
            </a:ln>
          </p:spPr>
          <p:txBody>
            <a:bodyPr wrap="none">
              <a:spAutoFit/>
            </a:bodyPr>
            <a:lstStyle/>
            <a:p>
              <a:pPr lvl="0" eaLnBrk="1" fontAlgn="base" hangingPunct="1"/>
              <a:r>
                <a:rPr lang="en-US" altLang="zh-CN" sz="2000" strike="noStrike" noProof="1">
                  <a:solidFill>
                    <a:schemeClr val="bg1"/>
                  </a:solidFill>
                  <a:effectLst>
                    <a:outerShdw blurRad="38100" dist="38100" dir="2700000">
                      <a:srgbClr val="C0C0C0"/>
                    </a:outerShdw>
                  </a:effectLst>
                  <a:latin typeface="Verdana" pitchFamily="34" charset="0"/>
                  <a:ea typeface="宋体" charset="-122"/>
                  <a:cs typeface="+mn-ea"/>
                </a:rPr>
                <a:t>D</a:t>
              </a:r>
              <a:endParaRPr lang="en-US" altLang="zh-CN" sz="2000" strike="noStrike" noProof="1">
                <a:solidFill>
                  <a:schemeClr val="bg1"/>
                </a:solidFill>
                <a:effectLst>
                  <a:outerShdw blurRad="38100" dist="38100" dir="2700000">
                    <a:srgbClr val="C0C0C0"/>
                  </a:outerShdw>
                </a:effectLst>
                <a:latin typeface="Verdana" pitchFamily="34" charset="0"/>
                <a:ea typeface="宋体" charset="-122"/>
              </a:endParaRPr>
            </a:p>
          </p:txBody>
        </p:sp>
      </p:grpSp>
      <p:grpSp>
        <p:nvGrpSpPr>
          <p:cNvPr id="28676" name="Group 9"/>
          <p:cNvGrpSpPr/>
          <p:nvPr/>
        </p:nvGrpSpPr>
        <p:grpSpPr>
          <a:xfrm>
            <a:off x="728663" y="2439988"/>
            <a:ext cx="4471987" cy="755650"/>
            <a:chOff x="-534" y="0"/>
            <a:chExt cx="4562" cy="806"/>
          </a:xfrm>
        </p:grpSpPr>
        <p:sp>
          <p:nvSpPr>
            <p:cNvPr id="28677" name="Rectangle 10"/>
            <p:cNvSpPr/>
            <p:nvPr/>
          </p:nvSpPr>
          <p:spPr>
            <a:xfrm>
              <a:off x="-534" y="167"/>
              <a:ext cx="4016" cy="576"/>
            </a:xfrm>
            <a:prstGeom prst="rect">
              <a:avLst/>
            </a:prstGeom>
            <a:solidFill>
              <a:srgbClr val="203864"/>
            </a:solidFill>
            <a:ln w="9525">
              <a:noFill/>
            </a:ln>
          </p:spPr>
          <p:txBody>
            <a:bodyPr wrap="none" anchor="ctr"/>
            <a:lstStyle/>
            <a:p>
              <a:pPr lvl="0" indent="0"/>
              <a:endParaRPr lang="zh-CN" altLang="en-US" sz="2000" dirty="0">
                <a:latin typeface="Arial" charset="0"/>
                <a:ea typeface="宋体" charset="-122"/>
              </a:endParaRPr>
            </a:p>
          </p:txBody>
        </p:sp>
        <p:grpSp>
          <p:nvGrpSpPr>
            <p:cNvPr id="28678" name="Group 11"/>
            <p:cNvGrpSpPr/>
            <p:nvPr/>
          </p:nvGrpSpPr>
          <p:grpSpPr>
            <a:xfrm>
              <a:off x="3217" y="0"/>
              <a:ext cx="811" cy="806"/>
              <a:chOff x="0" y="0"/>
              <a:chExt cx="430" cy="437"/>
            </a:xfrm>
          </p:grpSpPr>
          <p:sp>
            <p:nvSpPr>
              <p:cNvPr id="28679" name="Oval 13"/>
              <p:cNvSpPr/>
              <p:nvPr/>
            </p:nvSpPr>
            <p:spPr>
              <a:xfrm>
                <a:off x="0" y="0"/>
                <a:ext cx="430" cy="437"/>
              </a:xfrm>
              <a:prstGeom prst="ellipse">
                <a:avLst/>
              </a:prstGeom>
              <a:solidFill>
                <a:srgbClr val="203864"/>
              </a:solidFill>
              <a:ln w="9525" cap="flat" cmpd="sng">
                <a:solidFill>
                  <a:schemeClr val="bg1"/>
                </a:solidFill>
                <a:prstDash val="solid"/>
                <a:round/>
                <a:headEnd type="none" w="med" len="med"/>
                <a:tailEnd type="none" w="med" len="med"/>
              </a:ln>
            </p:spPr>
            <p:txBody>
              <a:bodyPr wrap="none" anchor="ctr"/>
              <a:lstStyle/>
              <a:p>
                <a:pPr lvl="0" indent="0"/>
                <a:endParaRPr lang="zh-CN" altLang="en-US" sz="2000" dirty="0">
                  <a:latin typeface="Arial" charset="0"/>
                  <a:ea typeface="宋体" charset="-122"/>
                </a:endParaRPr>
              </a:p>
            </p:txBody>
          </p:sp>
          <p:sp>
            <p:nvSpPr>
              <p:cNvPr id="39" name="Text Box 15"/>
              <p:cNvSpPr txBox="1">
                <a:spLocks noChangeArrowheads="1"/>
              </p:cNvSpPr>
              <p:nvPr/>
            </p:nvSpPr>
            <p:spPr bwMode="auto">
              <a:xfrm>
                <a:off x="129" y="132"/>
                <a:ext cx="188" cy="230"/>
              </a:xfrm>
              <a:prstGeom prst="rect">
                <a:avLst/>
              </a:prstGeom>
              <a:noFill/>
              <a:ln w="9525">
                <a:noFill/>
                <a:miter lim="800000"/>
              </a:ln>
            </p:spPr>
            <p:txBody>
              <a:bodyPr wrap="square">
                <a:spAutoFit/>
              </a:bodyPr>
              <a:lstStyle/>
              <a:p>
                <a:pPr lvl="0" eaLnBrk="1" fontAlgn="base" hangingPunct="1"/>
                <a:r>
                  <a:rPr lang="en-US" altLang="zh-CN" sz="2000" strike="noStrike" noProof="1">
                    <a:solidFill>
                      <a:schemeClr val="bg1"/>
                    </a:solidFill>
                    <a:effectLst>
                      <a:outerShdw blurRad="38100" dist="38100" dir="2700000">
                        <a:srgbClr val="C0C0C0"/>
                      </a:outerShdw>
                    </a:effectLst>
                    <a:latin typeface="Verdana" pitchFamily="34" charset="0"/>
                    <a:ea typeface="宋体" charset="-122"/>
                    <a:cs typeface="+mn-ea"/>
                  </a:rPr>
                  <a:t>B</a:t>
                </a:r>
                <a:endParaRPr lang="en-US" altLang="zh-CN" sz="2000" strike="noStrike" noProof="1">
                  <a:solidFill>
                    <a:schemeClr val="bg1"/>
                  </a:solidFill>
                  <a:effectLst>
                    <a:outerShdw blurRad="38100" dist="38100" dir="2700000">
                      <a:srgbClr val="C0C0C0"/>
                    </a:outerShdw>
                  </a:effectLst>
                  <a:latin typeface="Verdana" pitchFamily="34" charset="0"/>
                  <a:ea typeface="宋体" charset="-122"/>
                </a:endParaRPr>
              </a:p>
            </p:txBody>
          </p:sp>
        </p:grpSp>
      </p:grpSp>
      <p:grpSp>
        <p:nvGrpSpPr>
          <p:cNvPr id="33808" name="Group 16"/>
          <p:cNvGrpSpPr/>
          <p:nvPr/>
        </p:nvGrpSpPr>
        <p:grpSpPr>
          <a:xfrm>
            <a:off x="726853" y="3195400"/>
            <a:ext cx="5011325" cy="759619"/>
            <a:chOff x="-419" y="0"/>
            <a:chExt cx="4982" cy="811"/>
          </a:xfrm>
          <a:solidFill>
            <a:srgbClr val="203864"/>
          </a:solidFill>
        </p:grpSpPr>
        <p:sp>
          <p:nvSpPr>
            <p:cNvPr id="33822" name="Rectangle 17"/>
            <p:cNvSpPr/>
            <p:nvPr/>
          </p:nvSpPr>
          <p:spPr>
            <a:xfrm>
              <a:off x="-419" y="225"/>
              <a:ext cx="4659" cy="577"/>
            </a:xfrm>
            <a:prstGeom prst="rect">
              <a:avLst/>
            </a:prstGeom>
            <a:grpFill/>
            <a:ln w="9525">
              <a:no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grpSp>
          <p:nvGrpSpPr>
            <p:cNvPr id="33823" name="Group 18"/>
            <p:cNvGrpSpPr/>
            <p:nvPr/>
          </p:nvGrpSpPr>
          <p:grpSpPr>
            <a:xfrm>
              <a:off x="3744" y="0"/>
              <a:ext cx="819" cy="811"/>
              <a:chOff x="0" y="0"/>
              <a:chExt cx="412" cy="392"/>
            </a:xfrm>
            <a:grpFill/>
          </p:grpSpPr>
          <p:grpSp>
            <p:nvGrpSpPr>
              <p:cNvPr id="33824" name="Group 19"/>
              <p:cNvGrpSpPr/>
              <p:nvPr/>
            </p:nvGrpSpPr>
            <p:grpSpPr>
              <a:xfrm>
                <a:off x="0" y="0"/>
                <a:ext cx="412" cy="392"/>
                <a:chOff x="0" y="0"/>
                <a:chExt cx="1680" cy="1680"/>
              </a:xfrm>
              <a:grpFill/>
            </p:grpSpPr>
            <p:sp>
              <p:nvSpPr>
                <p:cNvPr id="33826" name="Oval 20"/>
                <p:cNvSpPr/>
                <p:nvPr/>
              </p:nvSpPr>
              <p:spPr>
                <a:xfrm>
                  <a:off x="0" y="0"/>
                  <a:ext cx="1680" cy="1680"/>
                </a:xfrm>
                <a:prstGeom prst="ellipse">
                  <a:avLst/>
                </a:prstGeom>
                <a:grpFill/>
                <a:ln w="9525">
                  <a:solidFill>
                    <a:schemeClr val="bg1"/>
                  </a:solid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sp>
              <p:nvSpPr>
                <p:cNvPr id="33827" name="Freeform 21"/>
                <p:cNvSpPr/>
                <p:nvPr/>
              </p:nvSpPr>
              <p:spPr>
                <a:xfrm>
                  <a:off x="192" y="28"/>
                  <a:ext cx="1296" cy="634"/>
                </a:xfrm>
                <a:custGeom>
                  <a:avLst/>
                  <a:gdLst>
                    <a:gd name="txL" fmla="*/ 0 w 1321"/>
                    <a:gd name="txT" fmla="*/ 0 h 712"/>
                    <a:gd name="txR" fmla="*/ 1321 w 1321"/>
                    <a:gd name="txB" fmla="*/ 712 h 712"/>
                  </a:gdLst>
                  <a:ahLst/>
                  <a:cxnLst>
                    <a:cxn ang="0">
                      <a:pos x="431" y="4"/>
                    </a:cxn>
                    <a:cxn ang="0">
                      <a:pos x="434" y="4"/>
                    </a:cxn>
                    <a:cxn ang="0">
                      <a:pos x="436" y="4"/>
                    </a:cxn>
                    <a:cxn ang="0">
                      <a:pos x="433" y="4"/>
                    </a:cxn>
                    <a:cxn ang="0">
                      <a:pos x="429" y="4"/>
                    </a:cxn>
                    <a:cxn ang="0">
                      <a:pos x="420" y="4"/>
                    </a:cxn>
                    <a:cxn ang="0">
                      <a:pos x="409" y="4"/>
                    </a:cxn>
                    <a:cxn ang="0">
                      <a:pos x="393" y="4"/>
                    </a:cxn>
                    <a:cxn ang="0">
                      <a:pos x="379" y="4"/>
                    </a:cxn>
                    <a:cxn ang="0">
                      <a:pos x="361" y="4"/>
                    </a:cxn>
                    <a:cxn ang="0">
                      <a:pos x="340" y="4"/>
                    </a:cxn>
                    <a:cxn ang="0">
                      <a:pos x="319" y="4"/>
                    </a:cxn>
                    <a:cxn ang="0">
                      <a:pos x="295" y="4"/>
                    </a:cxn>
                    <a:cxn ang="0">
                      <a:pos x="273" y="4"/>
                    </a:cxn>
                    <a:cxn ang="0">
                      <a:pos x="264" y="4"/>
                    </a:cxn>
                    <a:cxn ang="0">
                      <a:pos x="158" y="4"/>
                    </a:cxn>
                    <a:cxn ang="0">
                      <a:pos x="157" y="4"/>
                    </a:cxn>
                    <a:cxn ang="0">
                      <a:pos x="134" y="4"/>
                    </a:cxn>
                    <a:cxn ang="0">
                      <a:pos x="116" y="4"/>
                    </a:cxn>
                    <a:cxn ang="0">
                      <a:pos x="98" y="4"/>
                    </a:cxn>
                    <a:cxn ang="0">
                      <a:pos x="77" y="4"/>
                    </a:cxn>
                    <a:cxn ang="0">
                      <a:pos x="65" y="4"/>
                    </a:cxn>
                    <a:cxn ang="0">
                      <a:pos x="50" y="4"/>
                    </a:cxn>
                    <a:cxn ang="0">
                      <a:pos x="32" y="4"/>
                    </a:cxn>
                    <a:cxn ang="0">
                      <a:pos x="26" y="4"/>
                    </a:cxn>
                    <a:cxn ang="0">
                      <a:pos x="26" y="4"/>
                    </a:cxn>
                    <a:cxn ang="0">
                      <a:pos x="18" y="4"/>
                    </a:cxn>
                    <a:cxn ang="0">
                      <a:pos x="6" y="4"/>
                    </a:cxn>
                    <a:cxn ang="0">
                      <a:pos x="0" y="4"/>
                    </a:cxn>
                    <a:cxn ang="0">
                      <a:pos x="0" y="4"/>
                    </a:cxn>
                    <a:cxn ang="0">
                      <a:pos x="4" y="4"/>
                    </a:cxn>
                    <a:cxn ang="0">
                      <a:pos x="16" y="4"/>
                    </a:cxn>
                    <a:cxn ang="0">
                      <a:pos x="26" y="4"/>
                    </a:cxn>
                    <a:cxn ang="0">
                      <a:pos x="28" y="4"/>
                    </a:cxn>
                    <a:cxn ang="0">
                      <a:pos x="52" y="4"/>
                    </a:cxn>
                    <a:cxn ang="0">
                      <a:pos x="69" y="4"/>
                    </a:cxn>
                    <a:cxn ang="0">
                      <a:pos x="90" y="4"/>
                    </a:cxn>
                    <a:cxn ang="0">
                      <a:pos x="114" y="4"/>
                    </a:cxn>
                    <a:cxn ang="0">
                      <a:pos x="136" y="4"/>
                    </a:cxn>
                    <a:cxn ang="0">
                      <a:pos x="165" y="4"/>
                    </a:cxn>
                    <a:cxn ang="0">
                      <a:pos x="192" y="4"/>
                    </a:cxn>
                    <a:cxn ang="0">
                      <a:pos x="221" y="0"/>
                    </a:cxn>
                    <a:cxn ang="0">
                      <a:pos x="251" y="4"/>
                    </a:cxn>
                    <a:cxn ang="0">
                      <a:pos x="279" y="4"/>
                    </a:cxn>
                    <a:cxn ang="0">
                      <a:pos x="307" y="4"/>
                    </a:cxn>
                    <a:cxn ang="0">
                      <a:pos x="334" y="4"/>
                    </a:cxn>
                    <a:cxn ang="0">
                      <a:pos x="358" y="4"/>
                    </a:cxn>
                    <a:cxn ang="0">
                      <a:pos x="379" y="4"/>
                    </a:cxn>
                    <a:cxn ang="0">
                      <a:pos x="399" y="4"/>
                    </a:cxn>
                    <a:cxn ang="0">
                      <a:pos x="416" y="4"/>
                    </a:cxn>
                    <a:cxn ang="0">
                      <a:pos x="431" y="4"/>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w="9525">
                  <a:noFill/>
                </a:ln>
              </p:spPr>
              <p:txBody>
                <a:bodyPr/>
                <a:lstStyle/>
                <a:p>
                  <a:pPr lvl="0" eaLnBrk="1" fontAlgn="base" hangingPunct="1"/>
                  <a:endParaRPr lang="zh-CN" altLang="en-US" sz="2000" strike="noStrike" noProof="1">
                    <a:solidFill>
                      <a:schemeClr val="bg1"/>
                    </a:solidFill>
                    <a:latin typeface="Arial" charset="0"/>
                    <a:ea typeface="宋体" charset="-122"/>
                  </a:endParaRPr>
                </a:p>
              </p:txBody>
            </p:sp>
          </p:grpSp>
          <p:sp>
            <p:nvSpPr>
              <p:cNvPr id="46" name="Text Box 22"/>
              <p:cNvSpPr txBox="1">
                <a:spLocks noChangeArrowheads="1"/>
              </p:cNvSpPr>
              <p:nvPr/>
            </p:nvSpPr>
            <p:spPr bwMode="auto">
              <a:xfrm>
                <a:off x="152" y="92"/>
                <a:ext cx="180" cy="205"/>
              </a:xfrm>
              <a:prstGeom prst="rect">
                <a:avLst/>
              </a:prstGeom>
              <a:grpFill/>
              <a:ln w="9525">
                <a:noFill/>
                <a:miter lim="800000"/>
              </a:ln>
            </p:spPr>
            <p:txBody>
              <a:bodyPr wrap="none">
                <a:spAutoFit/>
              </a:bodyPr>
              <a:lstStyle/>
              <a:p>
                <a:pPr lvl="0" eaLnBrk="1" fontAlgn="base" hangingPunct="1"/>
                <a:r>
                  <a:rPr lang="en-US" altLang="zh-CN" sz="2000" strike="noStrike" noProof="1">
                    <a:solidFill>
                      <a:schemeClr val="bg1"/>
                    </a:solidFill>
                    <a:effectLst>
                      <a:outerShdw blurRad="38100" dist="38100" dir="2700000">
                        <a:srgbClr val="C0C0C0"/>
                      </a:outerShdw>
                    </a:effectLst>
                    <a:latin typeface="Verdana" pitchFamily="34" charset="0"/>
                    <a:ea typeface="宋体" charset="-122"/>
                    <a:cs typeface="+mn-ea"/>
                  </a:rPr>
                  <a:t>C</a:t>
                </a:r>
                <a:endParaRPr lang="en-US" altLang="zh-CN" sz="2000" strike="noStrike" noProof="1">
                  <a:solidFill>
                    <a:schemeClr val="bg1"/>
                  </a:solidFill>
                  <a:effectLst>
                    <a:outerShdw blurRad="38100" dist="38100" dir="2700000">
                      <a:srgbClr val="C0C0C0"/>
                    </a:outerShdw>
                  </a:effectLst>
                  <a:latin typeface="Verdana" pitchFamily="34" charset="0"/>
                  <a:ea typeface="宋体" charset="-122"/>
                </a:endParaRPr>
              </a:p>
            </p:txBody>
          </p:sp>
        </p:grpSp>
      </p:grpSp>
      <p:grpSp>
        <p:nvGrpSpPr>
          <p:cNvPr id="33809" name="Group 23"/>
          <p:cNvGrpSpPr/>
          <p:nvPr/>
        </p:nvGrpSpPr>
        <p:grpSpPr>
          <a:xfrm>
            <a:off x="725666" y="1645206"/>
            <a:ext cx="3998100" cy="750094"/>
            <a:chOff x="-420" y="0"/>
            <a:chExt cx="3973" cy="802"/>
          </a:xfrm>
          <a:solidFill>
            <a:srgbClr val="203864"/>
          </a:solidFill>
        </p:grpSpPr>
        <p:sp>
          <p:nvSpPr>
            <p:cNvPr id="33816" name="Rectangle 24"/>
            <p:cNvSpPr/>
            <p:nvPr/>
          </p:nvSpPr>
          <p:spPr>
            <a:xfrm>
              <a:off x="-420" y="220"/>
              <a:ext cx="3566" cy="576"/>
            </a:xfrm>
            <a:prstGeom prst="rect">
              <a:avLst/>
            </a:prstGeom>
            <a:grpFill/>
            <a:ln w="9525">
              <a:no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grpSp>
          <p:nvGrpSpPr>
            <p:cNvPr id="33817" name="Group 25"/>
            <p:cNvGrpSpPr/>
            <p:nvPr/>
          </p:nvGrpSpPr>
          <p:grpSpPr>
            <a:xfrm>
              <a:off x="2734" y="0"/>
              <a:ext cx="819" cy="802"/>
              <a:chOff x="0" y="0"/>
              <a:chExt cx="432" cy="432"/>
            </a:xfrm>
            <a:grpFill/>
          </p:grpSpPr>
          <p:grpSp>
            <p:nvGrpSpPr>
              <p:cNvPr id="33818" name="Group 26"/>
              <p:cNvGrpSpPr/>
              <p:nvPr/>
            </p:nvGrpSpPr>
            <p:grpSpPr>
              <a:xfrm>
                <a:off x="0" y="0"/>
                <a:ext cx="432" cy="432"/>
                <a:chOff x="1" y="0"/>
                <a:chExt cx="1679" cy="1680"/>
              </a:xfrm>
              <a:grpFill/>
            </p:grpSpPr>
            <p:sp>
              <p:nvSpPr>
                <p:cNvPr id="33820" name="Oval 27"/>
                <p:cNvSpPr/>
                <p:nvPr/>
              </p:nvSpPr>
              <p:spPr>
                <a:xfrm>
                  <a:off x="1" y="0"/>
                  <a:ext cx="1679" cy="1680"/>
                </a:xfrm>
                <a:prstGeom prst="ellipse">
                  <a:avLst/>
                </a:prstGeom>
                <a:grpFill/>
                <a:ln w="9525">
                  <a:solidFill>
                    <a:schemeClr val="bg1"/>
                  </a:solid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sp>
              <p:nvSpPr>
                <p:cNvPr id="33821" name="Freeform 28"/>
                <p:cNvSpPr/>
                <p:nvPr/>
              </p:nvSpPr>
              <p:spPr>
                <a:xfrm>
                  <a:off x="193" y="46"/>
                  <a:ext cx="1295" cy="634"/>
                </a:xfrm>
                <a:custGeom>
                  <a:avLst/>
                  <a:gdLst>
                    <a:gd name="txL" fmla="*/ 0 w 1321"/>
                    <a:gd name="txT" fmla="*/ 0 h 712"/>
                    <a:gd name="txR" fmla="*/ 1321 w 1321"/>
                    <a:gd name="txB" fmla="*/ 712 h 712"/>
                  </a:gdLst>
                  <a:ahLst/>
                  <a:cxnLst>
                    <a:cxn ang="0">
                      <a:pos x="417" y="4"/>
                    </a:cxn>
                    <a:cxn ang="0">
                      <a:pos x="420" y="4"/>
                    </a:cxn>
                    <a:cxn ang="0">
                      <a:pos x="422" y="4"/>
                    </a:cxn>
                    <a:cxn ang="0">
                      <a:pos x="420" y="4"/>
                    </a:cxn>
                    <a:cxn ang="0">
                      <a:pos x="415" y="4"/>
                    </a:cxn>
                    <a:cxn ang="0">
                      <a:pos x="407" y="4"/>
                    </a:cxn>
                    <a:cxn ang="0">
                      <a:pos x="396" y="4"/>
                    </a:cxn>
                    <a:cxn ang="0">
                      <a:pos x="382" y="4"/>
                    </a:cxn>
                    <a:cxn ang="0">
                      <a:pos x="367" y="4"/>
                    </a:cxn>
                    <a:cxn ang="0">
                      <a:pos x="349" y="4"/>
                    </a:cxn>
                    <a:cxn ang="0">
                      <a:pos x="329" y="4"/>
                    </a:cxn>
                    <a:cxn ang="0">
                      <a:pos x="310" y="4"/>
                    </a:cxn>
                    <a:cxn ang="0">
                      <a:pos x="287" y="4"/>
                    </a:cxn>
                    <a:cxn ang="0">
                      <a:pos x="264" y="4"/>
                    </a:cxn>
                    <a:cxn ang="0">
                      <a:pos x="255" y="4"/>
                    </a:cxn>
                    <a:cxn ang="0">
                      <a:pos x="153" y="4"/>
                    </a:cxn>
                    <a:cxn ang="0">
                      <a:pos x="152" y="4"/>
                    </a:cxn>
                    <a:cxn ang="0">
                      <a:pos x="130" y="4"/>
                    </a:cxn>
                    <a:cxn ang="0">
                      <a:pos x="113" y="4"/>
                    </a:cxn>
                    <a:cxn ang="0">
                      <a:pos x="95" y="4"/>
                    </a:cxn>
                    <a:cxn ang="0">
                      <a:pos x="75" y="4"/>
                    </a:cxn>
                    <a:cxn ang="0">
                      <a:pos x="62" y="4"/>
                    </a:cxn>
                    <a:cxn ang="0">
                      <a:pos x="49" y="4"/>
                    </a:cxn>
                    <a:cxn ang="0">
                      <a:pos x="32" y="4"/>
                    </a:cxn>
                    <a:cxn ang="0">
                      <a:pos x="25" y="4"/>
                    </a:cxn>
                    <a:cxn ang="0">
                      <a:pos x="25" y="4"/>
                    </a:cxn>
                    <a:cxn ang="0">
                      <a:pos x="18" y="4"/>
                    </a:cxn>
                    <a:cxn ang="0">
                      <a:pos x="6" y="4"/>
                    </a:cxn>
                    <a:cxn ang="0">
                      <a:pos x="0" y="4"/>
                    </a:cxn>
                    <a:cxn ang="0">
                      <a:pos x="0" y="4"/>
                    </a:cxn>
                    <a:cxn ang="0">
                      <a:pos x="4" y="4"/>
                    </a:cxn>
                    <a:cxn ang="0">
                      <a:pos x="16" y="4"/>
                    </a:cxn>
                    <a:cxn ang="0">
                      <a:pos x="25" y="4"/>
                    </a:cxn>
                    <a:cxn ang="0">
                      <a:pos x="28" y="4"/>
                    </a:cxn>
                    <a:cxn ang="0">
                      <a:pos x="51" y="4"/>
                    </a:cxn>
                    <a:cxn ang="0">
                      <a:pos x="67" y="4"/>
                    </a:cxn>
                    <a:cxn ang="0">
                      <a:pos x="87" y="4"/>
                    </a:cxn>
                    <a:cxn ang="0">
                      <a:pos x="111" y="4"/>
                    </a:cxn>
                    <a:cxn ang="0">
                      <a:pos x="132" y="4"/>
                    </a:cxn>
                    <a:cxn ang="0">
                      <a:pos x="160" y="4"/>
                    </a:cxn>
                    <a:cxn ang="0">
                      <a:pos x="186" y="4"/>
                    </a:cxn>
                    <a:cxn ang="0">
                      <a:pos x="214" y="0"/>
                    </a:cxn>
                    <a:cxn ang="0">
                      <a:pos x="243" y="4"/>
                    </a:cxn>
                    <a:cxn ang="0">
                      <a:pos x="271" y="4"/>
                    </a:cxn>
                    <a:cxn ang="0">
                      <a:pos x="299" y="4"/>
                    </a:cxn>
                    <a:cxn ang="0">
                      <a:pos x="324" y="4"/>
                    </a:cxn>
                    <a:cxn ang="0">
                      <a:pos x="346" y="4"/>
                    </a:cxn>
                    <a:cxn ang="0">
                      <a:pos x="367" y="4"/>
                    </a:cxn>
                    <a:cxn ang="0">
                      <a:pos x="386" y="4"/>
                    </a:cxn>
                    <a:cxn ang="0">
                      <a:pos x="402" y="4"/>
                    </a:cxn>
                    <a:cxn ang="0">
                      <a:pos x="417" y="4"/>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w="9525">
                  <a:noFill/>
                </a:ln>
              </p:spPr>
              <p:txBody>
                <a:bodyPr/>
                <a:lstStyle/>
                <a:p>
                  <a:pPr lvl="0" eaLnBrk="1" fontAlgn="base" hangingPunct="1"/>
                  <a:endParaRPr lang="zh-CN" altLang="en-US" sz="2000" strike="noStrike" noProof="1">
                    <a:solidFill>
                      <a:schemeClr val="bg1"/>
                    </a:solidFill>
                    <a:latin typeface="Arial" charset="0"/>
                    <a:ea typeface="宋体" charset="-122"/>
                  </a:endParaRPr>
                </a:p>
              </p:txBody>
            </p:sp>
          </p:grpSp>
          <p:sp>
            <p:nvSpPr>
              <p:cNvPr id="55" name="Text Box 29"/>
              <p:cNvSpPr txBox="1">
                <a:spLocks noChangeArrowheads="1"/>
              </p:cNvSpPr>
              <p:nvPr/>
            </p:nvSpPr>
            <p:spPr bwMode="auto">
              <a:xfrm>
                <a:off x="143" y="92"/>
                <a:ext cx="187" cy="229"/>
              </a:xfrm>
              <a:prstGeom prst="rect">
                <a:avLst/>
              </a:prstGeom>
              <a:grpFill/>
              <a:ln w="9525">
                <a:noFill/>
                <a:miter lim="800000"/>
              </a:ln>
            </p:spPr>
            <p:txBody>
              <a:bodyPr wrap="none">
                <a:spAutoFit/>
              </a:bodyPr>
              <a:lstStyle/>
              <a:p>
                <a:pPr lvl="0" eaLnBrk="1" fontAlgn="base" hangingPunct="1"/>
                <a:r>
                  <a:rPr lang="en-US" altLang="zh-CN" sz="2000" strike="noStrike" noProof="1">
                    <a:solidFill>
                      <a:schemeClr val="bg1"/>
                    </a:solidFill>
                    <a:effectLst>
                      <a:outerShdw blurRad="38100" dist="38100" dir="2700000">
                        <a:srgbClr val="C0C0C0"/>
                      </a:outerShdw>
                    </a:effectLst>
                    <a:latin typeface="Verdana" pitchFamily="34" charset="0"/>
                    <a:ea typeface="宋体" charset="-122"/>
                    <a:cs typeface="+mn-ea"/>
                  </a:rPr>
                  <a:t>A</a:t>
                </a:r>
                <a:endParaRPr lang="en-US" altLang="zh-CN" sz="2000" strike="noStrike" noProof="1">
                  <a:solidFill>
                    <a:schemeClr val="bg1"/>
                  </a:solidFill>
                  <a:effectLst>
                    <a:outerShdw blurRad="38100" dist="38100" dir="2700000">
                      <a:srgbClr val="C0C0C0"/>
                    </a:outerShdw>
                  </a:effectLst>
                  <a:latin typeface="Verdana" pitchFamily="34" charset="0"/>
                  <a:ea typeface="宋体" charset="-122"/>
                </a:endParaRPr>
              </a:p>
            </p:txBody>
          </p:sp>
        </p:grpSp>
      </p:grpSp>
      <p:sp>
        <p:nvSpPr>
          <p:cNvPr id="28683" name="Text Box 30"/>
          <p:cNvSpPr txBox="1"/>
          <p:nvPr/>
        </p:nvSpPr>
        <p:spPr>
          <a:xfrm>
            <a:off x="887413" y="1949450"/>
            <a:ext cx="2400300" cy="395288"/>
          </a:xfrm>
          <a:prstGeom prst="rect">
            <a:avLst/>
          </a:prstGeom>
          <a:noFill/>
          <a:ln w="9525">
            <a:noFill/>
          </a:ln>
        </p:spPr>
        <p:txBody>
          <a:bodyPr anchor="t">
            <a:spAutoFit/>
          </a:bodyPr>
          <a:lstStyle/>
          <a:p>
            <a:pPr lvl="0" indent="0"/>
            <a:r>
              <a:rPr lang="zh-CN" altLang="en-US" sz="2000" dirty="0">
                <a:solidFill>
                  <a:schemeClr val="bg1"/>
                </a:solidFill>
                <a:latin typeface="Arial" charset="0"/>
                <a:ea typeface="黑体" charset="-122"/>
              </a:rPr>
              <a:t>一直在被强制服从</a:t>
            </a:r>
          </a:p>
        </p:txBody>
      </p:sp>
      <p:sp>
        <p:nvSpPr>
          <p:cNvPr id="28684" name="Text Box 31"/>
          <p:cNvSpPr txBox="1"/>
          <p:nvPr/>
        </p:nvSpPr>
        <p:spPr>
          <a:xfrm>
            <a:off x="796925" y="2668588"/>
            <a:ext cx="3394075" cy="395287"/>
          </a:xfrm>
          <a:prstGeom prst="rect">
            <a:avLst/>
          </a:prstGeom>
          <a:solidFill>
            <a:srgbClr val="203864"/>
          </a:solidFill>
          <a:ln w="9525">
            <a:noFill/>
          </a:ln>
        </p:spPr>
        <p:txBody>
          <a:bodyPr wrap="square" anchor="t">
            <a:spAutoFit/>
          </a:bodyPr>
          <a:lstStyle/>
          <a:p>
            <a:pPr lvl="0" indent="0"/>
            <a:r>
              <a:rPr lang="zh-CN" altLang="en-US" sz="2000" dirty="0">
                <a:solidFill>
                  <a:schemeClr val="bg1"/>
                </a:solidFill>
                <a:latin typeface="Arial" charset="0"/>
                <a:ea typeface="黑体" charset="-122"/>
              </a:rPr>
              <a:t>很少有人和他们平等地沟通</a:t>
            </a:r>
          </a:p>
        </p:txBody>
      </p:sp>
      <p:sp>
        <p:nvSpPr>
          <p:cNvPr id="28685" name="Text Box 32"/>
          <p:cNvSpPr txBox="1"/>
          <p:nvPr/>
        </p:nvSpPr>
        <p:spPr>
          <a:xfrm>
            <a:off x="796925" y="3478213"/>
            <a:ext cx="4010025" cy="395287"/>
          </a:xfrm>
          <a:prstGeom prst="rect">
            <a:avLst/>
          </a:prstGeom>
          <a:solidFill>
            <a:srgbClr val="203864"/>
          </a:solidFill>
          <a:ln w="9525">
            <a:noFill/>
          </a:ln>
        </p:spPr>
        <p:txBody>
          <a:bodyPr wrap="square" anchor="t">
            <a:spAutoFit/>
          </a:bodyPr>
          <a:lstStyle/>
          <a:p>
            <a:pPr lvl="0" indent="0" algn="r"/>
            <a:r>
              <a:rPr lang="zh-CN" altLang="en-US" sz="2000" dirty="0">
                <a:solidFill>
                  <a:schemeClr val="bg1"/>
                </a:solidFill>
                <a:latin typeface="Arial" charset="0"/>
                <a:ea typeface="黑体" charset="-122"/>
              </a:rPr>
              <a:t>领导在安全表现方面的示范性不够</a:t>
            </a:r>
          </a:p>
        </p:txBody>
      </p:sp>
      <p:sp>
        <p:nvSpPr>
          <p:cNvPr id="28686" name="Text Box 33"/>
          <p:cNvSpPr txBox="1"/>
          <p:nvPr/>
        </p:nvSpPr>
        <p:spPr>
          <a:xfrm>
            <a:off x="839788" y="4257675"/>
            <a:ext cx="3657600" cy="395288"/>
          </a:xfrm>
          <a:prstGeom prst="rect">
            <a:avLst/>
          </a:prstGeom>
          <a:solidFill>
            <a:srgbClr val="203864"/>
          </a:solidFill>
          <a:ln w="9525">
            <a:noFill/>
          </a:ln>
        </p:spPr>
        <p:txBody>
          <a:bodyPr anchor="t">
            <a:spAutoFit/>
          </a:bodyPr>
          <a:lstStyle/>
          <a:p>
            <a:pPr lvl="0" indent="0"/>
            <a:r>
              <a:rPr lang="zh-CN" altLang="en-US" sz="2000" dirty="0">
                <a:solidFill>
                  <a:schemeClr val="bg1"/>
                </a:solidFill>
                <a:latin typeface="Arial" charset="0"/>
                <a:ea typeface="黑体" charset="-122"/>
              </a:rPr>
              <a:t>缺乏有效的激励措施</a:t>
            </a:r>
          </a:p>
        </p:txBody>
      </p:sp>
      <p:sp>
        <p:nvSpPr>
          <p:cNvPr id="28687" name="AutoShape 34"/>
          <p:cNvSpPr/>
          <p:nvPr/>
        </p:nvSpPr>
        <p:spPr>
          <a:xfrm>
            <a:off x="5643563" y="1722438"/>
            <a:ext cx="2921000" cy="1485900"/>
          </a:xfrm>
          <a:prstGeom prst="wedgeRoundRectCallout">
            <a:avLst>
              <a:gd name="adj1" fmla="val -42380"/>
              <a:gd name="adj2" fmla="val 70847"/>
              <a:gd name="adj3" fmla="val 16667"/>
            </a:avLst>
          </a:prstGeom>
          <a:solidFill>
            <a:srgbClr val="203864"/>
          </a:solidFill>
          <a:ln w="38100">
            <a:noFill/>
          </a:ln>
        </p:spPr>
        <p:txBody>
          <a:bodyPr anchor="ctr"/>
          <a:lstStyle/>
          <a:p>
            <a:pPr lvl="0" indent="0"/>
            <a:r>
              <a:rPr lang="zh-CN" altLang="en-US" sz="2000" dirty="0">
                <a:solidFill>
                  <a:schemeClr val="bg1"/>
                </a:solidFill>
                <a:latin typeface="微软雅黑" pitchFamily="34" charset="-122"/>
                <a:ea typeface="微软雅黑" pitchFamily="34" charset="-122"/>
              </a:rPr>
              <a:t>正确的安全价值观和良好的安全理念，是员工做好的安全工作的内部驱动力。</a:t>
            </a:r>
          </a:p>
        </p:txBody>
      </p:sp>
      <p:pic>
        <p:nvPicPr>
          <p:cNvPr id="28688" name="图片 5"/>
          <p:cNvPicPr>
            <a:picLocks noChangeAspect="1"/>
          </p:cNvPicPr>
          <p:nvPr/>
        </p:nvPicPr>
        <p:blipFill>
          <a:blip r:embed="rId4"/>
          <a:stretch>
            <a:fillRect/>
          </a:stretch>
        </p:blipFill>
        <p:spPr>
          <a:xfrm>
            <a:off x="6704013" y="3327400"/>
            <a:ext cx="1449387" cy="1449388"/>
          </a:xfrm>
          <a:prstGeom prst="rect">
            <a:avLst/>
          </a:prstGeom>
          <a:noFill/>
          <a:ln w="9525">
            <a:noFill/>
          </a:ln>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1011238" y="985838"/>
            <a:ext cx="3248025" cy="619125"/>
          </a:xfrm>
          <a:prstGeom prst="homePlate">
            <a:avLst>
              <a:gd name="adj" fmla="val 2598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8、因果关系原则</a:t>
            </a:r>
          </a:p>
        </p:txBody>
      </p:sp>
      <p:sp>
        <p:nvSpPr>
          <p:cNvPr id="19" name="矩形 18"/>
          <p:cNvSpPr/>
          <p:nvPr/>
        </p:nvSpPr>
        <p:spPr>
          <a:xfrm>
            <a:off x="909638" y="1720850"/>
            <a:ext cx="7975600" cy="3119438"/>
          </a:xfrm>
          <a:prstGeom prst="rect">
            <a:avLst/>
          </a:prstGeom>
          <a:noFill/>
          <a:ln w="9525">
            <a:noFill/>
          </a:ln>
        </p:spPr>
        <p:txBody>
          <a:bodyPr wrap="square" anchor="t">
            <a:spAutoFit/>
          </a:bodyPr>
          <a:lstStyle/>
          <a:p>
            <a:pPr lvl="0" fontAlgn="base">
              <a:lnSpc>
                <a:spcPct val="130000"/>
              </a:lnSpc>
              <a:spcBef>
                <a:spcPts val="500"/>
              </a:spcBef>
              <a:buFont typeface="Wingdings" charset="2"/>
            </a:pPr>
            <a:r>
              <a:rPr sz="2000" strike="noStrike" noProof="1">
                <a:solidFill>
                  <a:srgbClr val="545454"/>
                </a:solidFill>
                <a:latin typeface="微软雅黑" pitchFamily="34" charset="-122"/>
                <a:ea typeface="微软雅黑" pitchFamily="34" charset="-122"/>
                <a:cs typeface="+mn-ea"/>
              </a:rPr>
              <a:t>从事故的因果关系中认识事故发生的必然性，从必然性中发现事故发生的规律性，按照规律将不安全条件变为安全条件，把事故消灭在早期起因阶段。在应用因果关系原则时，应该把握以下四个步骤：</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（1） 识别潜在事故。</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（2） 找出可能的原因。</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（3） 采取预防措施。</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（4） 制定应急措施。 </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9、反馈原则</a:t>
            </a:r>
          </a:p>
        </p:txBody>
      </p:sp>
      <p:sp>
        <p:nvSpPr>
          <p:cNvPr id="19" name="矩形 18"/>
          <p:cNvSpPr/>
          <p:nvPr/>
        </p:nvSpPr>
        <p:spPr>
          <a:xfrm>
            <a:off x="852488" y="2066925"/>
            <a:ext cx="7975600" cy="1944688"/>
          </a:xfrm>
          <a:prstGeom prst="rect">
            <a:avLst/>
          </a:prstGeom>
          <a:noFill/>
          <a:ln w="9525">
            <a:noFill/>
          </a:ln>
        </p:spPr>
        <p:txBody>
          <a:bodyPr wrap="square" anchor="t">
            <a:spAutoFit/>
          </a:bodyPr>
          <a:lstStyle/>
          <a:p>
            <a:pPr lvl="0" fontAlgn="base">
              <a:lnSpc>
                <a:spcPct val="130000"/>
              </a:lnSpc>
              <a:spcBef>
                <a:spcPts val="500"/>
              </a:spcBef>
              <a:buFont typeface="Wingdings" charset="2"/>
            </a:pPr>
            <a:r>
              <a:rPr sz="2400" b="1" strike="noStrike" noProof="1">
                <a:solidFill>
                  <a:schemeClr val="tx1"/>
                </a:solidFill>
                <a:latin typeface="微软雅黑" pitchFamily="34" charset="-122"/>
                <a:ea typeface="微软雅黑" pitchFamily="34" charset="-122"/>
                <a:cs typeface="+mn-ea"/>
              </a:rPr>
              <a:t>成功的高效的安全管理，离不开灵敏、准确、迅速的反馈。</a:t>
            </a:r>
            <a:endParaRPr sz="2400" b="1" strike="noStrike" noProof="1">
              <a:solidFill>
                <a:schemeClr val="tx1"/>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（1）建立员工报告系统——隐患有效发现</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（2）安全评价，安全检查等</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（3）安全管理信息系统</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1437" y="8191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44550" y="923925"/>
            <a:ext cx="7761288" cy="619125"/>
          </a:xfrm>
          <a:prstGeom prst="homePlate">
            <a:avLst>
              <a:gd name="adj" fmla="val 26000"/>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（一）建立起组织和决策体系，夯实安全管理基础</a:t>
            </a:r>
          </a:p>
        </p:txBody>
      </p:sp>
      <p:sp>
        <p:nvSpPr>
          <p:cNvPr id="19" name="矩形 18"/>
          <p:cNvSpPr/>
          <p:nvPr/>
        </p:nvSpPr>
        <p:spPr>
          <a:xfrm>
            <a:off x="844233" y="1956435"/>
            <a:ext cx="7975600" cy="253238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1、安全领导小组不是摆设，不是样子，而是一个坚强的安全堡垒。</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1）领导小组人员的选定。安全管理中责权一致非常重要。在安全领导小组内对每个岗位都要实行职权与职责一致的原则。有责无权，想安全做不到安全，主动负责意识就会受到抑制。有权无责，将必然导致滥用权力、官僚主义、瞎指挥。因此说，一个单位安全领导小组成员是哪些人就很有讲究。</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30905"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19" name="矩形 18"/>
          <p:cNvSpPr/>
          <p:nvPr/>
        </p:nvSpPr>
        <p:spPr>
          <a:xfrm>
            <a:off x="805180" y="1569403"/>
            <a:ext cx="7975600" cy="2136775"/>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2、各级人员岗位安全职责的履行是保证安全体系正常运行的基础</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岗位作为承担安全责任的最小单位，需要系统地决定各个岗位的责任边界。安全责任的大小、范围，以岗位来确定。无论什么人，也无论他的身份、学识、资历，只要他在某一个岗位，他就应该承担这个岗位份内的安全责任。</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71098" y="87923"/>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矩形 1"/>
          <p:cNvSpPr/>
          <p:nvPr/>
        </p:nvSpPr>
        <p:spPr>
          <a:xfrm>
            <a:off x="765810" y="1397953"/>
            <a:ext cx="7975600" cy="305435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3、安全目标合理设置，安全工作自主评价、自主诊断</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（1）真正把安全目标融入整体工作目标之中，不能出现安全目标游离于工作目标之外；</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（2）认真贯彻安全生产“五同时”，具体到自主评价和诊断，就是将安全与质量、生产、成本、产品等同时进行方针诊断或者分析；</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（3）针对重大的安全隐患和异常问题点，要将安全管理方案和改善课题作为消除隐患和异常问题的重要手段予以重视；</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21340" y="13816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19" name="矩形 18"/>
          <p:cNvSpPr/>
          <p:nvPr/>
        </p:nvSpPr>
        <p:spPr>
          <a:xfrm>
            <a:off x="584200" y="1138238"/>
            <a:ext cx="7975600" cy="3275012"/>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4、建立安全组织和决策体系，必须注意以下几点：</a:t>
            </a:r>
          </a:p>
          <a:p>
            <a:pPr lvl="0" indent="0" algn="just">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a:t>
            </a:r>
            <a:r>
              <a:rPr lang="zh-CN" altLang="en-US" sz="1800" dirty="0">
                <a:solidFill>
                  <a:srgbClr val="545454"/>
                </a:solidFill>
                <a:latin typeface="微软雅黑" pitchFamily="34" charset="-122"/>
                <a:ea typeface="微软雅黑" pitchFamily="34" charset="-122"/>
              </a:rPr>
              <a:t>  （1）一把手的安全态度，是安全管理有效性的基础，安全第一责任人也是安全第一承担者。因此，在抓安全自主管理时，不是抓安全员，而是要采取一切可行的措施，抓住一把手，切不可失之偏颇；</a:t>
            </a:r>
          </a:p>
          <a:p>
            <a:pPr lvl="0" indent="0" algn="just">
              <a:lnSpc>
                <a:spcPct val="130000"/>
              </a:lnSpc>
              <a:spcBef>
                <a:spcPts val="500"/>
              </a:spcBef>
              <a:buFont typeface="Wingdings" charset="2"/>
              <a:buNone/>
            </a:pPr>
            <a:r>
              <a:rPr lang="zh-CN" altLang="en-US" sz="1800" dirty="0">
                <a:solidFill>
                  <a:srgbClr val="545454"/>
                </a:solidFill>
                <a:latin typeface="微软雅黑" pitchFamily="34" charset="-122"/>
                <a:ea typeface="微软雅黑" pitchFamily="34" charset="-122"/>
              </a:rPr>
              <a:t>       （2）安全领导小组作用必须发挥出来，避免出现安全员代替领导小组的现象；</a:t>
            </a:r>
          </a:p>
          <a:p>
            <a:pPr lvl="0" indent="0" algn="just">
              <a:lnSpc>
                <a:spcPct val="130000"/>
              </a:lnSpc>
              <a:spcBef>
                <a:spcPts val="500"/>
              </a:spcBef>
              <a:buFont typeface="Wingdings" charset="2"/>
              <a:buNone/>
            </a:pPr>
            <a:r>
              <a:rPr lang="zh-CN" altLang="en-US" sz="1800" dirty="0">
                <a:solidFill>
                  <a:srgbClr val="545454"/>
                </a:solidFill>
                <a:latin typeface="微软雅黑" pitchFamily="34" charset="-122"/>
                <a:ea typeface="微软雅黑" pitchFamily="34" charset="-122"/>
              </a:rPr>
              <a:t>      （3）安全工作规章制度和决策，都要“以人为本”，切忌急于求成；</a:t>
            </a:r>
          </a:p>
          <a:p>
            <a:pPr lvl="0" indent="0" algn="just">
              <a:lnSpc>
                <a:spcPct val="130000"/>
              </a:lnSpc>
              <a:spcBef>
                <a:spcPts val="500"/>
              </a:spcBef>
              <a:buFont typeface="Wingdings" charset="2"/>
              <a:buNone/>
            </a:pPr>
            <a:r>
              <a:rPr lang="zh-CN" altLang="en-US" sz="1800" dirty="0">
                <a:solidFill>
                  <a:srgbClr val="545454"/>
                </a:solidFill>
                <a:latin typeface="微软雅黑" pitchFamily="34" charset="-122"/>
                <a:ea typeface="微软雅黑" pitchFamily="34" charset="-122"/>
              </a:rPr>
              <a:t>      （4）要以推行企业安全文化为切入点，营造安全氛围。</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11291" y="118068"/>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20420" y="1097280"/>
            <a:ext cx="6423025" cy="619125"/>
          </a:xfrm>
          <a:prstGeom prst="homePlate">
            <a:avLst>
              <a:gd name="adj" fmla="val 25983"/>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（二）安全意识能力培育，是安全管理的核心</a:t>
            </a:r>
          </a:p>
        </p:txBody>
      </p:sp>
      <p:sp>
        <p:nvSpPr>
          <p:cNvPr id="19" name="矩形 18"/>
          <p:cNvSpPr/>
          <p:nvPr/>
        </p:nvSpPr>
        <p:spPr>
          <a:xfrm>
            <a:off x="756920" y="2168843"/>
            <a:ext cx="7975600" cy="167640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对于一个员工来说，他进入到企业里来，要学习的东西很多，首当其冲的就是要进行安全培训。如果不进行培训，或者培训没有什么效果，后果是相当严重。常言说，“无知者无畏”，反正他不懂，啥都敢干，出现后果又不会去处理，最后导致重大事故。</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91194" y="7715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20420" y="1097280"/>
            <a:ext cx="6423025" cy="619125"/>
          </a:xfrm>
          <a:prstGeom prst="homePlate">
            <a:avLst>
              <a:gd name="adj" fmla="val 25983"/>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（二）安全意识能力培育，是安全管理的核心</a:t>
            </a:r>
          </a:p>
        </p:txBody>
      </p:sp>
      <p:sp>
        <p:nvSpPr>
          <p:cNvPr id="19" name="矩形 18"/>
          <p:cNvSpPr/>
          <p:nvPr/>
        </p:nvSpPr>
        <p:spPr>
          <a:xfrm>
            <a:off x="756920" y="2168843"/>
            <a:ext cx="7975600" cy="246888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每名员工本性上都有怕出事、怕伤害他人、怕受伤的心理，往往却因一念之差的失误而激发成伤害事故。科学研究表明，一个人一天的行为中，大约只有5%是属于非习惯性的，其余95%的行为都是习惯性的。因此，员工要培养自己有利于安全、符合标准的习惯，是规避安全风险、减少事故概率的重要保证。那么，员工如何培养自己的安全习惯呢?</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00759"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29005" y="1280160"/>
            <a:ext cx="7479030" cy="30175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1</a:t>
            </a:r>
            <a:r>
              <a:rPr lang="zh-CN" altLang="en-US" sz="2400" b="1">
                <a:solidFill>
                  <a:srgbClr val="C00000"/>
                </a:solidFill>
              </a:rPr>
              <a:t>、提升意识，小事做起</a:t>
            </a:r>
          </a:p>
          <a:p>
            <a:pPr>
              <a:lnSpc>
                <a:spcPct val="150000"/>
              </a:lnSpc>
            </a:pPr>
            <a:endParaRPr lang="zh-CN" altLang="en-US" sz="2400" b="1">
              <a:solidFill>
                <a:srgbClr val="C00000"/>
              </a:solidFill>
            </a:endParaRPr>
          </a:p>
          <a:p>
            <a:pPr>
              <a:lnSpc>
                <a:spcPct val="150000"/>
              </a:lnSpc>
            </a:pPr>
            <a:r>
              <a:rPr lang="zh-CN" altLang="en-US" sz="2000">
                <a:solidFill>
                  <a:sysClr val="windowText" lastClr="000000"/>
                </a:solidFill>
              </a:rPr>
              <a:t>人的思想意识往往指导着自己的行为、行动，有什么样的意识就有什么样的行为。有了安全意识，才能知道违章作业、违章操作的危害。要从工作和生活中的点滴小事做起，提升安全意识，形成良好的安全习惯，事故就会远离我们。</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80663" y="13816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012190"/>
            <a:ext cx="7479030" cy="33832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dirty="0">
                <a:solidFill>
                  <a:srgbClr val="C00000"/>
                </a:solidFill>
              </a:rPr>
              <a:t>2</a:t>
            </a:r>
            <a:r>
              <a:rPr lang="zh-CN" altLang="en-US" sz="2400" b="1" dirty="0">
                <a:solidFill>
                  <a:srgbClr val="C00000"/>
                </a:solidFill>
              </a:rPr>
              <a:t>、遵章守纪,服从管理</a:t>
            </a:r>
          </a:p>
          <a:p>
            <a:pPr>
              <a:lnSpc>
                <a:spcPct val="150000"/>
              </a:lnSpc>
            </a:pPr>
            <a:r>
              <a:rPr lang="zh-CN" altLang="en-US" sz="2000" dirty="0">
                <a:solidFill>
                  <a:sysClr val="windowText" lastClr="000000"/>
                </a:solidFill>
              </a:rPr>
              <a:t>安全的习惯，说到底就是在工作中能够严格遵守各种规定和操作规程，是认真地，而不是轻率地，是长久地，而不是临时地，把遵章守纪化作自己工作中的一个重要组成部分，让我们每一个人都变得更优秀、更安全。在作业过程中严格遵守本单位的安全生产规章制度和操作规程，服从安全生产管理，是实现安全生产的保证。</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9698"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安全管理工作与我们每个人都息息相关</a:t>
            </a:r>
          </a:p>
        </p:txBody>
      </p:sp>
      <p:sp>
        <p:nvSpPr>
          <p:cNvPr id="4" name="标题 1"/>
          <p:cNvSpPr>
            <a:spLocks noGrp="1"/>
          </p:cNvSpPr>
          <p:nvPr/>
        </p:nvSpPr>
        <p:spPr>
          <a:xfrm>
            <a:off x="960438" y="2357438"/>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r>
              <a:rPr lang="en-US" altLang="zh-CN" sz="60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您在工作中</a:t>
            </a:r>
            <a:endParaRPr lang="en-US" altLang="zh-CN" sz="6000" b="1" i="0" u="none" strike="noStrike" kern="2200" baseline="0" noProof="1">
              <a:solidFill>
                <a:srgbClr val="203864"/>
              </a:solidFill>
              <a:effectLst>
                <a:outerShdw blurRad="38100" dist="38100" dir="2700000" algn="tl">
                  <a:srgbClr val="000000">
                    <a:alpha val="43137"/>
                  </a:srgbClr>
                </a:outerShdw>
              </a:effectLst>
              <a:latin typeface="+mn-ea"/>
              <a:ea typeface="+mn-ea"/>
            </a:endParaRPr>
          </a:p>
          <a:p>
            <a:pPr marR="0" rtl="0" fontAlgn="base"/>
            <a:r>
              <a:rPr lang="en-US" altLang="zh-CN" sz="60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经常考虑安全问题吗？</a:t>
            </a:r>
            <a:endParaRPr lang="zh-CN" altLang="en-US" sz="6000" b="1" i="0" u="none" strike="noStrike" kern="2200" baseline="0" noProof="1">
              <a:solidFill>
                <a:srgbClr val="203864"/>
              </a:solidFill>
              <a:effectLst>
                <a:outerShdw blurRad="38100" dist="38100" dir="2700000" algn="tl">
                  <a:srgbClr val="000000">
                    <a:alpha val="43137"/>
                  </a:srgbClr>
                </a:outerShdw>
              </a:effectLst>
              <a:latin typeface="+mn-ea"/>
              <a:ea typeface="+mn-ea"/>
              <a:cs typeface="Arial Unicode MS" pitchFamily="34" charset="-122"/>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80767" y="15759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873760" y="1280160"/>
            <a:ext cx="4045585" cy="29260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3</a:t>
            </a:r>
            <a:r>
              <a:rPr lang="zh-CN" altLang="en-US" sz="2400" b="1">
                <a:solidFill>
                  <a:srgbClr val="C00000"/>
                </a:solidFill>
              </a:rPr>
              <a:t>、自动自发，主动安全</a:t>
            </a:r>
          </a:p>
          <a:p>
            <a:pPr>
              <a:lnSpc>
                <a:spcPct val="150000"/>
              </a:lnSpc>
            </a:pPr>
            <a:r>
              <a:rPr lang="zh-CN" altLang="en-US" sz="2000">
                <a:solidFill>
                  <a:sysClr val="windowText" lastClr="000000"/>
                </a:solidFill>
              </a:rPr>
              <a:t>每名员工应养成自动自发的安全习惯，主动学安全、主动懂安全、主动会安全，把安全放在自己最突出的位置上关注，若发生事故自己的切身利益会受到摧残。</a:t>
            </a:r>
          </a:p>
        </p:txBody>
      </p:sp>
      <p:sp>
        <p:nvSpPr>
          <p:cNvPr id="2" name="灯片编号占位符 1"/>
          <p:cNvSpPr>
            <a:spLocks noGrp="1"/>
          </p:cNvSpPr>
          <p:nvPr>
            <p:ph type="sldNum" sz="quarter" idx="2"/>
          </p:nvPr>
        </p:nvSpPr>
        <p:spPr>
          <a:xfrm>
            <a:off x="8711639" y="4925867"/>
            <a:ext cx="376192" cy="127001"/>
          </a:xfrm>
        </p:spPr>
        <p:txBody>
          <a:bodyPr/>
          <a:lstStyle/>
          <a:p>
            <a:fld id="{86CB4B4D-7CA3-9044-876B-883B54F8677D}" type="slidenum">
              <a:rPr lang="en-US" altLang="zh-CN" smtClean="0"/>
              <a:t>60</a:t>
            </a:fld>
            <a:endParaRPr lang="en-US" altLang="zh-CN"/>
          </a:p>
        </p:txBody>
      </p:sp>
      <p:sp>
        <p:nvSpPr>
          <p:cNvPr id="3" name="Oval 65"/>
          <p:cNvSpPr>
            <a:spLocks noChangeArrowheads="1"/>
          </p:cNvSpPr>
          <p:nvPr/>
        </p:nvSpPr>
        <p:spPr bwMode="auto">
          <a:xfrm rot="10800000">
            <a:off x="4467733" y="4345548"/>
            <a:ext cx="4847526" cy="64854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68578" tIns="34289" rIns="68578" bIns="34289" anchor="ctr"/>
          <a:lstStyle/>
          <a:p>
            <a:pPr>
              <a:defRPr/>
            </a:pPr>
            <a:endParaRPr lang="zh-CN" altLang="en-US" sz="100" kern="0">
              <a:solidFill>
                <a:sysClr val="windowText" lastClr="000000"/>
              </a:solidFill>
              <a:latin typeface="微软雅黑" pitchFamily="34" charset="-122"/>
              <a:ea typeface="微软雅黑" pitchFamily="34" charset="-122"/>
            </a:endParaRPr>
          </a:p>
        </p:txBody>
      </p:sp>
      <p:sp>
        <p:nvSpPr>
          <p:cNvPr id="4" name="Rectangle 5"/>
          <p:cNvSpPr>
            <a:spLocks noChangeArrowheads="1"/>
          </p:cNvSpPr>
          <p:nvPr/>
        </p:nvSpPr>
        <p:spPr bwMode="auto">
          <a:xfrm>
            <a:off x="6842681" y="2515791"/>
            <a:ext cx="128588" cy="2156222"/>
          </a:xfrm>
          <a:prstGeom prst="rect">
            <a:avLst/>
          </a:prstGeom>
          <a:gradFill rotWithShape="0">
            <a:gsLst>
              <a:gs pos="0">
                <a:schemeClr val="bg1">
                  <a:lumMod val="85000"/>
                </a:schemeClr>
              </a:gs>
              <a:gs pos="100000">
                <a:schemeClr val="tx1">
                  <a:lumMod val="85000"/>
                  <a:lumOff val="15000"/>
                </a:schemeClr>
              </a:gs>
            </a:gsLst>
            <a:lin ang="0"/>
          </a:gradFill>
          <a:ln>
            <a:noFill/>
          </a:ln>
        </p:spPr>
        <p:txBody>
          <a:bodyPr lIns="91437" tIns="45718" rIns="91437" bIns="45718"/>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endParaRPr lang="zh-CN" altLang="en-US" sz="1500">
              <a:solidFill>
                <a:srgbClr val="000000"/>
              </a:solidFill>
              <a:latin typeface="微软雅黑" pitchFamily="34" charset="-122"/>
              <a:ea typeface="微软雅黑" pitchFamily="34" charset="-122"/>
            </a:endParaRPr>
          </a:p>
        </p:txBody>
      </p:sp>
      <p:grpSp>
        <p:nvGrpSpPr>
          <p:cNvPr id="5" name="组合 4"/>
          <p:cNvGrpSpPr/>
          <p:nvPr/>
        </p:nvGrpSpPr>
        <p:grpSpPr bwMode="auto">
          <a:xfrm>
            <a:off x="5024596" y="581025"/>
            <a:ext cx="3771900" cy="3768329"/>
            <a:chOff x="2238026" y="1061077"/>
            <a:chExt cx="5028877" cy="5023966"/>
          </a:xfrm>
        </p:grpSpPr>
        <p:sp>
          <p:nvSpPr>
            <p:cNvPr id="6" name="Freeform 6"/>
            <p:cNvSpPr/>
            <p:nvPr/>
          </p:nvSpPr>
          <p:spPr bwMode="auto">
            <a:xfrm>
              <a:off x="4756562" y="2942263"/>
              <a:ext cx="2510341" cy="2003069"/>
            </a:xfrm>
            <a:custGeom>
              <a:avLst/>
              <a:gdLst>
                <a:gd name="T0" fmla="*/ 2147483647 w 1002"/>
                <a:gd name="T1" fmla="*/ 2147483647 h 799"/>
                <a:gd name="T2" fmla="*/ 2147483647 w 1002"/>
                <a:gd name="T3" fmla="*/ 2147483647 h 799"/>
                <a:gd name="T4" fmla="*/ 2147483647 w 1002"/>
                <a:gd name="T5" fmla="*/ 0 h 799"/>
                <a:gd name="T6" fmla="*/ 2147483647 w 1002"/>
                <a:gd name="T7" fmla="*/ 2147483647 h 799"/>
                <a:gd name="T8" fmla="*/ 0 w 1002"/>
                <a:gd name="T9" fmla="*/ 2147483647 h 799"/>
                <a:gd name="T10" fmla="*/ 2147483647 w 1002"/>
                <a:gd name="T11" fmla="*/ 2147483647 h 799"/>
                <a:gd name="T12" fmla="*/ 2147483647 w 1002"/>
                <a:gd name="T13" fmla="*/ 2147483647 h 799"/>
                <a:gd name="T14" fmla="*/ 2147483647 w 1002"/>
                <a:gd name="T15" fmla="*/ 2147483647 h 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2" h="799">
                  <a:moveTo>
                    <a:pt x="983" y="760"/>
                  </a:moveTo>
                  <a:cubicBezTo>
                    <a:pt x="964" y="722"/>
                    <a:pt x="828" y="324"/>
                    <a:pt x="763" y="226"/>
                  </a:cubicBezTo>
                  <a:cubicBezTo>
                    <a:pt x="696" y="126"/>
                    <a:pt x="433" y="0"/>
                    <a:pt x="433" y="0"/>
                  </a:cubicBezTo>
                  <a:cubicBezTo>
                    <a:pt x="8" y="249"/>
                    <a:pt x="8" y="249"/>
                    <a:pt x="8" y="249"/>
                  </a:cubicBezTo>
                  <a:cubicBezTo>
                    <a:pt x="0" y="256"/>
                    <a:pt x="0" y="256"/>
                    <a:pt x="0" y="256"/>
                  </a:cubicBezTo>
                  <a:cubicBezTo>
                    <a:pt x="0" y="256"/>
                    <a:pt x="355" y="459"/>
                    <a:pt x="513" y="533"/>
                  </a:cubicBezTo>
                  <a:cubicBezTo>
                    <a:pt x="671" y="608"/>
                    <a:pt x="963" y="779"/>
                    <a:pt x="963" y="779"/>
                  </a:cubicBezTo>
                  <a:cubicBezTo>
                    <a:pt x="963" y="779"/>
                    <a:pt x="1002" y="799"/>
                    <a:pt x="983" y="760"/>
                  </a:cubicBezTo>
                  <a:close/>
                </a:path>
              </a:pathLst>
            </a:custGeom>
            <a:gradFill rotWithShape="0">
              <a:gsLst>
                <a:gs pos="0">
                  <a:schemeClr val="accent3">
                    <a:lumMod val="60000"/>
                    <a:lumOff val="40000"/>
                  </a:schemeClr>
                </a:gs>
                <a:gs pos="100000">
                  <a:schemeClr val="accent3"/>
                </a:gs>
              </a:gsLst>
              <a:lin ang="1464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7" name="Freeform 7"/>
            <p:cNvSpPr/>
            <p:nvPr/>
          </p:nvSpPr>
          <p:spPr bwMode="auto">
            <a:xfrm>
              <a:off x="3322021" y="3574595"/>
              <a:ext cx="2074423" cy="2510448"/>
            </a:xfrm>
            <a:custGeom>
              <a:avLst/>
              <a:gdLst>
                <a:gd name="T0" fmla="*/ 2147483647 w 815"/>
                <a:gd name="T1" fmla="*/ 2147483647 h 986"/>
                <a:gd name="T2" fmla="*/ 2147483647 w 815"/>
                <a:gd name="T3" fmla="*/ 2147483647 h 986"/>
                <a:gd name="T4" fmla="*/ 2147483647 w 815"/>
                <a:gd name="T5" fmla="*/ 2147483647 h 986"/>
                <a:gd name="T6" fmla="*/ 2147483647 w 815"/>
                <a:gd name="T7" fmla="*/ 2147483647 h 986"/>
                <a:gd name="T8" fmla="*/ 2147483647 w 815"/>
                <a:gd name="T9" fmla="*/ 0 h 986"/>
                <a:gd name="T10" fmla="*/ 2147483647 w 815"/>
                <a:gd name="T11" fmla="*/ 2147483647 h 986"/>
                <a:gd name="T12" fmla="*/ 2147483647 w 815"/>
                <a:gd name="T13" fmla="*/ 2147483647 h 986"/>
                <a:gd name="T14" fmla="*/ 2147483647 w 815"/>
                <a:gd name="T15" fmla="*/ 2147483647 h 9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5" h="986">
                  <a:moveTo>
                    <a:pt x="39" y="968"/>
                  </a:moveTo>
                  <a:cubicBezTo>
                    <a:pt x="77" y="951"/>
                    <a:pt x="479" y="826"/>
                    <a:pt x="579" y="764"/>
                  </a:cubicBezTo>
                  <a:cubicBezTo>
                    <a:pt x="682" y="700"/>
                    <a:pt x="815" y="441"/>
                    <a:pt x="815" y="441"/>
                  </a:cubicBezTo>
                  <a:cubicBezTo>
                    <a:pt x="579" y="9"/>
                    <a:pt x="579" y="9"/>
                    <a:pt x="579" y="9"/>
                  </a:cubicBezTo>
                  <a:cubicBezTo>
                    <a:pt x="572" y="0"/>
                    <a:pt x="572" y="0"/>
                    <a:pt x="572" y="0"/>
                  </a:cubicBezTo>
                  <a:cubicBezTo>
                    <a:pt x="572" y="0"/>
                    <a:pt x="358" y="349"/>
                    <a:pt x="280" y="505"/>
                  </a:cubicBezTo>
                  <a:cubicBezTo>
                    <a:pt x="201" y="660"/>
                    <a:pt x="20" y="947"/>
                    <a:pt x="20" y="947"/>
                  </a:cubicBezTo>
                  <a:cubicBezTo>
                    <a:pt x="20" y="947"/>
                    <a:pt x="0" y="986"/>
                    <a:pt x="39" y="968"/>
                  </a:cubicBezTo>
                  <a:close/>
                </a:path>
              </a:pathLst>
            </a:custGeom>
            <a:gradFill rotWithShape="0">
              <a:gsLst>
                <a:gs pos="0">
                  <a:schemeClr val="accent4"/>
                </a:gs>
                <a:gs pos="100000">
                  <a:schemeClr val="accent4">
                    <a:lumMod val="60000"/>
                    <a:lumOff val="40000"/>
                  </a:schemeClr>
                </a:gs>
              </a:gsLst>
              <a:lin ang="936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8" name="Freeform 8"/>
            <p:cNvSpPr/>
            <p:nvPr/>
          </p:nvSpPr>
          <p:spPr bwMode="auto">
            <a:xfrm>
              <a:off x="2238026" y="1916918"/>
              <a:ext cx="2539300" cy="2235270"/>
            </a:xfrm>
            <a:custGeom>
              <a:avLst/>
              <a:gdLst>
                <a:gd name="T0" fmla="*/ 2147483647 w 941"/>
                <a:gd name="T1" fmla="*/ 2147483647 h 853"/>
                <a:gd name="T2" fmla="*/ 2147483647 w 941"/>
                <a:gd name="T3" fmla="*/ 2147483647 h 853"/>
                <a:gd name="T4" fmla="*/ 2147483647 w 941"/>
                <a:gd name="T5" fmla="*/ 2147483647 h 853"/>
                <a:gd name="T6" fmla="*/ 2147483647 w 941"/>
                <a:gd name="T7" fmla="*/ 2147483647 h 853"/>
                <a:gd name="T8" fmla="*/ 2147483647 w 941"/>
                <a:gd name="T9" fmla="*/ 2147483647 h 853"/>
                <a:gd name="T10" fmla="*/ 2147483647 w 941"/>
                <a:gd name="T11" fmla="*/ 2147483647 h 853"/>
                <a:gd name="T12" fmla="*/ 2147483647 w 941"/>
                <a:gd name="T13" fmla="*/ 2147483647 h 853"/>
                <a:gd name="T14" fmla="*/ 2147483647 w 941"/>
                <a:gd name="T15" fmla="*/ 2147483647 h 8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 h="853">
                  <a:moveTo>
                    <a:pt x="14" y="40"/>
                  </a:moveTo>
                  <a:cubicBezTo>
                    <a:pt x="29" y="80"/>
                    <a:pt x="124" y="490"/>
                    <a:pt x="179" y="594"/>
                  </a:cubicBezTo>
                  <a:cubicBezTo>
                    <a:pt x="236" y="701"/>
                    <a:pt x="484" y="853"/>
                    <a:pt x="484" y="853"/>
                  </a:cubicBezTo>
                  <a:cubicBezTo>
                    <a:pt x="932" y="648"/>
                    <a:pt x="932" y="648"/>
                    <a:pt x="932" y="648"/>
                  </a:cubicBezTo>
                  <a:cubicBezTo>
                    <a:pt x="941" y="642"/>
                    <a:pt x="941" y="642"/>
                    <a:pt x="941" y="642"/>
                  </a:cubicBezTo>
                  <a:cubicBezTo>
                    <a:pt x="941" y="642"/>
                    <a:pt x="609" y="404"/>
                    <a:pt x="459" y="314"/>
                  </a:cubicBezTo>
                  <a:cubicBezTo>
                    <a:pt x="310" y="224"/>
                    <a:pt x="37" y="24"/>
                    <a:pt x="37" y="24"/>
                  </a:cubicBezTo>
                  <a:cubicBezTo>
                    <a:pt x="37" y="24"/>
                    <a:pt x="0" y="0"/>
                    <a:pt x="14" y="40"/>
                  </a:cubicBezTo>
                  <a:close/>
                </a:path>
              </a:pathLst>
            </a:custGeom>
            <a:gradFill rotWithShape="0">
              <a:gsLst>
                <a:gs pos="0">
                  <a:schemeClr val="accent1">
                    <a:lumMod val="60000"/>
                    <a:lumOff val="40000"/>
                  </a:schemeClr>
                </a:gs>
                <a:gs pos="100000">
                  <a:schemeClr val="accent1"/>
                </a:gs>
              </a:gsLst>
              <a:lin ang="90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9" name="Freeform 9"/>
            <p:cNvSpPr/>
            <p:nvPr/>
          </p:nvSpPr>
          <p:spPr bwMode="auto">
            <a:xfrm>
              <a:off x="4252585" y="1162668"/>
              <a:ext cx="2206551" cy="2470442"/>
            </a:xfrm>
            <a:custGeom>
              <a:avLst/>
              <a:gdLst>
                <a:gd name="T0" fmla="*/ 2147483647 w 867"/>
                <a:gd name="T1" fmla="*/ 2147483647 h 922"/>
                <a:gd name="T2" fmla="*/ 2147483647 w 867"/>
                <a:gd name="T3" fmla="*/ 2147483647 h 922"/>
                <a:gd name="T4" fmla="*/ 0 w 867"/>
                <a:gd name="T5" fmla="*/ 2147483647 h 922"/>
                <a:gd name="T6" fmla="*/ 2147483647 w 867"/>
                <a:gd name="T7" fmla="*/ 2147483647 h 922"/>
                <a:gd name="T8" fmla="*/ 2147483647 w 867"/>
                <a:gd name="T9" fmla="*/ 2147483647 h 922"/>
                <a:gd name="T10" fmla="*/ 2147483647 w 867"/>
                <a:gd name="T11" fmla="*/ 2147483647 h 922"/>
                <a:gd name="T12" fmla="*/ 2147483647 w 867"/>
                <a:gd name="T13" fmla="*/ 2147483647 h 922"/>
                <a:gd name="T14" fmla="*/ 2147483647 w 867"/>
                <a:gd name="T15" fmla="*/ 2147483647 h 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922">
                  <a:moveTo>
                    <a:pt x="826" y="14"/>
                  </a:moveTo>
                  <a:cubicBezTo>
                    <a:pt x="786" y="27"/>
                    <a:pt x="374" y="110"/>
                    <a:pt x="268" y="162"/>
                  </a:cubicBezTo>
                  <a:cubicBezTo>
                    <a:pt x="159" y="215"/>
                    <a:pt x="0" y="459"/>
                    <a:pt x="0" y="459"/>
                  </a:cubicBezTo>
                  <a:cubicBezTo>
                    <a:pt x="191" y="913"/>
                    <a:pt x="191" y="913"/>
                    <a:pt x="191" y="913"/>
                  </a:cubicBezTo>
                  <a:cubicBezTo>
                    <a:pt x="197" y="922"/>
                    <a:pt x="197" y="922"/>
                    <a:pt x="197" y="922"/>
                  </a:cubicBezTo>
                  <a:cubicBezTo>
                    <a:pt x="197" y="922"/>
                    <a:pt x="445" y="597"/>
                    <a:pt x="539" y="450"/>
                  </a:cubicBezTo>
                  <a:cubicBezTo>
                    <a:pt x="634" y="303"/>
                    <a:pt x="842" y="36"/>
                    <a:pt x="842" y="36"/>
                  </a:cubicBezTo>
                  <a:cubicBezTo>
                    <a:pt x="842" y="36"/>
                    <a:pt x="867" y="0"/>
                    <a:pt x="826" y="14"/>
                  </a:cubicBezTo>
                  <a:close/>
                </a:path>
              </a:pathLst>
            </a:custGeom>
            <a:gradFill rotWithShape="0">
              <a:gsLst>
                <a:gs pos="0">
                  <a:schemeClr val="accent2">
                    <a:lumMod val="75000"/>
                  </a:schemeClr>
                </a:gs>
                <a:gs pos="100000">
                  <a:schemeClr val="accent2">
                    <a:lumMod val="60000"/>
                    <a:lumOff val="40000"/>
                  </a:schemeClr>
                </a:gs>
              </a:gsLst>
              <a:lin ang="108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10" name="Freeform 10"/>
            <p:cNvSpPr/>
            <p:nvPr/>
          </p:nvSpPr>
          <p:spPr bwMode="auto">
            <a:xfrm>
              <a:off x="4762225" y="2517564"/>
              <a:ext cx="1630848" cy="1087232"/>
            </a:xfrm>
            <a:custGeom>
              <a:avLst/>
              <a:gdLst>
                <a:gd name="T0" fmla="*/ 0 w 641"/>
                <a:gd name="T1" fmla="*/ 2147483647 h 427"/>
                <a:gd name="T2" fmla="*/ 2147483647 w 641"/>
                <a:gd name="T3" fmla="*/ 2147483647 h 427"/>
                <a:gd name="T4" fmla="*/ 2147483647 w 641"/>
                <a:gd name="T5" fmla="*/ 0 h 427"/>
                <a:gd name="T6" fmla="*/ 2147483647 w 641"/>
                <a:gd name="T7" fmla="*/ 2147483647 h 427"/>
                <a:gd name="T8" fmla="*/ 2147483647 w 641"/>
                <a:gd name="T9" fmla="*/ 2147483647 h 427"/>
                <a:gd name="T10" fmla="*/ 0 w 641"/>
                <a:gd name="T11" fmla="*/ 2147483647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427">
                  <a:moveTo>
                    <a:pt x="0" y="427"/>
                  </a:moveTo>
                  <a:cubicBezTo>
                    <a:pt x="0" y="427"/>
                    <a:pt x="34" y="242"/>
                    <a:pt x="61" y="164"/>
                  </a:cubicBezTo>
                  <a:cubicBezTo>
                    <a:pt x="88" y="85"/>
                    <a:pt x="115" y="7"/>
                    <a:pt x="183" y="0"/>
                  </a:cubicBezTo>
                  <a:cubicBezTo>
                    <a:pt x="641" y="283"/>
                    <a:pt x="641" y="283"/>
                    <a:pt x="641" y="283"/>
                  </a:cubicBezTo>
                  <a:cubicBezTo>
                    <a:pt x="641" y="283"/>
                    <a:pt x="523" y="193"/>
                    <a:pt x="363" y="271"/>
                  </a:cubicBezTo>
                  <a:cubicBezTo>
                    <a:pt x="202" y="350"/>
                    <a:pt x="0" y="427"/>
                    <a:pt x="0" y="427"/>
                  </a:cubicBezTo>
                  <a:close/>
                </a:path>
              </a:pathLst>
            </a:custGeom>
            <a:gradFill rotWithShape="0">
              <a:gsLst>
                <a:gs pos="0">
                  <a:schemeClr val="accent3"/>
                </a:gs>
                <a:gs pos="59000">
                  <a:schemeClr val="accent3">
                    <a:lumMod val="50000"/>
                  </a:schemeClr>
                </a:gs>
                <a:gs pos="100000">
                  <a:schemeClr val="accent3"/>
                </a:gs>
              </a:gsLst>
              <a:lin ang="1860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11" name="Freeform 11"/>
            <p:cNvSpPr/>
            <p:nvPr/>
          </p:nvSpPr>
          <p:spPr bwMode="auto">
            <a:xfrm>
              <a:off x="4727306" y="3553831"/>
              <a:ext cx="1106843" cy="1702236"/>
            </a:xfrm>
            <a:custGeom>
              <a:avLst/>
              <a:gdLst>
                <a:gd name="T0" fmla="*/ 0 w 421"/>
                <a:gd name="T1" fmla="*/ 0 h 646"/>
                <a:gd name="T2" fmla="*/ 2147483647 w 421"/>
                <a:gd name="T3" fmla="*/ 2147483647 h 646"/>
                <a:gd name="T4" fmla="*/ 2147483647 w 421"/>
                <a:gd name="T5" fmla="*/ 2147483647 h 646"/>
                <a:gd name="T6" fmla="*/ 2147483647 w 421"/>
                <a:gd name="T7" fmla="*/ 2147483647 h 646"/>
                <a:gd name="T8" fmla="*/ 2147483647 w 421"/>
                <a:gd name="T9" fmla="*/ 2147483647 h 646"/>
                <a:gd name="T10" fmla="*/ 0 w 421"/>
                <a:gd name="T11" fmla="*/ 0 h 6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646">
                  <a:moveTo>
                    <a:pt x="0" y="0"/>
                  </a:moveTo>
                  <a:cubicBezTo>
                    <a:pt x="0" y="0"/>
                    <a:pt x="184" y="40"/>
                    <a:pt x="262" y="69"/>
                  </a:cubicBezTo>
                  <a:cubicBezTo>
                    <a:pt x="339" y="98"/>
                    <a:pt x="417" y="128"/>
                    <a:pt x="421" y="196"/>
                  </a:cubicBezTo>
                  <a:cubicBezTo>
                    <a:pt x="125" y="646"/>
                    <a:pt x="125" y="646"/>
                    <a:pt x="125" y="646"/>
                  </a:cubicBezTo>
                  <a:cubicBezTo>
                    <a:pt x="125" y="646"/>
                    <a:pt x="219" y="531"/>
                    <a:pt x="145" y="368"/>
                  </a:cubicBezTo>
                  <a:cubicBezTo>
                    <a:pt x="71" y="205"/>
                    <a:pt x="0" y="0"/>
                    <a:pt x="0" y="0"/>
                  </a:cubicBezTo>
                  <a:close/>
                </a:path>
              </a:pathLst>
            </a:custGeom>
            <a:gradFill rotWithShape="0">
              <a:gsLst>
                <a:gs pos="0">
                  <a:schemeClr val="accent4"/>
                </a:gs>
                <a:gs pos="53000">
                  <a:schemeClr val="accent4">
                    <a:lumMod val="50000"/>
                  </a:schemeClr>
                </a:gs>
                <a:gs pos="100000">
                  <a:schemeClr val="accent4"/>
                </a:gs>
              </a:gsLst>
              <a:lin ang="1308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12" name="Freeform 12"/>
            <p:cNvSpPr/>
            <p:nvPr/>
          </p:nvSpPr>
          <p:spPr bwMode="auto">
            <a:xfrm>
              <a:off x="3062093" y="3604796"/>
              <a:ext cx="1709568" cy="1036268"/>
            </a:xfrm>
            <a:custGeom>
              <a:avLst/>
              <a:gdLst>
                <a:gd name="T0" fmla="*/ 2147483647 w 652"/>
                <a:gd name="T1" fmla="*/ 0 h 407"/>
                <a:gd name="T2" fmla="*/ 2147483647 w 652"/>
                <a:gd name="T3" fmla="*/ 2147483647 h 407"/>
                <a:gd name="T4" fmla="*/ 2147483647 w 652"/>
                <a:gd name="T5" fmla="*/ 2147483647 h 407"/>
                <a:gd name="T6" fmla="*/ 0 w 652"/>
                <a:gd name="T7" fmla="*/ 2147483647 h 407"/>
                <a:gd name="T8" fmla="*/ 2147483647 w 652"/>
                <a:gd name="T9" fmla="*/ 2147483647 h 407"/>
                <a:gd name="T10" fmla="*/ 2147483647 w 652"/>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2" h="407">
                  <a:moveTo>
                    <a:pt x="652" y="0"/>
                  </a:moveTo>
                  <a:cubicBezTo>
                    <a:pt x="652" y="0"/>
                    <a:pt x="600" y="181"/>
                    <a:pt x="565" y="256"/>
                  </a:cubicBezTo>
                  <a:cubicBezTo>
                    <a:pt x="530" y="331"/>
                    <a:pt x="496" y="407"/>
                    <a:pt x="427" y="406"/>
                  </a:cubicBezTo>
                  <a:cubicBezTo>
                    <a:pt x="0" y="78"/>
                    <a:pt x="0" y="78"/>
                    <a:pt x="0" y="78"/>
                  </a:cubicBezTo>
                  <a:cubicBezTo>
                    <a:pt x="0" y="78"/>
                    <a:pt x="108" y="180"/>
                    <a:pt x="276" y="118"/>
                  </a:cubicBezTo>
                  <a:cubicBezTo>
                    <a:pt x="443" y="56"/>
                    <a:pt x="652" y="0"/>
                    <a:pt x="652" y="0"/>
                  </a:cubicBezTo>
                  <a:close/>
                </a:path>
              </a:pathLst>
            </a:custGeom>
            <a:gradFill rotWithShape="0">
              <a:gsLst>
                <a:gs pos="0">
                  <a:schemeClr val="accent1"/>
                </a:gs>
                <a:gs pos="57000">
                  <a:schemeClr val="accent1">
                    <a:lumMod val="50000"/>
                  </a:schemeClr>
                </a:gs>
                <a:gs pos="100000">
                  <a:schemeClr val="accent1"/>
                </a:gs>
              </a:gsLst>
              <a:lin ang="780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13" name="Freeform 13"/>
            <p:cNvSpPr/>
            <p:nvPr/>
          </p:nvSpPr>
          <p:spPr bwMode="auto">
            <a:xfrm>
              <a:off x="3744833" y="1903450"/>
              <a:ext cx="1019280" cy="1723997"/>
            </a:xfrm>
            <a:custGeom>
              <a:avLst/>
              <a:gdLst>
                <a:gd name="T0" fmla="*/ 2147483647 w 401"/>
                <a:gd name="T1" fmla="*/ 2147483647 h 654"/>
                <a:gd name="T2" fmla="*/ 2147483647 w 401"/>
                <a:gd name="T3" fmla="*/ 2147483647 h 654"/>
                <a:gd name="T4" fmla="*/ 2147483647 w 401"/>
                <a:gd name="T5" fmla="*/ 2147483647 h 654"/>
                <a:gd name="T6" fmla="*/ 2147483647 w 401"/>
                <a:gd name="T7" fmla="*/ 0 h 654"/>
                <a:gd name="T8" fmla="*/ 2147483647 w 401"/>
                <a:gd name="T9" fmla="*/ 2147483647 h 654"/>
                <a:gd name="T10" fmla="*/ 2147483647 w 401"/>
                <a:gd name="T11" fmla="*/ 2147483647 h 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1" h="654">
                  <a:moveTo>
                    <a:pt x="401" y="654"/>
                  </a:moveTo>
                  <a:cubicBezTo>
                    <a:pt x="401" y="654"/>
                    <a:pt x="222" y="596"/>
                    <a:pt x="148" y="559"/>
                  </a:cubicBezTo>
                  <a:cubicBezTo>
                    <a:pt x="74" y="522"/>
                    <a:pt x="0" y="485"/>
                    <a:pt x="2" y="417"/>
                  </a:cubicBezTo>
                  <a:cubicBezTo>
                    <a:pt x="343" y="0"/>
                    <a:pt x="343" y="0"/>
                    <a:pt x="343" y="0"/>
                  </a:cubicBezTo>
                  <a:cubicBezTo>
                    <a:pt x="343" y="0"/>
                    <a:pt x="238" y="105"/>
                    <a:pt x="294" y="274"/>
                  </a:cubicBezTo>
                  <a:cubicBezTo>
                    <a:pt x="351" y="444"/>
                    <a:pt x="401" y="654"/>
                    <a:pt x="401" y="654"/>
                  </a:cubicBezTo>
                  <a:close/>
                </a:path>
              </a:pathLst>
            </a:custGeom>
            <a:gradFill rotWithShape="0">
              <a:gsLst>
                <a:gs pos="0">
                  <a:schemeClr val="accent2"/>
                </a:gs>
                <a:gs pos="39999">
                  <a:schemeClr val="accent2">
                    <a:lumMod val="50000"/>
                  </a:schemeClr>
                </a:gs>
                <a:gs pos="100000">
                  <a:schemeClr val="accent2"/>
                </a:gs>
              </a:gsLst>
              <a:lin ang="288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14" name="Freeform 14"/>
            <p:cNvSpPr/>
            <p:nvPr/>
          </p:nvSpPr>
          <p:spPr bwMode="auto">
            <a:xfrm>
              <a:off x="4500069" y="3351625"/>
              <a:ext cx="506379" cy="507952"/>
            </a:xfrm>
            <a:custGeom>
              <a:avLst/>
              <a:gdLst>
                <a:gd name="T0" fmla="*/ 138 w 199"/>
                <a:gd name="T1" fmla="*/ 177 h 199"/>
                <a:gd name="T2" fmla="*/ 21 w 199"/>
                <a:gd name="T3" fmla="*/ 137 h 199"/>
                <a:gd name="T4" fmla="*/ 61 w 199"/>
                <a:gd name="T5" fmla="*/ 21 h 199"/>
                <a:gd name="T6" fmla="*/ 178 w 199"/>
                <a:gd name="T7" fmla="*/ 61 h 199"/>
                <a:gd name="T8" fmla="*/ 138 w 199"/>
                <a:gd name="T9" fmla="*/ 177 h 199"/>
              </a:gdLst>
              <a:ahLst/>
              <a:cxnLst>
                <a:cxn ang="0">
                  <a:pos x="T0" y="T1"/>
                </a:cxn>
                <a:cxn ang="0">
                  <a:pos x="T2" y="T3"/>
                </a:cxn>
                <a:cxn ang="0">
                  <a:pos x="T4" y="T5"/>
                </a:cxn>
                <a:cxn ang="0">
                  <a:pos x="T6" y="T7"/>
                </a:cxn>
                <a:cxn ang="0">
                  <a:pos x="T8" y="T9"/>
                </a:cxn>
              </a:cxnLst>
              <a:rect l="0" t="0" r="r" b="b"/>
              <a:pathLst>
                <a:path w="199" h="199">
                  <a:moveTo>
                    <a:pt x="138" y="177"/>
                  </a:moveTo>
                  <a:cubicBezTo>
                    <a:pt x="95" y="199"/>
                    <a:pt x="43" y="181"/>
                    <a:pt x="21" y="137"/>
                  </a:cubicBezTo>
                  <a:cubicBezTo>
                    <a:pt x="0" y="94"/>
                    <a:pt x="18" y="42"/>
                    <a:pt x="61" y="21"/>
                  </a:cubicBezTo>
                  <a:cubicBezTo>
                    <a:pt x="105" y="0"/>
                    <a:pt x="157" y="18"/>
                    <a:pt x="178" y="61"/>
                  </a:cubicBezTo>
                  <a:cubicBezTo>
                    <a:pt x="199" y="104"/>
                    <a:pt x="181" y="156"/>
                    <a:pt x="138" y="177"/>
                  </a:cubicBezTo>
                  <a:close/>
                </a:path>
              </a:pathLst>
            </a:custGeom>
            <a:gradFill flip="none" rotWithShape="1">
              <a:gsLst>
                <a:gs pos="0">
                  <a:schemeClr val="bg1">
                    <a:lumMod val="85000"/>
                  </a:schemeClr>
                </a:gs>
                <a:gs pos="85000">
                  <a:schemeClr val="tx1">
                    <a:lumMod val="95000"/>
                    <a:lumOff val="5000"/>
                  </a:schemeClr>
                </a:gs>
              </a:gsLst>
              <a:path path="shape">
                <a:fillToRect l="50000" t="50000" r="50000" b="50000"/>
              </a:path>
              <a:tileRect/>
            </a:gradFill>
            <a:ln>
              <a:noFill/>
            </a:ln>
          </p:spPr>
          <p:txBody>
            <a:bodyPr lIns="91440" tIns="45720" rIns="91440" bIns="45720"/>
            <a:lstStyle/>
            <a:p>
              <a:pPr fontAlgn="base">
                <a:spcBef>
                  <a:spcPct val="0"/>
                </a:spcBef>
                <a:spcAft>
                  <a:spcPct val="0"/>
                </a:spcAft>
                <a:defRPr/>
              </a:pPr>
              <a:endParaRPr lang="zh-CN" altLang="en-US" sz="1500">
                <a:solidFill>
                  <a:prstClr val="black"/>
                </a:solidFill>
                <a:latin typeface="微软雅黑" pitchFamily="34" charset="-122"/>
                <a:ea typeface="微软雅黑" pitchFamily="34" charset="-122"/>
              </a:endParaRPr>
            </a:p>
          </p:txBody>
        </p:sp>
        <p:sp>
          <p:nvSpPr>
            <p:cNvPr id="15" name="文本框 3"/>
            <p:cNvSpPr txBox="1">
              <a:spLocks noChangeArrowheads="1"/>
            </p:cNvSpPr>
            <p:nvPr/>
          </p:nvSpPr>
          <p:spPr bwMode="auto">
            <a:xfrm rot="20054926" flipH="1">
              <a:off x="4002169" y="2831240"/>
              <a:ext cx="733465" cy="6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en-US" altLang="zh-CN" sz="2400">
                  <a:solidFill>
                    <a:srgbClr val="F2F2F2"/>
                  </a:solidFill>
                  <a:latin typeface="微软雅黑" pitchFamily="34" charset="-122"/>
                  <a:ea typeface="微软雅黑" pitchFamily="34" charset="-122"/>
                </a:rPr>
                <a:t>01</a:t>
              </a:r>
              <a:endParaRPr lang="zh-CN" altLang="en-US" sz="2400">
                <a:solidFill>
                  <a:srgbClr val="F2F2F2"/>
                </a:solidFill>
                <a:latin typeface="微软雅黑" pitchFamily="34" charset="-122"/>
                <a:ea typeface="微软雅黑" pitchFamily="34" charset="-122"/>
              </a:endParaRPr>
            </a:p>
          </p:txBody>
        </p:sp>
        <p:sp>
          <p:nvSpPr>
            <p:cNvPr id="16" name="文本框 4"/>
            <p:cNvSpPr txBox="1">
              <a:spLocks noChangeArrowheads="1"/>
            </p:cNvSpPr>
            <p:nvPr/>
          </p:nvSpPr>
          <p:spPr bwMode="auto">
            <a:xfrm rot="2638511" flipH="1">
              <a:off x="4864847" y="2889852"/>
              <a:ext cx="733465" cy="6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en-US" altLang="zh-CN" sz="2400">
                  <a:solidFill>
                    <a:srgbClr val="F2F2F2"/>
                  </a:solidFill>
                  <a:latin typeface="微软雅黑" pitchFamily="34" charset="-122"/>
                  <a:ea typeface="微软雅黑" pitchFamily="34" charset="-122"/>
                </a:rPr>
                <a:t>02</a:t>
              </a:r>
              <a:endParaRPr lang="zh-CN" altLang="en-US" sz="2400">
                <a:solidFill>
                  <a:srgbClr val="F2F2F2"/>
                </a:solidFill>
                <a:latin typeface="微软雅黑" pitchFamily="34" charset="-122"/>
                <a:ea typeface="微软雅黑" pitchFamily="34" charset="-122"/>
              </a:endParaRPr>
            </a:p>
          </p:txBody>
        </p:sp>
        <p:sp>
          <p:nvSpPr>
            <p:cNvPr id="17" name="文本框 5"/>
            <p:cNvSpPr txBox="1">
              <a:spLocks noChangeArrowheads="1"/>
            </p:cNvSpPr>
            <p:nvPr/>
          </p:nvSpPr>
          <p:spPr bwMode="auto">
            <a:xfrm rot="7723110" flipH="1">
              <a:off x="4881895" y="3755226"/>
              <a:ext cx="733466" cy="64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en-US" altLang="zh-CN" sz="2400">
                  <a:solidFill>
                    <a:srgbClr val="F2F2F2"/>
                  </a:solidFill>
                  <a:latin typeface="微软雅黑" pitchFamily="34" charset="-122"/>
                  <a:ea typeface="微软雅黑" pitchFamily="34" charset="-122"/>
                </a:rPr>
                <a:t>03</a:t>
              </a:r>
              <a:endParaRPr lang="zh-CN" altLang="en-US" sz="2400">
                <a:solidFill>
                  <a:srgbClr val="F2F2F2"/>
                </a:solidFill>
                <a:latin typeface="微软雅黑" pitchFamily="34" charset="-122"/>
                <a:ea typeface="微软雅黑" pitchFamily="34" charset="-122"/>
              </a:endParaRPr>
            </a:p>
          </p:txBody>
        </p:sp>
        <p:sp>
          <p:nvSpPr>
            <p:cNvPr id="18" name="文本框 6"/>
            <p:cNvSpPr txBox="1">
              <a:spLocks noChangeArrowheads="1"/>
            </p:cNvSpPr>
            <p:nvPr/>
          </p:nvSpPr>
          <p:spPr bwMode="auto">
            <a:xfrm rot="13796400" flipH="1">
              <a:off x="3914939" y="3743540"/>
              <a:ext cx="733466" cy="64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en-US" altLang="zh-CN" sz="2400">
                  <a:solidFill>
                    <a:srgbClr val="F2F2F2"/>
                  </a:solidFill>
                  <a:latin typeface="微软雅黑" pitchFamily="34" charset="-122"/>
                  <a:ea typeface="微软雅黑" pitchFamily="34" charset="-122"/>
                </a:rPr>
                <a:t>04</a:t>
              </a:r>
              <a:endParaRPr lang="zh-CN" altLang="en-US" sz="2400">
                <a:solidFill>
                  <a:srgbClr val="F2F2F2"/>
                </a:solidFill>
                <a:latin typeface="微软雅黑" pitchFamily="34" charset="-122"/>
                <a:ea typeface="微软雅黑" pitchFamily="34" charset="-122"/>
              </a:endParaRPr>
            </a:p>
          </p:txBody>
        </p:sp>
        <p:sp>
          <p:nvSpPr>
            <p:cNvPr id="19" name="文本框 7"/>
            <p:cNvSpPr txBox="1">
              <a:spLocks noChangeArrowheads="1"/>
            </p:cNvSpPr>
            <p:nvPr/>
          </p:nvSpPr>
          <p:spPr bwMode="auto">
            <a:xfrm rot="-2858478">
              <a:off x="4321567" y="1733259"/>
              <a:ext cx="1857412" cy="5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zh-CN" altLang="en-US" sz="1800">
                  <a:solidFill>
                    <a:srgbClr val="F2F2F2"/>
                  </a:solidFill>
                  <a:latin typeface="微软雅黑" pitchFamily="34" charset="-122"/>
                  <a:ea typeface="微软雅黑" pitchFamily="34" charset="-122"/>
                </a:rPr>
                <a:t>要我安全</a:t>
              </a:r>
            </a:p>
          </p:txBody>
        </p:sp>
        <p:sp>
          <p:nvSpPr>
            <p:cNvPr id="20" name="文本框 8"/>
            <p:cNvSpPr txBox="1">
              <a:spLocks noChangeArrowheads="1"/>
            </p:cNvSpPr>
            <p:nvPr/>
          </p:nvSpPr>
          <p:spPr bwMode="auto">
            <a:xfrm rot="1715377">
              <a:off x="5421288" y="3528032"/>
              <a:ext cx="1604330" cy="51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zh-CN" altLang="en-US" sz="1800">
                  <a:solidFill>
                    <a:srgbClr val="F2F2F2"/>
                  </a:solidFill>
                  <a:latin typeface="微软雅黑" pitchFamily="34" charset="-122"/>
                  <a:ea typeface="微软雅黑" pitchFamily="34" charset="-122"/>
                </a:rPr>
                <a:t>我要安全</a:t>
              </a:r>
            </a:p>
          </p:txBody>
        </p:sp>
        <p:sp>
          <p:nvSpPr>
            <p:cNvPr id="21" name="文本框 9"/>
            <p:cNvSpPr txBox="1">
              <a:spLocks noChangeArrowheads="1"/>
            </p:cNvSpPr>
            <p:nvPr/>
          </p:nvSpPr>
          <p:spPr bwMode="auto">
            <a:xfrm rot="7259512">
              <a:off x="3725548" y="4720864"/>
              <a:ext cx="1617828" cy="5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zh-CN" altLang="en-US" sz="1800">
                  <a:solidFill>
                    <a:srgbClr val="F2F2F2"/>
                  </a:solidFill>
                  <a:latin typeface="微软雅黑" pitchFamily="34" charset="-122"/>
                  <a:ea typeface="微软雅黑" pitchFamily="34" charset="-122"/>
                </a:rPr>
                <a:t>我能安全</a:t>
              </a:r>
            </a:p>
          </p:txBody>
        </p:sp>
        <p:sp>
          <p:nvSpPr>
            <p:cNvPr id="23" name="文本框 10"/>
            <p:cNvSpPr txBox="1">
              <a:spLocks noChangeArrowheads="1"/>
            </p:cNvSpPr>
            <p:nvPr/>
          </p:nvSpPr>
          <p:spPr bwMode="auto">
            <a:xfrm rot="-8716574">
              <a:off x="2309141" y="2924415"/>
              <a:ext cx="1882019" cy="51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zh-CN" altLang="en-US" sz="1800">
                  <a:solidFill>
                    <a:srgbClr val="F2F2F2"/>
                  </a:solidFill>
                  <a:latin typeface="微软雅黑" pitchFamily="34" charset="-122"/>
                  <a:ea typeface="微软雅黑" pitchFamily="34" charset="-122"/>
                </a:rPr>
                <a:t>我保安全</a:t>
              </a: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par>
                          <p:cTn id="10" fill="hold">
                            <p:stCondLst>
                              <p:cond delay="0"/>
                            </p:stCondLst>
                            <p:childTnLst>
                              <p:par>
                                <p:cTn id="11" presetID="8" presetClass="emph" presetSubtype="0" repeatCount="indefinite" fill="hold" nodeType="afterEffect">
                                  <p:stCondLst>
                                    <p:cond delay="0"/>
                                  </p:stCondLst>
                                  <p:childTnLst>
                                    <p:animRot by="-21600000">
                                      <p:cBhvr>
                                        <p:cTn id="12" dur="59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51001" y="87923"/>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334770"/>
            <a:ext cx="7479030" cy="25603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4</a:t>
            </a:r>
            <a:r>
              <a:rPr lang="zh-CN" altLang="en-US" sz="2400" b="1">
                <a:solidFill>
                  <a:srgbClr val="C00000"/>
                </a:solidFill>
              </a:rPr>
              <a:t>、有事内求，掌握主动</a:t>
            </a:r>
          </a:p>
          <a:p>
            <a:pPr>
              <a:lnSpc>
                <a:spcPct val="150000"/>
              </a:lnSpc>
            </a:pPr>
            <a:endParaRPr lang="zh-CN" altLang="en-US" sz="2400" b="1">
              <a:solidFill>
                <a:srgbClr val="C00000"/>
              </a:solidFill>
            </a:endParaRPr>
          </a:p>
          <a:p>
            <a:pPr>
              <a:lnSpc>
                <a:spcPct val="150000"/>
              </a:lnSpc>
            </a:pPr>
            <a:r>
              <a:rPr lang="zh-CN" altLang="en-US" sz="2000">
                <a:solidFill>
                  <a:sysClr val="windowText" lastClr="000000"/>
                </a:solidFill>
              </a:rPr>
              <a:t>安全工作必须首靠自己，现场有隐患必须及时发现、及时反馈、及时治理，不能等、靠、要，不能推责任、不能找借口，毕竟岗位隐患对自己的安全构成威胁。</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50518"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334770"/>
            <a:ext cx="7479030" cy="24688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5</a:t>
            </a:r>
            <a:r>
              <a:rPr lang="zh-CN" altLang="en-US" sz="2400" b="1">
                <a:solidFill>
                  <a:srgbClr val="C00000"/>
                </a:solidFill>
              </a:rPr>
              <a:t>、重复纠正，持续改进</a:t>
            </a:r>
          </a:p>
          <a:p>
            <a:pPr>
              <a:lnSpc>
                <a:spcPct val="150000"/>
              </a:lnSpc>
            </a:pPr>
            <a:endParaRPr lang="zh-CN" altLang="en-US" sz="2000">
              <a:solidFill>
                <a:sysClr val="windowText" lastClr="000000"/>
              </a:solidFill>
            </a:endParaRPr>
          </a:p>
          <a:p>
            <a:pPr>
              <a:lnSpc>
                <a:spcPct val="150000"/>
              </a:lnSpc>
            </a:pPr>
            <a:r>
              <a:rPr lang="zh-CN" altLang="en-US" sz="2000">
                <a:solidFill>
                  <a:sysClr val="windowText" lastClr="000000"/>
                </a:solidFill>
              </a:rPr>
              <a:t>每名员工必须对自己不正确的安全行为进行自我反复纠正，尽管在纠正的过程中很受煎熬，但纠正过后便会养成安全习惯，对自己的一生都有益处。</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129938"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193165"/>
            <a:ext cx="7479030" cy="30175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6</a:t>
            </a:r>
            <a:r>
              <a:rPr lang="zh-CN" altLang="en-US" sz="2400" b="1">
                <a:solidFill>
                  <a:srgbClr val="C00000"/>
                </a:solidFill>
              </a:rPr>
              <a:t>、坚持不懈，杜绝侥幸</a:t>
            </a:r>
          </a:p>
          <a:p>
            <a:pPr>
              <a:lnSpc>
                <a:spcPct val="150000"/>
              </a:lnSpc>
            </a:pPr>
            <a:endParaRPr lang="zh-CN" altLang="en-US" sz="2400" b="1">
              <a:solidFill>
                <a:srgbClr val="C00000"/>
              </a:solidFill>
            </a:endParaRPr>
          </a:p>
          <a:p>
            <a:pPr>
              <a:lnSpc>
                <a:spcPct val="150000"/>
              </a:lnSpc>
            </a:pPr>
            <a:r>
              <a:rPr lang="zh-CN" altLang="en-US" sz="2000">
                <a:solidFill>
                  <a:sysClr val="windowText" lastClr="000000"/>
                </a:solidFill>
              </a:rPr>
              <a:t>有些人总存在一些侥幸心理，认为偶尔一次违章不会发生事故，大量事故案例说明就是这“偶尔”的一次违章行为，导致了终生的遗憾。因此，良好的安全生产行为必须要坚持不懈，才能实现人的相对本质安全。</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81147" y="7787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334770"/>
            <a:ext cx="7479030" cy="29260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7</a:t>
            </a:r>
            <a:r>
              <a:rPr lang="zh-CN" altLang="en-US" sz="2400" b="1">
                <a:solidFill>
                  <a:srgbClr val="C00000"/>
                </a:solidFill>
              </a:rPr>
              <a:t>、以身作则，安全造场</a:t>
            </a:r>
          </a:p>
          <a:p>
            <a:pPr>
              <a:lnSpc>
                <a:spcPct val="150000"/>
              </a:lnSpc>
            </a:pPr>
            <a:r>
              <a:rPr lang="zh-CN" altLang="en-US" sz="2000">
                <a:solidFill>
                  <a:sysClr val="windowText" lastClr="000000"/>
                </a:solidFill>
              </a:rPr>
              <a:t>搞好安全生产当作自己义不容辞的职责，用良好的安全行为带动和影响周围的同志，通过自己的一言一行，弘扬安全正能量，营造积极向上的安全文化。有些事故就是由于少数人或个别人的违章造成的，只有大家都养成了良好的安全行为，才能做到安全生产无事故。</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90711" y="97154"/>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44550" y="923925"/>
            <a:ext cx="5997575" cy="619125"/>
          </a:xfrm>
          <a:prstGeom prst="homePlate">
            <a:avLst>
              <a:gd name="adj" fmla="val 26011"/>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（三）、危险源控制及不安全状态的排除</a:t>
            </a:r>
          </a:p>
        </p:txBody>
      </p:sp>
      <p:sp>
        <p:nvSpPr>
          <p:cNvPr id="19" name="矩形 18"/>
          <p:cNvSpPr/>
          <p:nvPr/>
        </p:nvSpPr>
        <p:spPr>
          <a:xfrm>
            <a:off x="844550" y="1634173"/>
            <a:ext cx="7581900" cy="319786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a:t>
            </a:r>
            <a:r>
              <a:rPr lang="zh-CN" altLang="en-US" sz="2400" b="1" dirty="0">
                <a:solidFill>
                  <a:srgbClr val="C00000"/>
                </a:solidFill>
                <a:latin typeface="微软雅黑" pitchFamily="34" charset="-122"/>
                <a:ea typeface="微软雅黑" pitchFamily="34" charset="-122"/>
              </a:rPr>
              <a:t> 1、危险源识别和控制</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（1）定期识别危险源或工序、工艺、生产过程等发生变更后应识别危险源，并向贯标部门申报确认。</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（2）重大危险源应有控制措施（管理方案、运行控制措施、应急预案等）；</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（3）员工对岗位危险源熟悉，掌握控制这些危险源的方法；</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（4）要有比较多的针对危险源的改善课题或者是小改善。</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61050" y="13816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19" name="矩形 18"/>
          <p:cNvSpPr/>
          <p:nvPr/>
        </p:nvSpPr>
        <p:spPr>
          <a:xfrm>
            <a:off x="970280" y="1429703"/>
            <a:ext cx="7581900" cy="281686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a:t>
            </a:r>
            <a:r>
              <a:rPr lang="en-US" altLang="en-US" sz="2400" b="1" dirty="0">
                <a:solidFill>
                  <a:srgbClr val="C00000"/>
                </a:solidFill>
                <a:latin typeface="微软雅黑" pitchFamily="34" charset="-122"/>
                <a:ea typeface="微软雅黑" pitchFamily="34" charset="-122"/>
              </a:rPr>
              <a:t>2</a:t>
            </a:r>
            <a:r>
              <a:rPr lang="zh-CN" altLang="en-US" sz="2400" b="1" dirty="0">
                <a:solidFill>
                  <a:srgbClr val="C00000"/>
                </a:solidFill>
                <a:latin typeface="微软雅黑" pitchFamily="34" charset="-122"/>
                <a:ea typeface="微软雅黑" pitchFamily="34" charset="-122"/>
              </a:rPr>
              <a:t>、隐患排查与隐患管理，是表现安全管理水平的重要指标</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（1）日常内外部安全隐患排查的真实记录----建立隐患管理台帐</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（2）对安全隐患及时进行关闭，并有可查的证据；</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（3）及时更新、及时维护、水平展开。</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70615" y="12811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889000" y="1082675"/>
            <a:ext cx="7479030" cy="33832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zh-CN" altLang="en-US" sz="2400" b="1">
                <a:solidFill>
                  <a:srgbClr val="C00000"/>
                </a:solidFill>
              </a:rPr>
              <a:t>3、职业健康管理，安全管理必不可少的一项内容</a:t>
            </a:r>
          </a:p>
          <a:p>
            <a:pPr>
              <a:lnSpc>
                <a:spcPct val="150000"/>
              </a:lnSpc>
            </a:pPr>
            <a:r>
              <a:rPr lang="zh-CN" altLang="en-US" sz="2000">
                <a:solidFill>
                  <a:sysClr val="windowText" lastClr="000000"/>
                </a:solidFill>
              </a:rPr>
              <a:t>  （1）劳保用品的管理，建立劳保用品发放的三级台帐，这是最起码的要求；</a:t>
            </a:r>
          </a:p>
          <a:p>
            <a:pPr>
              <a:lnSpc>
                <a:spcPct val="150000"/>
              </a:lnSpc>
            </a:pPr>
            <a:r>
              <a:rPr lang="zh-CN" altLang="en-US" sz="2000">
                <a:solidFill>
                  <a:sysClr val="windowText" lastClr="000000"/>
                </a:solidFill>
              </a:rPr>
              <a:t> （2）员工健康体检结果告知记录；</a:t>
            </a:r>
          </a:p>
          <a:p>
            <a:pPr>
              <a:lnSpc>
                <a:spcPct val="150000"/>
              </a:lnSpc>
            </a:pPr>
            <a:r>
              <a:rPr lang="zh-CN" altLang="en-US" sz="2000">
                <a:solidFill>
                  <a:sysClr val="windowText" lastClr="000000"/>
                </a:solidFill>
              </a:rPr>
              <a:t> （3）现场要设置危害点警示标识、告知危害因素检测结果；</a:t>
            </a:r>
          </a:p>
          <a:p>
            <a:pPr>
              <a:lnSpc>
                <a:spcPct val="150000"/>
              </a:lnSpc>
            </a:pPr>
            <a:r>
              <a:rPr lang="zh-CN" altLang="en-US" sz="2000">
                <a:solidFill>
                  <a:sysClr val="windowText" lastClr="000000"/>
                </a:solidFill>
              </a:rPr>
              <a:t> （4）对职业禁忌症和职业病妥善处理并有可查证据。</a:t>
            </a:r>
          </a:p>
          <a:p>
            <a:pPr>
              <a:lnSpc>
                <a:spcPct val="150000"/>
              </a:lnSpc>
            </a:pPr>
            <a:r>
              <a:rPr lang="zh-CN" altLang="en-US" sz="2000">
                <a:solidFill>
                  <a:sysClr val="windowText" lastClr="000000"/>
                </a:solidFill>
              </a:rPr>
              <a:t> （5）职业卫生设备设施运行良好，有相关责任人和运行记录。</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10808" y="13843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193165"/>
            <a:ext cx="7479030" cy="33832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sz="2400" b="1">
                <a:solidFill>
                  <a:srgbClr val="C00000"/>
                </a:solidFill>
              </a:rPr>
              <a:t>4、应急管理，也是安全管理的基本要求</a:t>
            </a:r>
          </a:p>
          <a:p>
            <a:pPr>
              <a:lnSpc>
                <a:spcPct val="150000"/>
              </a:lnSpc>
            </a:pPr>
            <a:r>
              <a:rPr sz="2000">
                <a:solidFill>
                  <a:schemeClr val="tx1"/>
                </a:solidFill>
              </a:rPr>
              <a:t>（1）建立各类安全与职业卫生应急预案；</a:t>
            </a:r>
          </a:p>
          <a:p>
            <a:pPr>
              <a:lnSpc>
                <a:spcPct val="150000"/>
              </a:lnSpc>
            </a:pPr>
            <a:r>
              <a:rPr sz="2000">
                <a:solidFill>
                  <a:schemeClr val="tx1"/>
                </a:solidFill>
              </a:rPr>
              <a:t>（2）进一步要求每个岗位有“岗位应急预案”强调“三个一”即一个动作、一个路线、一个电话；结合作业指导书进行修订；</a:t>
            </a:r>
          </a:p>
          <a:p>
            <a:pPr>
              <a:lnSpc>
                <a:spcPct val="150000"/>
              </a:lnSpc>
            </a:pPr>
            <a:r>
              <a:rPr sz="2000">
                <a:solidFill>
                  <a:schemeClr val="tx1"/>
                </a:solidFill>
              </a:rPr>
              <a:t>（3）应急预案进行演练，并根据演练评价发现的问题修订；</a:t>
            </a:r>
          </a:p>
          <a:p>
            <a:pPr>
              <a:lnSpc>
                <a:spcPct val="150000"/>
              </a:lnSpc>
            </a:pPr>
            <a:r>
              <a:rPr sz="2000">
                <a:solidFill>
                  <a:schemeClr val="tx1"/>
                </a:solidFill>
              </a:rPr>
              <a:t>（4） 应急物资和设施准备要符合预案的要求（种类、数量等）现场检查要完好；</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30905" y="148214"/>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193165"/>
            <a:ext cx="7479030" cy="265176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sz="2400" b="1">
                <a:solidFill>
                  <a:srgbClr val="C00000"/>
                </a:solidFill>
              </a:rPr>
              <a:t>5、管理者的安全巡视，最能体现领导者对安全管理的理解</a:t>
            </a:r>
          </a:p>
          <a:p>
            <a:pPr>
              <a:lnSpc>
                <a:spcPct val="150000"/>
              </a:lnSpc>
            </a:pPr>
            <a:r>
              <a:rPr sz="2400" b="1">
                <a:solidFill>
                  <a:srgbClr val="C00000"/>
                </a:solidFill>
              </a:rPr>
              <a:t> </a:t>
            </a:r>
            <a:r>
              <a:rPr sz="2000">
                <a:solidFill>
                  <a:schemeClr val="tx1"/>
                </a:solidFill>
              </a:rPr>
              <a:t>（1）怎么理解管理者的巡视？</a:t>
            </a:r>
          </a:p>
          <a:p>
            <a:pPr>
              <a:lnSpc>
                <a:spcPct val="150000"/>
              </a:lnSpc>
            </a:pPr>
            <a:r>
              <a:rPr sz="2000">
                <a:solidFill>
                  <a:schemeClr val="tx1"/>
                </a:solidFill>
              </a:rPr>
              <a:t> （2）安全巡视的内容怎么定？是不是越全越好？越细越好？</a:t>
            </a:r>
          </a:p>
          <a:p>
            <a:pPr>
              <a:lnSpc>
                <a:spcPct val="150000"/>
              </a:lnSpc>
            </a:pPr>
            <a:r>
              <a:rPr sz="2000">
                <a:solidFill>
                  <a:schemeClr val="tx1"/>
                </a:solidFill>
              </a:rPr>
              <a:t> （3）安全巡视怎样发现和解决问题？</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97188" y="1844675"/>
            <a:ext cx="4068763" cy="995363"/>
          </a:xfrm>
        </p:spPr>
        <p:txBody>
          <a:bodyPr>
            <a:noAutofit/>
          </a:bodyPr>
          <a:lstStyle/>
          <a:p>
            <a:pPr marR="0" rtl="0" fontAlgn="auto"/>
            <a:r>
              <a:rPr lang="en-US" altLang="zh-CN" sz="14925" b="1" i="0" u="none" strike="noStrike" kern="2200" baseline="0" noProof="1">
                <a:solidFill>
                  <a:srgbClr val="203864"/>
                </a:solidFill>
                <a:effectLst>
                  <a:outerShdw blurRad="38100" dist="38100" dir="2700000" algn="tl">
                    <a:srgbClr val="000000">
                      <a:alpha val="43137"/>
                    </a:srgbClr>
                  </a:outerShdw>
                </a:effectLst>
                <a:latin typeface="+mn-ea"/>
                <a:ea typeface="+mn-ea"/>
              </a:rPr>
              <a:t>YES</a:t>
            </a:r>
            <a:endParaRPr lang="zh-CN" altLang="en-US" sz="14925" b="1" i="0" u="none" strike="noStrike" kern="2200" baseline="0" noProof="1">
              <a:solidFill>
                <a:srgbClr val="203864"/>
              </a:solidFill>
              <a:effectLst>
                <a:outerShdw blurRad="38100" dist="38100" dir="2700000" algn="tl">
                  <a:srgbClr val="000000">
                    <a:alpha val="43137"/>
                  </a:srgbClr>
                </a:outerShdw>
              </a:effectLst>
              <a:latin typeface="+mn-ea"/>
              <a:ea typeface="+mn-ea"/>
              <a:cs typeface="Arial Unicode MS" pitchFamily="34" charset="-122"/>
            </a:endParaRPr>
          </a:p>
        </p:txBody>
      </p:sp>
      <p:sp>
        <p:nvSpPr>
          <p:cNvPr id="9" name="等腰三角形 8"/>
          <p:cNvSpPr/>
          <p:nvPr/>
        </p:nvSpPr>
        <p:spPr>
          <a:xfrm flipV="1">
            <a:off x="3914775" y="-14287"/>
            <a:ext cx="1314450" cy="1133475"/>
          </a:xfrm>
          <a:prstGeom prst="triangle">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975" strike="noStrike" noProof="1"/>
          </a:p>
        </p:txBody>
      </p:sp>
      <p:pic>
        <p:nvPicPr>
          <p:cNvPr id="30723" name="图片 21"/>
          <p:cNvPicPr>
            <a:picLocks noChangeAspect="1"/>
          </p:cNvPicPr>
          <p:nvPr/>
        </p:nvPicPr>
        <p:blipFill>
          <a:blip r:embed="rId3"/>
          <a:srcRect l="7021" r="6354" b="90"/>
          <a:stretch>
            <a:fillRect/>
          </a:stretch>
        </p:blipFill>
        <p:spPr>
          <a:xfrm>
            <a:off x="452438" y="263525"/>
            <a:ext cx="2544762" cy="4875213"/>
          </a:xfrm>
          <a:prstGeom prst="rect">
            <a:avLst/>
          </a:prstGeom>
          <a:noFill/>
          <a:ln w="9525">
            <a:noFill/>
          </a:ln>
        </p:spPr>
      </p:pic>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60567"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28370" y="1090930"/>
            <a:ext cx="7479030" cy="329184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gn="just">
              <a:lnSpc>
                <a:spcPct val="150000"/>
              </a:lnSpc>
            </a:pPr>
            <a:r>
              <a:rPr lang="zh-CN" altLang="en-US" sz="2000" b="1">
                <a:solidFill>
                  <a:srgbClr val="C00000"/>
                </a:solidFill>
              </a:rPr>
              <a:t>管理者的安全巡视要遵循“三大三小”原则：</a:t>
            </a:r>
          </a:p>
          <a:p>
            <a:pPr algn="just">
              <a:lnSpc>
                <a:spcPct val="150000"/>
              </a:lnSpc>
            </a:pPr>
            <a:r>
              <a:rPr lang="zh-CN" altLang="en-US" sz="2000" b="1">
                <a:solidFill>
                  <a:sysClr val="windowText" lastClr="000000"/>
                </a:solidFill>
              </a:rPr>
              <a:t> 一是抓大放小：</a:t>
            </a:r>
            <a:r>
              <a:rPr lang="zh-CN" altLang="en-US" sz="2000">
                <a:solidFill>
                  <a:sysClr val="windowText" lastClr="000000"/>
                </a:solidFill>
              </a:rPr>
              <a:t>巡视时集中精力突出重点地抓出几个较大的问题或者隐患，集中人力、物力，彻底解除心头大患。</a:t>
            </a:r>
          </a:p>
          <a:p>
            <a:pPr algn="just">
              <a:lnSpc>
                <a:spcPct val="150000"/>
              </a:lnSpc>
            </a:pPr>
            <a:r>
              <a:rPr lang="zh-CN" altLang="en-US" sz="2000" b="1">
                <a:solidFill>
                  <a:sysClr val="windowText" lastClr="000000"/>
                </a:solidFill>
              </a:rPr>
              <a:t> 二是抓小防大：</a:t>
            </a:r>
            <a:r>
              <a:rPr lang="zh-CN" altLang="en-US" sz="2000">
                <a:solidFill>
                  <a:sysClr val="windowText" lastClr="000000"/>
                </a:solidFill>
              </a:rPr>
              <a:t>巡视时从抓住每一个管理细节做起，把日常管理的认为是小事、琐事抓好，才能有效防止重大事故的发生。</a:t>
            </a:r>
          </a:p>
          <a:p>
            <a:pPr algn="just">
              <a:lnSpc>
                <a:spcPct val="150000"/>
              </a:lnSpc>
            </a:pPr>
            <a:r>
              <a:rPr lang="zh-CN" altLang="en-US" sz="2000" b="1">
                <a:solidFill>
                  <a:sysClr val="windowText" lastClr="000000"/>
                </a:solidFill>
              </a:rPr>
              <a:t> 三是要以小见大：</a:t>
            </a:r>
            <a:r>
              <a:rPr lang="zh-CN" altLang="en-US" sz="2000">
                <a:solidFill>
                  <a:sysClr val="windowText" lastClr="000000"/>
                </a:solidFill>
              </a:rPr>
              <a:t>从已经暴露出的倾向和苗头，抓住势态的趋势，把握事故发生的规律采取措施，才能真正做到超前控制。</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30421"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291590"/>
            <a:ext cx="7479030" cy="25603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sz="2400" b="1">
                <a:solidFill>
                  <a:srgbClr val="C00000"/>
                </a:solidFill>
              </a:rPr>
              <a:t>6、信息交流和检测测量----记录安全管理的痕迹                                          </a:t>
            </a:r>
          </a:p>
          <a:p>
            <a:pPr>
              <a:lnSpc>
                <a:spcPct val="150000"/>
              </a:lnSpc>
            </a:pPr>
            <a:r>
              <a:rPr sz="2400" b="1">
                <a:solidFill>
                  <a:srgbClr val="C00000"/>
                </a:solidFill>
              </a:rPr>
              <a:t> </a:t>
            </a:r>
            <a:r>
              <a:rPr sz="2000">
                <a:solidFill>
                  <a:schemeClr val="tx1"/>
                </a:solidFill>
              </a:rPr>
              <a:t>（1）建立信息交流记录，可提供很多可追溯性的证据；</a:t>
            </a:r>
          </a:p>
          <a:p>
            <a:pPr>
              <a:lnSpc>
                <a:spcPct val="150000"/>
              </a:lnSpc>
            </a:pPr>
            <a:r>
              <a:rPr sz="2000">
                <a:solidFill>
                  <a:schemeClr val="tx1"/>
                </a:solidFill>
              </a:rPr>
              <a:t> （2）检测、测量数据的收集和分析。如单位防雷接地设施、手电钻电阻值测试记录、特种设备检测记录等，可知道特种设施是否处于安全状态。</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50518" y="87923"/>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44550" y="923925"/>
            <a:ext cx="4641850" cy="619125"/>
          </a:xfrm>
          <a:prstGeom prst="homePlate">
            <a:avLst>
              <a:gd name="adj" fmla="val 25998"/>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（四）事故及损工事件的管理     </a:t>
            </a:r>
          </a:p>
        </p:txBody>
      </p:sp>
      <p:sp>
        <p:nvSpPr>
          <p:cNvPr id="19" name="矩形 18"/>
          <p:cNvSpPr/>
          <p:nvPr/>
        </p:nvSpPr>
        <p:spPr>
          <a:xfrm>
            <a:off x="844550" y="1625600"/>
            <a:ext cx="7896225" cy="384810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en-US" altLang="en-US" sz="2000" dirty="0">
                <a:solidFill>
                  <a:srgbClr val="545454"/>
                </a:solidFill>
                <a:latin typeface="微软雅黑" pitchFamily="34" charset="-122"/>
                <a:ea typeface="微软雅黑" pitchFamily="34" charset="-122"/>
              </a:rPr>
              <a:t>        </a:t>
            </a:r>
            <a:r>
              <a:rPr lang="zh-CN" altLang="en-US" sz="2000" dirty="0">
                <a:solidFill>
                  <a:srgbClr val="545454"/>
                </a:solidFill>
                <a:latin typeface="微软雅黑" pitchFamily="34" charset="-122"/>
                <a:ea typeface="微软雅黑" pitchFamily="34" charset="-122"/>
              </a:rPr>
              <a:t>1、建立事故和损工事件台帐；</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2、每起事故和损工事件都要召开分析会。分析会一般要求领导及相关人员参加。分析会要形成文字记录，按照事故（事件）发生过程、事故（事件）原因、整改措施、相关人员处理进行记录。</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3、事故（事件）对策的落实。每个事故（事件）要有《工伤（事件）事故整改措施验证表》，每项整改措施完成后，都有相关人员签字，最好附有整改后的图片和说明。如有类似的岗位和工序，整改措施还应水平展开。</a:t>
            </a:r>
          </a:p>
          <a:p>
            <a:pPr lvl="0" indent="0">
              <a:lnSpc>
                <a:spcPct val="130000"/>
              </a:lnSpc>
              <a:spcBef>
                <a:spcPts val="500"/>
              </a:spcBef>
              <a:buFont typeface="Wingdings" charset="2"/>
              <a:buNone/>
            </a:pPr>
            <a:endParaRPr lang="zh-CN" altLang="en-US" sz="2000" dirty="0">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80663" y="11366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44550" y="923925"/>
            <a:ext cx="4872355" cy="619125"/>
          </a:xfrm>
          <a:prstGeom prst="homePlate">
            <a:avLst>
              <a:gd name="adj" fmla="val 25998"/>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（五）企业安全自主管理的重点     </a:t>
            </a:r>
          </a:p>
        </p:txBody>
      </p:sp>
      <p:sp>
        <p:nvSpPr>
          <p:cNvPr id="19" name="矩形 18"/>
          <p:cNvSpPr/>
          <p:nvPr/>
        </p:nvSpPr>
        <p:spPr>
          <a:xfrm>
            <a:off x="844550" y="1924685"/>
            <a:ext cx="7896225" cy="232664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en-US" altLang="en-US" sz="2000" dirty="0">
                <a:solidFill>
                  <a:srgbClr val="545454"/>
                </a:solidFill>
                <a:latin typeface="微软雅黑" pitchFamily="34" charset="-122"/>
                <a:ea typeface="微软雅黑" pitchFamily="34" charset="-122"/>
              </a:rPr>
              <a:t>   </a:t>
            </a:r>
            <a:r>
              <a:rPr lang="zh-CN" altLang="en-US" sz="2000" dirty="0">
                <a:solidFill>
                  <a:srgbClr val="545454"/>
                </a:solidFill>
                <a:latin typeface="微软雅黑" pitchFamily="34" charset="-122"/>
                <a:ea typeface="微软雅黑" pitchFamily="34" charset="-122"/>
              </a:rPr>
              <a:t> ——事故是一个概率事件</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a:t>
            </a:r>
          </a:p>
          <a:p>
            <a:pPr lvl="0" indent="0">
              <a:lnSpc>
                <a:spcPct val="130000"/>
              </a:lnSpc>
              <a:spcBef>
                <a:spcPts val="500"/>
              </a:spcBef>
              <a:buFont typeface="Wingdings" charset="2"/>
              <a:buNone/>
            </a:pPr>
            <a:r>
              <a:rPr lang="zh-CN" altLang="en-US" sz="2000" b="1" dirty="0">
                <a:solidFill>
                  <a:srgbClr val="ED7D31"/>
                </a:solidFill>
                <a:latin typeface="微软雅黑" pitchFamily="34" charset="-122"/>
                <a:ea typeface="微软雅黑" pitchFamily="34" charset="-122"/>
              </a:rPr>
              <a:t>    ——安全管理的目标是使不愿意发生的事故概率趋向于0</a:t>
            </a:r>
          </a:p>
          <a:p>
            <a:pPr lvl="0" indent="0">
              <a:lnSpc>
                <a:spcPct val="130000"/>
              </a:lnSpc>
              <a:spcBef>
                <a:spcPts val="500"/>
              </a:spcBef>
              <a:buFont typeface="Wingdings" charset="2"/>
              <a:buNone/>
            </a:pPr>
            <a:endParaRPr lang="zh-CN" altLang="en-US" sz="2000" dirty="0">
              <a:solidFill>
                <a:srgbClr val="545454"/>
              </a:solidFill>
              <a:latin typeface="微软雅黑" pitchFamily="34" charset="-122"/>
              <a:ea typeface="微软雅黑" pitchFamily="34" charset="-122"/>
            </a:endParaRP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——方法是将不安全行为降低到一定的程度</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183977" y="96521"/>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grpSp>
        <p:nvGrpSpPr>
          <p:cNvPr id="687109" name="组合 687108"/>
          <p:cNvGrpSpPr>
            <a:grpSpLocks noChangeAspect="1"/>
          </p:cNvGrpSpPr>
          <p:nvPr/>
        </p:nvGrpSpPr>
        <p:grpSpPr>
          <a:xfrm>
            <a:off x="326390" y="971550"/>
            <a:ext cx="8491220" cy="3723005"/>
            <a:chOff x="2874" y="11521"/>
            <a:chExt cx="6952" cy="3047"/>
          </a:xfrm>
        </p:grpSpPr>
        <p:sp>
          <p:nvSpPr>
            <p:cNvPr id="687110" name="矩形 687109"/>
            <p:cNvSpPr>
              <a:spLocks noChangeAspect="1" noTextEdit="1"/>
            </p:cNvSpPr>
            <p:nvPr/>
          </p:nvSpPr>
          <p:spPr>
            <a:xfrm>
              <a:off x="3185" y="11521"/>
              <a:ext cx="6421" cy="3047"/>
            </a:xfrm>
            <a:prstGeom prst="rect">
              <a:avLst/>
            </a:prstGeom>
            <a:noFill/>
            <a:ln w="9525">
              <a:noFill/>
            </a:ln>
          </p:spPr>
          <p:txBody>
            <a:bodyPr/>
            <a:lstStyle/>
            <a:p>
              <a:endParaRPr lang="zh-CN" altLang="en-US" b="1">
                <a:latin typeface="微软雅黑" pitchFamily="34" charset="-122"/>
                <a:ea typeface="微软雅黑" pitchFamily="34" charset="-122"/>
              </a:endParaRPr>
            </a:p>
          </p:txBody>
        </p:sp>
        <p:grpSp>
          <p:nvGrpSpPr>
            <p:cNvPr id="687111" name="组合 687110"/>
            <p:cNvGrpSpPr/>
            <p:nvPr/>
          </p:nvGrpSpPr>
          <p:grpSpPr>
            <a:xfrm>
              <a:off x="3185" y="11732"/>
              <a:ext cx="5748" cy="2315"/>
              <a:chOff x="3185" y="11336"/>
              <a:chExt cx="6821" cy="2711"/>
            </a:xfrm>
          </p:grpSpPr>
          <p:grpSp>
            <p:nvGrpSpPr>
              <p:cNvPr id="687112" name="组合 687111"/>
              <p:cNvGrpSpPr/>
              <p:nvPr/>
            </p:nvGrpSpPr>
            <p:grpSpPr>
              <a:xfrm>
                <a:off x="7106" y="13285"/>
                <a:ext cx="2900" cy="757"/>
                <a:chOff x="5812" y="12940"/>
                <a:chExt cx="2900" cy="757"/>
              </a:xfrm>
            </p:grpSpPr>
            <p:sp>
              <p:nvSpPr>
                <p:cNvPr id="687113" name="矩形 687112"/>
                <p:cNvSpPr/>
                <p:nvPr/>
              </p:nvSpPr>
              <p:spPr>
                <a:xfrm>
                  <a:off x="5812" y="13209"/>
                  <a:ext cx="2900" cy="488"/>
                </a:xfrm>
                <a:prstGeom prst="rect">
                  <a:avLst/>
                </a:prstGeom>
                <a:solidFill>
                  <a:srgbClr val="404040"/>
                </a:solidFill>
                <a:ln w="9525">
                  <a:noFill/>
                </a:ln>
              </p:spPr>
              <p:txBody>
                <a:bodyPr/>
                <a:lstStyle/>
                <a:p>
                  <a:endParaRPr lang="zh-CN" altLang="en-US" b="1">
                    <a:latin typeface="微软雅黑" pitchFamily="34" charset="-122"/>
                    <a:ea typeface="微软雅黑" pitchFamily="34" charset="-122"/>
                  </a:endParaRPr>
                </a:p>
              </p:txBody>
            </p:sp>
            <p:sp>
              <p:nvSpPr>
                <p:cNvPr id="687114" name="任意多边形 687113"/>
                <p:cNvSpPr/>
                <p:nvPr/>
              </p:nvSpPr>
              <p:spPr>
                <a:xfrm>
                  <a:off x="5812" y="12940"/>
                  <a:ext cx="2900" cy="279"/>
                </a:xfrm>
                <a:custGeom>
                  <a:avLst/>
                  <a:gdLst/>
                  <a:ahLst/>
                  <a:cxnLst/>
                  <a:rect l="0" t="0" r="0" b="0"/>
                  <a:pathLst>
                    <a:path w="2900" h="279">
                      <a:moveTo>
                        <a:pt x="0" y="273"/>
                      </a:moveTo>
                      <a:lnTo>
                        <a:pt x="162" y="0"/>
                      </a:lnTo>
                      <a:lnTo>
                        <a:pt x="2578" y="0"/>
                      </a:lnTo>
                      <a:lnTo>
                        <a:pt x="2900" y="279"/>
                      </a:lnTo>
                      <a:lnTo>
                        <a:pt x="0" y="273"/>
                      </a:lnTo>
                      <a:close/>
                    </a:path>
                  </a:pathLst>
                </a:custGeom>
                <a:solidFill>
                  <a:srgbClr val="808080"/>
                </a:solidFill>
                <a:ln w="9525">
                  <a:noFill/>
                </a:ln>
              </p:spPr>
              <p:txBody>
                <a:bodyPr/>
                <a:lstStyle/>
                <a:p>
                  <a:endParaRPr lang="zh-CN" altLang="en-US" b="1">
                    <a:latin typeface="微软雅黑" pitchFamily="34" charset="-122"/>
                    <a:ea typeface="微软雅黑" pitchFamily="34" charset="-122"/>
                  </a:endParaRPr>
                </a:p>
              </p:txBody>
            </p:sp>
            <p:sp>
              <p:nvSpPr>
                <p:cNvPr id="687115" name="椭圆 687114"/>
                <p:cNvSpPr/>
                <p:nvPr/>
              </p:nvSpPr>
              <p:spPr>
                <a:xfrm>
                  <a:off x="6474" y="13051"/>
                  <a:ext cx="234" cy="68"/>
                </a:xfrm>
                <a:prstGeom prst="ellipse">
                  <a:avLst/>
                </a:pr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16" name="椭圆 687115"/>
                <p:cNvSpPr/>
                <p:nvPr/>
              </p:nvSpPr>
              <p:spPr>
                <a:xfrm>
                  <a:off x="8312" y="13124"/>
                  <a:ext cx="236" cy="68"/>
                </a:xfrm>
                <a:prstGeom prst="ellipse">
                  <a:avLst/>
                </a:pr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17" name="椭圆 687116"/>
                <p:cNvSpPr/>
                <p:nvPr/>
              </p:nvSpPr>
              <p:spPr>
                <a:xfrm>
                  <a:off x="7348" y="12978"/>
                  <a:ext cx="234" cy="66"/>
                </a:xfrm>
                <a:prstGeom prst="ellipse">
                  <a:avLst/>
                </a:pr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18" name="任意多边形 687117"/>
                <p:cNvSpPr/>
                <p:nvPr/>
              </p:nvSpPr>
              <p:spPr>
                <a:xfrm>
                  <a:off x="7209" y="12942"/>
                  <a:ext cx="98" cy="271"/>
                </a:xfrm>
                <a:custGeom>
                  <a:avLst/>
                  <a:gdLst/>
                  <a:ahLst/>
                  <a:cxnLst/>
                  <a:rect l="0" t="0" r="0" b="0"/>
                  <a:pathLst>
                    <a:path w="98" h="271">
                      <a:moveTo>
                        <a:pt x="18" y="0"/>
                      </a:moveTo>
                      <a:lnTo>
                        <a:pt x="77" y="0"/>
                      </a:lnTo>
                      <a:lnTo>
                        <a:pt x="98" y="271"/>
                      </a:lnTo>
                      <a:lnTo>
                        <a:pt x="0" y="271"/>
                      </a:lnTo>
                      <a:lnTo>
                        <a:pt x="18" y="0"/>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grpSp>
            <p:nvGrpSpPr>
              <p:cNvPr id="687119" name="组合 687118"/>
              <p:cNvGrpSpPr/>
              <p:nvPr/>
            </p:nvGrpSpPr>
            <p:grpSpPr>
              <a:xfrm>
                <a:off x="5802" y="12380"/>
                <a:ext cx="2863" cy="1662"/>
                <a:chOff x="4508" y="12035"/>
                <a:chExt cx="2863" cy="1662"/>
              </a:xfrm>
            </p:grpSpPr>
            <p:sp>
              <p:nvSpPr>
                <p:cNvPr id="687120" name="任意多边形 687119"/>
                <p:cNvSpPr/>
                <p:nvPr/>
              </p:nvSpPr>
              <p:spPr>
                <a:xfrm>
                  <a:off x="4508" y="12151"/>
                  <a:ext cx="2863" cy="1546"/>
                </a:xfrm>
                <a:custGeom>
                  <a:avLst/>
                  <a:gdLst/>
                  <a:ahLst/>
                  <a:cxnLst/>
                  <a:rect l="0" t="0" r="0" b="0"/>
                  <a:pathLst>
                    <a:path w="2863" h="1546">
                      <a:moveTo>
                        <a:pt x="0" y="1100"/>
                      </a:moveTo>
                      <a:lnTo>
                        <a:pt x="181" y="1546"/>
                      </a:lnTo>
                      <a:lnTo>
                        <a:pt x="2863" y="437"/>
                      </a:lnTo>
                      <a:lnTo>
                        <a:pt x="2682" y="0"/>
                      </a:lnTo>
                      <a:lnTo>
                        <a:pt x="0" y="1100"/>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sp>
              <p:nvSpPr>
                <p:cNvPr id="687121" name="任意多边形 687120"/>
                <p:cNvSpPr/>
                <p:nvPr/>
              </p:nvSpPr>
              <p:spPr>
                <a:xfrm>
                  <a:off x="4514" y="12035"/>
                  <a:ext cx="2676" cy="1223"/>
                </a:xfrm>
                <a:custGeom>
                  <a:avLst/>
                  <a:gdLst/>
                  <a:ahLst/>
                  <a:cxnLst/>
                  <a:rect l="0" t="0" r="0" b="0"/>
                  <a:pathLst>
                    <a:path w="2676" h="1223">
                      <a:moveTo>
                        <a:pt x="2676" y="122"/>
                      </a:moveTo>
                      <a:lnTo>
                        <a:pt x="2296" y="0"/>
                      </a:lnTo>
                      <a:lnTo>
                        <a:pt x="107" y="907"/>
                      </a:lnTo>
                      <a:lnTo>
                        <a:pt x="0" y="1223"/>
                      </a:lnTo>
                      <a:lnTo>
                        <a:pt x="2676" y="122"/>
                      </a:lnTo>
                      <a:close/>
                    </a:path>
                  </a:pathLst>
                </a:custGeom>
                <a:solidFill>
                  <a:srgbClr val="808080"/>
                </a:solidFill>
                <a:ln w="9525">
                  <a:noFill/>
                </a:ln>
              </p:spPr>
              <p:txBody>
                <a:bodyPr/>
                <a:lstStyle/>
                <a:p>
                  <a:endParaRPr lang="zh-CN" altLang="en-US" b="1">
                    <a:latin typeface="微软雅黑" pitchFamily="34" charset="-122"/>
                    <a:ea typeface="微软雅黑" pitchFamily="34" charset="-122"/>
                  </a:endParaRPr>
                </a:p>
              </p:txBody>
            </p:sp>
            <p:grpSp>
              <p:nvGrpSpPr>
                <p:cNvPr id="687122" name="组合 687121"/>
                <p:cNvGrpSpPr/>
                <p:nvPr/>
              </p:nvGrpSpPr>
              <p:grpSpPr>
                <a:xfrm>
                  <a:off x="5074" y="12072"/>
                  <a:ext cx="1978" cy="813"/>
                  <a:chOff x="5074" y="12072"/>
                  <a:chExt cx="1978" cy="813"/>
                </a:xfrm>
              </p:grpSpPr>
              <p:sp>
                <p:nvSpPr>
                  <p:cNvPr id="687123" name="任意多边形 687122"/>
                  <p:cNvSpPr/>
                  <p:nvPr/>
                </p:nvSpPr>
                <p:spPr>
                  <a:xfrm>
                    <a:off x="6312" y="12275"/>
                    <a:ext cx="210" cy="104"/>
                  </a:xfrm>
                  <a:custGeom>
                    <a:avLst/>
                    <a:gdLst/>
                    <a:ahLst/>
                    <a:cxnLst/>
                    <a:rect l="0" t="0" r="0" b="0"/>
                    <a:pathLst>
                      <a:path w="210" h="104">
                        <a:moveTo>
                          <a:pt x="91" y="25"/>
                        </a:moveTo>
                        <a:lnTo>
                          <a:pt x="51" y="46"/>
                        </a:lnTo>
                        <a:lnTo>
                          <a:pt x="29" y="61"/>
                        </a:lnTo>
                        <a:lnTo>
                          <a:pt x="12" y="74"/>
                        </a:lnTo>
                        <a:lnTo>
                          <a:pt x="4" y="85"/>
                        </a:lnTo>
                        <a:lnTo>
                          <a:pt x="0" y="95"/>
                        </a:lnTo>
                        <a:lnTo>
                          <a:pt x="8" y="104"/>
                        </a:lnTo>
                        <a:lnTo>
                          <a:pt x="29" y="104"/>
                        </a:lnTo>
                        <a:lnTo>
                          <a:pt x="57" y="98"/>
                        </a:lnTo>
                        <a:lnTo>
                          <a:pt x="110" y="81"/>
                        </a:lnTo>
                        <a:lnTo>
                          <a:pt x="162" y="55"/>
                        </a:lnTo>
                        <a:lnTo>
                          <a:pt x="196" y="32"/>
                        </a:lnTo>
                        <a:lnTo>
                          <a:pt x="210" y="17"/>
                        </a:lnTo>
                        <a:lnTo>
                          <a:pt x="208" y="8"/>
                        </a:lnTo>
                        <a:lnTo>
                          <a:pt x="206" y="2"/>
                        </a:lnTo>
                        <a:lnTo>
                          <a:pt x="191" y="0"/>
                        </a:lnTo>
                        <a:lnTo>
                          <a:pt x="170" y="2"/>
                        </a:lnTo>
                        <a:lnTo>
                          <a:pt x="134" y="8"/>
                        </a:lnTo>
                        <a:lnTo>
                          <a:pt x="91" y="25"/>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4" name="任意多边形 687123"/>
                  <p:cNvSpPr/>
                  <p:nvPr/>
                </p:nvSpPr>
                <p:spPr>
                  <a:xfrm>
                    <a:off x="5939" y="12507"/>
                    <a:ext cx="217" cy="105"/>
                  </a:xfrm>
                  <a:custGeom>
                    <a:avLst/>
                    <a:gdLst/>
                    <a:ahLst/>
                    <a:cxnLst/>
                    <a:rect l="0" t="0" r="0" b="0"/>
                    <a:pathLst>
                      <a:path w="217" h="105">
                        <a:moveTo>
                          <a:pt x="94" y="25"/>
                        </a:moveTo>
                        <a:lnTo>
                          <a:pt x="52" y="47"/>
                        </a:lnTo>
                        <a:lnTo>
                          <a:pt x="28" y="62"/>
                        </a:lnTo>
                        <a:lnTo>
                          <a:pt x="11" y="77"/>
                        </a:lnTo>
                        <a:lnTo>
                          <a:pt x="3" y="87"/>
                        </a:lnTo>
                        <a:lnTo>
                          <a:pt x="0" y="96"/>
                        </a:lnTo>
                        <a:lnTo>
                          <a:pt x="7" y="105"/>
                        </a:lnTo>
                        <a:lnTo>
                          <a:pt x="28" y="105"/>
                        </a:lnTo>
                        <a:lnTo>
                          <a:pt x="58" y="100"/>
                        </a:lnTo>
                        <a:lnTo>
                          <a:pt x="113" y="85"/>
                        </a:lnTo>
                        <a:lnTo>
                          <a:pt x="168" y="57"/>
                        </a:lnTo>
                        <a:lnTo>
                          <a:pt x="203" y="32"/>
                        </a:lnTo>
                        <a:lnTo>
                          <a:pt x="217" y="17"/>
                        </a:lnTo>
                        <a:lnTo>
                          <a:pt x="215" y="8"/>
                        </a:lnTo>
                        <a:lnTo>
                          <a:pt x="213" y="2"/>
                        </a:lnTo>
                        <a:lnTo>
                          <a:pt x="198" y="0"/>
                        </a:lnTo>
                        <a:lnTo>
                          <a:pt x="177" y="2"/>
                        </a:lnTo>
                        <a:lnTo>
                          <a:pt x="139" y="8"/>
                        </a:lnTo>
                        <a:lnTo>
                          <a:pt x="94" y="25"/>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5" name="任意多边形 687124"/>
                  <p:cNvSpPr/>
                  <p:nvPr/>
                </p:nvSpPr>
                <p:spPr>
                  <a:xfrm>
                    <a:off x="5842" y="12394"/>
                    <a:ext cx="206" cy="94"/>
                  </a:xfrm>
                  <a:custGeom>
                    <a:avLst/>
                    <a:gdLst/>
                    <a:ahLst/>
                    <a:cxnLst/>
                    <a:rect l="0" t="0" r="0" b="0"/>
                    <a:pathLst>
                      <a:path w="206" h="94">
                        <a:moveTo>
                          <a:pt x="89" y="21"/>
                        </a:moveTo>
                        <a:lnTo>
                          <a:pt x="49" y="42"/>
                        </a:lnTo>
                        <a:lnTo>
                          <a:pt x="25" y="55"/>
                        </a:lnTo>
                        <a:lnTo>
                          <a:pt x="8" y="68"/>
                        </a:lnTo>
                        <a:lnTo>
                          <a:pt x="2" y="79"/>
                        </a:lnTo>
                        <a:lnTo>
                          <a:pt x="0" y="87"/>
                        </a:lnTo>
                        <a:lnTo>
                          <a:pt x="4" y="94"/>
                        </a:lnTo>
                        <a:lnTo>
                          <a:pt x="25" y="94"/>
                        </a:lnTo>
                        <a:lnTo>
                          <a:pt x="53" y="90"/>
                        </a:lnTo>
                        <a:lnTo>
                          <a:pt x="106" y="75"/>
                        </a:lnTo>
                        <a:lnTo>
                          <a:pt x="159" y="49"/>
                        </a:lnTo>
                        <a:lnTo>
                          <a:pt x="195" y="28"/>
                        </a:lnTo>
                        <a:lnTo>
                          <a:pt x="206" y="15"/>
                        </a:lnTo>
                        <a:lnTo>
                          <a:pt x="206" y="6"/>
                        </a:lnTo>
                        <a:lnTo>
                          <a:pt x="204" y="0"/>
                        </a:lnTo>
                        <a:lnTo>
                          <a:pt x="189" y="0"/>
                        </a:lnTo>
                        <a:lnTo>
                          <a:pt x="168" y="0"/>
                        </a:lnTo>
                        <a:lnTo>
                          <a:pt x="132" y="6"/>
                        </a:lnTo>
                        <a:lnTo>
                          <a:pt x="89" y="21"/>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6" name="任意多边形 687125"/>
                  <p:cNvSpPr/>
                  <p:nvPr/>
                </p:nvSpPr>
                <p:spPr>
                  <a:xfrm>
                    <a:off x="6835" y="12146"/>
                    <a:ext cx="217" cy="107"/>
                  </a:xfrm>
                  <a:custGeom>
                    <a:avLst/>
                    <a:gdLst/>
                    <a:ahLst/>
                    <a:cxnLst/>
                    <a:rect l="0" t="0" r="0" b="0"/>
                    <a:pathLst>
                      <a:path w="217" h="107">
                        <a:moveTo>
                          <a:pt x="94" y="24"/>
                        </a:moveTo>
                        <a:lnTo>
                          <a:pt x="53" y="47"/>
                        </a:lnTo>
                        <a:lnTo>
                          <a:pt x="28" y="62"/>
                        </a:lnTo>
                        <a:lnTo>
                          <a:pt x="11" y="77"/>
                        </a:lnTo>
                        <a:lnTo>
                          <a:pt x="4" y="88"/>
                        </a:lnTo>
                        <a:lnTo>
                          <a:pt x="0" y="97"/>
                        </a:lnTo>
                        <a:lnTo>
                          <a:pt x="7" y="107"/>
                        </a:lnTo>
                        <a:lnTo>
                          <a:pt x="28" y="107"/>
                        </a:lnTo>
                        <a:lnTo>
                          <a:pt x="58" y="101"/>
                        </a:lnTo>
                        <a:lnTo>
                          <a:pt x="113" y="84"/>
                        </a:lnTo>
                        <a:lnTo>
                          <a:pt x="168" y="56"/>
                        </a:lnTo>
                        <a:lnTo>
                          <a:pt x="204" y="32"/>
                        </a:lnTo>
                        <a:lnTo>
                          <a:pt x="217" y="17"/>
                        </a:lnTo>
                        <a:lnTo>
                          <a:pt x="215" y="7"/>
                        </a:lnTo>
                        <a:lnTo>
                          <a:pt x="213" y="1"/>
                        </a:lnTo>
                        <a:lnTo>
                          <a:pt x="198" y="0"/>
                        </a:lnTo>
                        <a:lnTo>
                          <a:pt x="177" y="1"/>
                        </a:lnTo>
                        <a:lnTo>
                          <a:pt x="140" y="7"/>
                        </a:lnTo>
                        <a:lnTo>
                          <a:pt x="94" y="24"/>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7" name="任意多边形 687126"/>
                  <p:cNvSpPr/>
                  <p:nvPr/>
                </p:nvSpPr>
                <p:spPr>
                  <a:xfrm>
                    <a:off x="6627" y="12072"/>
                    <a:ext cx="200" cy="94"/>
                  </a:xfrm>
                  <a:custGeom>
                    <a:avLst/>
                    <a:gdLst/>
                    <a:ahLst/>
                    <a:cxnLst/>
                    <a:rect l="0" t="0" r="0" b="0"/>
                    <a:pathLst>
                      <a:path w="200" h="94">
                        <a:moveTo>
                          <a:pt x="85" y="21"/>
                        </a:moveTo>
                        <a:lnTo>
                          <a:pt x="48" y="42"/>
                        </a:lnTo>
                        <a:lnTo>
                          <a:pt x="27" y="57"/>
                        </a:lnTo>
                        <a:lnTo>
                          <a:pt x="10" y="72"/>
                        </a:lnTo>
                        <a:lnTo>
                          <a:pt x="2" y="77"/>
                        </a:lnTo>
                        <a:lnTo>
                          <a:pt x="0" y="87"/>
                        </a:lnTo>
                        <a:lnTo>
                          <a:pt x="6" y="94"/>
                        </a:lnTo>
                        <a:lnTo>
                          <a:pt x="27" y="94"/>
                        </a:lnTo>
                        <a:lnTo>
                          <a:pt x="53" y="91"/>
                        </a:lnTo>
                        <a:lnTo>
                          <a:pt x="104" y="75"/>
                        </a:lnTo>
                        <a:lnTo>
                          <a:pt x="155" y="51"/>
                        </a:lnTo>
                        <a:lnTo>
                          <a:pt x="189" y="28"/>
                        </a:lnTo>
                        <a:lnTo>
                          <a:pt x="200" y="15"/>
                        </a:lnTo>
                        <a:lnTo>
                          <a:pt x="200" y="6"/>
                        </a:lnTo>
                        <a:lnTo>
                          <a:pt x="198" y="0"/>
                        </a:lnTo>
                        <a:lnTo>
                          <a:pt x="183" y="0"/>
                        </a:lnTo>
                        <a:lnTo>
                          <a:pt x="164" y="0"/>
                        </a:lnTo>
                        <a:lnTo>
                          <a:pt x="129" y="6"/>
                        </a:lnTo>
                        <a:lnTo>
                          <a:pt x="85" y="21"/>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8" name="任意多边形 687127"/>
                  <p:cNvSpPr/>
                  <p:nvPr/>
                </p:nvSpPr>
                <p:spPr>
                  <a:xfrm>
                    <a:off x="5074" y="12782"/>
                    <a:ext cx="210" cy="103"/>
                  </a:xfrm>
                  <a:custGeom>
                    <a:avLst/>
                    <a:gdLst/>
                    <a:ahLst/>
                    <a:cxnLst/>
                    <a:rect l="0" t="0" r="0" b="0"/>
                    <a:pathLst>
                      <a:path w="210" h="103">
                        <a:moveTo>
                          <a:pt x="91" y="24"/>
                        </a:moveTo>
                        <a:lnTo>
                          <a:pt x="51" y="45"/>
                        </a:lnTo>
                        <a:lnTo>
                          <a:pt x="29" y="60"/>
                        </a:lnTo>
                        <a:lnTo>
                          <a:pt x="12" y="73"/>
                        </a:lnTo>
                        <a:lnTo>
                          <a:pt x="4" y="85"/>
                        </a:lnTo>
                        <a:lnTo>
                          <a:pt x="0" y="94"/>
                        </a:lnTo>
                        <a:lnTo>
                          <a:pt x="8" y="103"/>
                        </a:lnTo>
                        <a:lnTo>
                          <a:pt x="29" y="103"/>
                        </a:lnTo>
                        <a:lnTo>
                          <a:pt x="57" y="98"/>
                        </a:lnTo>
                        <a:lnTo>
                          <a:pt x="110" y="81"/>
                        </a:lnTo>
                        <a:lnTo>
                          <a:pt x="163" y="54"/>
                        </a:lnTo>
                        <a:lnTo>
                          <a:pt x="197" y="32"/>
                        </a:lnTo>
                        <a:lnTo>
                          <a:pt x="210" y="17"/>
                        </a:lnTo>
                        <a:lnTo>
                          <a:pt x="208" y="7"/>
                        </a:lnTo>
                        <a:lnTo>
                          <a:pt x="206" y="2"/>
                        </a:lnTo>
                        <a:lnTo>
                          <a:pt x="191" y="0"/>
                        </a:lnTo>
                        <a:lnTo>
                          <a:pt x="170" y="2"/>
                        </a:lnTo>
                        <a:lnTo>
                          <a:pt x="134" y="7"/>
                        </a:lnTo>
                        <a:lnTo>
                          <a:pt x="91" y="24"/>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9" name="任意多边形 687128"/>
                  <p:cNvSpPr/>
                  <p:nvPr/>
                </p:nvSpPr>
                <p:spPr>
                  <a:xfrm>
                    <a:off x="5497" y="12686"/>
                    <a:ext cx="217" cy="107"/>
                  </a:xfrm>
                  <a:custGeom>
                    <a:avLst/>
                    <a:gdLst/>
                    <a:ahLst/>
                    <a:cxnLst/>
                    <a:rect l="0" t="0" r="0" b="0"/>
                    <a:pathLst>
                      <a:path w="217" h="107">
                        <a:moveTo>
                          <a:pt x="94" y="24"/>
                        </a:moveTo>
                        <a:lnTo>
                          <a:pt x="53" y="47"/>
                        </a:lnTo>
                        <a:lnTo>
                          <a:pt x="28" y="62"/>
                        </a:lnTo>
                        <a:lnTo>
                          <a:pt x="11" y="77"/>
                        </a:lnTo>
                        <a:lnTo>
                          <a:pt x="4" y="88"/>
                        </a:lnTo>
                        <a:lnTo>
                          <a:pt x="0" y="98"/>
                        </a:lnTo>
                        <a:lnTo>
                          <a:pt x="8" y="107"/>
                        </a:lnTo>
                        <a:lnTo>
                          <a:pt x="28" y="107"/>
                        </a:lnTo>
                        <a:lnTo>
                          <a:pt x="59" y="102"/>
                        </a:lnTo>
                        <a:lnTo>
                          <a:pt x="113" y="85"/>
                        </a:lnTo>
                        <a:lnTo>
                          <a:pt x="168" y="56"/>
                        </a:lnTo>
                        <a:lnTo>
                          <a:pt x="204" y="32"/>
                        </a:lnTo>
                        <a:lnTo>
                          <a:pt x="217" y="17"/>
                        </a:lnTo>
                        <a:lnTo>
                          <a:pt x="215" y="7"/>
                        </a:lnTo>
                        <a:lnTo>
                          <a:pt x="213" y="2"/>
                        </a:lnTo>
                        <a:lnTo>
                          <a:pt x="198" y="0"/>
                        </a:lnTo>
                        <a:lnTo>
                          <a:pt x="177" y="2"/>
                        </a:lnTo>
                        <a:lnTo>
                          <a:pt x="140" y="7"/>
                        </a:lnTo>
                        <a:lnTo>
                          <a:pt x="94" y="24"/>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grpSp>
            <p:sp>
              <p:nvSpPr>
                <p:cNvPr id="687130" name="任意多边形 687129"/>
                <p:cNvSpPr/>
                <p:nvPr/>
              </p:nvSpPr>
              <p:spPr>
                <a:xfrm>
                  <a:off x="5716" y="12468"/>
                  <a:ext cx="168" cy="261"/>
                </a:xfrm>
                <a:custGeom>
                  <a:avLst/>
                  <a:gdLst/>
                  <a:ahLst/>
                  <a:cxnLst/>
                  <a:rect l="0" t="0" r="0" b="0"/>
                  <a:pathLst>
                    <a:path w="168" h="261">
                      <a:moveTo>
                        <a:pt x="60" y="0"/>
                      </a:moveTo>
                      <a:lnTo>
                        <a:pt x="0" y="22"/>
                      </a:lnTo>
                      <a:lnTo>
                        <a:pt x="77" y="261"/>
                      </a:lnTo>
                      <a:lnTo>
                        <a:pt x="168" y="224"/>
                      </a:lnTo>
                      <a:lnTo>
                        <a:pt x="60" y="0"/>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grpSp>
            <p:nvGrpSpPr>
              <p:cNvPr id="687131" name="组合 687130"/>
              <p:cNvGrpSpPr/>
              <p:nvPr/>
            </p:nvGrpSpPr>
            <p:grpSpPr>
              <a:xfrm>
                <a:off x="4974" y="11890"/>
                <a:ext cx="2585" cy="2157"/>
                <a:chOff x="3667" y="11545"/>
                <a:chExt cx="2585" cy="2157"/>
              </a:xfrm>
            </p:grpSpPr>
            <p:grpSp>
              <p:nvGrpSpPr>
                <p:cNvPr id="687132" name="组合 687131"/>
                <p:cNvGrpSpPr/>
                <p:nvPr/>
              </p:nvGrpSpPr>
              <p:grpSpPr>
                <a:xfrm>
                  <a:off x="3667" y="11545"/>
                  <a:ext cx="2585" cy="2157"/>
                  <a:chOff x="3667" y="11545"/>
                  <a:chExt cx="2585" cy="2157"/>
                </a:xfrm>
              </p:grpSpPr>
              <p:grpSp>
                <p:nvGrpSpPr>
                  <p:cNvPr id="687133" name="组合 687132"/>
                  <p:cNvGrpSpPr/>
                  <p:nvPr/>
                </p:nvGrpSpPr>
                <p:grpSpPr>
                  <a:xfrm>
                    <a:off x="3667" y="11545"/>
                    <a:ext cx="2585" cy="2157"/>
                    <a:chOff x="3667" y="11545"/>
                    <a:chExt cx="2585" cy="2157"/>
                  </a:xfrm>
                </p:grpSpPr>
                <p:sp>
                  <p:nvSpPr>
                    <p:cNvPr id="687134" name="任意多边形 687133"/>
                    <p:cNvSpPr/>
                    <p:nvPr/>
                  </p:nvSpPr>
                  <p:spPr>
                    <a:xfrm>
                      <a:off x="3667" y="11545"/>
                      <a:ext cx="2285" cy="1775"/>
                    </a:xfrm>
                    <a:custGeom>
                      <a:avLst/>
                      <a:gdLst/>
                      <a:ahLst/>
                      <a:cxnLst/>
                      <a:rect l="0" t="0" r="0" b="0"/>
                      <a:pathLst>
                        <a:path w="2285" h="1775">
                          <a:moveTo>
                            <a:pt x="2285" y="17"/>
                          </a:moveTo>
                          <a:lnTo>
                            <a:pt x="1885" y="0"/>
                          </a:lnTo>
                          <a:lnTo>
                            <a:pt x="11" y="1438"/>
                          </a:lnTo>
                          <a:lnTo>
                            <a:pt x="0" y="1775"/>
                          </a:lnTo>
                          <a:lnTo>
                            <a:pt x="2285" y="17"/>
                          </a:lnTo>
                          <a:close/>
                        </a:path>
                      </a:pathLst>
                    </a:custGeom>
                    <a:solidFill>
                      <a:srgbClr val="808080"/>
                    </a:solidFill>
                    <a:ln w="9525">
                      <a:noFill/>
                    </a:ln>
                  </p:spPr>
                  <p:txBody>
                    <a:bodyPr/>
                    <a:lstStyle/>
                    <a:p>
                      <a:endParaRPr lang="zh-CN" altLang="en-US" b="1">
                        <a:latin typeface="微软雅黑" pitchFamily="34" charset="-122"/>
                        <a:ea typeface="微软雅黑" pitchFamily="34" charset="-122"/>
                      </a:endParaRPr>
                    </a:p>
                  </p:txBody>
                </p:sp>
                <p:sp>
                  <p:nvSpPr>
                    <p:cNvPr id="687135" name="任意多边形 687134"/>
                    <p:cNvSpPr/>
                    <p:nvPr/>
                  </p:nvSpPr>
                  <p:spPr>
                    <a:xfrm>
                      <a:off x="3672" y="11562"/>
                      <a:ext cx="2580" cy="2140"/>
                    </a:xfrm>
                    <a:custGeom>
                      <a:avLst/>
                      <a:gdLst/>
                      <a:ahLst/>
                      <a:cxnLst/>
                      <a:rect l="0" t="0" r="0" b="0"/>
                      <a:pathLst>
                        <a:path w="2580" h="2140">
                          <a:moveTo>
                            <a:pt x="2580" y="393"/>
                          </a:moveTo>
                          <a:lnTo>
                            <a:pt x="2274" y="0"/>
                          </a:lnTo>
                          <a:lnTo>
                            <a:pt x="0" y="1747"/>
                          </a:lnTo>
                          <a:lnTo>
                            <a:pt x="272" y="2140"/>
                          </a:lnTo>
                          <a:lnTo>
                            <a:pt x="2580" y="393"/>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sp>
                <p:nvSpPr>
                  <p:cNvPr id="687136" name="任意多边形 687135"/>
                  <p:cNvSpPr/>
                  <p:nvPr/>
                </p:nvSpPr>
                <p:spPr>
                  <a:xfrm>
                    <a:off x="4621" y="12223"/>
                    <a:ext cx="217" cy="246"/>
                  </a:xfrm>
                  <a:custGeom>
                    <a:avLst/>
                    <a:gdLst/>
                    <a:ahLst/>
                    <a:cxnLst/>
                    <a:rect l="0" t="0" r="0" b="0"/>
                    <a:pathLst>
                      <a:path w="217" h="246">
                        <a:moveTo>
                          <a:pt x="46" y="0"/>
                        </a:moveTo>
                        <a:lnTo>
                          <a:pt x="0" y="34"/>
                        </a:lnTo>
                        <a:lnTo>
                          <a:pt x="140" y="246"/>
                        </a:lnTo>
                        <a:lnTo>
                          <a:pt x="217" y="188"/>
                        </a:lnTo>
                        <a:lnTo>
                          <a:pt x="46" y="0"/>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grpSp>
              <p:nvGrpSpPr>
                <p:cNvPr id="687137" name="组合 687136"/>
                <p:cNvGrpSpPr/>
                <p:nvPr/>
              </p:nvGrpSpPr>
              <p:grpSpPr>
                <a:xfrm>
                  <a:off x="3746" y="11566"/>
                  <a:ext cx="2059" cy="1624"/>
                  <a:chOff x="3746" y="11566"/>
                  <a:chExt cx="2059" cy="1624"/>
                </a:xfrm>
              </p:grpSpPr>
              <p:sp>
                <p:nvSpPr>
                  <p:cNvPr id="687138" name="任意多边形 687137"/>
                  <p:cNvSpPr/>
                  <p:nvPr/>
                </p:nvSpPr>
                <p:spPr>
                  <a:xfrm>
                    <a:off x="4872" y="12174"/>
                    <a:ext cx="185" cy="152"/>
                  </a:xfrm>
                  <a:custGeom>
                    <a:avLst/>
                    <a:gdLst/>
                    <a:ahLst/>
                    <a:cxnLst/>
                    <a:rect l="0" t="0" r="0" b="0"/>
                    <a:pathLst>
                      <a:path w="185" h="152">
                        <a:moveTo>
                          <a:pt x="72" y="49"/>
                        </a:moveTo>
                        <a:lnTo>
                          <a:pt x="51" y="66"/>
                        </a:lnTo>
                        <a:lnTo>
                          <a:pt x="27" y="88"/>
                        </a:lnTo>
                        <a:lnTo>
                          <a:pt x="8" y="111"/>
                        </a:lnTo>
                        <a:lnTo>
                          <a:pt x="0" y="130"/>
                        </a:lnTo>
                        <a:lnTo>
                          <a:pt x="0" y="145"/>
                        </a:lnTo>
                        <a:lnTo>
                          <a:pt x="2" y="150"/>
                        </a:lnTo>
                        <a:lnTo>
                          <a:pt x="10" y="152"/>
                        </a:lnTo>
                        <a:lnTo>
                          <a:pt x="19" y="152"/>
                        </a:lnTo>
                        <a:lnTo>
                          <a:pt x="53" y="143"/>
                        </a:lnTo>
                        <a:lnTo>
                          <a:pt x="91" y="122"/>
                        </a:lnTo>
                        <a:lnTo>
                          <a:pt x="127" y="92"/>
                        </a:lnTo>
                        <a:lnTo>
                          <a:pt x="157" y="66"/>
                        </a:lnTo>
                        <a:lnTo>
                          <a:pt x="174" y="43"/>
                        </a:lnTo>
                        <a:lnTo>
                          <a:pt x="183" y="26"/>
                        </a:lnTo>
                        <a:lnTo>
                          <a:pt x="185" y="17"/>
                        </a:lnTo>
                        <a:lnTo>
                          <a:pt x="183" y="7"/>
                        </a:lnTo>
                        <a:lnTo>
                          <a:pt x="180" y="2"/>
                        </a:lnTo>
                        <a:lnTo>
                          <a:pt x="166" y="0"/>
                        </a:lnTo>
                        <a:lnTo>
                          <a:pt x="149" y="5"/>
                        </a:lnTo>
                        <a:lnTo>
                          <a:pt x="127" y="13"/>
                        </a:lnTo>
                        <a:lnTo>
                          <a:pt x="102" y="28"/>
                        </a:lnTo>
                        <a:lnTo>
                          <a:pt x="72"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39" name="任意多边形 687138"/>
                  <p:cNvSpPr/>
                  <p:nvPr/>
                </p:nvSpPr>
                <p:spPr>
                  <a:xfrm>
                    <a:off x="5618" y="11609"/>
                    <a:ext cx="187" cy="151"/>
                  </a:xfrm>
                  <a:custGeom>
                    <a:avLst/>
                    <a:gdLst/>
                    <a:ahLst/>
                    <a:cxnLst/>
                    <a:rect l="0" t="0" r="0" b="0"/>
                    <a:pathLst>
                      <a:path w="187" h="151">
                        <a:moveTo>
                          <a:pt x="71" y="49"/>
                        </a:moveTo>
                        <a:lnTo>
                          <a:pt x="51" y="66"/>
                        </a:lnTo>
                        <a:lnTo>
                          <a:pt x="26" y="89"/>
                        </a:lnTo>
                        <a:lnTo>
                          <a:pt x="7" y="109"/>
                        </a:lnTo>
                        <a:lnTo>
                          <a:pt x="0" y="128"/>
                        </a:lnTo>
                        <a:lnTo>
                          <a:pt x="0" y="143"/>
                        </a:lnTo>
                        <a:lnTo>
                          <a:pt x="2" y="149"/>
                        </a:lnTo>
                        <a:lnTo>
                          <a:pt x="9" y="151"/>
                        </a:lnTo>
                        <a:lnTo>
                          <a:pt x="19" y="151"/>
                        </a:lnTo>
                        <a:lnTo>
                          <a:pt x="53" y="141"/>
                        </a:lnTo>
                        <a:lnTo>
                          <a:pt x="90" y="121"/>
                        </a:lnTo>
                        <a:lnTo>
                          <a:pt x="126" y="92"/>
                        </a:lnTo>
                        <a:lnTo>
                          <a:pt x="156" y="66"/>
                        </a:lnTo>
                        <a:lnTo>
                          <a:pt x="175" y="43"/>
                        </a:lnTo>
                        <a:lnTo>
                          <a:pt x="185" y="26"/>
                        </a:lnTo>
                        <a:lnTo>
                          <a:pt x="187" y="17"/>
                        </a:lnTo>
                        <a:lnTo>
                          <a:pt x="185" y="8"/>
                        </a:lnTo>
                        <a:lnTo>
                          <a:pt x="181" y="2"/>
                        </a:lnTo>
                        <a:lnTo>
                          <a:pt x="168" y="0"/>
                        </a:lnTo>
                        <a:lnTo>
                          <a:pt x="149" y="6"/>
                        </a:lnTo>
                        <a:lnTo>
                          <a:pt x="126" y="13"/>
                        </a:lnTo>
                        <a:lnTo>
                          <a:pt x="102" y="28"/>
                        </a:lnTo>
                        <a:lnTo>
                          <a:pt x="71"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0" name="任意多边形 687139"/>
                  <p:cNvSpPr/>
                  <p:nvPr/>
                </p:nvSpPr>
                <p:spPr>
                  <a:xfrm>
                    <a:off x="5414" y="11566"/>
                    <a:ext cx="187" cy="150"/>
                  </a:xfrm>
                  <a:custGeom>
                    <a:avLst/>
                    <a:gdLst/>
                    <a:ahLst/>
                    <a:cxnLst/>
                    <a:rect l="0" t="0" r="0" b="0"/>
                    <a:pathLst>
                      <a:path w="187" h="150">
                        <a:moveTo>
                          <a:pt x="72" y="49"/>
                        </a:moveTo>
                        <a:lnTo>
                          <a:pt x="51" y="66"/>
                        </a:lnTo>
                        <a:lnTo>
                          <a:pt x="26" y="88"/>
                        </a:lnTo>
                        <a:lnTo>
                          <a:pt x="8" y="111"/>
                        </a:lnTo>
                        <a:lnTo>
                          <a:pt x="0" y="130"/>
                        </a:lnTo>
                        <a:lnTo>
                          <a:pt x="0" y="143"/>
                        </a:lnTo>
                        <a:lnTo>
                          <a:pt x="2" y="149"/>
                        </a:lnTo>
                        <a:lnTo>
                          <a:pt x="9" y="150"/>
                        </a:lnTo>
                        <a:lnTo>
                          <a:pt x="19" y="150"/>
                        </a:lnTo>
                        <a:lnTo>
                          <a:pt x="53" y="141"/>
                        </a:lnTo>
                        <a:lnTo>
                          <a:pt x="91" y="122"/>
                        </a:lnTo>
                        <a:lnTo>
                          <a:pt x="126" y="92"/>
                        </a:lnTo>
                        <a:lnTo>
                          <a:pt x="157" y="66"/>
                        </a:lnTo>
                        <a:lnTo>
                          <a:pt x="175" y="43"/>
                        </a:lnTo>
                        <a:lnTo>
                          <a:pt x="185" y="26"/>
                        </a:lnTo>
                        <a:lnTo>
                          <a:pt x="187" y="17"/>
                        </a:lnTo>
                        <a:lnTo>
                          <a:pt x="185" y="7"/>
                        </a:lnTo>
                        <a:lnTo>
                          <a:pt x="181" y="2"/>
                        </a:lnTo>
                        <a:lnTo>
                          <a:pt x="168" y="0"/>
                        </a:lnTo>
                        <a:lnTo>
                          <a:pt x="149" y="5"/>
                        </a:lnTo>
                        <a:lnTo>
                          <a:pt x="126" y="13"/>
                        </a:lnTo>
                        <a:lnTo>
                          <a:pt x="102" y="28"/>
                        </a:lnTo>
                        <a:lnTo>
                          <a:pt x="72"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1" name="任意多边形 687140"/>
                  <p:cNvSpPr/>
                  <p:nvPr/>
                </p:nvSpPr>
                <p:spPr>
                  <a:xfrm>
                    <a:off x="4431" y="12334"/>
                    <a:ext cx="173" cy="135"/>
                  </a:xfrm>
                  <a:custGeom>
                    <a:avLst/>
                    <a:gdLst/>
                    <a:ahLst/>
                    <a:cxnLst/>
                    <a:rect l="0" t="0" r="0" b="0"/>
                    <a:pathLst>
                      <a:path w="173" h="135">
                        <a:moveTo>
                          <a:pt x="66" y="43"/>
                        </a:moveTo>
                        <a:lnTo>
                          <a:pt x="47" y="58"/>
                        </a:lnTo>
                        <a:lnTo>
                          <a:pt x="24" y="79"/>
                        </a:lnTo>
                        <a:lnTo>
                          <a:pt x="6" y="100"/>
                        </a:lnTo>
                        <a:lnTo>
                          <a:pt x="0" y="117"/>
                        </a:lnTo>
                        <a:lnTo>
                          <a:pt x="0" y="130"/>
                        </a:lnTo>
                        <a:lnTo>
                          <a:pt x="0" y="135"/>
                        </a:lnTo>
                        <a:lnTo>
                          <a:pt x="7" y="135"/>
                        </a:lnTo>
                        <a:lnTo>
                          <a:pt x="17" y="135"/>
                        </a:lnTo>
                        <a:lnTo>
                          <a:pt x="49" y="128"/>
                        </a:lnTo>
                        <a:lnTo>
                          <a:pt x="85" y="109"/>
                        </a:lnTo>
                        <a:lnTo>
                          <a:pt x="117" y="83"/>
                        </a:lnTo>
                        <a:lnTo>
                          <a:pt x="145" y="58"/>
                        </a:lnTo>
                        <a:lnTo>
                          <a:pt x="164" y="38"/>
                        </a:lnTo>
                        <a:lnTo>
                          <a:pt x="173" y="22"/>
                        </a:lnTo>
                        <a:lnTo>
                          <a:pt x="173" y="15"/>
                        </a:lnTo>
                        <a:lnTo>
                          <a:pt x="173" y="5"/>
                        </a:lnTo>
                        <a:lnTo>
                          <a:pt x="170" y="0"/>
                        </a:lnTo>
                        <a:lnTo>
                          <a:pt x="156" y="0"/>
                        </a:lnTo>
                        <a:lnTo>
                          <a:pt x="140" y="4"/>
                        </a:lnTo>
                        <a:lnTo>
                          <a:pt x="117" y="11"/>
                        </a:lnTo>
                        <a:lnTo>
                          <a:pt x="94" y="24"/>
                        </a:lnTo>
                        <a:lnTo>
                          <a:pt x="66" y="43"/>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2" name="任意多边形 687141"/>
                  <p:cNvSpPr/>
                  <p:nvPr/>
                </p:nvSpPr>
                <p:spPr>
                  <a:xfrm>
                    <a:off x="4744" y="12091"/>
                    <a:ext cx="183" cy="137"/>
                  </a:xfrm>
                  <a:custGeom>
                    <a:avLst/>
                    <a:gdLst/>
                    <a:ahLst/>
                    <a:cxnLst/>
                    <a:rect l="0" t="0" r="0" b="0"/>
                    <a:pathLst>
                      <a:path w="183" h="137">
                        <a:moveTo>
                          <a:pt x="68" y="43"/>
                        </a:moveTo>
                        <a:lnTo>
                          <a:pt x="49" y="56"/>
                        </a:lnTo>
                        <a:lnTo>
                          <a:pt x="25" y="79"/>
                        </a:lnTo>
                        <a:lnTo>
                          <a:pt x="6" y="100"/>
                        </a:lnTo>
                        <a:lnTo>
                          <a:pt x="0" y="117"/>
                        </a:lnTo>
                        <a:lnTo>
                          <a:pt x="0" y="130"/>
                        </a:lnTo>
                        <a:lnTo>
                          <a:pt x="0" y="137"/>
                        </a:lnTo>
                        <a:lnTo>
                          <a:pt x="8" y="137"/>
                        </a:lnTo>
                        <a:lnTo>
                          <a:pt x="17" y="137"/>
                        </a:lnTo>
                        <a:lnTo>
                          <a:pt x="51" y="128"/>
                        </a:lnTo>
                        <a:lnTo>
                          <a:pt x="89" y="109"/>
                        </a:lnTo>
                        <a:lnTo>
                          <a:pt x="123" y="83"/>
                        </a:lnTo>
                        <a:lnTo>
                          <a:pt x="153" y="56"/>
                        </a:lnTo>
                        <a:lnTo>
                          <a:pt x="172" y="38"/>
                        </a:lnTo>
                        <a:lnTo>
                          <a:pt x="183" y="23"/>
                        </a:lnTo>
                        <a:lnTo>
                          <a:pt x="183" y="15"/>
                        </a:lnTo>
                        <a:lnTo>
                          <a:pt x="183" y="6"/>
                        </a:lnTo>
                        <a:lnTo>
                          <a:pt x="177" y="0"/>
                        </a:lnTo>
                        <a:lnTo>
                          <a:pt x="164" y="0"/>
                        </a:lnTo>
                        <a:lnTo>
                          <a:pt x="147" y="4"/>
                        </a:lnTo>
                        <a:lnTo>
                          <a:pt x="123" y="11"/>
                        </a:lnTo>
                        <a:lnTo>
                          <a:pt x="98" y="24"/>
                        </a:lnTo>
                        <a:lnTo>
                          <a:pt x="68" y="43"/>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3" name="任意多边形 687142"/>
                  <p:cNvSpPr/>
                  <p:nvPr/>
                </p:nvSpPr>
                <p:spPr>
                  <a:xfrm>
                    <a:off x="4454" y="12398"/>
                    <a:ext cx="186" cy="145"/>
                  </a:xfrm>
                  <a:custGeom>
                    <a:avLst/>
                    <a:gdLst/>
                    <a:ahLst/>
                    <a:cxnLst/>
                    <a:rect l="0" t="0" r="0" b="0"/>
                    <a:pathLst>
                      <a:path w="186" h="145">
                        <a:moveTo>
                          <a:pt x="71" y="47"/>
                        </a:moveTo>
                        <a:lnTo>
                          <a:pt x="50" y="62"/>
                        </a:lnTo>
                        <a:lnTo>
                          <a:pt x="26" y="85"/>
                        </a:lnTo>
                        <a:lnTo>
                          <a:pt x="7" y="105"/>
                        </a:lnTo>
                        <a:lnTo>
                          <a:pt x="0" y="124"/>
                        </a:lnTo>
                        <a:lnTo>
                          <a:pt x="0" y="139"/>
                        </a:lnTo>
                        <a:lnTo>
                          <a:pt x="1" y="145"/>
                        </a:lnTo>
                        <a:lnTo>
                          <a:pt x="9" y="145"/>
                        </a:lnTo>
                        <a:lnTo>
                          <a:pt x="18" y="145"/>
                        </a:lnTo>
                        <a:lnTo>
                          <a:pt x="52" y="137"/>
                        </a:lnTo>
                        <a:lnTo>
                          <a:pt x="90" y="117"/>
                        </a:lnTo>
                        <a:lnTo>
                          <a:pt x="126" y="88"/>
                        </a:lnTo>
                        <a:lnTo>
                          <a:pt x="156" y="62"/>
                        </a:lnTo>
                        <a:lnTo>
                          <a:pt x="175" y="41"/>
                        </a:lnTo>
                        <a:lnTo>
                          <a:pt x="184" y="24"/>
                        </a:lnTo>
                        <a:lnTo>
                          <a:pt x="186" y="15"/>
                        </a:lnTo>
                        <a:lnTo>
                          <a:pt x="184" y="6"/>
                        </a:lnTo>
                        <a:lnTo>
                          <a:pt x="181" y="0"/>
                        </a:lnTo>
                        <a:lnTo>
                          <a:pt x="167" y="0"/>
                        </a:lnTo>
                        <a:lnTo>
                          <a:pt x="149" y="4"/>
                        </a:lnTo>
                        <a:lnTo>
                          <a:pt x="126" y="11"/>
                        </a:lnTo>
                        <a:lnTo>
                          <a:pt x="101" y="26"/>
                        </a:lnTo>
                        <a:lnTo>
                          <a:pt x="71" y="47"/>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4" name="任意多边形 687143"/>
                  <p:cNvSpPr/>
                  <p:nvPr/>
                </p:nvSpPr>
                <p:spPr>
                  <a:xfrm>
                    <a:off x="4487" y="12473"/>
                    <a:ext cx="187" cy="151"/>
                  </a:xfrm>
                  <a:custGeom>
                    <a:avLst/>
                    <a:gdLst/>
                    <a:ahLst/>
                    <a:cxnLst/>
                    <a:rect l="0" t="0" r="0" b="0"/>
                    <a:pathLst>
                      <a:path w="187" h="151">
                        <a:moveTo>
                          <a:pt x="72" y="49"/>
                        </a:moveTo>
                        <a:lnTo>
                          <a:pt x="51" y="66"/>
                        </a:lnTo>
                        <a:lnTo>
                          <a:pt x="27" y="89"/>
                        </a:lnTo>
                        <a:lnTo>
                          <a:pt x="8" y="111"/>
                        </a:lnTo>
                        <a:lnTo>
                          <a:pt x="0" y="128"/>
                        </a:lnTo>
                        <a:lnTo>
                          <a:pt x="0" y="143"/>
                        </a:lnTo>
                        <a:lnTo>
                          <a:pt x="2" y="149"/>
                        </a:lnTo>
                        <a:lnTo>
                          <a:pt x="10" y="151"/>
                        </a:lnTo>
                        <a:lnTo>
                          <a:pt x="19" y="151"/>
                        </a:lnTo>
                        <a:lnTo>
                          <a:pt x="53" y="141"/>
                        </a:lnTo>
                        <a:lnTo>
                          <a:pt x="91" y="121"/>
                        </a:lnTo>
                        <a:lnTo>
                          <a:pt x="127" y="92"/>
                        </a:lnTo>
                        <a:lnTo>
                          <a:pt x="157" y="66"/>
                        </a:lnTo>
                        <a:lnTo>
                          <a:pt x="176" y="43"/>
                        </a:lnTo>
                        <a:lnTo>
                          <a:pt x="185" y="27"/>
                        </a:lnTo>
                        <a:lnTo>
                          <a:pt x="187" y="17"/>
                        </a:lnTo>
                        <a:lnTo>
                          <a:pt x="185" y="8"/>
                        </a:lnTo>
                        <a:lnTo>
                          <a:pt x="182" y="2"/>
                        </a:lnTo>
                        <a:lnTo>
                          <a:pt x="168" y="0"/>
                        </a:lnTo>
                        <a:lnTo>
                          <a:pt x="150" y="6"/>
                        </a:lnTo>
                        <a:lnTo>
                          <a:pt x="127" y="13"/>
                        </a:lnTo>
                        <a:lnTo>
                          <a:pt x="102" y="28"/>
                        </a:lnTo>
                        <a:lnTo>
                          <a:pt x="72"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5" name="任意多边形 687144"/>
                  <p:cNvSpPr/>
                  <p:nvPr/>
                </p:nvSpPr>
                <p:spPr>
                  <a:xfrm>
                    <a:off x="4101" y="12580"/>
                    <a:ext cx="171" cy="134"/>
                  </a:xfrm>
                  <a:custGeom>
                    <a:avLst/>
                    <a:gdLst/>
                    <a:ahLst/>
                    <a:cxnLst/>
                    <a:rect l="0" t="0" r="0" b="0"/>
                    <a:pathLst>
                      <a:path w="171" h="134">
                        <a:moveTo>
                          <a:pt x="66" y="42"/>
                        </a:moveTo>
                        <a:lnTo>
                          <a:pt x="47" y="57"/>
                        </a:lnTo>
                        <a:lnTo>
                          <a:pt x="24" y="78"/>
                        </a:lnTo>
                        <a:lnTo>
                          <a:pt x="5" y="98"/>
                        </a:lnTo>
                        <a:lnTo>
                          <a:pt x="0" y="115"/>
                        </a:lnTo>
                        <a:lnTo>
                          <a:pt x="0" y="128"/>
                        </a:lnTo>
                        <a:lnTo>
                          <a:pt x="0" y="134"/>
                        </a:lnTo>
                        <a:lnTo>
                          <a:pt x="7" y="134"/>
                        </a:lnTo>
                        <a:lnTo>
                          <a:pt x="17" y="134"/>
                        </a:lnTo>
                        <a:lnTo>
                          <a:pt x="49" y="127"/>
                        </a:lnTo>
                        <a:lnTo>
                          <a:pt x="85" y="108"/>
                        </a:lnTo>
                        <a:lnTo>
                          <a:pt x="115" y="81"/>
                        </a:lnTo>
                        <a:lnTo>
                          <a:pt x="143" y="57"/>
                        </a:lnTo>
                        <a:lnTo>
                          <a:pt x="162" y="36"/>
                        </a:lnTo>
                        <a:lnTo>
                          <a:pt x="171" y="21"/>
                        </a:lnTo>
                        <a:lnTo>
                          <a:pt x="171" y="14"/>
                        </a:lnTo>
                        <a:lnTo>
                          <a:pt x="171" y="6"/>
                        </a:lnTo>
                        <a:lnTo>
                          <a:pt x="168" y="0"/>
                        </a:lnTo>
                        <a:lnTo>
                          <a:pt x="154" y="0"/>
                        </a:lnTo>
                        <a:lnTo>
                          <a:pt x="137" y="4"/>
                        </a:lnTo>
                        <a:lnTo>
                          <a:pt x="115" y="10"/>
                        </a:lnTo>
                        <a:lnTo>
                          <a:pt x="94" y="23"/>
                        </a:lnTo>
                        <a:lnTo>
                          <a:pt x="66" y="42"/>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6" name="任意多边形 687145"/>
                  <p:cNvSpPr/>
                  <p:nvPr/>
                </p:nvSpPr>
                <p:spPr>
                  <a:xfrm>
                    <a:off x="4104" y="12667"/>
                    <a:ext cx="185" cy="145"/>
                  </a:xfrm>
                  <a:custGeom>
                    <a:avLst/>
                    <a:gdLst/>
                    <a:ahLst/>
                    <a:cxnLst/>
                    <a:rect l="0" t="0" r="0" b="0"/>
                    <a:pathLst>
                      <a:path w="185" h="145">
                        <a:moveTo>
                          <a:pt x="72" y="47"/>
                        </a:moveTo>
                        <a:lnTo>
                          <a:pt x="51" y="62"/>
                        </a:lnTo>
                        <a:lnTo>
                          <a:pt x="27" y="85"/>
                        </a:lnTo>
                        <a:lnTo>
                          <a:pt x="8" y="105"/>
                        </a:lnTo>
                        <a:lnTo>
                          <a:pt x="0" y="124"/>
                        </a:lnTo>
                        <a:lnTo>
                          <a:pt x="0" y="139"/>
                        </a:lnTo>
                        <a:lnTo>
                          <a:pt x="2" y="145"/>
                        </a:lnTo>
                        <a:lnTo>
                          <a:pt x="10" y="145"/>
                        </a:lnTo>
                        <a:lnTo>
                          <a:pt x="19" y="145"/>
                        </a:lnTo>
                        <a:lnTo>
                          <a:pt x="53" y="137"/>
                        </a:lnTo>
                        <a:lnTo>
                          <a:pt x="91" y="117"/>
                        </a:lnTo>
                        <a:lnTo>
                          <a:pt x="125" y="89"/>
                        </a:lnTo>
                        <a:lnTo>
                          <a:pt x="155" y="62"/>
                        </a:lnTo>
                        <a:lnTo>
                          <a:pt x="174" y="41"/>
                        </a:lnTo>
                        <a:lnTo>
                          <a:pt x="183" y="25"/>
                        </a:lnTo>
                        <a:lnTo>
                          <a:pt x="185" y="15"/>
                        </a:lnTo>
                        <a:lnTo>
                          <a:pt x="183" y="6"/>
                        </a:lnTo>
                        <a:lnTo>
                          <a:pt x="180" y="0"/>
                        </a:lnTo>
                        <a:lnTo>
                          <a:pt x="166" y="0"/>
                        </a:lnTo>
                        <a:lnTo>
                          <a:pt x="148" y="4"/>
                        </a:lnTo>
                        <a:lnTo>
                          <a:pt x="125" y="11"/>
                        </a:lnTo>
                        <a:lnTo>
                          <a:pt x="102" y="26"/>
                        </a:lnTo>
                        <a:lnTo>
                          <a:pt x="72" y="47"/>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7" name="任意多边形 687146"/>
                  <p:cNvSpPr/>
                  <p:nvPr/>
                </p:nvSpPr>
                <p:spPr>
                  <a:xfrm>
                    <a:off x="4118" y="12752"/>
                    <a:ext cx="185" cy="152"/>
                  </a:xfrm>
                  <a:custGeom>
                    <a:avLst/>
                    <a:gdLst/>
                    <a:ahLst/>
                    <a:cxnLst/>
                    <a:rect l="0" t="0" r="0" b="0"/>
                    <a:pathLst>
                      <a:path w="185" h="152">
                        <a:moveTo>
                          <a:pt x="71" y="49"/>
                        </a:moveTo>
                        <a:lnTo>
                          <a:pt x="51" y="66"/>
                        </a:lnTo>
                        <a:lnTo>
                          <a:pt x="26" y="88"/>
                        </a:lnTo>
                        <a:lnTo>
                          <a:pt x="7" y="111"/>
                        </a:lnTo>
                        <a:lnTo>
                          <a:pt x="0" y="130"/>
                        </a:lnTo>
                        <a:lnTo>
                          <a:pt x="0" y="145"/>
                        </a:lnTo>
                        <a:lnTo>
                          <a:pt x="2" y="150"/>
                        </a:lnTo>
                        <a:lnTo>
                          <a:pt x="9" y="152"/>
                        </a:lnTo>
                        <a:lnTo>
                          <a:pt x="18" y="152"/>
                        </a:lnTo>
                        <a:lnTo>
                          <a:pt x="52" y="143"/>
                        </a:lnTo>
                        <a:lnTo>
                          <a:pt x="90" y="122"/>
                        </a:lnTo>
                        <a:lnTo>
                          <a:pt x="124" y="92"/>
                        </a:lnTo>
                        <a:lnTo>
                          <a:pt x="154" y="66"/>
                        </a:lnTo>
                        <a:lnTo>
                          <a:pt x="173" y="43"/>
                        </a:lnTo>
                        <a:lnTo>
                          <a:pt x="183" y="26"/>
                        </a:lnTo>
                        <a:lnTo>
                          <a:pt x="185" y="17"/>
                        </a:lnTo>
                        <a:lnTo>
                          <a:pt x="183" y="7"/>
                        </a:lnTo>
                        <a:lnTo>
                          <a:pt x="179" y="2"/>
                        </a:lnTo>
                        <a:lnTo>
                          <a:pt x="166" y="0"/>
                        </a:lnTo>
                        <a:lnTo>
                          <a:pt x="147" y="5"/>
                        </a:lnTo>
                        <a:lnTo>
                          <a:pt x="124" y="13"/>
                        </a:lnTo>
                        <a:lnTo>
                          <a:pt x="100" y="28"/>
                        </a:lnTo>
                        <a:lnTo>
                          <a:pt x="71"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8" name="任意多边形 687147"/>
                  <p:cNvSpPr/>
                  <p:nvPr/>
                </p:nvSpPr>
                <p:spPr>
                  <a:xfrm>
                    <a:off x="3746" y="12940"/>
                    <a:ext cx="187" cy="143"/>
                  </a:xfrm>
                  <a:custGeom>
                    <a:avLst/>
                    <a:gdLst/>
                    <a:ahLst/>
                    <a:cxnLst/>
                    <a:rect l="0" t="0" r="0" b="0"/>
                    <a:pathLst>
                      <a:path w="187" h="143">
                        <a:moveTo>
                          <a:pt x="72" y="47"/>
                        </a:moveTo>
                        <a:lnTo>
                          <a:pt x="51" y="62"/>
                        </a:lnTo>
                        <a:lnTo>
                          <a:pt x="26" y="85"/>
                        </a:lnTo>
                        <a:lnTo>
                          <a:pt x="7" y="104"/>
                        </a:lnTo>
                        <a:lnTo>
                          <a:pt x="0" y="122"/>
                        </a:lnTo>
                        <a:lnTo>
                          <a:pt x="0" y="137"/>
                        </a:lnTo>
                        <a:lnTo>
                          <a:pt x="2" y="143"/>
                        </a:lnTo>
                        <a:lnTo>
                          <a:pt x="9" y="143"/>
                        </a:lnTo>
                        <a:lnTo>
                          <a:pt x="19" y="143"/>
                        </a:lnTo>
                        <a:lnTo>
                          <a:pt x="53" y="136"/>
                        </a:lnTo>
                        <a:lnTo>
                          <a:pt x="90" y="115"/>
                        </a:lnTo>
                        <a:lnTo>
                          <a:pt x="126" y="88"/>
                        </a:lnTo>
                        <a:lnTo>
                          <a:pt x="157" y="62"/>
                        </a:lnTo>
                        <a:lnTo>
                          <a:pt x="175" y="41"/>
                        </a:lnTo>
                        <a:lnTo>
                          <a:pt x="185" y="24"/>
                        </a:lnTo>
                        <a:lnTo>
                          <a:pt x="187" y="15"/>
                        </a:lnTo>
                        <a:lnTo>
                          <a:pt x="185" y="6"/>
                        </a:lnTo>
                        <a:lnTo>
                          <a:pt x="181" y="0"/>
                        </a:lnTo>
                        <a:lnTo>
                          <a:pt x="168" y="0"/>
                        </a:lnTo>
                        <a:lnTo>
                          <a:pt x="149" y="4"/>
                        </a:lnTo>
                        <a:lnTo>
                          <a:pt x="126" y="11"/>
                        </a:lnTo>
                        <a:lnTo>
                          <a:pt x="102" y="26"/>
                        </a:lnTo>
                        <a:lnTo>
                          <a:pt x="72" y="47"/>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9" name="任意多边形 687148"/>
                  <p:cNvSpPr/>
                  <p:nvPr/>
                </p:nvSpPr>
                <p:spPr>
                  <a:xfrm>
                    <a:off x="3746" y="13038"/>
                    <a:ext cx="187" cy="152"/>
                  </a:xfrm>
                  <a:custGeom>
                    <a:avLst/>
                    <a:gdLst/>
                    <a:ahLst/>
                    <a:cxnLst/>
                    <a:rect l="0" t="0" r="0" b="0"/>
                    <a:pathLst>
                      <a:path w="187" h="152">
                        <a:moveTo>
                          <a:pt x="72" y="49"/>
                        </a:moveTo>
                        <a:lnTo>
                          <a:pt x="51" y="66"/>
                        </a:lnTo>
                        <a:lnTo>
                          <a:pt x="26" y="88"/>
                        </a:lnTo>
                        <a:lnTo>
                          <a:pt x="7" y="111"/>
                        </a:lnTo>
                        <a:lnTo>
                          <a:pt x="0" y="130"/>
                        </a:lnTo>
                        <a:lnTo>
                          <a:pt x="0" y="145"/>
                        </a:lnTo>
                        <a:lnTo>
                          <a:pt x="2" y="150"/>
                        </a:lnTo>
                        <a:lnTo>
                          <a:pt x="9" y="152"/>
                        </a:lnTo>
                        <a:lnTo>
                          <a:pt x="19" y="152"/>
                        </a:lnTo>
                        <a:lnTo>
                          <a:pt x="53" y="143"/>
                        </a:lnTo>
                        <a:lnTo>
                          <a:pt x="90" y="122"/>
                        </a:lnTo>
                        <a:lnTo>
                          <a:pt x="126" y="92"/>
                        </a:lnTo>
                        <a:lnTo>
                          <a:pt x="157" y="66"/>
                        </a:lnTo>
                        <a:lnTo>
                          <a:pt x="175" y="43"/>
                        </a:lnTo>
                        <a:lnTo>
                          <a:pt x="185" y="26"/>
                        </a:lnTo>
                        <a:lnTo>
                          <a:pt x="187" y="17"/>
                        </a:lnTo>
                        <a:lnTo>
                          <a:pt x="185" y="7"/>
                        </a:lnTo>
                        <a:lnTo>
                          <a:pt x="181" y="2"/>
                        </a:lnTo>
                        <a:lnTo>
                          <a:pt x="168" y="0"/>
                        </a:lnTo>
                        <a:lnTo>
                          <a:pt x="149" y="6"/>
                        </a:lnTo>
                        <a:lnTo>
                          <a:pt x="126" y="13"/>
                        </a:lnTo>
                        <a:lnTo>
                          <a:pt x="102" y="28"/>
                        </a:lnTo>
                        <a:lnTo>
                          <a:pt x="72"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grpSp>
          </p:grpSp>
          <p:grpSp>
            <p:nvGrpSpPr>
              <p:cNvPr id="687150" name="组合 687149"/>
              <p:cNvGrpSpPr/>
              <p:nvPr/>
            </p:nvGrpSpPr>
            <p:grpSpPr>
              <a:xfrm>
                <a:off x="4308" y="11373"/>
                <a:ext cx="2043" cy="2669"/>
                <a:chOff x="2978" y="11033"/>
                <a:chExt cx="2043" cy="2669"/>
              </a:xfrm>
            </p:grpSpPr>
            <p:grpSp>
              <p:nvGrpSpPr>
                <p:cNvPr id="687151" name="组合 687150"/>
                <p:cNvGrpSpPr/>
                <p:nvPr/>
              </p:nvGrpSpPr>
              <p:grpSpPr>
                <a:xfrm>
                  <a:off x="2978" y="11033"/>
                  <a:ext cx="2043" cy="2669"/>
                  <a:chOff x="2978" y="11033"/>
                  <a:chExt cx="2043" cy="2669"/>
                </a:xfrm>
              </p:grpSpPr>
              <p:grpSp>
                <p:nvGrpSpPr>
                  <p:cNvPr id="687152" name="组合 687151"/>
                  <p:cNvGrpSpPr/>
                  <p:nvPr/>
                </p:nvGrpSpPr>
                <p:grpSpPr>
                  <a:xfrm>
                    <a:off x="2978" y="11033"/>
                    <a:ext cx="2043" cy="2669"/>
                    <a:chOff x="2978" y="11033"/>
                    <a:chExt cx="2043" cy="2669"/>
                  </a:xfrm>
                </p:grpSpPr>
                <p:sp>
                  <p:nvSpPr>
                    <p:cNvPr id="687153" name="任意多边形 687152"/>
                    <p:cNvSpPr/>
                    <p:nvPr/>
                  </p:nvSpPr>
                  <p:spPr>
                    <a:xfrm>
                      <a:off x="3018" y="11033"/>
                      <a:ext cx="2003" cy="2669"/>
                    </a:xfrm>
                    <a:custGeom>
                      <a:avLst/>
                      <a:gdLst/>
                      <a:ahLst/>
                      <a:cxnLst/>
                      <a:rect l="0" t="0" r="0" b="0"/>
                      <a:pathLst>
                        <a:path w="2003" h="2669">
                          <a:moveTo>
                            <a:pt x="2003" y="269"/>
                          </a:moveTo>
                          <a:lnTo>
                            <a:pt x="1607" y="0"/>
                          </a:lnTo>
                          <a:lnTo>
                            <a:pt x="0" y="2389"/>
                          </a:lnTo>
                          <a:lnTo>
                            <a:pt x="394" y="2669"/>
                          </a:lnTo>
                          <a:lnTo>
                            <a:pt x="2003" y="269"/>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sp>
                  <p:nvSpPr>
                    <p:cNvPr id="687154" name="任意多边形 687153"/>
                    <p:cNvSpPr/>
                    <p:nvPr/>
                  </p:nvSpPr>
                  <p:spPr>
                    <a:xfrm>
                      <a:off x="2978" y="11035"/>
                      <a:ext cx="1647" cy="2393"/>
                    </a:xfrm>
                    <a:custGeom>
                      <a:avLst/>
                      <a:gdLst/>
                      <a:ahLst/>
                      <a:cxnLst/>
                      <a:rect l="0" t="0" r="0" b="0"/>
                      <a:pathLst>
                        <a:path w="1647" h="2393">
                          <a:moveTo>
                            <a:pt x="1647" y="0"/>
                          </a:moveTo>
                          <a:lnTo>
                            <a:pt x="1283" y="79"/>
                          </a:lnTo>
                          <a:lnTo>
                            <a:pt x="0" y="1999"/>
                          </a:lnTo>
                          <a:lnTo>
                            <a:pt x="40" y="2393"/>
                          </a:lnTo>
                          <a:lnTo>
                            <a:pt x="1647" y="0"/>
                          </a:lnTo>
                          <a:close/>
                        </a:path>
                      </a:pathLst>
                    </a:custGeom>
                    <a:solidFill>
                      <a:srgbClr val="808080"/>
                    </a:solidFill>
                    <a:ln w="9525">
                      <a:noFill/>
                    </a:ln>
                  </p:spPr>
                  <p:txBody>
                    <a:bodyPr/>
                    <a:lstStyle/>
                    <a:p>
                      <a:endParaRPr lang="zh-CN" altLang="en-US" b="1">
                        <a:latin typeface="微软雅黑" pitchFamily="34" charset="-122"/>
                        <a:ea typeface="微软雅黑" pitchFamily="34" charset="-122"/>
                      </a:endParaRPr>
                    </a:p>
                  </p:txBody>
                </p:sp>
              </p:grpSp>
              <p:grpSp>
                <p:nvGrpSpPr>
                  <p:cNvPr id="687155" name="组合 687154"/>
                  <p:cNvGrpSpPr/>
                  <p:nvPr/>
                </p:nvGrpSpPr>
                <p:grpSpPr>
                  <a:xfrm>
                    <a:off x="3008" y="11133"/>
                    <a:ext cx="1498" cy="1948"/>
                    <a:chOff x="3008" y="11133"/>
                    <a:chExt cx="1498" cy="1948"/>
                  </a:xfrm>
                </p:grpSpPr>
                <p:sp>
                  <p:nvSpPr>
                    <p:cNvPr id="687156" name="任意多边形 687155"/>
                    <p:cNvSpPr/>
                    <p:nvPr/>
                  </p:nvSpPr>
                  <p:spPr>
                    <a:xfrm>
                      <a:off x="3844" y="11908"/>
                      <a:ext cx="140" cy="196"/>
                    </a:xfrm>
                    <a:custGeom>
                      <a:avLst/>
                      <a:gdLst/>
                      <a:ahLst/>
                      <a:cxnLst/>
                      <a:rect l="0" t="0" r="0" b="0"/>
                      <a:pathLst>
                        <a:path w="140" h="196">
                          <a:moveTo>
                            <a:pt x="130" y="0"/>
                          </a:moveTo>
                          <a:lnTo>
                            <a:pt x="119" y="2"/>
                          </a:lnTo>
                          <a:lnTo>
                            <a:pt x="98" y="12"/>
                          </a:lnTo>
                          <a:lnTo>
                            <a:pt x="75" y="32"/>
                          </a:lnTo>
                          <a:lnTo>
                            <a:pt x="40" y="76"/>
                          </a:lnTo>
                          <a:lnTo>
                            <a:pt x="9" y="127"/>
                          </a:lnTo>
                          <a:lnTo>
                            <a:pt x="2" y="155"/>
                          </a:lnTo>
                          <a:lnTo>
                            <a:pt x="0" y="172"/>
                          </a:lnTo>
                          <a:lnTo>
                            <a:pt x="2" y="185"/>
                          </a:lnTo>
                          <a:lnTo>
                            <a:pt x="6" y="194"/>
                          </a:lnTo>
                          <a:lnTo>
                            <a:pt x="19" y="196"/>
                          </a:lnTo>
                          <a:lnTo>
                            <a:pt x="40" y="185"/>
                          </a:lnTo>
                          <a:lnTo>
                            <a:pt x="64" y="162"/>
                          </a:lnTo>
                          <a:lnTo>
                            <a:pt x="91" y="130"/>
                          </a:lnTo>
                          <a:lnTo>
                            <a:pt x="115" y="95"/>
                          </a:lnTo>
                          <a:lnTo>
                            <a:pt x="132" y="63"/>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57" name="任意多边形 687156"/>
                    <p:cNvSpPr/>
                    <p:nvPr/>
                  </p:nvSpPr>
                  <p:spPr>
                    <a:xfrm>
                      <a:off x="3578" y="12296"/>
                      <a:ext cx="140" cy="196"/>
                    </a:xfrm>
                    <a:custGeom>
                      <a:avLst/>
                      <a:gdLst/>
                      <a:ahLst/>
                      <a:cxnLst/>
                      <a:rect l="0" t="0" r="0" b="0"/>
                      <a:pathLst>
                        <a:path w="140" h="196">
                          <a:moveTo>
                            <a:pt x="130" y="0"/>
                          </a:moveTo>
                          <a:lnTo>
                            <a:pt x="119" y="2"/>
                          </a:lnTo>
                          <a:lnTo>
                            <a:pt x="98" y="11"/>
                          </a:lnTo>
                          <a:lnTo>
                            <a:pt x="75" y="32"/>
                          </a:lnTo>
                          <a:lnTo>
                            <a:pt x="40" y="76"/>
                          </a:lnTo>
                          <a:lnTo>
                            <a:pt x="9" y="126"/>
                          </a:lnTo>
                          <a:lnTo>
                            <a:pt x="2" y="155"/>
                          </a:lnTo>
                          <a:lnTo>
                            <a:pt x="0" y="172"/>
                          </a:lnTo>
                          <a:lnTo>
                            <a:pt x="2" y="185"/>
                          </a:lnTo>
                          <a:lnTo>
                            <a:pt x="6" y="194"/>
                          </a:lnTo>
                          <a:lnTo>
                            <a:pt x="19" y="196"/>
                          </a:lnTo>
                          <a:lnTo>
                            <a:pt x="40" y="185"/>
                          </a:lnTo>
                          <a:lnTo>
                            <a:pt x="64" y="162"/>
                          </a:lnTo>
                          <a:lnTo>
                            <a:pt x="91" y="130"/>
                          </a:lnTo>
                          <a:lnTo>
                            <a:pt x="115" y="94"/>
                          </a:lnTo>
                          <a:lnTo>
                            <a:pt x="132" y="62"/>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58" name="任意多边形 687157"/>
                    <p:cNvSpPr/>
                    <p:nvPr/>
                  </p:nvSpPr>
                  <p:spPr>
                    <a:xfrm>
                      <a:off x="3697" y="11852"/>
                      <a:ext cx="139" cy="196"/>
                    </a:xfrm>
                    <a:custGeom>
                      <a:avLst/>
                      <a:gdLst/>
                      <a:ahLst/>
                      <a:cxnLst/>
                      <a:rect l="0" t="0" r="0" b="0"/>
                      <a:pathLst>
                        <a:path w="139" h="196">
                          <a:moveTo>
                            <a:pt x="130" y="0"/>
                          </a:moveTo>
                          <a:lnTo>
                            <a:pt x="119" y="2"/>
                          </a:lnTo>
                          <a:lnTo>
                            <a:pt x="98" y="11"/>
                          </a:lnTo>
                          <a:lnTo>
                            <a:pt x="75" y="32"/>
                          </a:lnTo>
                          <a:lnTo>
                            <a:pt x="39" y="75"/>
                          </a:lnTo>
                          <a:lnTo>
                            <a:pt x="9" y="126"/>
                          </a:lnTo>
                          <a:lnTo>
                            <a:pt x="2" y="154"/>
                          </a:lnTo>
                          <a:lnTo>
                            <a:pt x="0" y="171"/>
                          </a:lnTo>
                          <a:lnTo>
                            <a:pt x="2" y="184"/>
                          </a:lnTo>
                          <a:lnTo>
                            <a:pt x="5" y="194"/>
                          </a:lnTo>
                          <a:lnTo>
                            <a:pt x="19" y="196"/>
                          </a:lnTo>
                          <a:lnTo>
                            <a:pt x="39" y="184"/>
                          </a:lnTo>
                          <a:lnTo>
                            <a:pt x="64" y="162"/>
                          </a:lnTo>
                          <a:lnTo>
                            <a:pt x="90" y="130"/>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59" name="任意多边形 687158"/>
                    <p:cNvSpPr/>
                    <p:nvPr/>
                  </p:nvSpPr>
                  <p:spPr>
                    <a:xfrm>
                      <a:off x="4014" y="11509"/>
                      <a:ext cx="139" cy="194"/>
                    </a:xfrm>
                    <a:custGeom>
                      <a:avLst/>
                      <a:gdLst/>
                      <a:ahLst/>
                      <a:cxnLst/>
                      <a:rect l="0" t="0" r="0" b="0"/>
                      <a:pathLst>
                        <a:path w="139" h="194">
                          <a:moveTo>
                            <a:pt x="130" y="0"/>
                          </a:moveTo>
                          <a:lnTo>
                            <a:pt x="119" y="2"/>
                          </a:lnTo>
                          <a:lnTo>
                            <a:pt x="98" y="12"/>
                          </a:lnTo>
                          <a:lnTo>
                            <a:pt x="75" y="32"/>
                          </a:lnTo>
                          <a:lnTo>
                            <a:pt x="39" y="76"/>
                          </a:lnTo>
                          <a:lnTo>
                            <a:pt x="9" y="126"/>
                          </a:lnTo>
                          <a:lnTo>
                            <a:pt x="2" y="155"/>
                          </a:lnTo>
                          <a:lnTo>
                            <a:pt x="0" y="172"/>
                          </a:lnTo>
                          <a:lnTo>
                            <a:pt x="2" y="185"/>
                          </a:lnTo>
                          <a:lnTo>
                            <a:pt x="6" y="194"/>
                          </a:lnTo>
                          <a:lnTo>
                            <a:pt x="19" y="194"/>
                          </a:lnTo>
                          <a:lnTo>
                            <a:pt x="39" y="185"/>
                          </a:lnTo>
                          <a:lnTo>
                            <a:pt x="64" y="162"/>
                          </a:lnTo>
                          <a:lnTo>
                            <a:pt x="90" y="130"/>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60" name="任意多边形 687159"/>
                    <p:cNvSpPr/>
                    <p:nvPr/>
                  </p:nvSpPr>
                  <p:spPr>
                    <a:xfrm>
                      <a:off x="3280" y="12611"/>
                      <a:ext cx="138" cy="195"/>
                    </a:xfrm>
                    <a:custGeom>
                      <a:avLst/>
                      <a:gdLst/>
                      <a:ahLst/>
                      <a:cxnLst/>
                      <a:rect l="0" t="0" r="0" b="0"/>
                      <a:pathLst>
                        <a:path w="138" h="195">
                          <a:moveTo>
                            <a:pt x="128" y="0"/>
                          </a:moveTo>
                          <a:lnTo>
                            <a:pt x="117" y="1"/>
                          </a:lnTo>
                          <a:lnTo>
                            <a:pt x="98" y="11"/>
                          </a:lnTo>
                          <a:lnTo>
                            <a:pt x="75" y="32"/>
                          </a:lnTo>
                          <a:lnTo>
                            <a:pt x="39" y="75"/>
                          </a:lnTo>
                          <a:lnTo>
                            <a:pt x="9" y="126"/>
                          </a:lnTo>
                          <a:lnTo>
                            <a:pt x="2" y="154"/>
                          </a:lnTo>
                          <a:lnTo>
                            <a:pt x="0" y="171"/>
                          </a:lnTo>
                          <a:lnTo>
                            <a:pt x="2" y="184"/>
                          </a:lnTo>
                          <a:lnTo>
                            <a:pt x="5" y="193"/>
                          </a:lnTo>
                          <a:lnTo>
                            <a:pt x="19" y="195"/>
                          </a:lnTo>
                          <a:lnTo>
                            <a:pt x="39" y="184"/>
                          </a:lnTo>
                          <a:lnTo>
                            <a:pt x="64" y="161"/>
                          </a:lnTo>
                          <a:lnTo>
                            <a:pt x="90" y="129"/>
                          </a:lnTo>
                          <a:lnTo>
                            <a:pt x="113" y="94"/>
                          </a:lnTo>
                          <a:lnTo>
                            <a:pt x="130" y="62"/>
                          </a:lnTo>
                          <a:lnTo>
                            <a:pt x="138" y="33"/>
                          </a:lnTo>
                          <a:lnTo>
                            <a:pt x="138" y="17"/>
                          </a:lnTo>
                          <a:lnTo>
                            <a:pt x="128"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61" name="任意多边形 687160"/>
                    <p:cNvSpPr/>
                    <p:nvPr/>
                  </p:nvSpPr>
                  <p:spPr>
                    <a:xfrm>
                      <a:off x="3008" y="12887"/>
                      <a:ext cx="140" cy="194"/>
                    </a:xfrm>
                    <a:custGeom>
                      <a:avLst/>
                      <a:gdLst/>
                      <a:ahLst/>
                      <a:cxnLst/>
                      <a:rect l="0" t="0" r="0" b="0"/>
                      <a:pathLst>
                        <a:path w="140" h="194">
                          <a:moveTo>
                            <a:pt x="130" y="0"/>
                          </a:moveTo>
                          <a:lnTo>
                            <a:pt x="119" y="2"/>
                          </a:lnTo>
                          <a:lnTo>
                            <a:pt x="98" y="12"/>
                          </a:lnTo>
                          <a:lnTo>
                            <a:pt x="76" y="32"/>
                          </a:lnTo>
                          <a:lnTo>
                            <a:pt x="40" y="76"/>
                          </a:lnTo>
                          <a:lnTo>
                            <a:pt x="10" y="126"/>
                          </a:lnTo>
                          <a:lnTo>
                            <a:pt x="2" y="153"/>
                          </a:lnTo>
                          <a:lnTo>
                            <a:pt x="0" y="170"/>
                          </a:lnTo>
                          <a:lnTo>
                            <a:pt x="2" y="183"/>
                          </a:lnTo>
                          <a:lnTo>
                            <a:pt x="6" y="192"/>
                          </a:lnTo>
                          <a:lnTo>
                            <a:pt x="19" y="194"/>
                          </a:lnTo>
                          <a:lnTo>
                            <a:pt x="40" y="183"/>
                          </a:lnTo>
                          <a:lnTo>
                            <a:pt x="64" y="160"/>
                          </a:lnTo>
                          <a:lnTo>
                            <a:pt x="91" y="130"/>
                          </a:lnTo>
                          <a:lnTo>
                            <a:pt x="115" y="94"/>
                          </a:lnTo>
                          <a:lnTo>
                            <a:pt x="132" y="62"/>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62" name="任意多边形 687161"/>
                    <p:cNvSpPr/>
                    <p:nvPr/>
                  </p:nvSpPr>
                  <p:spPr>
                    <a:xfrm>
                      <a:off x="4367" y="11133"/>
                      <a:ext cx="139" cy="194"/>
                    </a:xfrm>
                    <a:custGeom>
                      <a:avLst/>
                      <a:gdLst/>
                      <a:ahLst/>
                      <a:cxnLst/>
                      <a:rect l="0" t="0" r="0" b="0"/>
                      <a:pathLst>
                        <a:path w="139" h="194">
                          <a:moveTo>
                            <a:pt x="130" y="0"/>
                          </a:moveTo>
                          <a:lnTo>
                            <a:pt x="119" y="2"/>
                          </a:lnTo>
                          <a:lnTo>
                            <a:pt x="98" y="11"/>
                          </a:lnTo>
                          <a:lnTo>
                            <a:pt x="75" y="32"/>
                          </a:lnTo>
                          <a:lnTo>
                            <a:pt x="39" y="75"/>
                          </a:lnTo>
                          <a:lnTo>
                            <a:pt x="9" y="124"/>
                          </a:lnTo>
                          <a:lnTo>
                            <a:pt x="2" y="152"/>
                          </a:lnTo>
                          <a:lnTo>
                            <a:pt x="0" y="169"/>
                          </a:lnTo>
                          <a:lnTo>
                            <a:pt x="2" y="182"/>
                          </a:lnTo>
                          <a:lnTo>
                            <a:pt x="5" y="192"/>
                          </a:lnTo>
                          <a:lnTo>
                            <a:pt x="19" y="194"/>
                          </a:lnTo>
                          <a:lnTo>
                            <a:pt x="39" y="182"/>
                          </a:lnTo>
                          <a:lnTo>
                            <a:pt x="64" y="160"/>
                          </a:lnTo>
                          <a:lnTo>
                            <a:pt x="90" y="128"/>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63" name="任意多边形 687162"/>
                    <p:cNvSpPr/>
                    <p:nvPr/>
                  </p:nvSpPr>
                  <p:spPr>
                    <a:xfrm>
                      <a:off x="4170" y="11169"/>
                      <a:ext cx="138" cy="180"/>
                    </a:xfrm>
                    <a:custGeom>
                      <a:avLst/>
                      <a:gdLst/>
                      <a:ahLst/>
                      <a:cxnLst/>
                      <a:rect l="0" t="0" r="0" b="0"/>
                      <a:pathLst>
                        <a:path w="138" h="180">
                          <a:moveTo>
                            <a:pt x="129" y="0"/>
                          </a:moveTo>
                          <a:lnTo>
                            <a:pt x="117" y="0"/>
                          </a:lnTo>
                          <a:lnTo>
                            <a:pt x="97" y="9"/>
                          </a:lnTo>
                          <a:lnTo>
                            <a:pt x="74" y="28"/>
                          </a:lnTo>
                          <a:lnTo>
                            <a:pt x="38" y="69"/>
                          </a:lnTo>
                          <a:lnTo>
                            <a:pt x="10" y="116"/>
                          </a:lnTo>
                          <a:lnTo>
                            <a:pt x="2" y="143"/>
                          </a:lnTo>
                          <a:lnTo>
                            <a:pt x="0" y="158"/>
                          </a:lnTo>
                          <a:lnTo>
                            <a:pt x="2" y="171"/>
                          </a:lnTo>
                          <a:lnTo>
                            <a:pt x="6" y="180"/>
                          </a:lnTo>
                          <a:lnTo>
                            <a:pt x="19" y="180"/>
                          </a:lnTo>
                          <a:lnTo>
                            <a:pt x="38" y="171"/>
                          </a:lnTo>
                          <a:lnTo>
                            <a:pt x="63" y="150"/>
                          </a:lnTo>
                          <a:lnTo>
                            <a:pt x="89" y="118"/>
                          </a:lnTo>
                          <a:lnTo>
                            <a:pt x="114" y="88"/>
                          </a:lnTo>
                          <a:lnTo>
                            <a:pt x="131" y="58"/>
                          </a:lnTo>
                          <a:lnTo>
                            <a:pt x="138" y="30"/>
                          </a:lnTo>
                          <a:lnTo>
                            <a:pt x="138" y="15"/>
                          </a:lnTo>
                          <a:lnTo>
                            <a:pt x="129"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grpSp>
            </p:grpSp>
            <p:sp>
              <p:nvSpPr>
                <p:cNvPr id="687164" name="任意多边形 687163"/>
                <p:cNvSpPr/>
                <p:nvPr/>
              </p:nvSpPr>
              <p:spPr>
                <a:xfrm>
                  <a:off x="3587" y="12072"/>
                  <a:ext cx="261" cy="205"/>
                </a:xfrm>
                <a:custGeom>
                  <a:avLst/>
                  <a:gdLst/>
                  <a:ahLst/>
                  <a:cxnLst/>
                  <a:rect l="0" t="0" r="0" b="0"/>
                  <a:pathLst>
                    <a:path w="261" h="205">
                      <a:moveTo>
                        <a:pt x="261" y="123"/>
                      </a:moveTo>
                      <a:lnTo>
                        <a:pt x="34" y="0"/>
                      </a:lnTo>
                      <a:lnTo>
                        <a:pt x="0" y="49"/>
                      </a:lnTo>
                      <a:lnTo>
                        <a:pt x="206" y="205"/>
                      </a:lnTo>
                      <a:lnTo>
                        <a:pt x="261" y="123"/>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grpSp>
            <p:nvGrpSpPr>
              <p:cNvPr id="687165" name="组合 687164"/>
              <p:cNvGrpSpPr/>
              <p:nvPr/>
            </p:nvGrpSpPr>
            <p:grpSpPr>
              <a:xfrm>
                <a:off x="3185" y="11336"/>
                <a:ext cx="1969" cy="2605"/>
                <a:chOff x="3185" y="11336"/>
                <a:chExt cx="1969" cy="2605"/>
              </a:xfrm>
            </p:grpSpPr>
            <p:sp>
              <p:nvSpPr>
                <p:cNvPr id="687166" name="任意多边形 687165"/>
                <p:cNvSpPr/>
                <p:nvPr/>
              </p:nvSpPr>
              <p:spPr>
                <a:xfrm rot="-1912663">
                  <a:off x="3253" y="11336"/>
                  <a:ext cx="1901" cy="2605"/>
                </a:xfrm>
                <a:custGeom>
                  <a:avLst/>
                  <a:gdLst/>
                  <a:ahLst/>
                  <a:cxnLst/>
                  <a:rect l="0" t="0" r="0" b="0"/>
                  <a:pathLst>
                    <a:path w="2003" h="2669">
                      <a:moveTo>
                        <a:pt x="2003" y="269"/>
                      </a:moveTo>
                      <a:lnTo>
                        <a:pt x="1607" y="0"/>
                      </a:lnTo>
                      <a:lnTo>
                        <a:pt x="0" y="2389"/>
                      </a:lnTo>
                      <a:lnTo>
                        <a:pt x="394" y="2669"/>
                      </a:lnTo>
                      <a:lnTo>
                        <a:pt x="2003" y="269"/>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sp>
              <p:nvSpPr>
                <p:cNvPr id="687167" name="任意多边形 687166"/>
                <p:cNvSpPr/>
                <p:nvPr/>
              </p:nvSpPr>
              <p:spPr>
                <a:xfrm rot="-1912663">
                  <a:off x="3185" y="11473"/>
                  <a:ext cx="1563" cy="2336"/>
                </a:xfrm>
                <a:custGeom>
                  <a:avLst/>
                  <a:gdLst/>
                  <a:ahLst/>
                  <a:cxnLst/>
                  <a:rect l="0" t="0" r="0" b="0"/>
                  <a:pathLst>
                    <a:path w="1647" h="2393">
                      <a:moveTo>
                        <a:pt x="1647" y="0"/>
                      </a:moveTo>
                      <a:lnTo>
                        <a:pt x="1283" y="79"/>
                      </a:lnTo>
                      <a:lnTo>
                        <a:pt x="0" y="1999"/>
                      </a:lnTo>
                      <a:lnTo>
                        <a:pt x="40" y="2393"/>
                      </a:lnTo>
                      <a:lnTo>
                        <a:pt x="1647" y="0"/>
                      </a:lnTo>
                      <a:close/>
                    </a:path>
                  </a:pathLst>
                </a:custGeom>
                <a:solidFill>
                  <a:srgbClr val="808080"/>
                </a:solidFill>
                <a:ln w="9525">
                  <a:noFill/>
                </a:ln>
              </p:spPr>
              <p:txBody>
                <a:bodyPr/>
                <a:lstStyle/>
                <a:p>
                  <a:endParaRPr lang="zh-CN" altLang="en-US" b="1">
                    <a:latin typeface="微软雅黑" pitchFamily="34" charset="-122"/>
                    <a:ea typeface="微软雅黑" pitchFamily="34" charset="-122"/>
                  </a:endParaRPr>
                </a:p>
              </p:txBody>
            </p:sp>
            <p:sp>
              <p:nvSpPr>
                <p:cNvPr id="687168" name="任意多边形 687167"/>
                <p:cNvSpPr/>
                <p:nvPr/>
              </p:nvSpPr>
              <p:spPr>
                <a:xfrm rot="-1912663">
                  <a:off x="3865" y="12297"/>
                  <a:ext cx="132" cy="192"/>
                </a:xfrm>
                <a:custGeom>
                  <a:avLst/>
                  <a:gdLst/>
                  <a:ahLst/>
                  <a:cxnLst/>
                  <a:rect l="0" t="0" r="0" b="0"/>
                  <a:pathLst>
                    <a:path w="140" h="196">
                      <a:moveTo>
                        <a:pt x="130" y="0"/>
                      </a:moveTo>
                      <a:lnTo>
                        <a:pt x="119" y="2"/>
                      </a:lnTo>
                      <a:lnTo>
                        <a:pt x="98" y="12"/>
                      </a:lnTo>
                      <a:lnTo>
                        <a:pt x="75" y="32"/>
                      </a:lnTo>
                      <a:lnTo>
                        <a:pt x="40" y="76"/>
                      </a:lnTo>
                      <a:lnTo>
                        <a:pt x="9" y="127"/>
                      </a:lnTo>
                      <a:lnTo>
                        <a:pt x="2" y="155"/>
                      </a:lnTo>
                      <a:lnTo>
                        <a:pt x="0" y="172"/>
                      </a:lnTo>
                      <a:lnTo>
                        <a:pt x="2" y="185"/>
                      </a:lnTo>
                      <a:lnTo>
                        <a:pt x="6" y="194"/>
                      </a:lnTo>
                      <a:lnTo>
                        <a:pt x="19" y="196"/>
                      </a:lnTo>
                      <a:lnTo>
                        <a:pt x="40" y="185"/>
                      </a:lnTo>
                      <a:lnTo>
                        <a:pt x="64" y="162"/>
                      </a:lnTo>
                      <a:lnTo>
                        <a:pt x="91" y="130"/>
                      </a:lnTo>
                      <a:lnTo>
                        <a:pt x="115" y="95"/>
                      </a:lnTo>
                      <a:lnTo>
                        <a:pt x="132" y="63"/>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69" name="任意多边形 687168"/>
                <p:cNvSpPr/>
                <p:nvPr/>
              </p:nvSpPr>
              <p:spPr>
                <a:xfrm rot="-1912663">
                  <a:off x="3835" y="12902"/>
                  <a:ext cx="133" cy="191"/>
                </a:xfrm>
                <a:custGeom>
                  <a:avLst/>
                  <a:gdLst/>
                  <a:ahLst/>
                  <a:cxnLst/>
                  <a:rect l="0" t="0" r="0" b="0"/>
                  <a:pathLst>
                    <a:path w="140" h="196">
                      <a:moveTo>
                        <a:pt x="130" y="0"/>
                      </a:moveTo>
                      <a:lnTo>
                        <a:pt x="119" y="2"/>
                      </a:lnTo>
                      <a:lnTo>
                        <a:pt x="98" y="11"/>
                      </a:lnTo>
                      <a:lnTo>
                        <a:pt x="75" y="32"/>
                      </a:lnTo>
                      <a:lnTo>
                        <a:pt x="40" y="76"/>
                      </a:lnTo>
                      <a:lnTo>
                        <a:pt x="9" y="126"/>
                      </a:lnTo>
                      <a:lnTo>
                        <a:pt x="2" y="155"/>
                      </a:lnTo>
                      <a:lnTo>
                        <a:pt x="0" y="172"/>
                      </a:lnTo>
                      <a:lnTo>
                        <a:pt x="2" y="185"/>
                      </a:lnTo>
                      <a:lnTo>
                        <a:pt x="6" y="194"/>
                      </a:lnTo>
                      <a:lnTo>
                        <a:pt x="19" y="196"/>
                      </a:lnTo>
                      <a:lnTo>
                        <a:pt x="40" y="185"/>
                      </a:lnTo>
                      <a:lnTo>
                        <a:pt x="64" y="162"/>
                      </a:lnTo>
                      <a:lnTo>
                        <a:pt x="91" y="130"/>
                      </a:lnTo>
                      <a:lnTo>
                        <a:pt x="115" y="94"/>
                      </a:lnTo>
                      <a:lnTo>
                        <a:pt x="132" y="62"/>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0" name="任意多边形 687169"/>
                <p:cNvSpPr/>
                <p:nvPr/>
              </p:nvSpPr>
              <p:spPr>
                <a:xfrm rot="-1912663">
                  <a:off x="3717" y="12325"/>
                  <a:ext cx="132" cy="191"/>
                </a:xfrm>
                <a:custGeom>
                  <a:avLst/>
                  <a:gdLst/>
                  <a:ahLst/>
                  <a:cxnLst/>
                  <a:rect l="0" t="0" r="0" b="0"/>
                  <a:pathLst>
                    <a:path w="139" h="196">
                      <a:moveTo>
                        <a:pt x="130" y="0"/>
                      </a:moveTo>
                      <a:lnTo>
                        <a:pt x="119" y="2"/>
                      </a:lnTo>
                      <a:lnTo>
                        <a:pt x="98" y="11"/>
                      </a:lnTo>
                      <a:lnTo>
                        <a:pt x="75" y="32"/>
                      </a:lnTo>
                      <a:lnTo>
                        <a:pt x="39" y="75"/>
                      </a:lnTo>
                      <a:lnTo>
                        <a:pt x="9" y="126"/>
                      </a:lnTo>
                      <a:lnTo>
                        <a:pt x="2" y="154"/>
                      </a:lnTo>
                      <a:lnTo>
                        <a:pt x="0" y="171"/>
                      </a:lnTo>
                      <a:lnTo>
                        <a:pt x="2" y="184"/>
                      </a:lnTo>
                      <a:lnTo>
                        <a:pt x="5" y="194"/>
                      </a:lnTo>
                      <a:lnTo>
                        <a:pt x="19" y="196"/>
                      </a:lnTo>
                      <a:lnTo>
                        <a:pt x="39" y="184"/>
                      </a:lnTo>
                      <a:lnTo>
                        <a:pt x="64" y="162"/>
                      </a:lnTo>
                      <a:lnTo>
                        <a:pt x="90" y="130"/>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1" name="任意多边形 687170"/>
                <p:cNvSpPr/>
                <p:nvPr/>
              </p:nvSpPr>
              <p:spPr>
                <a:xfrm rot="-1912663">
                  <a:off x="3796" y="11882"/>
                  <a:ext cx="132" cy="189"/>
                </a:xfrm>
                <a:custGeom>
                  <a:avLst/>
                  <a:gdLst/>
                  <a:ahLst/>
                  <a:cxnLst/>
                  <a:rect l="0" t="0" r="0" b="0"/>
                  <a:pathLst>
                    <a:path w="139" h="194">
                      <a:moveTo>
                        <a:pt x="130" y="0"/>
                      </a:moveTo>
                      <a:lnTo>
                        <a:pt x="119" y="2"/>
                      </a:lnTo>
                      <a:lnTo>
                        <a:pt x="98" y="12"/>
                      </a:lnTo>
                      <a:lnTo>
                        <a:pt x="75" y="32"/>
                      </a:lnTo>
                      <a:lnTo>
                        <a:pt x="39" y="76"/>
                      </a:lnTo>
                      <a:lnTo>
                        <a:pt x="9" y="126"/>
                      </a:lnTo>
                      <a:lnTo>
                        <a:pt x="2" y="155"/>
                      </a:lnTo>
                      <a:lnTo>
                        <a:pt x="0" y="172"/>
                      </a:lnTo>
                      <a:lnTo>
                        <a:pt x="2" y="185"/>
                      </a:lnTo>
                      <a:lnTo>
                        <a:pt x="6" y="194"/>
                      </a:lnTo>
                      <a:lnTo>
                        <a:pt x="19" y="194"/>
                      </a:lnTo>
                      <a:lnTo>
                        <a:pt x="39" y="185"/>
                      </a:lnTo>
                      <a:lnTo>
                        <a:pt x="64" y="162"/>
                      </a:lnTo>
                      <a:lnTo>
                        <a:pt x="90" y="130"/>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2" name="任意多边形 687171"/>
                <p:cNvSpPr/>
                <p:nvPr/>
              </p:nvSpPr>
              <p:spPr>
                <a:xfrm rot="-1912663">
                  <a:off x="3732" y="13287"/>
                  <a:ext cx="133" cy="189"/>
                </a:xfrm>
                <a:custGeom>
                  <a:avLst/>
                  <a:gdLst/>
                  <a:ahLst/>
                  <a:cxnLst/>
                  <a:rect l="0" t="0" r="0" b="0"/>
                  <a:pathLst>
                    <a:path w="140" h="194">
                      <a:moveTo>
                        <a:pt x="130" y="0"/>
                      </a:moveTo>
                      <a:lnTo>
                        <a:pt x="119" y="2"/>
                      </a:lnTo>
                      <a:lnTo>
                        <a:pt x="98" y="12"/>
                      </a:lnTo>
                      <a:lnTo>
                        <a:pt x="76" y="32"/>
                      </a:lnTo>
                      <a:lnTo>
                        <a:pt x="40" y="76"/>
                      </a:lnTo>
                      <a:lnTo>
                        <a:pt x="10" y="126"/>
                      </a:lnTo>
                      <a:lnTo>
                        <a:pt x="2" y="153"/>
                      </a:lnTo>
                      <a:lnTo>
                        <a:pt x="0" y="170"/>
                      </a:lnTo>
                      <a:lnTo>
                        <a:pt x="2" y="183"/>
                      </a:lnTo>
                      <a:lnTo>
                        <a:pt x="6" y="192"/>
                      </a:lnTo>
                      <a:lnTo>
                        <a:pt x="19" y="194"/>
                      </a:lnTo>
                      <a:lnTo>
                        <a:pt x="40" y="183"/>
                      </a:lnTo>
                      <a:lnTo>
                        <a:pt x="64" y="160"/>
                      </a:lnTo>
                      <a:lnTo>
                        <a:pt x="91" y="130"/>
                      </a:lnTo>
                      <a:lnTo>
                        <a:pt x="115" y="94"/>
                      </a:lnTo>
                      <a:lnTo>
                        <a:pt x="132" y="62"/>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3" name="任意多边形 687172"/>
                <p:cNvSpPr/>
                <p:nvPr/>
              </p:nvSpPr>
              <p:spPr>
                <a:xfrm rot="-1912663">
                  <a:off x="3886" y="11393"/>
                  <a:ext cx="132" cy="189"/>
                </a:xfrm>
                <a:custGeom>
                  <a:avLst/>
                  <a:gdLst/>
                  <a:ahLst/>
                  <a:cxnLst/>
                  <a:rect l="0" t="0" r="0" b="0"/>
                  <a:pathLst>
                    <a:path w="139" h="194">
                      <a:moveTo>
                        <a:pt x="130" y="0"/>
                      </a:moveTo>
                      <a:lnTo>
                        <a:pt x="119" y="2"/>
                      </a:lnTo>
                      <a:lnTo>
                        <a:pt x="98" y="11"/>
                      </a:lnTo>
                      <a:lnTo>
                        <a:pt x="75" y="32"/>
                      </a:lnTo>
                      <a:lnTo>
                        <a:pt x="39" y="75"/>
                      </a:lnTo>
                      <a:lnTo>
                        <a:pt x="9" y="124"/>
                      </a:lnTo>
                      <a:lnTo>
                        <a:pt x="2" y="152"/>
                      </a:lnTo>
                      <a:lnTo>
                        <a:pt x="0" y="169"/>
                      </a:lnTo>
                      <a:lnTo>
                        <a:pt x="2" y="182"/>
                      </a:lnTo>
                      <a:lnTo>
                        <a:pt x="5" y="192"/>
                      </a:lnTo>
                      <a:lnTo>
                        <a:pt x="19" y="194"/>
                      </a:lnTo>
                      <a:lnTo>
                        <a:pt x="39" y="182"/>
                      </a:lnTo>
                      <a:lnTo>
                        <a:pt x="64" y="160"/>
                      </a:lnTo>
                      <a:lnTo>
                        <a:pt x="90" y="128"/>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4" name="任意多边形 687173"/>
                <p:cNvSpPr/>
                <p:nvPr/>
              </p:nvSpPr>
              <p:spPr>
                <a:xfrm rot="-1912663">
                  <a:off x="3742" y="11523"/>
                  <a:ext cx="131" cy="176"/>
                </a:xfrm>
                <a:custGeom>
                  <a:avLst/>
                  <a:gdLst/>
                  <a:ahLst/>
                  <a:cxnLst/>
                  <a:rect l="0" t="0" r="0" b="0"/>
                  <a:pathLst>
                    <a:path w="138" h="180">
                      <a:moveTo>
                        <a:pt x="129" y="0"/>
                      </a:moveTo>
                      <a:lnTo>
                        <a:pt x="117" y="0"/>
                      </a:lnTo>
                      <a:lnTo>
                        <a:pt x="97" y="9"/>
                      </a:lnTo>
                      <a:lnTo>
                        <a:pt x="74" y="28"/>
                      </a:lnTo>
                      <a:lnTo>
                        <a:pt x="38" y="69"/>
                      </a:lnTo>
                      <a:lnTo>
                        <a:pt x="10" y="116"/>
                      </a:lnTo>
                      <a:lnTo>
                        <a:pt x="2" y="143"/>
                      </a:lnTo>
                      <a:lnTo>
                        <a:pt x="0" y="158"/>
                      </a:lnTo>
                      <a:lnTo>
                        <a:pt x="2" y="171"/>
                      </a:lnTo>
                      <a:lnTo>
                        <a:pt x="6" y="180"/>
                      </a:lnTo>
                      <a:lnTo>
                        <a:pt x="19" y="180"/>
                      </a:lnTo>
                      <a:lnTo>
                        <a:pt x="38" y="171"/>
                      </a:lnTo>
                      <a:lnTo>
                        <a:pt x="63" y="150"/>
                      </a:lnTo>
                      <a:lnTo>
                        <a:pt x="89" y="118"/>
                      </a:lnTo>
                      <a:lnTo>
                        <a:pt x="114" y="88"/>
                      </a:lnTo>
                      <a:lnTo>
                        <a:pt x="131" y="58"/>
                      </a:lnTo>
                      <a:lnTo>
                        <a:pt x="138" y="30"/>
                      </a:lnTo>
                      <a:lnTo>
                        <a:pt x="138" y="15"/>
                      </a:lnTo>
                      <a:lnTo>
                        <a:pt x="129"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5" name="任意多边形 687174"/>
                <p:cNvSpPr/>
                <p:nvPr/>
              </p:nvSpPr>
              <p:spPr>
                <a:xfrm rot="-1912663">
                  <a:off x="3736" y="12531"/>
                  <a:ext cx="248" cy="200"/>
                </a:xfrm>
                <a:custGeom>
                  <a:avLst/>
                  <a:gdLst/>
                  <a:ahLst/>
                  <a:cxnLst/>
                  <a:rect l="0" t="0" r="0" b="0"/>
                  <a:pathLst>
                    <a:path w="261" h="205">
                      <a:moveTo>
                        <a:pt x="261" y="123"/>
                      </a:moveTo>
                      <a:lnTo>
                        <a:pt x="34" y="0"/>
                      </a:lnTo>
                      <a:lnTo>
                        <a:pt x="0" y="49"/>
                      </a:lnTo>
                      <a:lnTo>
                        <a:pt x="206" y="205"/>
                      </a:lnTo>
                      <a:lnTo>
                        <a:pt x="261" y="123"/>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grpSp>
        <p:sp>
          <p:nvSpPr>
            <p:cNvPr id="687176" name="直接连接符 687175"/>
            <p:cNvSpPr/>
            <p:nvPr/>
          </p:nvSpPr>
          <p:spPr>
            <a:xfrm>
              <a:off x="3256" y="14142"/>
              <a:ext cx="6350" cy="1"/>
            </a:xfrm>
            <a:prstGeom prst="line">
              <a:avLst/>
            </a:prstGeom>
            <a:ln w="9525" cap="flat" cmpd="sng">
              <a:solidFill>
                <a:srgbClr val="000000"/>
              </a:solidFill>
              <a:prstDash val="solid"/>
              <a:headEnd type="none" w="med" len="med"/>
              <a:tailEnd type="none" w="med" len="med"/>
            </a:ln>
          </p:spPr>
        </p:sp>
        <p:sp>
          <p:nvSpPr>
            <p:cNvPr id="687177" name="文本框 687176"/>
            <p:cNvSpPr txBox="1"/>
            <p:nvPr/>
          </p:nvSpPr>
          <p:spPr>
            <a:xfrm>
              <a:off x="2874" y="14143"/>
              <a:ext cx="6952" cy="425"/>
            </a:xfrm>
            <a:prstGeom prst="rect">
              <a:avLst/>
            </a:prstGeom>
            <a:noFill/>
            <a:ln w="9525">
              <a:noFill/>
            </a:ln>
          </p:spPr>
          <p:txBody>
            <a:bodyPr/>
            <a:lstStyle/>
            <a:p>
              <a:pPr lvl="0" algn="ctr">
                <a:lnSpc>
                  <a:spcPct val="100000"/>
                </a:lnSpc>
                <a:buClr>
                  <a:srgbClr val="000000"/>
                </a:buClr>
              </a:pPr>
              <a:r>
                <a:rPr lang="zh-CN" altLang="en-US" sz="2000" b="1" dirty="0">
                  <a:solidFill>
                    <a:srgbClr val="000000"/>
                  </a:solidFill>
                  <a:latin typeface="微软雅黑" pitchFamily="34" charset="-122"/>
                  <a:ea typeface="微软雅黑" pitchFamily="34" charset="-122"/>
                </a:rPr>
                <a:t>海因里希事故因果连锁论：从第</a:t>
              </a:r>
              <a:r>
                <a:rPr lang="en-US" altLang="zh-CN" sz="2000" b="1">
                  <a:solidFill>
                    <a:srgbClr val="000000"/>
                  </a:solidFill>
                  <a:latin typeface="微软雅黑" pitchFamily="34" charset="-122"/>
                  <a:ea typeface="微软雅黑" pitchFamily="34" charset="-122"/>
                </a:rPr>
                <a:t>1</a:t>
              </a:r>
              <a:r>
                <a:rPr lang="zh-CN" altLang="en-US" sz="2000" b="1" dirty="0">
                  <a:solidFill>
                    <a:srgbClr val="000000"/>
                  </a:solidFill>
                  <a:latin typeface="微软雅黑" pitchFamily="34" charset="-122"/>
                  <a:ea typeface="微软雅黑" pitchFamily="34" charset="-122"/>
                </a:rPr>
                <a:t>个骨牌倒下开始就拉开了事故发生的序幕</a:t>
              </a:r>
            </a:p>
          </p:txBody>
        </p:sp>
        <p:sp>
          <p:nvSpPr>
            <p:cNvPr id="687178" name="文本框 687177"/>
            <p:cNvSpPr txBox="1"/>
            <p:nvPr/>
          </p:nvSpPr>
          <p:spPr>
            <a:xfrm>
              <a:off x="3813" y="11836"/>
              <a:ext cx="433" cy="1837"/>
            </a:xfrm>
            <a:prstGeom prst="rect">
              <a:avLst/>
            </a:prstGeom>
            <a:noFill/>
            <a:ln w="9525">
              <a:noFill/>
            </a:ln>
          </p:spPr>
          <p:txBody>
            <a:bodyPr/>
            <a:lstStyle/>
            <a:p>
              <a:pPr lvl="0" algn="ctr">
                <a:lnSpc>
                  <a:spcPct val="100000"/>
                </a:lnSpc>
                <a:buClr>
                  <a:srgbClr val="000000"/>
                </a:buClr>
              </a:pPr>
              <a:r>
                <a:rPr lang="zh-CN" altLang="en-US" sz="1600" b="1" dirty="0">
                  <a:solidFill>
                    <a:srgbClr val="FFFFFF"/>
                  </a:solidFill>
                  <a:latin typeface="微软雅黑" pitchFamily="34" charset="-122"/>
                  <a:ea typeface="微软雅黑" pitchFamily="34" charset="-122"/>
                </a:rPr>
                <a:t>遗传与</a:t>
              </a:r>
              <a:endParaRPr lang="zh-CN" altLang="en-US" sz="1600" b="1" dirty="0">
                <a:solidFill>
                  <a:srgbClr val="DC231E"/>
                </a:solidFill>
                <a:latin typeface="微软雅黑" pitchFamily="34" charset="-122"/>
                <a:ea typeface="微软雅黑" pitchFamily="34" charset="-122"/>
              </a:endParaRPr>
            </a:p>
            <a:p>
              <a:pPr lvl="0" algn="ctr" eaLnBrk="0" hangingPunct="0">
                <a:lnSpc>
                  <a:spcPct val="100000"/>
                </a:lnSpc>
              </a:pPr>
              <a:r>
                <a:rPr lang="zh-CN" altLang="en-US" sz="1600" b="1" dirty="0">
                  <a:solidFill>
                    <a:srgbClr val="FFFFFF"/>
                  </a:solidFill>
                  <a:latin typeface="微软雅黑" pitchFamily="34" charset="-122"/>
                  <a:ea typeface="微软雅黑" pitchFamily="34" charset="-122"/>
                </a:rPr>
                <a:t>社</a:t>
              </a:r>
              <a:endParaRPr lang="zh-CN" altLang="en-US" sz="1600" b="1" dirty="0">
                <a:solidFill>
                  <a:srgbClr val="DC231E"/>
                </a:solidFill>
                <a:latin typeface="微软雅黑" pitchFamily="34" charset="-122"/>
                <a:ea typeface="微软雅黑" pitchFamily="34" charset="-122"/>
              </a:endParaRPr>
            </a:p>
            <a:p>
              <a:pPr lvl="0" algn="ctr" eaLnBrk="0" hangingPunct="0">
                <a:lnSpc>
                  <a:spcPct val="100000"/>
                </a:lnSpc>
              </a:pPr>
              <a:r>
                <a:rPr lang="zh-CN" altLang="en-US" sz="1600" b="1" dirty="0">
                  <a:solidFill>
                    <a:srgbClr val="FFFFFF"/>
                  </a:solidFill>
                  <a:latin typeface="微软雅黑" pitchFamily="34" charset="-122"/>
                  <a:ea typeface="微软雅黑" pitchFamily="34" charset="-122"/>
                </a:rPr>
                <a:t>会</a:t>
              </a:r>
              <a:endParaRPr lang="zh-CN" altLang="en-US" sz="1600" b="1" dirty="0">
                <a:solidFill>
                  <a:srgbClr val="DC231E"/>
                </a:solidFill>
                <a:latin typeface="微软雅黑" pitchFamily="34" charset="-122"/>
                <a:ea typeface="微软雅黑" pitchFamily="34" charset="-122"/>
              </a:endParaRPr>
            </a:p>
            <a:p>
              <a:pPr lvl="0" algn="ctr" eaLnBrk="0" hangingPunct="0">
                <a:lnSpc>
                  <a:spcPct val="100000"/>
                </a:lnSpc>
              </a:pPr>
              <a:r>
                <a:rPr lang="zh-CN" altLang="en-US" sz="1600" b="1" dirty="0">
                  <a:solidFill>
                    <a:srgbClr val="FFFFFF"/>
                  </a:solidFill>
                  <a:latin typeface="微软雅黑" pitchFamily="34" charset="-122"/>
                  <a:ea typeface="微软雅黑" pitchFamily="34" charset="-122"/>
                </a:rPr>
                <a:t>环</a:t>
              </a:r>
              <a:endParaRPr lang="zh-CN" altLang="en-US" sz="1600" b="1" dirty="0">
                <a:solidFill>
                  <a:srgbClr val="DC231E"/>
                </a:solidFill>
                <a:latin typeface="微软雅黑" pitchFamily="34" charset="-122"/>
                <a:ea typeface="微软雅黑" pitchFamily="34" charset="-122"/>
              </a:endParaRPr>
            </a:p>
            <a:p>
              <a:pPr lvl="0" algn="ctr" eaLnBrk="0" hangingPunct="0">
                <a:lnSpc>
                  <a:spcPct val="100000"/>
                </a:lnSpc>
              </a:pPr>
              <a:r>
                <a:rPr lang="zh-CN" altLang="en-US" sz="1600" b="1" dirty="0">
                  <a:solidFill>
                    <a:srgbClr val="FFFFFF"/>
                  </a:solidFill>
                  <a:latin typeface="微软雅黑" pitchFamily="34" charset="-122"/>
                  <a:ea typeface="微软雅黑" pitchFamily="34" charset="-122"/>
                </a:rPr>
                <a:t>境</a:t>
              </a:r>
              <a:endParaRPr lang="zh-CN" altLang="en-US" sz="1600" b="1" dirty="0">
                <a:solidFill>
                  <a:srgbClr val="000000"/>
                </a:solidFill>
                <a:latin typeface="微软雅黑" pitchFamily="34" charset="-122"/>
                <a:ea typeface="微软雅黑" pitchFamily="34" charset="-122"/>
              </a:endParaRPr>
            </a:p>
          </p:txBody>
        </p:sp>
        <p:sp>
          <p:nvSpPr>
            <p:cNvPr id="687179" name="文本框 687178"/>
            <p:cNvSpPr txBox="1"/>
            <p:nvPr/>
          </p:nvSpPr>
          <p:spPr>
            <a:xfrm>
              <a:off x="4475" y="13126"/>
              <a:ext cx="477" cy="499"/>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人</a:t>
              </a:r>
            </a:p>
          </p:txBody>
        </p:sp>
        <p:sp>
          <p:nvSpPr>
            <p:cNvPr id="687180" name="文本框 687179"/>
            <p:cNvSpPr txBox="1"/>
            <p:nvPr/>
          </p:nvSpPr>
          <p:spPr>
            <a:xfrm>
              <a:off x="6007" y="12606"/>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不</a:t>
              </a:r>
            </a:p>
          </p:txBody>
        </p:sp>
        <p:sp>
          <p:nvSpPr>
            <p:cNvPr id="687181" name="文本框 687180"/>
            <p:cNvSpPr txBox="1"/>
            <p:nvPr/>
          </p:nvSpPr>
          <p:spPr>
            <a:xfrm>
              <a:off x="5680" y="13428"/>
              <a:ext cx="737" cy="434"/>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态</a:t>
              </a:r>
            </a:p>
          </p:txBody>
        </p:sp>
        <p:sp>
          <p:nvSpPr>
            <p:cNvPr id="687182" name="文本框 687181"/>
            <p:cNvSpPr txBox="1"/>
            <p:nvPr/>
          </p:nvSpPr>
          <p:spPr>
            <a:xfrm>
              <a:off x="7244" y="13625"/>
              <a:ext cx="985" cy="402"/>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伤   害</a:t>
              </a:r>
            </a:p>
          </p:txBody>
        </p:sp>
        <p:sp>
          <p:nvSpPr>
            <p:cNvPr id="687183" name="文本框 687182"/>
            <p:cNvSpPr txBox="1"/>
            <p:nvPr/>
          </p:nvSpPr>
          <p:spPr>
            <a:xfrm>
              <a:off x="5929" y="13341"/>
              <a:ext cx="737" cy="434"/>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状</a:t>
              </a:r>
            </a:p>
          </p:txBody>
        </p:sp>
        <p:sp>
          <p:nvSpPr>
            <p:cNvPr id="687184" name="文本框 687183"/>
            <p:cNvSpPr txBox="1"/>
            <p:nvPr/>
          </p:nvSpPr>
          <p:spPr>
            <a:xfrm>
              <a:off x="6167" y="13213"/>
              <a:ext cx="737" cy="434"/>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全</a:t>
              </a:r>
            </a:p>
          </p:txBody>
        </p:sp>
        <p:sp>
          <p:nvSpPr>
            <p:cNvPr id="3" name="文本框 2"/>
            <p:cNvSpPr txBox="1"/>
            <p:nvPr/>
          </p:nvSpPr>
          <p:spPr>
            <a:xfrm>
              <a:off x="6394" y="13147"/>
              <a:ext cx="737" cy="434"/>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安</a:t>
              </a:r>
            </a:p>
          </p:txBody>
        </p:sp>
        <p:sp>
          <p:nvSpPr>
            <p:cNvPr id="687186" name="文本框 687185"/>
            <p:cNvSpPr txBox="1"/>
            <p:nvPr/>
          </p:nvSpPr>
          <p:spPr>
            <a:xfrm>
              <a:off x="6629" y="13035"/>
              <a:ext cx="737" cy="434"/>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不</a:t>
              </a:r>
            </a:p>
          </p:txBody>
        </p:sp>
        <p:sp>
          <p:nvSpPr>
            <p:cNvPr id="687187" name="文本框 687186"/>
            <p:cNvSpPr txBox="1"/>
            <p:nvPr/>
          </p:nvSpPr>
          <p:spPr>
            <a:xfrm>
              <a:off x="5779" y="12773"/>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安</a:t>
              </a:r>
            </a:p>
          </p:txBody>
        </p:sp>
        <p:sp>
          <p:nvSpPr>
            <p:cNvPr id="687188" name="文本框 687187"/>
            <p:cNvSpPr txBox="1"/>
            <p:nvPr/>
          </p:nvSpPr>
          <p:spPr>
            <a:xfrm>
              <a:off x="5554" y="12930"/>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全</a:t>
              </a:r>
            </a:p>
          </p:txBody>
        </p:sp>
        <p:sp>
          <p:nvSpPr>
            <p:cNvPr id="687189" name="文本框 687188"/>
            <p:cNvSpPr txBox="1"/>
            <p:nvPr/>
          </p:nvSpPr>
          <p:spPr>
            <a:xfrm>
              <a:off x="5315" y="13107"/>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行</a:t>
              </a:r>
            </a:p>
          </p:txBody>
        </p:sp>
        <p:sp>
          <p:nvSpPr>
            <p:cNvPr id="687190" name="文本框 687189"/>
            <p:cNvSpPr txBox="1"/>
            <p:nvPr/>
          </p:nvSpPr>
          <p:spPr>
            <a:xfrm>
              <a:off x="5101" y="13272"/>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为</a:t>
              </a:r>
            </a:p>
          </p:txBody>
        </p:sp>
        <p:sp>
          <p:nvSpPr>
            <p:cNvPr id="687191" name="文本框 687190"/>
            <p:cNvSpPr txBox="1"/>
            <p:nvPr/>
          </p:nvSpPr>
          <p:spPr>
            <a:xfrm>
              <a:off x="4645" y="12926"/>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与</a:t>
              </a:r>
            </a:p>
          </p:txBody>
        </p:sp>
        <p:sp>
          <p:nvSpPr>
            <p:cNvPr id="687192" name="文本框 687191"/>
            <p:cNvSpPr txBox="1"/>
            <p:nvPr/>
          </p:nvSpPr>
          <p:spPr>
            <a:xfrm>
              <a:off x="4817" y="12654"/>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错</a:t>
              </a:r>
            </a:p>
          </p:txBody>
        </p:sp>
        <p:sp>
          <p:nvSpPr>
            <p:cNvPr id="687193" name="文本框 687192"/>
            <p:cNvSpPr txBox="1"/>
            <p:nvPr/>
          </p:nvSpPr>
          <p:spPr>
            <a:xfrm>
              <a:off x="5011" y="12374"/>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过</a:t>
              </a:r>
            </a:p>
          </p:txBody>
        </p:sp>
      </p:gr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70615" y="7428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4" name="Rectangle 2"/>
          <p:cNvSpPr>
            <a:spLocks noChangeArrowheads="1"/>
          </p:cNvSpPr>
          <p:nvPr/>
        </p:nvSpPr>
        <p:spPr bwMode="auto">
          <a:xfrm>
            <a:off x="451170" y="998422"/>
            <a:ext cx="8258636" cy="29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1" tIns="34265" rIns="68531" bIns="34265"/>
          <a:lstStyle>
            <a:lvl1pPr marL="341630" indent="-341630" eaLnBrk="0" hangingPunct="0">
              <a:defRPr>
                <a:solidFill>
                  <a:schemeClr val="tx1"/>
                </a:solidFill>
                <a:latin typeface="Arial" charset="0"/>
                <a:ea typeface="宋体" charset="-122"/>
              </a:defRPr>
            </a:lvl1pPr>
            <a:lvl2pPr eaLnBrk="0" hangingPunct="0">
              <a:defRPr>
                <a:solidFill>
                  <a:schemeClr val="tx1"/>
                </a:solidFill>
                <a:latin typeface="Arial" charset="0"/>
                <a:ea typeface="宋体" charset="-122"/>
              </a:defRPr>
            </a:lvl2pPr>
            <a:lvl3pPr eaLnBrk="0" hangingPunct="0">
              <a:defRPr>
                <a:solidFill>
                  <a:schemeClr val="tx1"/>
                </a:solidFill>
                <a:latin typeface="Arial" charset="0"/>
                <a:ea typeface="宋体" charset="-122"/>
              </a:defRPr>
            </a:lvl3pPr>
            <a:lvl4pPr eaLnBrk="0" hangingPunct="0">
              <a:defRPr>
                <a:solidFill>
                  <a:schemeClr val="tx1"/>
                </a:solidFill>
                <a:latin typeface="Arial" charset="0"/>
                <a:ea typeface="宋体" charset="-122"/>
              </a:defRPr>
            </a:lvl4pPr>
            <a:lvl5pPr eaLnBrk="0" hangingPunct="0">
              <a:defRPr>
                <a:solidFill>
                  <a:schemeClr val="tx1"/>
                </a:solidFill>
                <a:latin typeface="Arial" charset="0"/>
                <a:ea typeface="宋体" charset="-122"/>
              </a:defRPr>
            </a:lvl5pPr>
            <a:lvl6pPr eaLnBrk="0" fontAlgn="base" hangingPunct="0">
              <a:spcBef>
                <a:spcPct val="0"/>
              </a:spcBef>
              <a:spcAft>
                <a:spcPct val="0"/>
              </a:spcAft>
              <a:buFont typeface="Arial" charset="0"/>
              <a:defRPr>
                <a:solidFill>
                  <a:schemeClr val="tx1"/>
                </a:solidFill>
                <a:latin typeface="Arial" charset="0"/>
                <a:ea typeface="宋体" charset="-122"/>
              </a:defRPr>
            </a:lvl6pPr>
            <a:lvl7pPr eaLnBrk="0" fontAlgn="base" hangingPunct="0">
              <a:spcBef>
                <a:spcPct val="0"/>
              </a:spcBef>
              <a:spcAft>
                <a:spcPct val="0"/>
              </a:spcAft>
              <a:buFont typeface="Arial" charset="0"/>
              <a:defRPr>
                <a:solidFill>
                  <a:schemeClr val="tx1"/>
                </a:solidFill>
                <a:latin typeface="Arial" charset="0"/>
                <a:ea typeface="宋体" charset="-122"/>
              </a:defRPr>
            </a:lvl7pPr>
            <a:lvl8pPr eaLnBrk="0" fontAlgn="base" hangingPunct="0">
              <a:spcBef>
                <a:spcPct val="0"/>
              </a:spcBef>
              <a:spcAft>
                <a:spcPct val="0"/>
              </a:spcAft>
              <a:buFont typeface="Arial" charset="0"/>
              <a:defRPr>
                <a:solidFill>
                  <a:schemeClr val="tx1"/>
                </a:solidFill>
                <a:latin typeface="Arial" charset="0"/>
                <a:ea typeface="宋体" charset="-122"/>
              </a:defRPr>
            </a:lvl8pPr>
            <a:lvl9pPr eaLnBrk="0" fontAlgn="base" hangingPunct="0">
              <a:spcBef>
                <a:spcPct val="0"/>
              </a:spcBef>
              <a:spcAft>
                <a:spcPct val="0"/>
              </a:spcAft>
              <a:buFont typeface="Arial" charset="0"/>
              <a:defRPr>
                <a:solidFill>
                  <a:schemeClr val="tx1"/>
                </a:solidFill>
                <a:latin typeface="Arial" charset="0"/>
                <a:ea typeface="宋体" charset="-122"/>
              </a:defRPr>
            </a:lvl9pPr>
          </a:lstStyle>
          <a:p>
            <a:pPr algn="just">
              <a:lnSpc>
                <a:spcPct val="150000"/>
              </a:lnSpc>
              <a:spcBef>
                <a:spcPct val="35000"/>
              </a:spcBef>
              <a:buFont typeface="Wingdings" charset="2"/>
              <a:buChar char="v"/>
            </a:pPr>
            <a:r>
              <a:rPr lang="zh-CN" altLang="en-US" sz="1800" b="1">
                <a:solidFill>
                  <a:schemeClr val="bg1"/>
                </a:solidFill>
                <a:ea typeface="微软雅黑" pitchFamily="34" charset="-122"/>
                <a:sym typeface="微软雅黑" pitchFamily="34" charset="-122"/>
              </a:rPr>
              <a:t>   </a:t>
            </a:r>
            <a:r>
              <a:rPr lang="zh-CN" altLang="en-US" sz="1800">
                <a:ea typeface="微软雅黑" pitchFamily="34" charset="-122"/>
                <a:sym typeface="微软雅黑" pitchFamily="34" charset="-122"/>
              </a:rPr>
              <a:t>事故发生原因不尽相同，通过大量事故剖析，运用系统工程观点方法分析可知，每一种事故发生都取决于一些基本因素——四个要素，即4M要素：</a:t>
            </a:r>
          </a:p>
        </p:txBody>
      </p:sp>
      <p:pic>
        <p:nvPicPr>
          <p:cNvPr id="5" name="图片 4"/>
          <p:cNvPicPr>
            <a:picLocks noChangeAspect="1"/>
          </p:cNvPicPr>
          <p:nvPr/>
        </p:nvPicPr>
        <p:blipFill>
          <a:blip r:embed="rId3"/>
          <a:stretch>
            <a:fillRect/>
          </a:stretch>
        </p:blipFill>
        <p:spPr>
          <a:xfrm>
            <a:off x="2514600" y="1989455"/>
            <a:ext cx="3872865" cy="2794000"/>
          </a:xfrm>
          <a:prstGeom prst="rect">
            <a:avLst/>
          </a:prstGeom>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160083" y="87923"/>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pic>
        <p:nvPicPr>
          <p:cNvPr id="2" name="图片 1"/>
          <p:cNvPicPr>
            <a:picLocks noChangeAspect="1"/>
          </p:cNvPicPr>
          <p:nvPr/>
        </p:nvPicPr>
        <p:blipFill>
          <a:blip r:embed="rId3"/>
          <a:stretch>
            <a:fillRect/>
          </a:stretch>
        </p:blipFill>
        <p:spPr>
          <a:xfrm>
            <a:off x="1993265" y="1274445"/>
            <a:ext cx="6123305" cy="3484245"/>
          </a:xfrm>
          <a:prstGeom prst="rect">
            <a:avLst/>
          </a:prstGeom>
        </p:spPr>
      </p:pic>
      <p:sp>
        <p:nvSpPr>
          <p:cNvPr id="11266" name="TextBox 27"/>
          <p:cNvSpPr txBox="1"/>
          <p:nvPr/>
        </p:nvSpPr>
        <p:spPr>
          <a:xfrm>
            <a:off x="627380" y="1017905"/>
            <a:ext cx="3658870" cy="613410"/>
          </a:xfrm>
          <a:prstGeom prst="rect">
            <a:avLst/>
          </a:prstGeom>
          <a:noFill/>
          <a:ln w="9525">
            <a:noFill/>
            <a:miter/>
          </a:ln>
        </p:spPr>
        <p:txBody>
          <a:bodyPr wrap="square">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charset="-122"/>
                <a:cs typeface="+mn-cs"/>
              </a:defRPr>
            </a:lvl5pPr>
          </a:lstStyle>
          <a:p>
            <a:pPr marL="0" lvl="0" indent="0" algn="ctr" eaLnBrk="1" hangingPunct="1">
              <a:spcBef>
                <a:spcPct val="0"/>
              </a:spcBef>
              <a:buNone/>
            </a:pPr>
            <a:r>
              <a:rPr lang="zh-CN" altLang="en-US" sz="3200" b="1" dirty="0">
                <a:latin typeface="微软雅黑" pitchFamily="34" charset="-122"/>
              </a:rPr>
              <a:t>事故从何而来</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outVertic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20980" y="118068"/>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17093" name="Text Box 4"/>
          <p:cNvSpPr/>
          <p:nvPr/>
        </p:nvSpPr>
        <p:spPr>
          <a:xfrm>
            <a:off x="220980" y="1211580"/>
            <a:ext cx="8797925" cy="3139440"/>
          </a:xfrm>
          <a:prstGeom prst="rect">
            <a:avLst/>
          </a:prstGeom>
          <a:noFill/>
          <a:ln w="9525">
            <a:noFill/>
            <a:miter/>
          </a:ln>
        </p:spPr>
        <p:txBody>
          <a:bodyPr vert="horz" wrap="square" anchor="t">
            <a:spAutoFit/>
          </a:bodyPr>
          <a:lstStyle/>
          <a:p>
            <a:pPr marL="288925" lvl="0" indent="-288925" algn="just" eaLnBrk="0" hangingPunct="0">
              <a:lnSpc>
                <a:spcPct val="125000"/>
              </a:lnSpc>
              <a:buClr>
                <a:srgbClr val="FF9900"/>
              </a:buClr>
              <a:buFont typeface="Wingdings" charset="2"/>
              <a:buNone/>
            </a:pPr>
            <a:r>
              <a:rPr lang="zh-CN" altLang="en-US" sz="2800" b="1" dirty="0">
                <a:solidFill>
                  <a:srgbClr val="C00000"/>
                </a:solidFill>
                <a:latin typeface="微软雅黑" pitchFamily="34" charset="-122"/>
                <a:ea typeface="微软雅黑" pitchFamily="34" charset="-122"/>
                <a:sym typeface="微软雅黑" pitchFamily="34" charset="-122"/>
              </a:rPr>
              <a:t>安全生产的核心是人的问题，尤其是管理者的问题。</a:t>
            </a:r>
          </a:p>
          <a:p>
            <a:pPr marL="288925" lvl="0" indent="-288925" algn="just" eaLnBrk="0" hangingPunct="0">
              <a:lnSpc>
                <a:spcPct val="125000"/>
              </a:lnSpc>
              <a:buClr>
                <a:srgbClr val="FF9900"/>
              </a:buClr>
              <a:buFont typeface="Wingdings" charset="2"/>
              <a:buNone/>
            </a:pPr>
            <a:endParaRPr lang="zh-CN" altLang="en-US" sz="2400" dirty="0">
              <a:solidFill>
                <a:srgbClr val="000000"/>
              </a:solidFill>
              <a:latin typeface="微软雅黑" pitchFamily="34" charset="-122"/>
              <a:ea typeface="微软雅黑" pitchFamily="34" charset="-122"/>
              <a:sym typeface="微软雅黑" pitchFamily="34" charset="-122"/>
            </a:endParaRPr>
          </a:p>
          <a:p>
            <a:pPr marL="288925" lvl="0" indent="-288925" algn="just" eaLnBrk="0" hangingPunct="0">
              <a:lnSpc>
                <a:spcPct val="125000"/>
              </a:lnSpc>
              <a:buClr>
                <a:srgbClr val="FF9900"/>
              </a:buClr>
              <a:buFont typeface="Wingdings" charset="2"/>
              <a:buChar char="­"/>
            </a:pPr>
            <a:r>
              <a:rPr lang="zh-CN" altLang="en-US" sz="2400" dirty="0">
                <a:solidFill>
                  <a:srgbClr val="000000"/>
                </a:solidFill>
                <a:latin typeface="微软雅黑" pitchFamily="34" charset="-122"/>
                <a:ea typeface="微软雅黑" pitchFamily="34" charset="-122"/>
                <a:sym typeface="微软雅黑" pitchFamily="34" charset="-122"/>
              </a:rPr>
              <a:t>也就是我们常说的</a:t>
            </a:r>
            <a:r>
              <a:rPr lang="zh-CN" altLang="en-US" sz="2400" b="1" dirty="0">
                <a:solidFill>
                  <a:srgbClr val="006600"/>
                </a:solidFill>
                <a:latin typeface="微软雅黑" pitchFamily="34" charset="-122"/>
                <a:ea typeface="微软雅黑" pitchFamily="34" charset="-122"/>
                <a:sym typeface="微软雅黑" pitchFamily="34" charset="-122"/>
              </a:rPr>
              <a:t>问题在基层，根子在领导。</a:t>
            </a:r>
          </a:p>
          <a:p>
            <a:pPr marL="288925" lvl="0" indent="-288925" algn="just" eaLnBrk="0" hangingPunct="0">
              <a:lnSpc>
                <a:spcPct val="125000"/>
              </a:lnSpc>
              <a:buClr>
                <a:srgbClr val="FF9900"/>
              </a:buClr>
              <a:buFont typeface="Wingdings" charset="2"/>
              <a:buNone/>
            </a:pPr>
            <a:endParaRPr lang="zh-CN" altLang="en-US" sz="2400" dirty="0">
              <a:solidFill>
                <a:srgbClr val="FF0000"/>
              </a:solidFill>
              <a:latin typeface="微软雅黑" pitchFamily="34" charset="-122"/>
              <a:ea typeface="微软雅黑" pitchFamily="34" charset="-122"/>
              <a:sym typeface="微软雅黑" pitchFamily="34" charset="-122"/>
            </a:endParaRPr>
          </a:p>
          <a:p>
            <a:pPr marL="288925" lvl="0" indent="-288925" algn="just" eaLnBrk="0" hangingPunct="0">
              <a:lnSpc>
                <a:spcPct val="125000"/>
              </a:lnSpc>
              <a:buClr>
                <a:srgbClr val="FF9900"/>
              </a:buClr>
              <a:buFont typeface="Wingdings" charset="2"/>
              <a:buChar char="­"/>
            </a:pPr>
            <a:r>
              <a:rPr lang="zh-CN" altLang="en-US" sz="2000" dirty="0">
                <a:solidFill>
                  <a:srgbClr val="FF0000"/>
                </a:solidFill>
                <a:latin typeface="微软雅黑" pitchFamily="34" charset="-122"/>
                <a:ea typeface="微软雅黑" pitchFamily="34" charset="-122"/>
                <a:sym typeface="微软雅黑" pitchFamily="34" charset="-122"/>
              </a:rPr>
              <a:t>事故是工人生产出来的！</a:t>
            </a:r>
            <a:r>
              <a:rPr lang="zh-CN" altLang="en-US" sz="2000" dirty="0">
                <a:solidFill>
                  <a:srgbClr val="000000"/>
                </a:solidFill>
                <a:latin typeface="微软雅黑" pitchFamily="34" charset="-122"/>
                <a:ea typeface="微软雅黑" pitchFamily="34" charset="-122"/>
                <a:sym typeface="微软雅黑" pitchFamily="34" charset="-122"/>
              </a:rPr>
              <a:t>（违章作业；安全意识淡薄、忽视危险等）</a:t>
            </a:r>
          </a:p>
          <a:p>
            <a:pPr marL="288925" lvl="0" indent="-288925" algn="just" eaLnBrk="0" hangingPunct="0">
              <a:lnSpc>
                <a:spcPct val="125000"/>
              </a:lnSpc>
              <a:buClr>
                <a:srgbClr val="FF9900"/>
              </a:buClr>
              <a:buFont typeface="Wingdings" charset="2"/>
              <a:buChar char="­"/>
            </a:pPr>
            <a:r>
              <a:rPr lang="zh-CN" altLang="en-US" sz="2000" dirty="0">
                <a:solidFill>
                  <a:srgbClr val="FF0000"/>
                </a:solidFill>
                <a:latin typeface="微软雅黑" pitchFamily="34" charset="-122"/>
                <a:ea typeface="微软雅黑" pitchFamily="34" charset="-122"/>
                <a:sym typeface="微软雅黑" pitchFamily="34" charset="-122"/>
              </a:rPr>
              <a:t>也是管理者管理出来的</a:t>
            </a:r>
            <a:r>
              <a:rPr lang="en-US" altLang="x-none" sz="2000" dirty="0">
                <a:solidFill>
                  <a:srgbClr val="FF0000"/>
                </a:solidFill>
                <a:latin typeface="微软雅黑" pitchFamily="34" charset="-122"/>
                <a:ea typeface="微软雅黑" pitchFamily="34" charset="-122"/>
                <a:sym typeface="微软雅黑" pitchFamily="34" charset="-122"/>
              </a:rPr>
              <a:t>!</a:t>
            </a:r>
            <a:r>
              <a:rPr lang="en-US" altLang="x-none" sz="2000" dirty="0">
                <a:solidFill>
                  <a:srgbClr val="000000"/>
                </a:solidFill>
                <a:latin typeface="微软雅黑" pitchFamily="34" charset="-122"/>
                <a:ea typeface="微软雅黑" pitchFamily="34" charset="-122"/>
                <a:sym typeface="微软雅黑" pitchFamily="34" charset="-122"/>
              </a:rPr>
              <a:t> </a:t>
            </a:r>
            <a:r>
              <a:rPr lang="zh-CN" altLang="en-US" sz="2000" dirty="0">
                <a:solidFill>
                  <a:srgbClr val="000000"/>
                </a:solidFill>
                <a:latin typeface="微软雅黑" pitchFamily="34" charset="-122"/>
                <a:ea typeface="微软雅黑" pitchFamily="34" charset="-122"/>
                <a:sym typeface="微软雅黑" pitchFamily="34" charset="-122"/>
              </a:rPr>
              <a:t>（管理失误；操作程序缺陷；违章指挥等）</a:t>
            </a:r>
          </a:p>
          <a:p>
            <a:pPr marL="288925" lvl="0" indent="-288925" algn="just" eaLnBrk="0" hangingPunct="0">
              <a:lnSpc>
                <a:spcPct val="125000"/>
              </a:lnSpc>
              <a:buClr>
                <a:srgbClr val="FF9900"/>
              </a:buClr>
              <a:buFont typeface="Wingdings" charset="2"/>
              <a:buChar char="­"/>
            </a:pPr>
            <a:r>
              <a:rPr lang="zh-CN" altLang="en-US" sz="2000" dirty="0">
                <a:solidFill>
                  <a:srgbClr val="FF0000"/>
                </a:solidFill>
                <a:latin typeface="微软雅黑" pitchFamily="34" charset="-122"/>
                <a:ea typeface="微软雅黑" pitchFamily="34" charset="-122"/>
                <a:sym typeface="微软雅黑" pitchFamily="34" charset="-122"/>
              </a:rPr>
              <a:t>更是企业领导人领导出来的</a:t>
            </a:r>
            <a:r>
              <a:rPr lang="en-US" altLang="x-none" sz="2000" dirty="0">
                <a:solidFill>
                  <a:srgbClr val="FF0000"/>
                </a:solidFill>
                <a:latin typeface="微软雅黑" pitchFamily="34" charset="-122"/>
                <a:ea typeface="微软雅黑" pitchFamily="34" charset="-122"/>
                <a:sym typeface="微软雅黑" pitchFamily="34" charset="-122"/>
              </a:rPr>
              <a:t>! </a:t>
            </a:r>
            <a:r>
              <a:rPr lang="zh-CN" altLang="en-US" sz="2000" dirty="0">
                <a:solidFill>
                  <a:srgbClr val="000000"/>
                </a:solidFill>
                <a:latin typeface="微软雅黑" pitchFamily="34" charset="-122"/>
                <a:ea typeface="微软雅黑" pitchFamily="34" charset="-122"/>
                <a:sym typeface="微软雅黑" pitchFamily="34" charset="-122"/>
              </a:rPr>
              <a:t>（安全投入不够；不重视安全；违章指挥等）</a:t>
            </a:r>
            <a:endParaRPr lang="zh-CN" altLang="en-US" sz="2000" dirty="0">
              <a:latin typeface="Arial" charset="0"/>
              <a:ea typeface="宋体" charset="-122"/>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190228" y="14128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pic>
        <p:nvPicPr>
          <p:cNvPr id="3" name="图片 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398270" y="857250"/>
            <a:ext cx="6347460" cy="3930650"/>
          </a:xfrm>
          <a:prstGeom prst="rect">
            <a:avLst/>
          </a:prstGeom>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30421" y="10742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44550" y="923925"/>
            <a:ext cx="4872355" cy="619125"/>
          </a:xfrm>
          <a:prstGeom prst="homePlate">
            <a:avLst>
              <a:gd name="adj" fmla="val 25998"/>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（六）如何控制不安全行为？     </a:t>
            </a:r>
          </a:p>
        </p:txBody>
      </p:sp>
      <p:sp>
        <p:nvSpPr>
          <p:cNvPr id="19" name="矩形 18"/>
          <p:cNvSpPr/>
          <p:nvPr/>
        </p:nvSpPr>
        <p:spPr>
          <a:xfrm>
            <a:off x="844550" y="1870075"/>
            <a:ext cx="7896225" cy="272288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1、观察：通过观察发现不安全行为</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2、沟通</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——强化安全意识</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——制止不安全行为的重复发生</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沟通应该讲究技巧，善于鼓励、肯定员工的优点，从而起到有效沟通的目的。</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1746"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如果回答是，您有较强的安全意识</a:t>
            </a:r>
          </a:p>
        </p:txBody>
      </p:sp>
      <p:sp>
        <p:nvSpPr>
          <p:cNvPr id="4" name="标题 1"/>
          <p:cNvSpPr>
            <a:spLocks noGrp="1"/>
          </p:cNvSpPr>
          <p:nvPr/>
        </p:nvSpPr>
        <p:spPr>
          <a:xfrm>
            <a:off x="795338" y="1987550"/>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20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你是否渴望花时间学习如何更安全地工作，   </a:t>
            </a:r>
            <a:endParaRPr lang="en-US" altLang="zh-CN" sz="3200" b="1" i="0" u="none" strike="noStrike" kern="2200" baseline="0" noProof="1">
              <a:solidFill>
                <a:srgbClr val="203864"/>
              </a:solidFill>
              <a:effectLst>
                <a:outerShdw blurRad="38100" dist="38100" dir="2700000" algn="tl">
                  <a:srgbClr val="000000">
                    <a:alpha val="43137"/>
                  </a:srgbClr>
                </a:outerShdw>
              </a:effectLst>
              <a:latin typeface="+mn-ea"/>
              <a:ea typeface="+mn-ea"/>
            </a:endParaRPr>
          </a:p>
          <a:p>
            <a:pPr marR="0" rtl="0" fontAlgn="base">
              <a:lnSpc>
                <a:spcPct val="20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避免自已和他人受到意外伤害？</a:t>
            </a:r>
            <a:endParaRPr lang="en-US" altLang="zh-CN" sz="3200" b="1" i="0" u="none" strike="noStrike" kern="2200" baseline="0" noProof="1">
              <a:solidFill>
                <a:srgbClr val="203864"/>
              </a:solidFill>
              <a:effectLst>
                <a:outerShdw blurRad="38100" dist="38100" dir="2700000" algn="tl">
                  <a:srgbClr val="000000">
                    <a:alpha val="43137"/>
                  </a:srgbClr>
                </a:outerShdw>
              </a:effectLst>
              <a:latin typeface="+mn-ea"/>
              <a:ea typeface="+mn-ea"/>
            </a:endParaRPr>
          </a:p>
        </p:txBody>
      </p:sp>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80663" y="10445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三、如何实现有感领导主动安全管理</a:t>
            </a:r>
          </a:p>
        </p:txBody>
      </p:sp>
      <p:sp>
        <p:nvSpPr>
          <p:cNvPr id="2" name="AutoShape 11"/>
          <p:cNvSpPr/>
          <p:nvPr/>
        </p:nvSpPr>
        <p:spPr>
          <a:xfrm>
            <a:off x="1025525" y="1134745"/>
            <a:ext cx="3808413" cy="619125"/>
          </a:xfrm>
          <a:prstGeom prst="homePlate">
            <a:avLst>
              <a:gd name="adj" fmla="val 26000"/>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（一）什么是有感领导</a:t>
            </a:r>
          </a:p>
        </p:txBody>
      </p:sp>
      <p:sp>
        <p:nvSpPr>
          <p:cNvPr id="19" name="矩形 18"/>
          <p:cNvSpPr/>
          <p:nvPr/>
        </p:nvSpPr>
        <p:spPr>
          <a:xfrm>
            <a:off x="765810" y="1753870"/>
            <a:ext cx="7975600" cy="307086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en-US" altLang="zh-CN" sz="2000" dirty="0">
                <a:solidFill>
                  <a:srgbClr val="545454"/>
                </a:solidFill>
                <a:latin typeface="微软雅黑" pitchFamily="34" charset="-122"/>
                <a:ea typeface="微软雅黑" pitchFamily="34" charset="-122"/>
              </a:rPr>
              <a:t>     </a:t>
            </a:r>
            <a:r>
              <a:rPr lang="zh-CN" altLang="en-US" sz="2000" dirty="0">
                <a:solidFill>
                  <a:srgbClr val="545454"/>
                </a:solidFill>
                <a:latin typeface="微软雅黑" pitchFamily="34" charset="-122"/>
                <a:ea typeface="微软雅黑" pitchFamily="34" charset="-122"/>
              </a:rPr>
              <a:t>高层管理者提供</a:t>
            </a:r>
            <a:r>
              <a:rPr lang="zh-CN" altLang="en-US" sz="2400" b="1" dirty="0">
                <a:solidFill>
                  <a:srgbClr val="FF9300"/>
                </a:solidFill>
                <a:latin typeface="微软雅黑" pitchFamily="34" charset="-122"/>
                <a:ea typeface="微软雅黑" pitchFamily="34" charset="-122"/>
              </a:rPr>
              <a:t>强有力的领导</a:t>
            </a:r>
            <a:r>
              <a:rPr lang="zh-CN" altLang="en-US" sz="2000" dirty="0">
                <a:solidFill>
                  <a:srgbClr val="545454"/>
                </a:solidFill>
                <a:latin typeface="微软雅黑" pitchFamily="34" charset="-122"/>
                <a:ea typeface="微软雅黑" pitchFamily="34" charset="-122"/>
              </a:rPr>
              <a:t>和自上面下的承诺，是成功实施安全管理体系的基础。安全方针和战略目标是公司在安全管理方面的指导思想和原则，是实现良好的安全业绩的保证。高层管理者通过提供资源，通过考核和审核，不断改善公司的安全业绩。 </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优秀的企业安全文化和卓越的安全管理业绩，必须也只能通过管理层的“有感领导”来维持、推动和发展。</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安全管理是一项“由上至下”“上行下效”的管理过程！</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61050" y="5556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三、如何实现有感领导主动安全管理</a:t>
            </a:r>
          </a:p>
        </p:txBody>
      </p:sp>
      <p:sp>
        <p:nvSpPr>
          <p:cNvPr id="2" name="AutoShape 11"/>
          <p:cNvSpPr/>
          <p:nvPr/>
        </p:nvSpPr>
        <p:spPr>
          <a:xfrm>
            <a:off x="1025525" y="930275"/>
            <a:ext cx="3808413" cy="619125"/>
          </a:xfrm>
          <a:prstGeom prst="homePlate">
            <a:avLst>
              <a:gd name="adj" fmla="val 26000"/>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（一）什么是有感领导</a:t>
            </a:r>
          </a:p>
        </p:txBody>
      </p:sp>
      <p:sp>
        <p:nvSpPr>
          <p:cNvPr id="5" name="Rectangle 3"/>
          <p:cNvSpPr>
            <a:spLocks noGrp="1"/>
          </p:cNvSpPr>
          <p:nvPr>
            <p:ph type="body" idx="4294967295"/>
          </p:nvPr>
        </p:nvSpPr>
        <p:spPr>
          <a:xfrm>
            <a:off x="2493963" y="1282700"/>
            <a:ext cx="6494462" cy="3914775"/>
          </a:xfrm>
          <a:prstGeom prst="rect">
            <a:avLst/>
          </a:prstGeom>
          <a:noFill/>
          <a:ln>
            <a:noFill/>
          </a:ln>
        </p:spPr>
        <p:txBody>
          <a:bodyPr wrap="square" lIns="91440" tIns="45720" rIns="91440" bIns="45720" anchor="ctr"/>
          <a:lstStyle/>
          <a:p>
            <a:pPr marL="469900" lvl="0" indent="-469900">
              <a:lnSpc>
                <a:spcPct val="150000"/>
              </a:lnSpc>
              <a:buNone/>
            </a:pPr>
            <a:r>
              <a:rPr lang="zh-CN" altLang="en-US" sz="2000" b="1" dirty="0">
                <a:solidFill>
                  <a:srgbClr val="FF0000"/>
                </a:solidFill>
                <a:latin typeface="Microsoft YaHei UI" pitchFamily="34" charset="-122"/>
                <a:ea typeface="Microsoft YaHei UI" pitchFamily="34" charset="-122"/>
              </a:rPr>
              <a:t>重视力：</a:t>
            </a:r>
            <a:r>
              <a:rPr lang="zh-CN" altLang="en-US" sz="2000" b="1" dirty="0">
                <a:solidFill>
                  <a:schemeClr val="tx1"/>
                </a:solidFill>
                <a:latin typeface="Microsoft YaHei UI" pitchFamily="34" charset="-122"/>
                <a:ea typeface="Microsoft YaHei UI" pitchFamily="34" charset="-122"/>
              </a:rPr>
              <a:t>真正把安全放到与生产同等重要的位置；</a:t>
            </a:r>
          </a:p>
          <a:p>
            <a:pPr marL="469900" lvl="0" indent="-469900">
              <a:lnSpc>
                <a:spcPct val="150000"/>
              </a:lnSpc>
              <a:buNone/>
            </a:pPr>
            <a:r>
              <a:rPr lang="zh-CN" altLang="en-US" sz="2000" b="1" dirty="0">
                <a:solidFill>
                  <a:srgbClr val="FF0000"/>
                </a:solidFill>
                <a:latin typeface="Microsoft YaHei UI" pitchFamily="34" charset="-122"/>
                <a:ea typeface="Microsoft YaHei UI" pitchFamily="34" charset="-122"/>
              </a:rPr>
              <a:t>支持力：</a:t>
            </a:r>
            <a:r>
              <a:rPr lang="zh-CN" altLang="en-US" sz="2000" b="1" dirty="0">
                <a:solidFill>
                  <a:schemeClr val="tx1"/>
                </a:solidFill>
                <a:latin typeface="Microsoft YaHei UI" pitchFamily="34" charset="-122"/>
                <a:ea typeface="Microsoft YaHei UI" pitchFamily="34" charset="-122"/>
              </a:rPr>
              <a:t>提供人、财、物、技术、信息等资源保障；</a:t>
            </a:r>
          </a:p>
          <a:p>
            <a:pPr marL="469900" lvl="0" indent="-469900">
              <a:lnSpc>
                <a:spcPct val="150000"/>
              </a:lnSpc>
              <a:buNone/>
            </a:pPr>
            <a:r>
              <a:rPr lang="zh-CN" altLang="en-US" sz="2000" b="1" dirty="0">
                <a:solidFill>
                  <a:srgbClr val="FF0000"/>
                </a:solidFill>
                <a:latin typeface="Microsoft YaHei UI" pitchFamily="34" charset="-122"/>
                <a:ea typeface="Microsoft YaHei UI" pitchFamily="34" charset="-122"/>
              </a:rPr>
              <a:t>参与力：</a:t>
            </a:r>
            <a:r>
              <a:rPr lang="zh-CN" altLang="en-US" sz="2000" b="1" dirty="0">
                <a:solidFill>
                  <a:schemeClr val="tx1"/>
                </a:solidFill>
                <a:latin typeface="Microsoft YaHei UI" pitchFamily="34" charset="-122"/>
                <a:ea typeface="Microsoft YaHei UI" pitchFamily="34" charset="-122"/>
              </a:rPr>
              <a:t>落实个人安全行动计划、带头分享安全经验；</a:t>
            </a:r>
          </a:p>
          <a:p>
            <a:pPr marL="469900" lvl="0" indent="-469900">
              <a:lnSpc>
                <a:spcPct val="150000"/>
              </a:lnSpc>
              <a:buNone/>
            </a:pPr>
            <a:r>
              <a:rPr lang="zh-CN" altLang="en-US" sz="2000" b="1" dirty="0">
                <a:solidFill>
                  <a:srgbClr val="FF0000"/>
                </a:solidFill>
                <a:latin typeface="Microsoft YaHei UI" pitchFamily="34" charset="-122"/>
                <a:ea typeface="Microsoft YaHei UI" pitchFamily="34" charset="-122"/>
              </a:rPr>
              <a:t>示范力：</a:t>
            </a:r>
            <a:r>
              <a:rPr lang="zh-CN" altLang="en-US" sz="2000" b="1" dirty="0">
                <a:solidFill>
                  <a:schemeClr val="tx1"/>
                </a:solidFill>
                <a:latin typeface="Microsoft YaHei UI" pitchFamily="34" charset="-122"/>
                <a:ea typeface="Microsoft YaHei UI" pitchFamily="34" charset="-122"/>
              </a:rPr>
              <a:t>以身作则、率先垂范、带头遵守安全规定；</a:t>
            </a:r>
          </a:p>
          <a:p>
            <a:pPr marL="469900" lvl="0" indent="-469900">
              <a:lnSpc>
                <a:spcPct val="150000"/>
              </a:lnSpc>
              <a:buNone/>
            </a:pPr>
            <a:r>
              <a:rPr lang="zh-CN" altLang="en-US" sz="2000" b="1" dirty="0">
                <a:solidFill>
                  <a:srgbClr val="FF0000"/>
                </a:solidFill>
                <a:latin typeface="Microsoft YaHei UI" pitchFamily="34" charset="-122"/>
                <a:ea typeface="Microsoft YaHei UI" pitchFamily="34" charset="-122"/>
              </a:rPr>
              <a:t>影响力：</a:t>
            </a:r>
            <a:r>
              <a:rPr lang="zh-CN" altLang="en-US" sz="2000" b="1" dirty="0">
                <a:solidFill>
                  <a:schemeClr val="tx1"/>
                </a:solidFill>
                <a:latin typeface="Microsoft YaHei UI" pitchFamily="34" charset="-122"/>
                <a:ea typeface="Microsoft YaHei UI" pitchFamily="34" charset="-122"/>
              </a:rPr>
              <a:t>领导展现的安全行为对员工的正面影响。</a:t>
            </a:r>
          </a:p>
        </p:txBody>
      </p:sp>
      <p:sp>
        <p:nvSpPr>
          <p:cNvPr id="118789" name="Rectangle 5"/>
          <p:cNvSpPr/>
          <p:nvPr/>
        </p:nvSpPr>
        <p:spPr>
          <a:xfrm>
            <a:off x="1127125" y="2038350"/>
            <a:ext cx="609600" cy="2541588"/>
          </a:xfrm>
          <a:prstGeom prst="rect">
            <a:avLst/>
          </a:prstGeom>
          <a:noFill/>
          <a:ln w="9525">
            <a:noFill/>
          </a:ln>
        </p:spPr>
        <p:txBody>
          <a:bodyPr lIns="78814" tIns="39406" rIns="78814" bIns="39406" anchor="t">
            <a:spAutoFit/>
          </a:bodyPr>
          <a:lstStyle/>
          <a:p>
            <a:pPr lvl="0" indent="0" defTabSz="927100" fontAlgn="ctr"/>
            <a:r>
              <a:rPr lang="zh-CN" altLang="en-US" sz="3200" b="1" dirty="0">
                <a:solidFill>
                  <a:srgbClr val="FF9300"/>
                </a:solidFill>
                <a:latin typeface="Microsoft YaHei UI" pitchFamily="34" charset="-122"/>
                <a:ea typeface="Microsoft YaHei UI" pitchFamily="34" charset="-122"/>
              </a:rPr>
              <a:t>有感领</a:t>
            </a:r>
          </a:p>
          <a:p>
            <a:pPr lvl="0" indent="0" defTabSz="927100" fontAlgn="ctr"/>
            <a:r>
              <a:rPr lang="zh-CN" altLang="en-US" sz="3200" b="1" dirty="0">
                <a:solidFill>
                  <a:srgbClr val="FF9300"/>
                </a:solidFill>
                <a:latin typeface="Microsoft YaHei UI" pitchFamily="34" charset="-122"/>
                <a:ea typeface="Microsoft YaHei UI" pitchFamily="34" charset="-122"/>
              </a:rPr>
              <a:t>导</a:t>
            </a:r>
          </a:p>
          <a:p>
            <a:pPr lvl="0" indent="0" defTabSz="927100" fontAlgn="ctr"/>
            <a:r>
              <a:rPr lang="zh-CN" altLang="en-US" sz="3200" b="1" dirty="0">
                <a:solidFill>
                  <a:srgbClr val="FF9300"/>
                </a:solidFill>
                <a:latin typeface="Microsoft YaHei UI" pitchFamily="34" charset="-122"/>
                <a:ea typeface="Microsoft YaHei UI" pitchFamily="34" charset="-122"/>
              </a:rPr>
              <a:t>力</a:t>
            </a:r>
          </a:p>
        </p:txBody>
      </p:sp>
      <p:sp>
        <p:nvSpPr>
          <p:cNvPr id="9" name="AutoShape 6"/>
          <p:cNvSpPr/>
          <p:nvPr/>
        </p:nvSpPr>
        <p:spPr bwMode="auto">
          <a:xfrm>
            <a:off x="2038350" y="2038350"/>
            <a:ext cx="336550" cy="2620963"/>
          </a:xfrm>
          <a:prstGeom prst="leftBrace">
            <a:avLst>
              <a:gd name="adj1" fmla="val 77058"/>
              <a:gd name="adj2" fmla="val 50000"/>
            </a:avLst>
          </a:prstGeom>
          <a:noFill/>
          <a:ln w="47625" cmpd="sng">
            <a:solidFill>
              <a:schemeClr val="tx2"/>
            </a:solidFill>
            <a:round/>
          </a:ln>
        </p:spPr>
        <p:txBody>
          <a:bodyPr wrap="none" lIns="78814" tIns="39406" rIns="78814" bIns="39406" anchor="ctr"/>
          <a:lstStyle/>
          <a:p>
            <a:pPr marL="0" marR="0" lvl="0" indent="0" algn="ctr" defTabSz="927100" rtl="0" eaLnBrk="1" fontAlgn="ctr"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Microsoft YaHei UI" pitchFamily="34" charset="-122"/>
              <a:ea typeface="Microsoft YaHei UI" pitchFamily="34" charset="-122"/>
              <a:cs typeface="+mn-cs"/>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indefinite"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40953" y="12811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三、如何实现有感领导主动安全管理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82</a:t>
            </a:fld>
            <a:endParaRPr lang="en-US" altLang="zh-CN"/>
          </a:p>
        </p:txBody>
      </p:sp>
      <p:sp>
        <p:nvSpPr>
          <p:cNvPr id="3" name="文本框 2"/>
          <p:cNvSpPr txBox="1"/>
          <p:nvPr/>
        </p:nvSpPr>
        <p:spPr>
          <a:xfrm>
            <a:off x="587375" y="1293813"/>
            <a:ext cx="7970838" cy="3017838"/>
          </a:xfrm>
          <a:prstGeom prst="rect">
            <a:avLst/>
          </a:prstGeom>
          <a:noFill/>
        </p:spPr>
        <p:txBody>
          <a:bodyPr wrap="square" rtlCol="0" anchor="t">
            <a:spAutoFit/>
          </a:bodyPr>
          <a:lstStyle/>
          <a:p>
            <a:pPr lvl="0" defTabSz="935355" fontAlgn="base">
              <a:lnSpc>
                <a:spcPct val="160000"/>
              </a:lnSpc>
              <a:buClr>
                <a:srgbClr val="0033CC"/>
              </a:buClr>
              <a:buSzPct val="90000"/>
              <a:buFont typeface="Wingdings" charset="2"/>
              <a:buChar char="u"/>
            </a:pPr>
            <a:r>
              <a:rPr lang="zh-CN" altLang="en-US" sz="2000" strike="noStrike" noProof="1">
                <a:effectLst>
                  <a:outerShdw blurRad="38100" dist="38100" dir="2700000">
                    <a:srgbClr val="C0C0C0"/>
                  </a:outerShdw>
                </a:effectLst>
                <a:latin typeface="微软雅黑" pitchFamily="34" charset="-122"/>
                <a:ea typeface="微软雅黑" pitchFamily="34" charset="-122"/>
                <a:cs typeface="+mn-ea"/>
                <a:sym typeface="+mn-ea"/>
              </a:rPr>
              <a:t> 通过各级领导在安全方面的以身作则，能够带动员工积极参与安全文化建设、自觉遵守各项安全标准，</a:t>
            </a:r>
            <a:r>
              <a:rPr lang="zh-CN" altLang="en-US" sz="2000"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sym typeface="+mn-ea"/>
              </a:rPr>
              <a:t>创造遵章守纪和全员参与的氛围；</a:t>
            </a:r>
            <a:endParaRPr lang="zh-CN" altLang="en-US" sz="2000" strike="noStrike" noProof="1">
              <a:solidFill>
                <a:srgbClr val="FF0000"/>
              </a:solidFill>
              <a:effectLst>
                <a:outerShdw blurRad="38100" dist="38100" dir="2700000">
                  <a:srgbClr val="C0C0C0"/>
                </a:outerShdw>
              </a:effectLst>
              <a:latin typeface="微软雅黑" pitchFamily="34" charset="-122"/>
              <a:ea typeface="微软雅黑" pitchFamily="34" charset="-122"/>
            </a:endParaRPr>
          </a:p>
          <a:p>
            <a:pPr lvl="0" defTabSz="935355" fontAlgn="base">
              <a:lnSpc>
                <a:spcPct val="160000"/>
              </a:lnSpc>
              <a:buClr>
                <a:srgbClr val="0033CC"/>
              </a:buClr>
              <a:buSzPct val="90000"/>
              <a:buFont typeface="Wingdings" charset="2"/>
              <a:buChar char="u"/>
            </a:pPr>
            <a:r>
              <a:rPr lang="zh-CN" altLang="en-US" sz="2000" strike="noStrike" noProof="1">
                <a:effectLst>
                  <a:outerShdw blurRad="38100" dist="38100" dir="2700000">
                    <a:srgbClr val="C0C0C0"/>
                  </a:outerShdw>
                </a:effectLst>
                <a:latin typeface="微软雅黑" pitchFamily="34" charset="-122"/>
                <a:ea typeface="微软雅黑" pitchFamily="34" charset="-122"/>
                <a:cs typeface="+mn-ea"/>
                <a:sym typeface="+mn-ea"/>
              </a:rPr>
              <a:t>  在各级领导实践有感领导的过程中，掌握相关安全管理标准和工具，</a:t>
            </a:r>
            <a:r>
              <a:rPr lang="zh-CN" altLang="en-US" sz="2000"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sym typeface="+mn-ea"/>
              </a:rPr>
              <a:t>提高自身驾驭安全管理的能力；</a:t>
            </a:r>
            <a:endParaRPr lang="zh-CN" altLang="en-US" sz="2000" strike="noStrike" noProof="1">
              <a:solidFill>
                <a:srgbClr val="FF0000"/>
              </a:solidFill>
              <a:effectLst>
                <a:outerShdw blurRad="38100" dist="38100" dir="2700000">
                  <a:srgbClr val="C0C0C0"/>
                </a:outerShdw>
              </a:effectLst>
              <a:latin typeface="微软雅黑" pitchFamily="34" charset="-122"/>
              <a:ea typeface="微软雅黑" pitchFamily="34" charset="-122"/>
            </a:endParaRPr>
          </a:p>
          <a:p>
            <a:pPr lvl="0" defTabSz="935355" fontAlgn="base">
              <a:lnSpc>
                <a:spcPct val="160000"/>
              </a:lnSpc>
              <a:buClr>
                <a:srgbClr val="0033CC"/>
              </a:buClr>
              <a:buSzPct val="90000"/>
              <a:buFont typeface="Wingdings" charset="2"/>
              <a:buChar char="u"/>
            </a:pPr>
            <a:r>
              <a:rPr lang="zh-CN" altLang="en-US" sz="2000" strike="noStrike" noProof="1">
                <a:effectLst>
                  <a:outerShdw blurRad="38100" dist="38100" dir="2700000">
                    <a:srgbClr val="C0C0C0"/>
                  </a:outerShdw>
                </a:effectLst>
                <a:latin typeface="微软雅黑" pitchFamily="34" charset="-122"/>
                <a:ea typeface="微软雅黑" pitchFamily="34" charset="-122"/>
                <a:cs typeface="+mn-ea"/>
                <a:sym typeface="+mn-ea"/>
              </a:rPr>
              <a:t>  通过运用有效的沟通和激励措施，</a:t>
            </a:r>
            <a:r>
              <a:rPr lang="zh-CN" altLang="en-US" sz="2000"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sym typeface="+mn-ea"/>
              </a:rPr>
              <a:t>提高团队的凝聚力，</a:t>
            </a:r>
            <a:r>
              <a:rPr lang="zh-CN" altLang="en-US" sz="2000" strike="noStrike" noProof="1">
                <a:effectLst>
                  <a:outerShdw blurRad="38100" dist="38100" dir="2700000">
                    <a:srgbClr val="C0C0C0"/>
                  </a:outerShdw>
                </a:effectLst>
                <a:latin typeface="微软雅黑" pitchFamily="34" charset="-122"/>
                <a:ea typeface="微软雅黑" pitchFamily="34" charset="-122"/>
                <a:cs typeface="+mn-ea"/>
                <a:sym typeface="+mn-ea"/>
              </a:rPr>
              <a:t>从而带动团队各项业务的发展。</a:t>
            </a:r>
            <a:endParaRPr lang="zh-CN" altLang="en-US" sz="2000" strike="noStrike" noProof="1">
              <a:latin typeface="微软雅黑" pitchFamily="34" charset="-122"/>
              <a:ea typeface="微软雅黑" pitchFamily="34" charset="-122"/>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三、如何实现有感领导主动安全管理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83</a:t>
            </a:fld>
            <a:endParaRPr lang="en-US" altLang="zh-CN"/>
          </a:p>
        </p:txBody>
      </p:sp>
      <p:sp>
        <p:nvSpPr>
          <p:cNvPr id="1797" name="Shape 1797"/>
          <p:cNvSpPr/>
          <p:nvPr/>
        </p:nvSpPr>
        <p:spPr>
          <a:xfrm>
            <a:off x="1078116" y="1633836"/>
            <a:ext cx="7096763" cy="2286000"/>
          </a:xfrm>
          <a:prstGeom prst="rect">
            <a:avLst/>
          </a:prstGeom>
          <a:ln w="12700">
            <a:miter lim="400000"/>
          </a:ln>
        </p:spPr>
        <p:txBody>
          <a:bodyPr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pPr marL="342900" indent="-342900" algn="just">
              <a:lnSpc>
                <a:spcPct val="150000"/>
              </a:lnSpc>
              <a:buFont typeface="Wingdings" charset="2"/>
              <a:buChar char="p"/>
              <a:defRPr sz="1800">
                <a:solidFill>
                  <a:srgbClr val="000000"/>
                </a:solidFill>
                <a:uFillTx/>
              </a:defRPr>
            </a:pPr>
            <a:r>
              <a:rPr sz="2000">
                <a:latin typeface="微软雅黑" pitchFamily="34" charset="-122"/>
                <a:ea typeface="微软雅黑" pitchFamily="34" charset="-122"/>
              </a:rPr>
              <a:t>安全管理是一个自上而下的过程，高层领导个人的承诺、领导力和推动力从根本上决定了安全工作的成功；</a:t>
            </a:r>
          </a:p>
          <a:p>
            <a:pPr marL="342900" indent="-342900" algn="just">
              <a:lnSpc>
                <a:spcPct val="150000"/>
              </a:lnSpc>
              <a:buFont typeface="Wingdings" charset="2"/>
              <a:buChar char="p"/>
              <a:defRPr sz="1800">
                <a:solidFill>
                  <a:srgbClr val="000000"/>
                </a:solidFill>
                <a:uFillTx/>
              </a:defRPr>
            </a:pPr>
            <a:r>
              <a:rPr sz="2000">
                <a:latin typeface="微软雅黑" pitchFamily="34" charset="-122"/>
                <a:ea typeface="微软雅黑" pitchFamily="34" charset="-122"/>
              </a:rPr>
              <a:t> 安全文化实际上就是“一把手”文化。   </a:t>
            </a:r>
          </a:p>
          <a:p>
            <a:pPr marL="342900" indent="-342900" algn="just">
              <a:lnSpc>
                <a:spcPct val="150000"/>
              </a:lnSpc>
              <a:buFont typeface="Wingdings" charset="2"/>
              <a:buChar char="p"/>
              <a:defRPr sz="1800">
                <a:solidFill>
                  <a:srgbClr val="000000"/>
                </a:solidFill>
                <a:uFillTx/>
              </a:defRPr>
            </a:pPr>
            <a:r>
              <a:rPr sz="2000">
                <a:latin typeface="微软雅黑" pitchFamily="34" charset="-122"/>
                <a:ea typeface="微软雅黑" pitchFamily="34" charset="-122"/>
              </a:rPr>
              <a:t>从思想认识、工作态度、管理方法和个人行为四个方面，通过以身作则、亲历亲为、率先垂范体现“有感领导”。</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0" nodeType="afterEffect">
                                  <p:stCondLst>
                                    <p:cond delay="0"/>
                                  </p:stCondLst>
                                  <p:childTnLst>
                                    <p:set>
                                      <p:cBhvr>
                                        <p:cTn id="6" dur="indefinite" fill="hold"/>
                                        <p:tgtEl>
                                          <p:spTgt spid="1797"/>
                                        </p:tgtEl>
                                        <p:attrNameLst>
                                          <p:attrName>style.visibility</p:attrName>
                                        </p:attrNameLst>
                                      </p:cBhvr>
                                      <p:to>
                                        <p:strVal val="visible"/>
                                      </p:to>
                                    </p:set>
                                    <p:anim calcmode="lin" valueType="num">
                                      <p:cBhvr>
                                        <p:cTn id="7" dur="300" fill="hold"/>
                                        <p:tgtEl>
                                          <p:spTgt spid="1797"/>
                                        </p:tgtEl>
                                        <p:attrNameLst>
                                          <p:attrName>ppt_x</p:attrName>
                                        </p:attrNameLst>
                                      </p:cBhvr>
                                      <p:tavLst>
                                        <p:tav tm="0">
                                          <p:val>
                                            <p:strVal val="0-#ppt_w/2"/>
                                          </p:val>
                                        </p:tav>
                                        <p:tav tm="100000">
                                          <p:val>
                                            <p:strVal val="#ppt_x"/>
                                          </p:val>
                                        </p:tav>
                                      </p:tavLst>
                                    </p:anim>
                                    <p:anim calcmode="lin" valueType="num">
                                      <p:cBhvr>
                                        <p:cTn id="8" dur="300" fill="hold"/>
                                        <p:tgtEl>
                                          <p:spTgt spid="1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7" grpId="10" animBg="1"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61050" y="118068"/>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三、如何实现有感领导主动安全管理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84</a:t>
            </a:fld>
            <a:endParaRPr lang="en-US" altLang="zh-CN"/>
          </a:p>
        </p:txBody>
      </p:sp>
      <p:sp>
        <p:nvSpPr>
          <p:cNvPr id="61442" name="Text Box 6"/>
          <p:cNvSpPr txBox="1">
            <a:spLocks noChangeArrowheads="1"/>
          </p:cNvSpPr>
          <p:nvPr/>
        </p:nvSpPr>
        <p:spPr bwMode="auto">
          <a:xfrm>
            <a:off x="498793" y="1047115"/>
            <a:ext cx="8656638" cy="3636963"/>
          </a:xfrm>
          <a:prstGeom prst="rect">
            <a:avLst/>
          </a:prstGeom>
          <a:noFill/>
          <a:ln w="9525">
            <a:noFill/>
            <a:miter lim="800000"/>
          </a:ln>
        </p:spPr>
        <p:txBody>
          <a:bodyPr lIns="91392" tIns="45698" rIns="91392" bIns="45698">
            <a:spAutoFit/>
          </a:bodyPr>
          <a:lstStyle/>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批准、颁布并沟通安全</a:t>
            </a:r>
            <a:r>
              <a:rPr lang="zh-CN" altLang="en-US" sz="24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承诺</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进行安全承诺，积极履行，</a:t>
            </a:r>
            <a:r>
              <a:rPr lang="zh-CN" altLang="en-US" sz="24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示范引领</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主动学习掌握安全</a:t>
            </a:r>
            <a:r>
              <a:rPr lang="zh-CN" altLang="en-US" sz="24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知识、理念和工具方法</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给予安全项目充足的资金和其它人力物力资源的支持；</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辅导自己的下属提高管理技能；</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亲自表彰在改进安全方面取得成绩的单位和个人。</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p:cTn id="7" dur="500" fill="hold"/>
                                        <p:tgtEl>
                                          <p:spTgt spid="6144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614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2">
                                            <p:txEl>
                                              <p:pRg st="1" end="1"/>
                                            </p:txEl>
                                          </p:spTgt>
                                        </p:tgtEl>
                                        <p:attrNameLst>
                                          <p:attrName>style.visibility</p:attrName>
                                        </p:attrNameLst>
                                      </p:cBhvr>
                                      <p:to>
                                        <p:strVal val="visible"/>
                                      </p:to>
                                    </p:set>
                                    <p:anim calcmode="lin" valueType="num">
                                      <p:cBhvr>
                                        <p:cTn id="13" dur="500" fill="hold"/>
                                        <p:tgtEl>
                                          <p:spTgt spid="6144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14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42">
                                            <p:txEl>
                                              <p:pRg st="2" end="2"/>
                                            </p:txEl>
                                          </p:spTgt>
                                        </p:tgtEl>
                                        <p:attrNameLst>
                                          <p:attrName>style.visibility</p:attrName>
                                        </p:attrNameLst>
                                      </p:cBhvr>
                                      <p:to>
                                        <p:strVal val="visible"/>
                                      </p:to>
                                    </p:set>
                                    <p:anim calcmode="lin" valueType="num">
                                      <p:cBhvr>
                                        <p:cTn id="19" dur="500" fill="hold"/>
                                        <p:tgtEl>
                                          <p:spTgt spid="61442">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614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42">
                                            <p:txEl>
                                              <p:pRg st="3" end="3"/>
                                            </p:txEl>
                                          </p:spTgt>
                                        </p:tgtEl>
                                        <p:attrNameLst>
                                          <p:attrName>style.visibility</p:attrName>
                                        </p:attrNameLst>
                                      </p:cBhvr>
                                      <p:to>
                                        <p:strVal val="visible"/>
                                      </p:to>
                                    </p:set>
                                    <p:anim calcmode="lin" valueType="num">
                                      <p:cBhvr>
                                        <p:cTn id="25" dur="500" fill="hold"/>
                                        <p:tgtEl>
                                          <p:spTgt spid="6144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614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42">
                                            <p:txEl>
                                              <p:pRg st="4" end="4"/>
                                            </p:txEl>
                                          </p:spTgt>
                                        </p:tgtEl>
                                        <p:attrNameLst>
                                          <p:attrName>style.visibility</p:attrName>
                                        </p:attrNameLst>
                                      </p:cBhvr>
                                      <p:to>
                                        <p:strVal val="visible"/>
                                      </p:to>
                                    </p:set>
                                    <p:anim calcmode="lin" valueType="num">
                                      <p:cBhvr>
                                        <p:cTn id="31" dur="500" fill="hold"/>
                                        <p:tgtEl>
                                          <p:spTgt spid="61442">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614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42">
                                            <p:txEl>
                                              <p:pRg st="5" end="5"/>
                                            </p:txEl>
                                          </p:spTgt>
                                        </p:tgtEl>
                                        <p:attrNameLst>
                                          <p:attrName>style.visibility</p:attrName>
                                        </p:attrNameLst>
                                      </p:cBhvr>
                                      <p:to>
                                        <p:strVal val="visible"/>
                                      </p:to>
                                    </p:set>
                                    <p:anim calcmode="lin" valueType="num">
                                      <p:cBhvr>
                                        <p:cTn id="37" dur="500" fill="hold"/>
                                        <p:tgtEl>
                                          <p:spTgt spid="61442">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614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四、如何实现直线管理层主动安全管理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85</a:t>
            </a:fld>
            <a:endParaRPr lang="en-US" altLang="zh-CN"/>
          </a:p>
        </p:txBody>
      </p:sp>
      <p:sp>
        <p:nvSpPr>
          <p:cNvPr id="13" name="标题 1"/>
          <p:cNvSpPr txBox="1"/>
          <p:nvPr/>
        </p:nvSpPr>
        <p:spPr>
          <a:xfrm>
            <a:off x="663575" y="3460750"/>
            <a:ext cx="8304213" cy="99536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400" kern="1200">
                <a:solidFill>
                  <a:schemeClr val="bg1"/>
                </a:solidFill>
                <a:latin typeface="+mn-ea"/>
                <a:ea typeface="+mn-ea"/>
                <a:cs typeface="+mj-cs"/>
              </a:defRPr>
            </a:lvl1pPr>
          </a:lstStyle>
          <a:p>
            <a:pPr fontAlgn="base">
              <a:lnSpc>
                <a:spcPct val="250000"/>
              </a:lnSpc>
            </a:pPr>
            <a:r>
              <a:rPr sz="3600" b="1" strike="noStrike" kern="2200" noProof="1">
                <a:solidFill>
                  <a:srgbClr val="FF9300"/>
                </a:solidFill>
                <a:effectLst>
                  <a:outerShdw blurRad="38100" dist="38100" dir="2700000" algn="tl">
                    <a:srgbClr val="000000">
                      <a:alpha val="43137"/>
                    </a:srgbClr>
                  </a:outerShdw>
                </a:effectLst>
                <a:latin typeface="微软雅黑" pitchFamily="34" charset="-122"/>
                <a:ea typeface="微软雅黑" pitchFamily="34" charset="-122"/>
                <a:cs typeface="+mj-cs"/>
              </a:rPr>
              <a:t>直线管理层将承担起安全管理主体责任</a:t>
            </a:r>
          </a:p>
        </p:txBody>
      </p:sp>
      <p:sp>
        <p:nvSpPr>
          <p:cNvPr id="3" name="标题 1"/>
          <p:cNvSpPr txBox="1"/>
          <p:nvPr/>
        </p:nvSpPr>
        <p:spPr>
          <a:xfrm>
            <a:off x="204788" y="1812925"/>
            <a:ext cx="7319963" cy="99536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400" kern="1200">
                <a:solidFill>
                  <a:schemeClr val="bg1"/>
                </a:solidFill>
                <a:latin typeface="+mn-ea"/>
                <a:ea typeface="+mn-ea"/>
                <a:cs typeface="+mj-cs"/>
              </a:defRPr>
            </a:lvl1pPr>
          </a:lstStyle>
          <a:p>
            <a:pPr algn="just" fontAlgn="base">
              <a:lnSpc>
                <a:spcPct val="150000"/>
              </a:lnSpc>
            </a:pPr>
            <a:r>
              <a:rPr lang="en-US" sz="3200" b="1" strike="noStrike" kern="2200" noProof="1">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mj-cs"/>
              </a:rPr>
              <a:t>                        </a:t>
            </a:r>
            <a:r>
              <a:rPr sz="3200" b="1" strike="noStrike" kern="2200" noProof="1">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mj-cs"/>
              </a:rPr>
              <a:t>直接参与</a:t>
            </a:r>
          </a:p>
          <a:p>
            <a:pPr algn="just" fontAlgn="base">
              <a:lnSpc>
                <a:spcPct val="150000"/>
              </a:lnSpc>
            </a:pPr>
            <a:r>
              <a:rPr sz="3200" b="1" strike="noStrike" kern="2200" noProof="1">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mj-cs"/>
              </a:rPr>
              <a:t>                        对员工的安全负责</a:t>
            </a:r>
          </a:p>
          <a:p>
            <a:pPr algn="just" fontAlgn="base">
              <a:lnSpc>
                <a:spcPct val="150000"/>
              </a:lnSpc>
            </a:pPr>
            <a:r>
              <a:rPr sz="3200" b="1" strike="noStrike" kern="2200" noProof="1">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mj-cs"/>
              </a:rPr>
              <a:t>                        对上级管理层负责</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四、如何实现直线管理层主动安全管理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86</a:t>
            </a:fld>
            <a:endParaRPr lang="en-US" altLang="zh-CN"/>
          </a:p>
        </p:txBody>
      </p:sp>
      <p:sp>
        <p:nvSpPr>
          <p:cNvPr id="73733" name="Rectangle 11"/>
          <p:cNvSpPr>
            <a:spLocks noChangeArrowheads="1"/>
          </p:cNvSpPr>
          <p:nvPr/>
        </p:nvSpPr>
        <p:spPr bwMode="auto">
          <a:xfrm>
            <a:off x="663575" y="1071563"/>
            <a:ext cx="8047038" cy="3698875"/>
          </a:xfrm>
          <a:prstGeom prst="rect">
            <a:avLst/>
          </a:prstGeom>
          <a:noFill/>
          <a:ln w="9525">
            <a:noFill/>
            <a:miter lim="800000"/>
          </a:ln>
        </p:spPr>
        <p:txBody>
          <a:bodyPr lIns="79653" tIns="39826" rIns="79653" bIns="39826">
            <a:spAutoFit/>
          </a:bodyPr>
          <a:lstStyle/>
          <a:p>
            <a:pPr lvl="0" defTabSz="935355" fontAlgn="base">
              <a:lnSpc>
                <a:spcPct val="140000"/>
              </a:lnSpc>
              <a:spcBef>
                <a:spcPct val="50000"/>
              </a:spcBef>
              <a:buClr>
                <a:schemeClr val="accent2"/>
              </a:buClr>
              <a:buFont typeface="Wingdings" charset="2"/>
              <a:buChar char="p"/>
            </a:pPr>
            <a:r>
              <a:rPr lang="zh-CN" altLang="en-US" sz="2400" b="1" strike="noStrike" noProof="1">
                <a:effectLst>
                  <a:outerShdw blurRad="38100" dist="38100" dir="2700000">
                    <a:srgbClr val="C0C0C0"/>
                  </a:outerShdw>
                </a:effectLst>
                <a:latin typeface="微软雅黑" pitchFamily="34" charset="-122"/>
                <a:ea typeface="微软雅黑" pitchFamily="34" charset="-122"/>
                <a:cs typeface="+mn-ea"/>
              </a:rPr>
              <a:t>  </a:t>
            </a:r>
            <a:r>
              <a:rPr lang="zh-CN" altLang="en-US" sz="2400" b="1"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rPr>
              <a:t>“谁主管，谁负责”</a:t>
            </a:r>
            <a:r>
              <a:rPr lang="zh-CN" altLang="en-US" sz="2400" b="1" strike="noStrike" noProof="1">
                <a:effectLst>
                  <a:outerShdw blurRad="38100" dist="38100" dir="2700000">
                    <a:srgbClr val="C0C0C0"/>
                  </a:outerShdw>
                </a:effectLst>
                <a:latin typeface="微软雅黑" pitchFamily="34" charset="-122"/>
                <a:ea typeface="微软雅黑" pitchFamily="34" charset="-122"/>
                <a:cs typeface="+mn-ea"/>
              </a:rPr>
              <a:t>安全管理原则没有真正落实；</a:t>
            </a:r>
            <a:endParaRPr lang="zh-CN" altLang="en-US" sz="2400" b="1" strike="noStrike" noProof="1">
              <a:effectLst>
                <a:outerShdw blurRad="38100" dist="38100" dir="2700000">
                  <a:srgbClr val="C0C0C0"/>
                </a:outerShdw>
              </a:effectLst>
              <a:latin typeface="微软雅黑" pitchFamily="34" charset="-122"/>
              <a:ea typeface="微软雅黑" pitchFamily="34" charset="-122"/>
            </a:endParaRPr>
          </a:p>
          <a:p>
            <a:pPr lvl="0" defTabSz="935355" fontAlgn="base">
              <a:lnSpc>
                <a:spcPct val="140000"/>
              </a:lnSpc>
              <a:spcBef>
                <a:spcPct val="50000"/>
              </a:spcBef>
              <a:buClr>
                <a:schemeClr val="accent2"/>
              </a:buClr>
              <a:buFont typeface="Wingdings" charset="2"/>
              <a:buChar char="p"/>
            </a:pPr>
            <a:r>
              <a:rPr lang="zh-CN" altLang="en-US" sz="2400" b="1" strike="noStrike" noProof="1">
                <a:effectLst>
                  <a:outerShdw blurRad="38100" dist="38100" dir="2700000">
                    <a:srgbClr val="C0C0C0"/>
                  </a:outerShdw>
                </a:effectLst>
                <a:latin typeface="微软雅黑" pitchFamily="34" charset="-122"/>
                <a:ea typeface="微软雅黑" pitchFamily="34" charset="-122"/>
                <a:cs typeface="+mn-ea"/>
              </a:rPr>
              <a:t>  安全管理剥离生产经营活动之外，</a:t>
            </a:r>
            <a:r>
              <a:rPr lang="zh-CN" altLang="en-US" sz="2400" b="1"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rPr>
              <a:t>生产经营人员的安全意识和管理技能逐渐丧失，</a:t>
            </a:r>
            <a:endParaRPr lang="zh-CN" altLang="en-US" sz="2400" b="1" strike="noStrike" noProof="1">
              <a:solidFill>
                <a:srgbClr val="FF0000"/>
              </a:solidFill>
              <a:effectLst>
                <a:outerShdw blurRad="38100" dist="38100" dir="2700000">
                  <a:srgbClr val="C0C0C0"/>
                </a:outerShdw>
              </a:effectLst>
              <a:latin typeface="微软雅黑" pitchFamily="34" charset="-122"/>
              <a:ea typeface="微软雅黑" pitchFamily="34" charset="-122"/>
            </a:endParaRPr>
          </a:p>
          <a:p>
            <a:pPr lvl="0" defTabSz="935355" fontAlgn="base">
              <a:lnSpc>
                <a:spcPct val="140000"/>
              </a:lnSpc>
              <a:spcBef>
                <a:spcPct val="50000"/>
              </a:spcBef>
              <a:buClr>
                <a:schemeClr val="accent2"/>
              </a:buClr>
              <a:buFont typeface="Wingdings" charset="2"/>
              <a:buChar char="p"/>
            </a:pPr>
            <a:r>
              <a:rPr lang="zh-CN" altLang="en-US" sz="2400" b="1" strike="noStrike" noProof="1">
                <a:effectLst>
                  <a:outerShdw blurRad="38100" dist="38100" dir="2700000">
                    <a:srgbClr val="C0C0C0"/>
                  </a:outerShdw>
                </a:effectLst>
                <a:latin typeface="微软雅黑" pitchFamily="34" charset="-122"/>
                <a:ea typeface="微软雅黑" pitchFamily="34" charset="-122"/>
                <a:cs typeface="+mn-ea"/>
              </a:rPr>
              <a:t>安全被寄予专职人员帮着“看好”安全；</a:t>
            </a:r>
            <a:r>
              <a:rPr lang="zh-CN" altLang="en-US" sz="2400" b="1"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rPr>
              <a:t>安全人员则越来越脱离生产；</a:t>
            </a:r>
            <a:endParaRPr lang="zh-CN" altLang="en-US" sz="2400" b="1" strike="noStrike" noProof="1">
              <a:solidFill>
                <a:srgbClr val="FF0000"/>
              </a:solidFill>
              <a:effectLst>
                <a:outerShdw blurRad="38100" dist="38100" dir="2700000">
                  <a:srgbClr val="C0C0C0"/>
                </a:outerShdw>
              </a:effectLst>
              <a:latin typeface="微软雅黑" pitchFamily="34" charset="-122"/>
              <a:ea typeface="微软雅黑" pitchFamily="34" charset="-122"/>
            </a:endParaRPr>
          </a:p>
          <a:p>
            <a:pPr lvl="0" defTabSz="935355" fontAlgn="base">
              <a:lnSpc>
                <a:spcPct val="140000"/>
              </a:lnSpc>
              <a:spcBef>
                <a:spcPct val="50000"/>
              </a:spcBef>
              <a:buClr>
                <a:schemeClr val="accent2"/>
              </a:buClr>
              <a:buFont typeface="Wingdings" charset="2"/>
              <a:buChar char="p"/>
            </a:pPr>
            <a:r>
              <a:rPr lang="zh-CN" altLang="en-US" sz="2400" b="1" strike="noStrike" noProof="1">
                <a:effectLst>
                  <a:outerShdw blurRad="38100" dist="38100" dir="2700000">
                    <a:srgbClr val="C0C0C0"/>
                  </a:outerShdw>
                </a:effectLst>
                <a:latin typeface="微软雅黑" pitchFamily="34" charset="-122"/>
                <a:ea typeface="微软雅黑" pitchFamily="34" charset="-122"/>
                <a:cs typeface="+mn-ea"/>
              </a:rPr>
              <a:t>  事故没有随安全部门的壮大而减少或杜绝。</a:t>
            </a:r>
            <a:endParaRPr lang="zh-CN" altLang="en-US" sz="2400" b="1" strike="noStrike" noProof="1">
              <a:effectLst>
                <a:outerShdw blurRad="38100" dist="38100" dir="2700000">
                  <a:srgbClr val="C0C0C0"/>
                </a:outerShdw>
              </a:effectLst>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blinds(horizontal)">
                                      <p:cBhvr>
                                        <p:cTn id="7" dur="500"/>
                                        <p:tgtEl>
                                          <p:spTgt spid="737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733">
                                            <p:txEl>
                                              <p:pRg st="1" end="1"/>
                                            </p:txEl>
                                          </p:spTgt>
                                        </p:tgtEl>
                                        <p:attrNameLst>
                                          <p:attrName>style.visibility</p:attrName>
                                        </p:attrNameLst>
                                      </p:cBhvr>
                                      <p:to>
                                        <p:strVal val="visible"/>
                                      </p:to>
                                    </p:set>
                                    <p:animEffect transition="in" filter="blinds(horizontal)">
                                      <p:cBhvr>
                                        <p:cTn id="12" dur="500"/>
                                        <p:tgtEl>
                                          <p:spTgt spid="737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3733">
                                            <p:txEl>
                                              <p:pRg st="2" end="2"/>
                                            </p:txEl>
                                          </p:spTgt>
                                        </p:tgtEl>
                                        <p:attrNameLst>
                                          <p:attrName>style.visibility</p:attrName>
                                        </p:attrNameLst>
                                      </p:cBhvr>
                                      <p:to>
                                        <p:strVal val="visible"/>
                                      </p:to>
                                    </p:set>
                                    <p:animEffect transition="in" filter="blinds(horizontal)">
                                      <p:cBhvr>
                                        <p:cTn id="17" dur="500"/>
                                        <p:tgtEl>
                                          <p:spTgt spid="737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3733">
                                            <p:txEl>
                                              <p:pRg st="3" end="3"/>
                                            </p:txEl>
                                          </p:spTgt>
                                        </p:tgtEl>
                                        <p:attrNameLst>
                                          <p:attrName>style.visibility</p:attrName>
                                        </p:attrNameLst>
                                      </p:cBhvr>
                                      <p:to>
                                        <p:strVal val="visible"/>
                                      </p:to>
                                    </p:set>
                                    <p:animEffect transition="in" filter="blinds(horizontal)">
                                      <p:cBhvr>
                                        <p:cTn id="22" dur="500"/>
                                        <p:tgtEl>
                                          <p:spTgt spid="737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四、如何实现直线管理层主动安全管理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87</a:t>
            </a:fld>
            <a:endParaRPr lang="en-US" altLang="zh-CN"/>
          </a:p>
        </p:txBody>
      </p:sp>
      <p:sp>
        <p:nvSpPr>
          <p:cNvPr id="19" name="矩形 18"/>
          <p:cNvSpPr/>
          <p:nvPr/>
        </p:nvSpPr>
        <p:spPr>
          <a:xfrm>
            <a:off x="815975" y="1156335"/>
            <a:ext cx="7951470" cy="327660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latin typeface="微软雅黑" pitchFamily="34" charset="-122"/>
                <a:ea typeface="微软雅黑" pitchFamily="34" charset="-122"/>
              </a:rPr>
              <a:t>1、企业直线管理层如何管理才能实现安全主动管理？</a:t>
            </a:r>
          </a:p>
          <a:p>
            <a:pPr lvl="0" indent="0">
              <a:lnSpc>
                <a:spcPct val="130000"/>
              </a:lnSpc>
              <a:spcBef>
                <a:spcPts val="500"/>
              </a:spcBef>
              <a:buFont typeface="Wingdings" charset="2"/>
              <a:buNone/>
            </a:pPr>
            <a:r>
              <a:rPr lang="zh-CN" altLang="en-US" sz="2000" dirty="0">
                <a:latin typeface="微软雅黑" pitchFamily="34" charset="-122"/>
                <a:ea typeface="微软雅黑" pitchFamily="34" charset="-122"/>
              </a:rPr>
              <a:t>2、企业直线管理层管理如何提高自身安全知识及意识？</a:t>
            </a:r>
          </a:p>
          <a:p>
            <a:pPr lvl="0" indent="0">
              <a:lnSpc>
                <a:spcPct val="130000"/>
              </a:lnSpc>
              <a:spcBef>
                <a:spcPts val="500"/>
              </a:spcBef>
              <a:buFont typeface="Wingdings" charset="2"/>
              <a:buNone/>
            </a:pPr>
            <a:r>
              <a:rPr lang="zh-CN" altLang="en-US" sz="2000" dirty="0">
                <a:latin typeface="微软雅黑" pitchFamily="34" charset="-122"/>
                <a:ea typeface="微软雅黑" pitchFamily="34" charset="-122"/>
              </a:rPr>
              <a:t>3、企业直线管理层是如何转变为：“安全管理的引导者、指导者、绩效考核者”</a:t>
            </a:r>
          </a:p>
          <a:p>
            <a:pPr lvl="0" indent="0">
              <a:lnSpc>
                <a:spcPct val="130000"/>
              </a:lnSpc>
              <a:spcBef>
                <a:spcPts val="500"/>
              </a:spcBef>
              <a:buFont typeface="Wingdings" charset="2"/>
              <a:buNone/>
            </a:pPr>
            <a:r>
              <a:rPr lang="zh-CN" altLang="en-US" sz="2000" dirty="0">
                <a:latin typeface="微软雅黑" pitchFamily="34" charset="-122"/>
                <a:ea typeface="微软雅黑" pitchFamily="34" charset="-122"/>
              </a:rPr>
              <a:t>4、企业直线管理层如何带领员工做好“我的区域我做主”？</a:t>
            </a:r>
          </a:p>
          <a:p>
            <a:pPr lvl="0" indent="0">
              <a:lnSpc>
                <a:spcPct val="130000"/>
              </a:lnSpc>
              <a:spcBef>
                <a:spcPts val="500"/>
              </a:spcBef>
              <a:buFont typeface="Wingdings" charset="2"/>
              <a:buNone/>
            </a:pPr>
            <a:r>
              <a:rPr lang="zh-CN" altLang="en-US" sz="2400" b="1" dirty="0">
                <a:solidFill>
                  <a:srgbClr val="FF9300"/>
                </a:solidFill>
                <a:latin typeface="微软雅黑" pitchFamily="34" charset="-122"/>
                <a:ea typeface="微软雅黑" pitchFamily="34" charset="-122"/>
              </a:rPr>
              <a:t>真正实现直线管理层是安全管理主体责任者；真正实现管生产管业务必须管安全；直线管理层主动安全管理落地。</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chemeClr val="bg1"/>
                </a:solidFill>
                <a:uFill>
                  <a:solidFill>
                    <a:srgbClr val="3A5063"/>
                  </a:solidFill>
                </a:uFill>
                <a:latin typeface="微软雅黑" pitchFamily="34" charset="-122"/>
                <a:ea typeface="微软雅黑" pitchFamily="34" charset="-122"/>
              </a:rPr>
              <a:t>四、如何实现直线管理层主动安全管理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88</a:t>
            </a:fld>
            <a:endParaRPr lang="en-US" altLang="zh-CN"/>
          </a:p>
        </p:txBody>
      </p:sp>
      <p:sp>
        <p:nvSpPr>
          <p:cNvPr id="19" name="矩形 18"/>
          <p:cNvSpPr/>
          <p:nvPr/>
        </p:nvSpPr>
        <p:spPr>
          <a:xfrm>
            <a:off x="909638" y="1177925"/>
            <a:ext cx="7897813" cy="3259138"/>
          </a:xfrm>
          <a:prstGeom prst="rect">
            <a:avLst/>
          </a:prstGeom>
          <a:noFill/>
          <a:ln w="9525">
            <a:noFill/>
          </a:ln>
        </p:spPr>
        <p:txBody>
          <a:bodyPr wrap="square" anchor="t">
            <a:spAutoFit/>
          </a:bodyPr>
          <a:lstStyle/>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1. 各业务主管领导是否清楚自己应负的</a:t>
            </a:r>
            <a:r>
              <a:rPr sz="2400" b="1" strike="noStrike" noProof="1">
                <a:solidFill>
                  <a:srgbClr val="FF9300"/>
                </a:solidFill>
                <a:latin typeface="微软雅黑" pitchFamily="34" charset="-122"/>
                <a:ea typeface="微软雅黑" pitchFamily="34" charset="-122"/>
                <a:cs typeface="+mn-ea"/>
              </a:rPr>
              <a:t>安全责任</a:t>
            </a:r>
            <a:endParaRPr sz="2400" b="1" strike="noStrike" noProof="1">
              <a:solidFill>
                <a:srgbClr val="FF9300"/>
              </a:solidFill>
              <a:latin typeface="微软雅黑" pitchFamily="34" charset="-122"/>
              <a:ea typeface="微软雅黑" pitchFamily="34" charset="-122"/>
            </a:endParaRPr>
          </a:p>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2. 是否清楚自己主管业务的</a:t>
            </a:r>
            <a:r>
              <a:rPr sz="2400" b="1" strike="noStrike" noProof="1">
                <a:solidFill>
                  <a:srgbClr val="FF9300"/>
                </a:solidFill>
                <a:latin typeface="微软雅黑" pitchFamily="34" charset="-122"/>
                <a:ea typeface="微软雅黑" pitchFamily="34" charset="-122"/>
                <a:cs typeface="+mn-ea"/>
              </a:rPr>
              <a:t>安全风险</a:t>
            </a:r>
            <a:endParaRPr sz="2400" b="1" strike="noStrike" noProof="1">
              <a:solidFill>
                <a:srgbClr val="FF9300"/>
              </a:solidFill>
              <a:latin typeface="微软雅黑" pitchFamily="34" charset="-122"/>
              <a:ea typeface="微软雅黑" pitchFamily="34" charset="-122"/>
            </a:endParaRPr>
          </a:p>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3. 是否定期听取自己主管业务的安全工作</a:t>
            </a:r>
            <a:r>
              <a:rPr sz="2400" b="1" strike="noStrike" noProof="1">
                <a:solidFill>
                  <a:srgbClr val="FF9300"/>
                </a:solidFill>
                <a:latin typeface="微软雅黑" pitchFamily="34" charset="-122"/>
                <a:ea typeface="微软雅黑" pitchFamily="34" charset="-122"/>
                <a:cs typeface="+mn-ea"/>
              </a:rPr>
              <a:t>汇报</a:t>
            </a:r>
            <a:endParaRPr sz="2400" b="1" strike="noStrike" noProof="1">
              <a:solidFill>
                <a:srgbClr val="FF9300"/>
              </a:solidFill>
              <a:latin typeface="微软雅黑" pitchFamily="34" charset="-122"/>
              <a:ea typeface="微软雅黑" pitchFamily="34" charset="-122"/>
            </a:endParaRPr>
          </a:p>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4. 是否清楚主管业务存在</a:t>
            </a:r>
            <a:r>
              <a:rPr lang="zh-CN" sz="2400" strike="noStrike" noProof="1">
                <a:solidFill>
                  <a:srgbClr val="545454"/>
                </a:solidFill>
                <a:latin typeface="微软雅黑" pitchFamily="34" charset="-122"/>
                <a:ea typeface="微软雅黑" pitchFamily="34" charset="-122"/>
                <a:cs typeface="+mn-ea"/>
              </a:rPr>
              <a:t>的</a:t>
            </a:r>
            <a:r>
              <a:rPr sz="2400" b="1" strike="noStrike" noProof="1">
                <a:solidFill>
                  <a:srgbClr val="FF9300"/>
                </a:solidFill>
                <a:latin typeface="微软雅黑" pitchFamily="34" charset="-122"/>
                <a:ea typeface="微软雅黑" pitchFamily="34" charset="-122"/>
                <a:cs typeface="+mn-ea"/>
              </a:rPr>
              <a:t>安全隐患</a:t>
            </a:r>
            <a:r>
              <a:rPr sz="2400" strike="noStrike" noProof="1">
                <a:solidFill>
                  <a:srgbClr val="545454"/>
                </a:solidFill>
                <a:latin typeface="微软雅黑" pitchFamily="34" charset="-122"/>
                <a:ea typeface="微软雅黑" pitchFamily="34" charset="-122"/>
                <a:cs typeface="+mn-ea"/>
              </a:rPr>
              <a:t>、整改和措施情况</a:t>
            </a:r>
            <a:endParaRPr sz="2400" strike="noStrike" noProof="1">
              <a:solidFill>
                <a:srgbClr val="545454"/>
              </a:solidFill>
              <a:latin typeface="微软雅黑" pitchFamily="34" charset="-122"/>
              <a:ea typeface="微软雅黑" pitchFamily="34" charset="-122"/>
            </a:endParaRPr>
          </a:p>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5. 是否对下属进行了</a:t>
            </a:r>
            <a:r>
              <a:rPr sz="2400" strike="noStrike" noProof="1">
                <a:solidFill>
                  <a:schemeClr val="tx1"/>
                </a:solidFill>
                <a:latin typeface="微软雅黑" pitchFamily="34" charset="-122"/>
                <a:ea typeface="微软雅黑" pitchFamily="34" charset="-122"/>
                <a:cs typeface="+mn-ea"/>
              </a:rPr>
              <a:t>安全责任</a:t>
            </a:r>
            <a:r>
              <a:rPr sz="2400" strike="noStrike" noProof="1">
                <a:solidFill>
                  <a:srgbClr val="FF9300"/>
                </a:solidFill>
                <a:effectLst>
                  <a:outerShdw blurRad="38100" dist="38100" dir="2700000" algn="tl">
                    <a:srgbClr val="000000">
                      <a:alpha val="43137"/>
                    </a:srgbClr>
                  </a:outerShdw>
                </a:effectLst>
                <a:latin typeface="微软雅黑" pitchFamily="34" charset="-122"/>
                <a:ea typeface="微软雅黑" pitchFamily="34" charset="-122"/>
                <a:cs typeface="+mn-ea"/>
              </a:rPr>
              <a:t>落实</a:t>
            </a:r>
            <a:r>
              <a:rPr sz="2400" strike="noStrike" noProof="1">
                <a:solidFill>
                  <a:srgbClr val="545454"/>
                </a:solidFill>
                <a:latin typeface="微软雅黑" pitchFamily="34" charset="-122"/>
                <a:ea typeface="微软雅黑" pitchFamily="34" charset="-122"/>
                <a:cs typeface="+mn-ea"/>
              </a:rPr>
              <a:t>情况考核</a:t>
            </a:r>
            <a:endParaRPr sz="2400" strike="noStrike" noProof="1">
              <a:solidFill>
                <a:srgbClr val="545454"/>
              </a:solidFill>
              <a:latin typeface="微软雅黑" pitchFamily="34" charset="-122"/>
              <a:ea typeface="微软雅黑" pitchFamily="34" charset="-122"/>
            </a:endParaRPr>
          </a:p>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6. 所有的</a:t>
            </a:r>
            <a:r>
              <a:rPr sz="2400" b="1" strike="noStrike" noProof="1">
                <a:solidFill>
                  <a:srgbClr val="FF9300"/>
                </a:solidFill>
                <a:latin typeface="微软雅黑" pitchFamily="34" charset="-122"/>
                <a:ea typeface="微软雅黑" pitchFamily="34" charset="-122"/>
                <a:cs typeface="+mn-ea"/>
              </a:rPr>
              <a:t>考核</a:t>
            </a:r>
            <a:r>
              <a:rPr sz="2400" strike="noStrike" noProof="1">
                <a:solidFill>
                  <a:srgbClr val="545454"/>
                </a:solidFill>
                <a:latin typeface="微软雅黑" pitchFamily="34" charset="-122"/>
                <a:ea typeface="微软雅黑" pitchFamily="34" charset="-122"/>
                <a:cs typeface="+mn-ea"/>
              </a:rPr>
              <a:t>是否真正与个人利益挂钩兑现</a:t>
            </a:r>
            <a:endParaRPr sz="24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chemeClr val="bg1"/>
                </a:solidFill>
                <a:uFill>
                  <a:solidFill>
                    <a:srgbClr val="3A5063"/>
                  </a:solidFill>
                </a:uFill>
                <a:latin typeface="微软雅黑" pitchFamily="34" charset="-122"/>
                <a:ea typeface="微软雅黑" pitchFamily="34" charset="-122"/>
              </a:rPr>
              <a:t>五、什么是属地管理（员工如何实现主动管理）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89</a:t>
            </a:fld>
            <a:endParaRPr lang="en-US" altLang="zh-CN"/>
          </a:p>
        </p:txBody>
      </p:sp>
      <p:sp>
        <p:nvSpPr>
          <p:cNvPr id="3" name="AutoShape 11"/>
          <p:cNvSpPr/>
          <p:nvPr/>
        </p:nvSpPr>
        <p:spPr>
          <a:xfrm>
            <a:off x="844550" y="1073150"/>
            <a:ext cx="4029075" cy="619125"/>
          </a:xfrm>
          <a:prstGeom prst="homePlate">
            <a:avLst>
              <a:gd name="adj" fmla="val 26000"/>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（一）、什么是属地管理</a:t>
            </a:r>
          </a:p>
        </p:txBody>
      </p:sp>
      <p:sp>
        <p:nvSpPr>
          <p:cNvPr id="19" name="矩形 18"/>
          <p:cNvSpPr/>
          <p:nvPr/>
        </p:nvSpPr>
        <p:spPr>
          <a:xfrm>
            <a:off x="844550" y="1949450"/>
            <a:ext cx="7518400" cy="2532063"/>
          </a:xfrm>
          <a:prstGeom prst="rect">
            <a:avLst/>
          </a:prstGeom>
          <a:noFill/>
          <a:ln w="9525">
            <a:noFill/>
          </a:ln>
        </p:spPr>
        <p:txBody>
          <a:bodyPr wrap="square" anchor="t">
            <a:spAutoFit/>
          </a:bodyPr>
          <a:lstStyle/>
          <a:p>
            <a:pPr marL="342900" lvl="0" indent="-342900">
              <a:lnSpc>
                <a:spcPct val="130000"/>
              </a:lnSpc>
              <a:spcBef>
                <a:spcPts val="500"/>
              </a:spcBef>
              <a:buClr>
                <a:srgbClr val="203864"/>
              </a:buClr>
              <a:buFont typeface="Wingdings" charset="2"/>
              <a:buChar char="p"/>
            </a:pPr>
            <a:r>
              <a:rPr lang="zh-CN" altLang="en-US" sz="2000" dirty="0">
                <a:solidFill>
                  <a:srgbClr val="545454"/>
                </a:solidFill>
                <a:latin typeface="微软雅黑" pitchFamily="34" charset="-122"/>
                <a:ea typeface="微软雅黑" pitchFamily="34" charset="-122"/>
              </a:rPr>
              <a:t>属地广义上是指主要领导的管理范围、副职领导的分管领域、职能部门的业务领域、基层单位和员工的生产作业区域。</a:t>
            </a:r>
          </a:p>
          <a:p>
            <a:pPr marL="342900" lvl="0" indent="-342900">
              <a:lnSpc>
                <a:spcPct val="130000"/>
              </a:lnSpc>
              <a:spcBef>
                <a:spcPts val="500"/>
              </a:spcBef>
              <a:buClr>
                <a:srgbClr val="203864"/>
              </a:buClr>
              <a:buFont typeface="Wingdings" charset="2"/>
              <a:buChar char="p"/>
            </a:pPr>
            <a:r>
              <a:rPr lang="zh-CN" altLang="en-US" sz="2000" dirty="0">
                <a:solidFill>
                  <a:srgbClr val="545454"/>
                </a:solidFill>
                <a:latin typeface="微软雅黑" pitchFamily="34" charset="-122"/>
                <a:ea typeface="微软雅黑" pitchFamily="34" charset="-122"/>
              </a:rPr>
              <a:t>属地管理的重点是生产作业现场的每一个员工对自己属地区域内人员（包括自己、同事、承包商和访客）的行为安全、设备设施的完好、作业过程的安全、风险识别与控制、工作的整洁负责、、、</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6626"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血淋淋的事实告诉我们什么？</a:t>
            </a:r>
          </a:p>
        </p:txBody>
      </p:sp>
      <p:sp>
        <p:nvSpPr>
          <p:cNvPr id="4" name="标题 1"/>
          <p:cNvSpPr>
            <a:spLocks noGrp="1"/>
          </p:cNvSpPr>
          <p:nvPr/>
        </p:nvSpPr>
        <p:spPr>
          <a:xfrm>
            <a:off x="857250" y="550863"/>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200000"/>
              </a:lnSpc>
            </a:pPr>
            <a:endPar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endParaRPr>
          </a:p>
          <a:p>
            <a:pPr marR="0" rtl="0" fontAlgn="base">
              <a:lnSpc>
                <a:spcPct val="200000"/>
              </a:lnSpc>
            </a:pPr>
            <a:r>
              <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企业不消灭事故，事故就会消灭企业</a:t>
            </a:r>
          </a:p>
          <a:p>
            <a:pPr marR="0" rtl="0" fontAlgn="base">
              <a:lnSpc>
                <a:spcPct val="200000"/>
              </a:lnSpc>
            </a:pPr>
            <a:r>
              <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工作场所本身永远没有真正的安全</a:t>
            </a:r>
          </a:p>
          <a:p>
            <a:pPr marR="0" rtl="0" fontAlgn="base">
              <a:lnSpc>
                <a:spcPct val="200000"/>
              </a:lnSpc>
            </a:pPr>
            <a:r>
              <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工作场所里</a:t>
            </a:r>
            <a:r>
              <a:rPr sz="2800" b="1" i="0" u="none" strike="noStrike" kern="2200" baseline="0" noProof="1">
                <a:solidFill>
                  <a:srgbClr val="FF8607"/>
                </a:solidFill>
                <a:effectLst>
                  <a:outerShdw blurRad="38100" dist="38100" dir="2700000" algn="tl">
                    <a:srgbClr val="000000">
                      <a:alpha val="43137"/>
                    </a:srgbClr>
                  </a:outerShdw>
                </a:effectLst>
                <a:latin typeface="+mn-ea"/>
                <a:ea typeface="+mn-ea"/>
                <a:cs typeface="+mj-cs"/>
              </a:rPr>
              <a:t>人的行为</a:t>
            </a:r>
            <a:r>
              <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决定了是否会有伤害发生</a:t>
            </a:r>
          </a:p>
          <a:p>
            <a:pPr marR="0" rtl="0" fontAlgn="base">
              <a:lnSpc>
                <a:spcPct val="200000"/>
              </a:lnSpc>
            </a:pPr>
            <a:r>
              <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而管理者决定人的行为</a:t>
            </a:r>
            <a:endParaRPr lang="zh-CN"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endParaRPr>
          </a:p>
        </p:txBody>
      </p:sp>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71098" y="97971"/>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五、什么是属地管理（员工如何实现主动管理）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90</a:t>
            </a:fld>
            <a:endParaRPr lang="en-US" altLang="zh-CN"/>
          </a:p>
        </p:txBody>
      </p:sp>
      <p:sp>
        <p:nvSpPr>
          <p:cNvPr id="77826" name="Text Box 3"/>
          <p:cNvSpPr txBox="1">
            <a:spLocks noChangeArrowheads="1"/>
          </p:cNvSpPr>
          <p:nvPr/>
        </p:nvSpPr>
        <p:spPr bwMode="auto">
          <a:xfrm>
            <a:off x="663575" y="841375"/>
            <a:ext cx="7616825" cy="3890010"/>
          </a:xfrm>
          <a:prstGeom prst="rect">
            <a:avLst/>
          </a:prstGeom>
          <a:noFill/>
          <a:ln w="9525">
            <a:noFill/>
            <a:miter lim="800000"/>
          </a:ln>
        </p:spPr>
        <p:txBody>
          <a:bodyPr lIns="91406" tIns="45705" rIns="91406" bIns="45705">
            <a:spAutoFit/>
          </a:bodyPr>
          <a:lstStyle/>
          <a:p>
            <a:pPr lvl="0" algn="just" defTabSz="1047750" fontAlgn="base">
              <a:lnSpc>
                <a:spcPct val="130000"/>
              </a:lnSpc>
              <a:buClr>
                <a:schemeClr val="accent2"/>
              </a:buClr>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传统的安全管理靠安全人员</a:t>
            </a:r>
            <a:r>
              <a:rPr lang="zh-CN" altLang="en-US" sz="2400" strike="noStrike" noProof="1">
                <a:solidFill>
                  <a:srgbClr val="FF0000"/>
                </a:solidFill>
                <a:effectLst>
                  <a:outerShdw blurRad="38100" dist="38100" dir="2700000">
                    <a:srgbClr val="C0C0C0"/>
                  </a:outerShdw>
                </a:effectLst>
                <a:latin typeface="Microsoft YaHei UI" pitchFamily="34" charset="-122"/>
                <a:ea typeface="Microsoft YaHei UI" pitchFamily="34" charset="-122"/>
                <a:cs typeface="+mn-ea"/>
              </a:rPr>
              <a:t>“警察抓小偷”</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式管理，效果不明显；</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lvl="0" algn="just" defTabSz="1047750" fontAlgn="base">
              <a:lnSpc>
                <a:spcPct val="130000"/>
              </a:lnSpc>
              <a:buClr>
                <a:schemeClr val="accent2"/>
              </a:buClr>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安全需要</a:t>
            </a:r>
            <a:r>
              <a:rPr lang="zh-CN" altLang="en-US" sz="24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全员参与</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，安全职责必须明确，必须落实到全员，尤其是基层的员工。员工的直接参与是安全管理</a:t>
            </a:r>
            <a:r>
              <a:rPr lang="zh-CN" altLang="en-US" sz="2400" strike="noStrike" noProof="1">
                <a:solidFill>
                  <a:srgbClr val="FF0000"/>
                </a:solidFill>
                <a:effectLst>
                  <a:outerShdw blurRad="38100" dist="38100" dir="2700000">
                    <a:srgbClr val="C0C0C0"/>
                  </a:outerShdw>
                </a:effectLst>
                <a:latin typeface="Microsoft YaHei UI" pitchFamily="34" charset="-122"/>
                <a:ea typeface="Microsoft YaHei UI" pitchFamily="34" charset="-122"/>
                <a:cs typeface="+mn-ea"/>
              </a:rPr>
              <a:t>成败的关键</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lvl="0" algn="just" defTabSz="1047750" fontAlgn="base">
              <a:lnSpc>
                <a:spcPct val="130000"/>
              </a:lnSpc>
              <a:buClr>
                <a:schemeClr val="accent2"/>
              </a:buClr>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实施属地管理，可以树立员工“安全是我的责任” 的意识，实现从“要我安全”到“我要安全”的转变，安全管理才落到实处。</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p:cTn id="7"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826">
                                            <p:txEl>
                                              <p:pRg st="1" end="1"/>
                                            </p:txEl>
                                          </p:spTgt>
                                        </p:tgtEl>
                                        <p:attrNameLst>
                                          <p:attrName>style.visibility</p:attrName>
                                        </p:attrNameLst>
                                      </p:cBhvr>
                                      <p:to>
                                        <p:strVal val="visible"/>
                                      </p:to>
                                    </p:set>
                                    <p:anim calcmode="lin" valueType="num">
                                      <p:cBhvr>
                                        <p:cTn id="13" dur="500" fill="hold"/>
                                        <p:tgtEl>
                                          <p:spTgt spid="7782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78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826">
                                            <p:txEl>
                                              <p:pRg st="2" end="2"/>
                                            </p:txEl>
                                          </p:spTgt>
                                        </p:tgtEl>
                                        <p:attrNameLst>
                                          <p:attrName>style.visibility</p:attrName>
                                        </p:attrNameLst>
                                      </p:cBhvr>
                                      <p:to>
                                        <p:strVal val="visible"/>
                                      </p:to>
                                    </p:set>
                                    <p:anim calcmode="lin" valueType="num">
                                      <p:cBhvr>
                                        <p:cTn id="19" dur="500" fill="hold"/>
                                        <p:tgtEl>
                                          <p:spTgt spid="77826">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778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10566" y="10289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五、什么是属地管理（员工如何实现主动管理）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91</a:t>
            </a:fld>
            <a:endParaRPr lang="en-US" altLang="zh-CN"/>
          </a:p>
        </p:txBody>
      </p:sp>
      <p:sp>
        <p:nvSpPr>
          <p:cNvPr id="3" name="AutoShape 11"/>
          <p:cNvSpPr/>
          <p:nvPr/>
        </p:nvSpPr>
        <p:spPr>
          <a:xfrm>
            <a:off x="844550" y="1073150"/>
            <a:ext cx="4594225" cy="619125"/>
          </a:xfrm>
          <a:prstGeom prst="homePlate">
            <a:avLst>
              <a:gd name="adj" fmla="val 26006"/>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（二）、如何实现属地管理</a:t>
            </a:r>
          </a:p>
        </p:txBody>
      </p:sp>
      <p:grpSp>
        <p:nvGrpSpPr>
          <p:cNvPr id="27" name="组合 26"/>
          <p:cNvGrpSpPr/>
          <p:nvPr/>
        </p:nvGrpSpPr>
        <p:grpSpPr>
          <a:xfrm>
            <a:off x="3049523" y="2115876"/>
            <a:ext cx="1165976" cy="1164870"/>
            <a:chOff x="5305425" y="2638425"/>
            <a:chExt cx="1579563" cy="1577975"/>
          </a:xfrm>
          <a:solidFill>
            <a:srgbClr val="ED4545"/>
          </a:solidFill>
        </p:grpSpPr>
        <p:sp>
          <p:nvSpPr>
            <p:cNvPr id="2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CE3A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sp>
          <p:nvSpPr>
            <p:cNvPr id="2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B62C2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grpSp>
      <p:grpSp>
        <p:nvGrpSpPr>
          <p:cNvPr id="30" name="组合 29"/>
          <p:cNvGrpSpPr/>
          <p:nvPr/>
        </p:nvGrpSpPr>
        <p:grpSpPr>
          <a:xfrm>
            <a:off x="3756835" y="2822184"/>
            <a:ext cx="1463621" cy="1461361"/>
            <a:chOff x="5102225" y="2441575"/>
            <a:chExt cx="1982788" cy="1979613"/>
          </a:xfrm>
          <a:solidFill>
            <a:srgbClr val="ED4545"/>
          </a:solidFill>
        </p:grpSpPr>
        <p:sp>
          <p:nvSpPr>
            <p:cNvPr id="3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FEC20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sp>
          <p:nvSpPr>
            <p:cNvPr id="3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EEA8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grpSp>
      <p:grpSp>
        <p:nvGrpSpPr>
          <p:cNvPr id="33" name="组合 32"/>
          <p:cNvGrpSpPr/>
          <p:nvPr/>
        </p:nvGrpSpPr>
        <p:grpSpPr>
          <a:xfrm>
            <a:off x="5006011" y="2547373"/>
            <a:ext cx="959732" cy="973850"/>
            <a:chOff x="5803900" y="2852738"/>
            <a:chExt cx="1300163" cy="1319212"/>
          </a:xfrm>
          <a:solidFill>
            <a:srgbClr val="ED4545"/>
          </a:solidFill>
        </p:grpSpPr>
        <p:sp>
          <p:nvSpPr>
            <p:cNvPr id="34"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CE3A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sp>
          <p:nvSpPr>
            <p:cNvPr id="35"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B62C2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grpSp>
      <p:sp>
        <p:nvSpPr>
          <p:cNvPr id="39" name="TextBox 38"/>
          <p:cNvSpPr txBox="1"/>
          <p:nvPr/>
        </p:nvSpPr>
        <p:spPr>
          <a:xfrm>
            <a:off x="1712682" y="2547405"/>
            <a:ext cx="879545" cy="723265"/>
          </a:xfrm>
          <a:prstGeom prst="rect">
            <a:avLst/>
          </a:prstGeom>
          <a:noFill/>
        </p:spPr>
        <p:txBody>
          <a:bodyPr wrap="square" lIns="52923" tIns="26461" rIns="52923" bIns="26461" rtlCol="0" anchor="ctr">
            <a:spAutoFit/>
          </a:bodyPr>
          <a:lstStyle/>
          <a:p>
            <a:pPr lvl="0"/>
            <a:endParaRPr lang="en-US" altLang="zh-CN" sz="375">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2000">
                <a:solidFill>
                  <a:schemeClr val="tx1">
                    <a:lumMod val="75000"/>
                    <a:lumOff val="25000"/>
                  </a:schemeClr>
                </a:solidFill>
                <a:latin typeface="微软雅黑" pitchFamily="34" charset="-122"/>
                <a:ea typeface="微软雅黑" pitchFamily="34" charset="-122"/>
                <a:cs typeface="华文黑体" pitchFamily="2" charset="-122"/>
              </a:rPr>
              <a:t>划分属地范围</a:t>
            </a:r>
          </a:p>
        </p:txBody>
      </p:sp>
      <p:sp>
        <p:nvSpPr>
          <p:cNvPr id="40" name="矩形 39"/>
          <p:cNvSpPr/>
          <p:nvPr/>
        </p:nvSpPr>
        <p:spPr>
          <a:xfrm>
            <a:off x="3169802" y="1813606"/>
            <a:ext cx="925418" cy="68580"/>
          </a:xfrm>
          <a:prstGeom prst="rect">
            <a:avLst/>
          </a:prstGeom>
        </p:spPr>
        <p:txBody>
          <a:bodyPr wrap="square" lIns="52923" tIns="26461" rIns="52923" bIns="26461">
            <a:spAutoFit/>
          </a:bodyPr>
          <a:lstStyle/>
          <a:p>
            <a:pPr algn="ctr"/>
            <a:r>
              <a:rPr lang="zh-CN" altLang="en-US" sz="100"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1" name="TextBox 40"/>
          <p:cNvSpPr txBox="1"/>
          <p:nvPr/>
        </p:nvSpPr>
        <p:spPr>
          <a:xfrm>
            <a:off x="2197735" y="3521710"/>
            <a:ext cx="1122045" cy="723265"/>
          </a:xfrm>
          <a:prstGeom prst="rect">
            <a:avLst/>
          </a:prstGeom>
          <a:noFill/>
        </p:spPr>
        <p:txBody>
          <a:bodyPr wrap="square" lIns="52923" tIns="26461" rIns="52923" bIns="26461" rtlCol="0" anchor="ctr">
            <a:spAutoFit/>
          </a:bodyPr>
          <a:lstStyle/>
          <a:p>
            <a:pPr lvl="0"/>
            <a:endParaRPr lang="en-US" altLang="zh-CN" sz="375">
              <a:solidFill>
                <a:schemeClr val="tx1">
                  <a:lumMod val="75000"/>
                  <a:lumOff val="25000"/>
                </a:schemeClr>
              </a:solidFill>
              <a:latin typeface="微软雅黑" pitchFamily="34" charset="-122"/>
              <a:ea typeface="微软雅黑" pitchFamily="34" charset="-122"/>
              <a:cs typeface="华文黑体" pitchFamily="2" charset="-122"/>
            </a:endParaRPr>
          </a:p>
          <a:p>
            <a:r>
              <a:rPr lang="zh-CN" altLang="en-US" sz="2000">
                <a:solidFill>
                  <a:schemeClr val="tx1">
                    <a:lumMod val="75000"/>
                    <a:lumOff val="25000"/>
                  </a:schemeClr>
                </a:solidFill>
                <a:latin typeface="微软雅黑" pitchFamily="34" charset="-122"/>
                <a:ea typeface="微软雅黑" pitchFamily="34" charset="-122"/>
                <a:cs typeface="华文黑体" pitchFamily="2" charset="-122"/>
              </a:rPr>
              <a:t>明确属地管理者</a:t>
            </a:r>
          </a:p>
        </p:txBody>
      </p:sp>
      <p:sp>
        <p:nvSpPr>
          <p:cNvPr id="42" name="矩形 41"/>
          <p:cNvSpPr/>
          <p:nvPr/>
        </p:nvSpPr>
        <p:spPr>
          <a:xfrm>
            <a:off x="4025936" y="4403179"/>
            <a:ext cx="925418" cy="68580"/>
          </a:xfrm>
          <a:prstGeom prst="rect">
            <a:avLst/>
          </a:prstGeom>
        </p:spPr>
        <p:txBody>
          <a:bodyPr wrap="square" lIns="52923" tIns="26461" rIns="52923" bIns="26461">
            <a:spAutoFit/>
          </a:bodyPr>
          <a:lstStyle/>
          <a:p>
            <a:pPr algn="ctr"/>
            <a:r>
              <a:rPr lang="zh-CN" altLang="en-US" sz="100"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3" name="TextBox 42"/>
          <p:cNvSpPr txBox="1"/>
          <p:nvPr/>
        </p:nvSpPr>
        <p:spPr>
          <a:xfrm>
            <a:off x="6453744" y="2233849"/>
            <a:ext cx="1245521" cy="723265"/>
          </a:xfrm>
          <a:prstGeom prst="rect">
            <a:avLst/>
          </a:prstGeom>
          <a:noFill/>
        </p:spPr>
        <p:txBody>
          <a:bodyPr wrap="square" lIns="52923" tIns="26461" rIns="52923" bIns="26461" rtlCol="0" anchor="ctr">
            <a:spAutoFit/>
          </a:bodyPr>
          <a:lstStyle/>
          <a:p>
            <a:pPr lvl="0"/>
            <a:endParaRPr lang="en-US" altLang="zh-CN" sz="375">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2000">
                <a:solidFill>
                  <a:schemeClr val="tx1">
                    <a:lumMod val="75000"/>
                    <a:lumOff val="25000"/>
                  </a:schemeClr>
                </a:solidFill>
                <a:latin typeface="微软雅黑" pitchFamily="34" charset="-122"/>
                <a:ea typeface="微软雅黑" pitchFamily="34" charset="-122"/>
                <a:cs typeface="华文黑体" pitchFamily="2" charset="-122"/>
              </a:rPr>
              <a:t>建立属地管理职责</a:t>
            </a:r>
          </a:p>
        </p:txBody>
      </p:sp>
      <p:sp>
        <p:nvSpPr>
          <p:cNvPr id="44" name="矩形 43"/>
          <p:cNvSpPr/>
          <p:nvPr/>
        </p:nvSpPr>
        <p:spPr>
          <a:xfrm>
            <a:off x="5023167" y="2233910"/>
            <a:ext cx="925418" cy="68580"/>
          </a:xfrm>
          <a:prstGeom prst="rect">
            <a:avLst/>
          </a:prstGeom>
        </p:spPr>
        <p:txBody>
          <a:bodyPr wrap="square" lIns="52923" tIns="26461" rIns="52923" bIns="26461">
            <a:spAutoFit/>
          </a:bodyPr>
          <a:lstStyle/>
          <a:p>
            <a:pPr algn="ctr"/>
            <a:r>
              <a:rPr lang="zh-CN" altLang="en-US" sz="100"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6" name="矩形 45"/>
          <p:cNvSpPr/>
          <p:nvPr/>
        </p:nvSpPr>
        <p:spPr>
          <a:xfrm>
            <a:off x="5952449" y="3965092"/>
            <a:ext cx="925418" cy="68580"/>
          </a:xfrm>
          <a:prstGeom prst="rect">
            <a:avLst/>
          </a:prstGeom>
        </p:spPr>
        <p:txBody>
          <a:bodyPr wrap="square" lIns="52923" tIns="26461" rIns="52923" bIns="26461">
            <a:spAutoFit/>
          </a:bodyPr>
          <a:lstStyle/>
          <a:p>
            <a:pPr algn="ctr"/>
            <a:r>
              <a:rPr lang="zh-CN" altLang="en-US" sz="100"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00">
              <a:solidFill>
                <a:schemeClr val="tx1">
                  <a:lumMod val="75000"/>
                  <a:lumOff val="25000"/>
                </a:schemeClr>
              </a:solidFill>
              <a:latin typeface="微软雅黑" pitchFamily="34" charset="-122"/>
              <a:ea typeface="微软雅黑" pitchFamily="34" charset="-122"/>
              <a:cs typeface="华文黑体" pitchFamily="2" charset="-122"/>
            </a:endParaRPr>
          </a:p>
        </p:txBody>
      </p:sp>
      <p:cxnSp>
        <p:nvCxnSpPr>
          <p:cNvPr id="47" name="肘形连接符 46"/>
          <p:cNvCxnSpPr/>
          <p:nvPr/>
        </p:nvCxnSpPr>
        <p:spPr>
          <a:xfrm rot="10800000" flipV="1">
            <a:off x="1822570" y="2888444"/>
            <a:ext cx="1226957" cy="418907"/>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rot="10800000">
            <a:off x="2436049" y="3496393"/>
            <a:ext cx="1320788" cy="290056"/>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肘形连接符 49"/>
          <p:cNvCxnSpPr/>
          <p:nvPr/>
        </p:nvCxnSpPr>
        <p:spPr>
          <a:xfrm rot="10800000" flipV="1">
            <a:off x="5948588" y="2233910"/>
            <a:ext cx="1659237" cy="400564"/>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8" presetClass="emph" presetSubtype="0" repeatCount="indefinite" fill="hold" nodeType="withEffect">
                                  <p:stCondLst>
                                    <p:cond delay="0"/>
                                  </p:stCondLst>
                                  <p:childTnLst>
                                    <p:animRot by="-86400000">
                                      <p:cBhvr>
                                        <p:cTn id="14" dur="8000" fill="hold"/>
                                        <p:tgtEl>
                                          <p:spTgt spid="27"/>
                                        </p:tgtEl>
                                        <p:attrNameLst>
                                          <p:attrName>r</p:attrName>
                                        </p:attrNameLst>
                                      </p:cBhvr>
                                    </p:animRot>
                                  </p:childTnLst>
                                </p:cTn>
                              </p:par>
                              <p:par>
                                <p:cTn id="15" presetID="22" presetClass="entr" presetSubtype="2"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right)">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fltVal val="0"/>
                                          </p:val>
                                        </p:tav>
                                        <p:tav tm="100000">
                                          <p:val>
                                            <p:strVal val="#ppt_h"/>
                                          </p:val>
                                        </p:tav>
                                      </p:tavLst>
                                    </p:anim>
                                    <p:animEffect transition="in" filter="fade">
                                      <p:cBhvr>
                                        <p:cTn id="22" dur="500"/>
                                        <p:tgtEl>
                                          <p:spTgt spid="39"/>
                                        </p:tgtEl>
                                      </p:cBhvr>
                                    </p:animEffect>
                                  </p:childTnLst>
                                </p:cTn>
                              </p:par>
                              <p:par>
                                <p:cTn id="23" presetID="47" presetClass="entr" presetSubtype="0" fill="hold" grpId="0" nodeType="withEffect">
                                  <p:stCondLst>
                                    <p:cond delay="50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5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8" presetClass="emph" presetSubtype="0" repeatCount="indefinite" fill="hold" nodeType="withEffect">
                                  <p:stCondLst>
                                    <p:cond delay="500"/>
                                  </p:stCondLst>
                                  <p:childTnLst>
                                    <p:animRot by="76680000">
                                      <p:cBhvr>
                                        <p:cTn id="32" dur="7500" fill="hold"/>
                                        <p:tgtEl>
                                          <p:spTgt spid="30"/>
                                        </p:tgtEl>
                                        <p:attrNameLst>
                                          <p:attrName>r</p:attrName>
                                        </p:attrNameLst>
                                      </p:cBhvr>
                                    </p:animRot>
                                  </p:childTnLst>
                                </p:cTn>
                              </p:par>
                              <p:par>
                                <p:cTn id="33" presetID="22" presetClass="entr" presetSubtype="2" fill="hold" nodeType="withEffect">
                                  <p:stCondLst>
                                    <p:cond delay="500"/>
                                  </p:stCondLst>
                                  <p:childTnLst>
                                    <p:set>
                                      <p:cBhvr>
                                        <p:cTn id="34" dur="1" fill="hold">
                                          <p:stCondLst>
                                            <p:cond delay="0"/>
                                          </p:stCondLst>
                                        </p:cTn>
                                        <p:tgtEl>
                                          <p:spTgt spid="48"/>
                                        </p:tgtEl>
                                        <p:attrNameLst>
                                          <p:attrName>style.visibility</p:attrName>
                                        </p:attrNameLst>
                                      </p:cBhvr>
                                      <p:to>
                                        <p:strVal val="visible"/>
                                      </p:to>
                                    </p:set>
                                    <p:animEffect transition="in" filter="wipe(right)">
                                      <p:cBhvr>
                                        <p:cTn id="35" dur="500"/>
                                        <p:tgtEl>
                                          <p:spTgt spid="48"/>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42" presetClass="entr" presetSubtype="0" fill="hold" grpId="0" nodeType="withEffect">
                                  <p:stCondLst>
                                    <p:cond delay="5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par>
                                <p:cTn id="46" presetID="10" presetClass="entr" presetSubtype="0" fill="hold" nodeType="withEffect">
                                  <p:stCondLst>
                                    <p:cond delay="1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8" presetClass="emph" presetSubtype="0" repeatCount="indefinite" fill="hold" nodeType="withEffect">
                                  <p:stCondLst>
                                    <p:cond delay="1000"/>
                                  </p:stCondLst>
                                  <p:childTnLst>
                                    <p:animRot by="-108000000">
                                      <p:cBhvr>
                                        <p:cTn id="50" dur="7000" fill="hold"/>
                                        <p:tgtEl>
                                          <p:spTgt spid="33"/>
                                        </p:tgtEl>
                                        <p:attrNameLst>
                                          <p:attrName>r</p:attrName>
                                        </p:attrNameLst>
                                      </p:cBhvr>
                                    </p:animRot>
                                  </p:childTnLst>
                                </p:cTn>
                              </p:par>
                              <p:par>
                                <p:cTn id="51" presetID="22" presetClass="entr" presetSubtype="8" fill="hold" nodeType="withEffect">
                                  <p:stCondLst>
                                    <p:cond delay="1000"/>
                                  </p:stCondLst>
                                  <p:childTnLst>
                                    <p:set>
                                      <p:cBhvr>
                                        <p:cTn id="52" dur="1" fill="hold">
                                          <p:stCondLst>
                                            <p:cond delay="0"/>
                                          </p:stCondLst>
                                        </p:cTn>
                                        <p:tgtEl>
                                          <p:spTgt spid="50"/>
                                        </p:tgtEl>
                                        <p:attrNameLst>
                                          <p:attrName>style.visibility</p:attrName>
                                        </p:attrNameLst>
                                      </p:cBhvr>
                                      <p:to>
                                        <p:strVal val="visible"/>
                                      </p:to>
                                    </p:set>
                                    <p:animEffect transition="in" filter="wipe(left)">
                                      <p:cBhvr>
                                        <p:cTn id="53" dur="500"/>
                                        <p:tgtEl>
                                          <p:spTgt spid="50"/>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par>
                                <p:cTn id="59" presetID="47" presetClass="entr" presetSubtype="0" fill="hold" grpId="0" nodeType="withEffect">
                                  <p:stCondLst>
                                    <p:cond delay="100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150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0"/>
                                        <p:tgtEl>
                                          <p:spTgt spid="46"/>
                                        </p:tgtEl>
                                      </p:cBhvr>
                                    </p:animEffect>
                                    <p:anim calcmode="lin" valueType="num">
                                      <p:cBhvr>
                                        <p:cTn id="67" dur="1000" fill="hold"/>
                                        <p:tgtEl>
                                          <p:spTgt spid="46"/>
                                        </p:tgtEl>
                                        <p:attrNameLst>
                                          <p:attrName>ppt_x</p:attrName>
                                        </p:attrNameLst>
                                      </p:cBhvr>
                                      <p:tavLst>
                                        <p:tav tm="0">
                                          <p:val>
                                            <p:strVal val="#ppt_x"/>
                                          </p:val>
                                        </p:tav>
                                        <p:tav tm="100000">
                                          <p:val>
                                            <p:strVal val="#ppt_x"/>
                                          </p:val>
                                        </p:tav>
                                      </p:tavLst>
                                    </p:anim>
                                    <p:anim calcmode="lin" valueType="num">
                                      <p:cBhvr>
                                        <p:cTn id="6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9" grpId="0"/>
      <p:bldP spid="40" grpId="0"/>
      <p:bldP spid="41" grpId="0"/>
      <p:bldP spid="42" grpId="0"/>
      <p:bldP spid="43" grpId="0"/>
      <p:bldP spid="44" grpId="0"/>
      <p:bldP spid="4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18368" y="115888"/>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92</a:t>
            </a:fld>
            <a:endParaRPr lang="en-US" altLang="zh-CN"/>
          </a:p>
        </p:txBody>
      </p:sp>
      <p:sp>
        <p:nvSpPr>
          <p:cNvPr id="80899" name="Rectangle 3"/>
          <p:cNvSpPr>
            <a:spLocks noGrp="1"/>
          </p:cNvSpPr>
          <p:nvPr>
            <p:ph type="body" idx="4294967295"/>
          </p:nvPr>
        </p:nvSpPr>
        <p:spPr>
          <a:xfrm>
            <a:off x="989013" y="1001713"/>
            <a:ext cx="8001000" cy="838200"/>
          </a:xfrm>
          <a:prstGeom prst="rect">
            <a:avLst/>
          </a:prstGeom>
          <a:noFill/>
          <a:ln>
            <a:noFill/>
          </a:ln>
        </p:spPr>
        <p:txBody>
          <a:bodyPr wrap="square" lIns="91440" tIns="45720" rIns="91440" bIns="45720" anchor="ctr"/>
          <a:lstStyle/>
          <a:p>
            <a:pPr marL="469900" lvl="0" indent="-469900" fontAlgn="ctr">
              <a:lnSpc>
                <a:spcPct val="150000"/>
              </a:lnSpc>
              <a:spcBef>
                <a:spcPct val="0"/>
              </a:spcBef>
              <a:buFont typeface="Wingdings" charset="2"/>
              <a:buChar char="p"/>
            </a:pPr>
            <a:endParaRPr lang="en-US" altLang="zh-CN" sz="1800" b="1" dirty="0">
              <a:latin typeface="Microsoft YaHei UI" pitchFamily="34" charset="-122"/>
              <a:ea typeface="Microsoft YaHei UI" pitchFamily="34" charset="-122"/>
            </a:endParaRPr>
          </a:p>
          <a:p>
            <a:pPr marL="469900" lvl="0" indent="-469900">
              <a:lnSpc>
                <a:spcPct val="150000"/>
              </a:lnSpc>
              <a:buNone/>
            </a:pPr>
            <a:endParaRPr lang="en-US" altLang="zh-CN" sz="1800" dirty="0">
              <a:latin typeface="Microsoft YaHei UI" pitchFamily="34" charset="-122"/>
              <a:ea typeface="Microsoft YaHei UI" pitchFamily="34" charset="-122"/>
            </a:endParaRPr>
          </a:p>
        </p:txBody>
      </p:sp>
      <p:sp>
        <p:nvSpPr>
          <p:cNvPr id="80900" name="Rectangle 4"/>
          <p:cNvSpPr>
            <a:spLocks noChangeArrowheads="1"/>
          </p:cNvSpPr>
          <p:nvPr/>
        </p:nvSpPr>
        <p:spPr bwMode="auto">
          <a:xfrm>
            <a:off x="760413" y="1046163"/>
            <a:ext cx="1908175" cy="526415"/>
          </a:xfrm>
          <a:prstGeom prst="rect">
            <a:avLst/>
          </a:prstGeom>
          <a:noFill/>
          <a:ln w="9525">
            <a:noFill/>
            <a:miter lim="800000"/>
          </a:ln>
        </p:spPr>
        <p:txBody>
          <a:bodyPr lIns="78814" tIns="39406" rIns="78814" bIns="39406">
            <a:spAutoFit/>
          </a:bodyPr>
          <a:lstStyle/>
          <a:p>
            <a:pPr lvl="0" algn="ctr" defTabSz="927100" fontAlgn="ctr">
              <a:buClrTx/>
            </a:pPr>
            <a:r>
              <a:rPr lang="zh-CN" altLang="en-US" sz="2800" b="1" strike="noStrike" noProof="1">
                <a:solidFill>
                  <a:srgbClr val="C00000"/>
                </a:solidFill>
                <a:effectLst>
                  <a:outerShdw blurRad="38100" dist="38100" dir="2700000">
                    <a:srgbClr val="C0C0C0"/>
                  </a:outerShdw>
                </a:effectLst>
                <a:latin typeface="Microsoft YaHei UI" pitchFamily="34" charset="-122"/>
                <a:ea typeface="Microsoft YaHei UI" pitchFamily="34" charset="-122"/>
                <a:cs typeface="+mn-ea"/>
              </a:rPr>
              <a:t> 有感领导</a:t>
            </a:r>
          </a:p>
        </p:txBody>
      </p:sp>
      <p:sp>
        <p:nvSpPr>
          <p:cNvPr id="80901" name="Rectangle 5"/>
          <p:cNvSpPr>
            <a:spLocks noChangeArrowheads="1"/>
          </p:cNvSpPr>
          <p:nvPr/>
        </p:nvSpPr>
        <p:spPr bwMode="auto">
          <a:xfrm>
            <a:off x="912813" y="1974850"/>
            <a:ext cx="1755775" cy="526415"/>
          </a:xfrm>
          <a:prstGeom prst="rect">
            <a:avLst/>
          </a:prstGeom>
          <a:noFill/>
          <a:ln w="9525">
            <a:noFill/>
            <a:miter lim="800000"/>
          </a:ln>
        </p:spPr>
        <p:txBody>
          <a:bodyPr lIns="78814" tIns="39406" rIns="78814" bIns="39406">
            <a:spAutoFit/>
          </a:bodyPr>
          <a:lstStyle/>
          <a:p>
            <a:pPr lvl="0" algn="ctr" defTabSz="927100" fontAlgn="ctr">
              <a:buClrTx/>
            </a:pPr>
            <a:r>
              <a:rPr lang="zh-CN" altLang="en-US" sz="2800" b="1" strike="noStrike" noProof="1">
                <a:solidFill>
                  <a:srgbClr val="C00000"/>
                </a:solidFill>
                <a:effectLst>
                  <a:outerShdw blurRad="38100" dist="38100" dir="2700000">
                    <a:srgbClr val="C0C0C0"/>
                  </a:outerShdw>
                </a:effectLst>
                <a:latin typeface="Microsoft YaHei UI" pitchFamily="34" charset="-122"/>
                <a:ea typeface="Microsoft YaHei UI" pitchFamily="34" charset="-122"/>
                <a:cs typeface="+mn-ea"/>
              </a:rPr>
              <a:t>直线责任</a:t>
            </a:r>
          </a:p>
        </p:txBody>
      </p:sp>
      <p:sp>
        <p:nvSpPr>
          <p:cNvPr id="80902" name="Rectangle 6"/>
          <p:cNvSpPr>
            <a:spLocks noChangeArrowheads="1"/>
          </p:cNvSpPr>
          <p:nvPr/>
        </p:nvSpPr>
        <p:spPr bwMode="auto">
          <a:xfrm>
            <a:off x="912813" y="2906713"/>
            <a:ext cx="1679575" cy="511175"/>
          </a:xfrm>
          <a:prstGeom prst="rect">
            <a:avLst/>
          </a:prstGeom>
          <a:noFill/>
          <a:ln w="9525">
            <a:noFill/>
            <a:miter lim="800000"/>
          </a:ln>
        </p:spPr>
        <p:txBody>
          <a:bodyPr lIns="78814" tIns="39406" rIns="78814" bIns="39406">
            <a:spAutoFit/>
          </a:bodyPr>
          <a:lstStyle/>
          <a:p>
            <a:pPr marL="0" marR="0" lvl="0" indent="0" algn="ctr" defTabSz="927100" rtl="0" eaLnBrk="1" fontAlgn="ctr"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outerShdw blurRad="38100" dist="38100" dir="2700000" algn="tl">
                    <a:srgbClr val="C0C0C0"/>
                  </a:outerShdw>
                </a:effectLst>
                <a:uLnTx/>
                <a:uFillTx/>
                <a:latin typeface="Microsoft YaHei UI" pitchFamily="34" charset="-122"/>
                <a:ea typeface="Microsoft YaHei UI" pitchFamily="34" charset="-122"/>
                <a:cs typeface="+mn-cs"/>
              </a:rPr>
              <a:t>属地管理</a:t>
            </a:r>
          </a:p>
        </p:txBody>
      </p:sp>
      <p:sp>
        <p:nvSpPr>
          <p:cNvPr id="80903" name="AutoShape 7"/>
          <p:cNvSpPr>
            <a:spLocks noChangeArrowheads="1"/>
          </p:cNvSpPr>
          <p:nvPr/>
        </p:nvSpPr>
        <p:spPr bwMode="auto">
          <a:xfrm>
            <a:off x="2589213" y="1154113"/>
            <a:ext cx="873125" cy="304800"/>
          </a:xfrm>
          <a:prstGeom prst="rightArrow">
            <a:avLst>
              <a:gd name="adj1" fmla="val 50000"/>
              <a:gd name="adj2" fmla="val 97635"/>
            </a:avLst>
          </a:prstGeom>
          <a:solidFill>
            <a:srgbClr val="FF0000"/>
          </a:solidFill>
          <a:ln w="9525">
            <a:noFill/>
            <a:miter lim="800000"/>
          </a:ln>
        </p:spPr>
        <p:txBody>
          <a:bodyPr wrap="none" lIns="78814" tIns="39406" rIns="78814" bIns="39406" anchor="ctr"/>
          <a:lstStyle/>
          <a:p>
            <a:pPr marL="0" marR="0" lvl="0" indent="0" algn="ctr" defTabSz="927100" rtl="0" eaLnBrk="1" fontAlgn="ctr"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2"/>
              </a:solidFill>
              <a:effectLst>
                <a:outerShdw blurRad="38100" dist="38100" dir="2700000" algn="tl">
                  <a:srgbClr val="000000"/>
                </a:outerShdw>
              </a:effectLst>
              <a:uLnTx/>
              <a:uFillTx/>
              <a:latin typeface="Microsoft YaHei UI" pitchFamily="34" charset="-122"/>
              <a:ea typeface="Microsoft YaHei UI" pitchFamily="34" charset="-122"/>
              <a:cs typeface="+mn-cs"/>
            </a:endParaRPr>
          </a:p>
        </p:txBody>
      </p:sp>
      <p:sp>
        <p:nvSpPr>
          <p:cNvPr id="80904" name="AutoShape 8"/>
          <p:cNvSpPr>
            <a:spLocks noChangeArrowheads="1"/>
          </p:cNvSpPr>
          <p:nvPr/>
        </p:nvSpPr>
        <p:spPr bwMode="auto">
          <a:xfrm>
            <a:off x="2589213" y="2128838"/>
            <a:ext cx="873125" cy="304800"/>
          </a:xfrm>
          <a:prstGeom prst="rightArrow">
            <a:avLst>
              <a:gd name="adj1" fmla="val 50000"/>
              <a:gd name="adj2" fmla="val 97635"/>
            </a:avLst>
          </a:prstGeom>
          <a:solidFill>
            <a:srgbClr val="FF0000"/>
          </a:solidFill>
          <a:ln w="9525">
            <a:noFill/>
            <a:miter lim="800000"/>
          </a:ln>
        </p:spPr>
        <p:txBody>
          <a:bodyPr wrap="none" lIns="78814" tIns="39406" rIns="78814" bIns="39406" anchor="ctr"/>
          <a:lstStyle/>
          <a:p>
            <a:pPr marL="0" marR="0" lvl="0" indent="0" algn="ctr" defTabSz="927100" rtl="0" eaLnBrk="1" fontAlgn="ctr"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2"/>
              </a:solidFill>
              <a:effectLst>
                <a:outerShdw blurRad="38100" dist="38100" dir="2700000" algn="tl">
                  <a:srgbClr val="000000"/>
                </a:outerShdw>
              </a:effectLst>
              <a:uLnTx/>
              <a:uFillTx/>
              <a:latin typeface="Microsoft YaHei UI" pitchFamily="34" charset="-122"/>
              <a:ea typeface="Microsoft YaHei UI" pitchFamily="34" charset="-122"/>
              <a:cs typeface="+mn-cs"/>
            </a:endParaRPr>
          </a:p>
        </p:txBody>
      </p:sp>
      <p:sp>
        <p:nvSpPr>
          <p:cNvPr id="80905" name="AutoShape 9"/>
          <p:cNvSpPr>
            <a:spLocks noChangeArrowheads="1"/>
          </p:cNvSpPr>
          <p:nvPr/>
        </p:nvSpPr>
        <p:spPr bwMode="auto">
          <a:xfrm>
            <a:off x="2589213" y="2982913"/>
            <a:ext cx="873125" cy="304800"/>
          </a:xfrm>
          <a:prstGeom prst="rightArrow">
            <a:avLst>
              <a:gd name="adj1" fmla="val 50000"/>
              <a:gd name="adj2" fmla="val 97635"/>
            </a:avLst>
          </a:prstGeom>
          <a:solidFill>
            <a:srgbClr val="FF0000"/>
          </a:solidFill>
          <a:ln w="9525">
            <a:noFill/>
            <a:miter lim="800000"/>
          </a:ln>
        </p:spPr>
        <p:txBody>
          <a:bodyPr wrap="none" lIns="78814" tIns="39406" rIns="78814" bIns="39406" anchor="ctr"/>
          <a:lstStyle/>
          <a:p>
            <a:pPr marL="0" marR="0" lvl="0" indent="0" algn="ctr" defTabSz="927100" rtl="0" eaLnBrk="1" fontAlgn="ctr"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2"/>
              </a:solidFill>
              <a:effectLst>
                <a:outerShdw blurRad="38100" dist="38100" dir="2700000" algn="tl">
                  <a:srgbClr val="000000"/>
                </a:outerShdw>
              </a:effectLst>
              <a:uLnTx/>
              <a:uFillTx/>
              <a:latin typeface="Microsoft YaHei UI" pitchFamily="34" charset="-122"/>
              <a:ea typeface="Microsoft YaHei UI" pitchFamily="34" charset="-122"/>
              <a:cs typeface="+mn-cs"/>
            </a:endParaRPr>
          </a:p>
        </p:txBody>
      </p:sp>
      <p:sp>
        <p:nvSpPr>
          <p:cNvPr id="80906" name="Rectangle 10"/>
          <p:cNvSpPr>
            <a:spLocks noChangeArrowheads="1"/>
          </p:cNvSpPr>
          <p:nvPr/>
        </p:nvSpPr>
        <p:spPr bwMode="auto">
          <a:xfrm>
            <a:off x="3427413" y="1077913"/>
            <a:ext cx="4567238" cy="400050"/>
          </a:xfrm>
          <a:prstGeom prst="rect">
            <a:avLst/>
          </a:prstGeom>
          <a:noFill/>
          <a:ln w="9525">
            <a:noFill/>
            <a:miter lim="800000"/>
          </a:ln>
        </p:spPr>
        <p:txBody>
          <a:bodyPr lIns="78814" tIns="39406" rIns="78814" bIns="39406">
            <a:spAutoFit/>
          </a:bodyPr>
          <a:lstStyle/>
          <a:p>
            <a:pPr lvl="0" algn="ctr" defTabSz="927100" fontAlgn="ctr">
              <a:buClrTx/>
            </a:pP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领导干部由“</a:t>
            </a:r>
            <a:r>
              <a:rPr lang="zh-CN" altLang="en-US" sz="2100" strike="noStrike" noProof="1">
                <a:solidFill>
                  <a:srgbClr val="FF0000"/>
                </a:solidFill>
                <a:effectLst>
                  <a:outerShdw blurRad="38100" dist="38100" dir="2700000">
                    <a:srgbClr val="C0C0C0"/>
                  </a:outerShdw>
                </a:effectLst>
                <a:latin typeface="Microsoft YaHei UI" pitchFamily="34" charset="-122"/>
                <a:ea typeface="Microsoft YaHei UI" pitchFamily="34" charset="-122"/>
                <a:cs typeface="+mn-ea"/>
              </a:rPr>
              <a:t>重视</a:t>
            </a: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”向“</a:t>
            </a:r>
            <a:r>
              <a:rPr lang="zh-CN" altLang="en-US" sz="21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重实</a:t>
            </a: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”转变</a:t>
            </a:r>
            <a:endParaRPr lang="zh-CN" altLang="en-US" sz="2100" strike="noStrike" noProof="1">
              <a:effectLst>
                <a:outerShdw blurRad="38100" dist="38100" dir="2700000">
                  <a:srgbClr val="C0C0C0"/>
                </a:outerShdw>
              </a:effectLst>
              <a:latin typeface="Microsoft YaHei UI" pitchFamily="34" charset="-122"/>
              <a:ea typeface="Microsoft YaHei UI" pitchFamily="34" charset="-122"/>
            </a:endParaRPr>
          </a:p>
        </p:txBody>
      </p:sp>
      <p:sp>
        <p:nvSpPr>
          <p:cNvPr id="80907" name="Rectangle 11"/>
          <p:cNvSpPr>
            <a:spLocks noChangeArrowheads="1"/>
          </p:cNvSpPr>
          <p:nvPr/>
        </p:nvSpPr>
        <p:spPr bwMode="auto">
          <a:xfrm>
            <a:off x="3198813" y="2068513"/>
            <a:ext cx="5537200" cy="400050"/>
          </a:xfrm>
          <a:prstGeom prst="rect">
            <a:avLst/>
          </a:prstGeom>
          <a:noFill/>
          <a:ln w="9525">
            <a:noFill/>
            <a:miter lim="800000"/>
          </a:ln>
        </p:spPr>
        <p:txBody>
          <a:bodyPr lIns="78814" tIns="39406" rIns="78814" bIns="39406">
            <a:spAutoFit/>
          </a:bodyPr>
          <a:lstStyle/>
          <a:p>
            <a:pPr lvl="0" algn="ctr" defTabSz="927100" fontAlgn="ctr">
              <a:buClrTx/>
            </a:pP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职能部门由“</a:t>
            </a:r>
            <a:r>
              <a:rPr lang="zh-CN" altLang="en-US" sz="2100" strike="noStrike" noProof="1">
                <a:solidFill>
                  <a:srgbClr val="FF0000"/>
                </a:solidFill>
                <a:effectLst>
                  <a:outerShdw blurRad="38100" dist="38100" dir="2700000">
                    <a:srgbClr val="C0C0C0"/>
                  </a:outerShdw>
                </a:effectLst>
                <a:latin typeface="Microsoft YaHei UI" pitchFamily="34" charset="-122"/>
                <a:ea typeface="Microsoft YaHei UI" pitchFamily="34" charset="-122"/>
                <a:cs typeface="+mn-ea"/>
              </a:rPr>
              <a:t>参与者</a:t>
            </a: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”向“</a:t>
            </a:r>
            <a:r>
              <a:rPr lang="zh-CN" altLang="en-US" sz="21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责任者</a:t>
            </a: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”转变</a:t>
            </a:r>
            <a:endParaRPr lang="zh-CN" altLang="en-US" sz="2100" strike="noStrike" noProof="1">
              <a:effectLst>
                <a:outerShdw blurRad="38100" dist="38100" dir="2700000">
                  <a:srgbClr val="C0C0C0"/>
                </a:outerShdw>
              </a:effectLst>
              <a:latin typeface="Microsoft YaHei UI" pitchFamily="34" charset="-122"/>
              <a:ea typeface="Microsoft YaHei UI" pitchFamily="34" charset="-122"/>
            </a:endParaRPr>
          </a:p>
        </p:txBody>
      </p:sp>
      <p:sp>
        <p:nvSpPr>
          <p:cNvPr id="80908" name="Rectangle 12"/>
          <p:cNvSpPr>
            <a:spLocks noChangeArrowheads="1"/>
          </p:cNvSpPr>
          <p:nvPr/>
        </p:nvSpPr>
        <p:spPr bwMode="auto">
          <a:xfrm>
            <a:off x="3351213" y="2982913"/>
            <a:ext cx="5464175" cy="354013"/>
          </a:xfrm>
          <a:prstGeom prst="rect">
            <a:avLst/>
          </a:prstGeom>
          <a:noFill/>
          <a:ln w="9525">
            <a:noFill/>
            <a:miter lim="800000"/>
          </a:ln>
        </p:spPr>
        <p:txBody>
          <a:bodyPr lIns="78814" tIns="39406" rIns="78814" bIns="39406">
            <a:spAutoFit/>
          </a:bodyPr>
          <a:lstStyle/>
          <a:p>
            <a:pPr lvl="0" algn="ctr" defTabSz="927100" fontAlgn="ctr">
              <a:buClrTx/>
            </a:pPr>
            <a:r>
              <a:rPr lang="zh-CN" altLang="en-US" sz="1800" strike="noStrike" noProof="1">
                <a:effectLst>
                  <a:outerShdw blurRad="38100" dist="38100" dir="2700000">
                    <a:srgbClr val="C0C0C0"/>
                  </a:outerShdw>
                </a:effectLst>
                <a:latin typeface="Microsoft YaHei UI" pitchFamily="34" charset="-122"/>
                <a:ea typeface="Microsoft YaHei UI" pitchFamily="34" charset="-122"/>
                <a:cs typeface="+mn-ea"/>
              </a:rPr>
              <a:t>基层员工由“</a:t>
            </a:r>
            <a:r>
              <a:rPr lang="zh-CN" altLang="en-US" sz="1800" strike="noStrike" noProof="1">
                <a:solidFill>
                  <a:srgbClr val="FF0000"/>
                </a:solidFill>
                <a:effectLst>
                  <a:outerShdw blurRad="38100" dist="38100" dir="2700000">
                    <a:srgbClr val="C0C0C0"/>
                  </a:outerShdw>
                </a:effectLst>
                <a:latin typeface="Microsoft YaHei UI" pitchFamily="34" charset="-122"/>
                <a:ea typeface="Microsoft YaHei UI" pitchFamily="34" charset="-122"/>
                <a:cs typeface="+mn-ea"/>
              </a:rPr>
              <a:t>岗位操作者</a:t>
            </a:r>
            <a:r>
              <a:rPr lang="zh-CN" altLang="en-US" sz="1800" strike="noStrike" noProof="1">
                <a:effectLst>
                  <a:outerShdw blurRad="38100" dist="38100" dir="2700000">
                    <a:srgbClr val="C0C0C0"/>
                  </a:outerShdw>
                </a:effectLst>
                <a:latin typeface="Microsoft YaHei UI" pitchFamily="34" charset="-122"/>
                <a:ea typeface="Microsoft YaHei UI" pitchFamily="34" charset="-122"/>
                <a:cs typeface="+mn-ea"/>
              </a:rPr>
              <a:t>”向“</a:t>
            </a:r>
            <a:r>
              <a:rPr lang="zh-CN" altLang="en-US" sz="18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属地管理者</a:t>
            </a:r>
            <a:r>
              <a:rPr lang="zh-CN" altLang="en-US" sz="1800" strike="noStrike" noProof="1">
                <a:effectLst>
                  <a:outerShdw blurRad="38100" dist="38100" dir="2700000">
                    <a:srgbClr val="C0C0C0"/>
                  </a:outerShdw>
                </a:effectLst>
                <a:latin typeface="Microsoft YaHei UI" pitchFamily="34" charset="-122"/>
                <a:ea typeface="Microsoft YaHei UI" pitchFamily="34" charset="-122"/>
                <a:cs typeface="+mn-ea"/>
              </a:rPr>
              <a:t>”转变</a:t>
            </a:r>
            <a:endParaRPr lang="zh-CN" altLang="en-US" sz="1800" strike="noStrike" noProof="1">
              <a:effectLst>
                <a:outerShdw blurRad="38100" dist="38100" dir="2700000">
                  <a:srgbClr val="C0C0C0"/>
                </a:outerShdw>
              </a:effectLst>
              <a:latin typeface="Microsoft YaHei UI" pitchFamily="34" charset="-122"/>
              <a:ea typeface="Microsoft YaHei UI" pitchFamily="34" charset="-122"/>
            </a:endParaRPr>
          </a:p>
        </p:txBody>
      </p:sp>
      <p:sp>
        <p:nvSpPr>
          <p:cNvPr id="80909" name="Rectangle 13"/>
          <p:cNvSpPr>
            <a:spLocks noChangeArrowheads="1"/>
          </p:cNvSpPr>
          <p:nvPr/>
        </p:nvSpPr>
        <p:spPr bwMode="auto">
          <a:xfrm>
            <a:off x="1154113" y="3744913"/>
            <a:ext cx="7140575" cy="1017588"/>
          </a:xfrm>
          <a:prstGeom prst="rect">
            <a:avLst/>
          </a:prstGeom>
          <a:noFill/>
          <a:ln w="9525">
            <a:noFill/>
            <a:miter lim="800000"/>
          </a:ln>
        </p:spPr>
        <p:txBody>
          <a:bodyPr lIns="78814" tIns="39406" rIns="78814" bIns="39406">
            <a:spAutoFit/>
          </a:bodyPr>
          <a:lstStyle/>
          <a:p>
            <a:pPr lvl="0" algn="ctr" defTabSz="927100" fontAlgn="ctr">
              <a:lnSpc>
                <a:spcPct val="110000"/>
              </a:lnSpc>
              <a:buClrTx/>
            </a:pPr>
            <a:r>
              <a:rPr lang="zh-CN" altLang="en-US" sz="2800" b="1" strike="noStrike" noProof="1">
                <a:solidFill>
                  <a:srgbClr val="FF9300"/>
                </a:solidFill>
                <a:effectLst>
                  <a:outerShdw blurRad="38100" dist="38100" dir="2700000">
                    <a:srgbClr val="C0C0C0"/>
                  </a:outerShdw>
                </a:effectLst>
                <a:latin typeface="微软雅黑" pitchFamily="34" charset="-122"/>
                <a:ea typeface="微软雅黑" pitchFamily="34" charset="-122"/>
                <a:cs typeface="+mn-ea"/>
              </a:rPr>
              <a:t>最终促进“全员参与”向“全员负责”转变</a:t>
            </a:r>
            <a:endParaRPr lang="zh-CN" altLang="en-US" sz="2800" b="1" strike="noStrike" noProof="1">
              <a:solidFill>
                <a:srgbClr val="FF9300"/>
              </a:solidFill>
              <a:effectLst>
                <a:outerShdw blurRad="38100" dist="38100" dir="2700000">
                  <a:srgbClr val="C0C0C0"/>
                </a:outerShdw>
              </a:effectLst>
              <a:latin typeface="微软雅黑" pitchFamily="34" charset="-122"/>
              <a:ea typeface="微软雅黑" pitchFamily="34" charset="-122"/>
            </a:endParaRPr>
          </a:p>
          <a:p>
            <a:pPr lvl="0" algn="ctr" defTabSz="927100" fontAlgn="ctr">
              <a:lnSpc>
                <a:spcPct val="110000"/>
              </a:lnSpc>
              <a:buClrTx/>
            </a:pPr>
            <a:r>
              <a:rPr lang="zh-CN" altLang="en-US" sz="2800" b="1" strike="noStrike" noProof="1">
                <a:solidFill>
                  <a:schemeClr val="tx1"/>
                </a:solidFill>
                <a:effectLst>
                  <a:outerShdw blurRad="38100" dist="38100" dir="2700000">
                    <a:srgbClr val="C0C0C0"/>
                  </a:outerShdw>
                </a:effectLst>
                <a:latin typeface="微软雅黑" pitchFamily="34" charset="-122"/>
                <a:ea typeface="微软雅黑" pitchFamily="34" charset="-122"/>
                <a:cs typeface="+mn-ea"/>
              </a:rPr>
              <a:t>确保安全生产责任制落实到位</a:t>
            </a:r>
            <a:endParaRPr lang="zh-CN" altLang="en-US" sz="2800" b="1" strike="noStrike" noProof="1">
              <a:solidFill>
                <a:schemeClr val="tx1"/>
              </a:solidFill>
              <a:effectLst>
                <a:outerShdw blurRad="38100" dist="38100" dir="2700000">
                  <a:srgbClr val="C0C0C0"/>
                </a:outerShdw>
              </a:effectLst>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0900"/>
                                        </p:tgtEl>
                                        <p:attrNameLst>
                                          <p:attrName>style.visibility</p:attrName>
                                        </p:attrNameLst>
                                      </p:cBhvr>
                                      <p:to>
                                        <p:strVal val="visible"/>
                                      </p:to>
                                    </p:set>
                                    <p:anim calcmode="lin" valueType="num">
                                      <p:cBhvr>
                                        <p:cTn id="11" dur="500" fill="hold"/>
                                        <p:tgtEl>
                                          <p:spTgt spid="80900"/>
                                        </p:tgtEl>
                                        <p:attrNameLst>
                                          <p:attrName>ppt_x</p:attrName>
                                        </p:attrNameLst>
                                      </p:cBhvr>
                                      <p:tavLst>
                                        <p:tav tm="0">
                                          <p:val>
                                            <p:strVal val="#ppt_x"/>
                                          </p:val>
                                        </p:tav>
                                        <p:tav tm="100000">
                                          <p:val>
                                            <p:strVal val="#ppt_x"/>
                                          </p:val>
                                        </p:tav>
                                      </p:tavLst>
                                    </p:anim>
                                    <p:anim calcmode="lin" valueType="num">
                                      <p:cBhvr>
                                        <p:cTn id="12" dur="500" fill="hold"/>
                                        <p:tgtEl>
                                          <p:spTgt spid="8090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0903"/>
                                        </p:tgtEl>
                                        <p:attrNameLst>
                                          <p:attrName>style.visibility</p:attrName>
                                        </p:attrNameLst>
                                      </p:cBhvr>
                                      <p:to>
                                        <p:strVal val="visible"/>
                                      </p:to>
                                    </p:set>
                                    <p:anim calcmode="lin" valueType="num">
                                      <p:cBhvr>
                                        <p:cTn id="15" dur="500" fill="hold"/>
                                        <p:tgtEl>
                                          <p:spTgt spid="80903"/>
                                        </p:tgtEl>
                                        <p:attrNameLst>
                                          <p:attrName>ppt_x</p:attrName>
                                        </p:attrNameLst>
                                      </p:cBhvr>
                                      <p:tavLst>
                                        <p:tav tm="0">
                                          <p:val>
                                            <p:strVal val="#ppt_x"/>
                                          </p:val>
                                        </p:tav>
                                        <p:tav tm="100000">
                                          <p:val>
                                            <p:strVal val="#ppt_x"/>
                                          </p:val>
                                        </p:tav>
                                      </p:tavLst>
                                    </p:anim>
                                    <p:anim calcmode="lin" valueType="num">
                                      <p:cBhvr>
                                        <p:cTn id="16" dur="500" fill="hold"/>
                                        <p:tgtEl>
                                          <p:spTgt spid="8090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0906"/>
                                        </p:tgtEl>
                                        <p:attrNameLst>
                                          <p:attrName>style.visibility</p:attrName>
                                        </p:attrNameLst>
                                      </p:cBhvr>
                                      <p:to>
                                        <p:strVal val="visible"/>
                                      </p:to>
                                    </p:set>
                                    <p:anim calcmode="lin" valueType="num">
                                      <p:cBhvr>
                                        <p:cTn id="19" dur="500" fill="hold"/>
                                        <p:tgtEl>
                                          <p:spTgt spid="80906"/>
                                        </p:tgtEl>
                                        <p:attrNameLst>
                                          <p:attrName>ppt_x</p:attrName>
                                        </p:attrNameLst>
                                      </p:cBhvr>
                                      <p:tavLst>
                                        <p:tav tm="0">
                                          <p:val>
                                            <p:strVal val="#ppt_x"/>
                                          </p:val>
                                        </p:tav>
                                        <p:tav tm="100000">
                                          <p:val>
                                            <p:strVal val="#ppt_x"/>
                                          </p:val>
                                        </p:tav>
                                      </p:tavLst>
                                    </p:anim>
                                    <p:anim calcmode="lin" valueType="num">
                                      <p:cBhvr>
                                        <p:cTn id="20" dur="500" fill="hold"/>
                                        <p:tgtEl>
                                          <p:spTgt spid="809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901"/>
                                        </p:tgtEl>
                                        <p:attrNameLst>
                                          <p:attrName>style.visibility</p:attrName>
                                        </p:attrNameLst>
                                      </p:cBhvr>
                                      <p:to>
                                        <p:strVal val="visible"/>
                                      </p:to>
                                    </p:set>
                                    <p:anim calcmode="lin" valueType="num">
                                      <p:cBhvr>
                                        <p:cTn id="25" dur="500" fill="hold"/>
                                        <p:tgtEl>
                                          <p:spTgt spid="80901"/>
                                        </p:tgtEl>
                                        <p:attrNameLst>
                                          <p:attrName>ppt_x</p:attrName>
                                        </p:attrNameLst>
                                      </p:cBhvr>
                                      <p:tavLst>
                                        <p:tav tm="0">
                                          <p:val>
                                            <p:strVal val="#ppt_x"/>
                                          </p:val>
                                        </p:tav>
                                        <p:tav tm="100000">
                                          <p:val>
                                            <p:strVal val="#ppt_x"/>
                                          </p:val>
                                        </p:tav>
                                      </p:tavLst>
                                    </p:anim>
                                    <p:anim calcmode="lin" valueType="num">
                                      <p:cBhvr>
                                        <p:cTn id="26" dur="500" fill="hold"/>
                                        <p:tgtEl>
                                          <p:spTgt spid="8090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0904"/>
                                        </p:tgtEl>
                                        <p:attrNameLst>
                                          <p:attrName>style.visibility</p:attrName>
                                        </p:attrNameLst>
                                      </p:cBhvr>
                                      <p:to>
                                        <p:strVal val="visible"/>
                                      </p:to>
                                    </p:set>
                                    <p:anim calcmode="lin" valueType="num">
                                      <p:cBhvr>
                                        <p:cTn id="29" dur="500" fill="hold"/>
                                        <p:tgtEl>
                                          <p:spTgt spid="80904"/>
                                        </p:tgtEl>
                                        <p:attrNameLst>
                                          <p:attrName>ppt_x</p:attrName>
                                        </p:attrNameLst>
                                      </p:cBhvr>
                                      <p:tavLst>
                                        <p:tav tm="0">
                                          <p:val>
                                            <p:strVal val="#ppt_x"/>
                                          </p:val>
                                        </p:tav>
                                        <p:tav tm="100000">
                                          <p:val>
                                            <p:strVal val="#ppt_x"/>
                                          </p:val>
                                        </p:tav>
                                      </p:tavLst>
                                    </p:anim>
                                    <p:anim calcmode="lin" valueType="num">
                                      <p:cBhvr>
                                        <p:cTn id="30" dur="500" fill="hold"/>
                                        <p:tgtEl>
                                          <p:spTgt spid="8090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0907"/>
                                        </p:tgtEl>
                                        <p:attrNameLst>
                                          <p:attrName>style.visibility</p:attrName>
                                        </p:attrNameLst>
                                      </p:cBhvr>
                                      <p:to>
                                        <p:strVal val="visible"/>
                                      </p:to>
                                    </p:set>
                                    <p:anim calcmode="lin" valueType="num">
                                      <p:cBhvr>
                                        <p:cTn id="33" dur="500" fill="hold"/>
                                        <p:tgtEl>
                                          <p:spTgt spid="80907"/>
                                        </p:tgtEl>
                                        <p:attrNameLst>
                                          <p:attrName>ppt_x</p:attrName>
                                        </p:attrNameLst>
                                      </p:cBhvr>
                                      <p:tavLst>
                                        <p:tav tm="0">
                                          <p:val>
                                            <p:strVal val="#ppt_x"/>
                                          </p:val>
                                        </p:tav>
                                        <p:tav tm="100000">
                                          <p:val>
                                            <p:strVal val="#ppt_x"/>
                                          </p:val>
                                        </p:tav>
                                      </p:tavLst>
                                    </p:anim>
                                    <p:anim calcmode="lin" valueType="num">
                                      <p:cBhvr>
                                        <p:cTn id="34" dur="500" fill="hold"/>
                                        <p:tgtEl>
                                          <p:spTgt spid="8090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0902"/>
                                        </p:tgtEl>
                                        <p:attrNameLst>
                                          <p:attrName>style.visibility</p:attrName>
                                        </p:attrNameLst>
                                      </p:cBhvr>
                                      <p:to>
                                        <p:strVal val="visible"/>
                                      </p:to>
                                    </p:set>
                                    <p:anim calcmode="lin" valueType="num">
                                      <p:cBhvr>
                                        <p:cTn id="39" dur="500" fill="hold"/>
                                        <p:tgtEl>
                                          <p:spTgt spid="80902"/>
                                        </p:tgtEl>
                                        <p:attrNameLst>
                                          <p:attrName>ppt_x</p:attrName>
                                        </p:attrNameLst>
                                      </p:cBhvr>
                                      <p:tavLst>
                                        <p:tav tm="0">
                                          <p:val>
                                            <p:strVal val="#ppt_x"/>
                                          </p:val>
                                        </p:tav>
                                        <p:tav tm="100000">
                                          <p:val>
                                            <p:strVal val="#ppt_x"/>
                                          </p:val>
                                        </p:tav>
                                      </p:tavLst>
                                    </p:anim>
                                    <p:anim calcmode="lin" valueType="num">
                                      <p:cBhvr>
                                        <p:cTn id="40" dur="500" fill="hold"/>
                                        <p:tgtEl>
                                          <p:spTgt spid="8090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0905"/>
                                        </p:tgtEl>
                                        <p:attrNameLst>
                                          <p:attrName>style.visibility</p:attrName>
                                        </p:attrNameLst>
                                      </p:cBhvr>
                                      <p:to>
                                        <p:strVal val="visible"/>
                                      </p:to>
                                    </p:set>
                                    <p:anim calcmode="lin" valueType="num">
                                      <p:cBhvr>
                                        <p:cTn id="43" dur="500" fill="hold"/>
                                        <p:tgtEl>
                                          <p:spTgt spid="80905"/>
                                        </p:tgtEl>
                                        <p:attrNameLst>
                                          <p:attrName>ppt_x</p:attrName>
                                        </p:attrNameLst>
                                      </p:cBhvr>
                                      <p:tavLst>
                                        <p:tav tm="0">
                                          <p:val>
                                            <p:strVal val="#ppt_x"/>
                                          </p:val>
                                        </p:tav>
                                        <p:tav tm="100000">
                                          <p:val>
                                            <p:strVal val="#ppt_x"/>
                                          </p:val>
                                        </p:tav>
                                      </p:tavLst>
                                    </p:anim>
                                    <p:anim calcmode="lin" valueType="num">
                                      <p:cBhvr>
                                        <p:cTn id="44" dur="500" fill="hold"/>
                                        <p:tgtEl>
                                          <p:spTgt spid="8090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0908"/>
                                        </p:tgtEl>
                                        <p:attrNameLst>
                                          <p:attrName>style.visibility</p:attrName>
                                        </p:attrNameLst>
                                      </p:cBhvr>
                                      <p:to>
                                        <p:strVal val="visible"/>
                                      </p:to>
                                    </p:set>
                                    <p:anim calcmode="lin" valueType="num">
                                      <p:cBhvr>
                                        <p:cTn id="47" dur="500" fill="hold"/>
                                        <p:tgtEl>
                                          <p:spTgt spid="80908"/>
                                        </p:tgtEl>
                                        <p:attrNameLst>
                                          <p:attrName>ppt_x</p:attrName>
                                        </p:attrNameLst>
                                      </p:cBhvr>
                                      <p:tavLst>
                                        <p:tav tm="0">
                                          <p:val>
                                            <p:strVal val="#ppt_x"/>
                                          </p:val>
                                        </p:tav>
                                        <p:tav tm="100000">
                                          <p:val>
                                            <p:strVal val="#ppt_x"/>
                                          </p:val>
                                        </p:tav>
                                      </p:tavLst>
                                    </p:anim>
                                    <p:anim calcmode="lin" valueType="num">
                                      <p:cBhvr>
                                        <p:cTn id="48" dur="500" fill="hold"/>
                                        <p:tgtEl>
                                          <p:spTgt spid="8090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0909"/>
                                        </p:tgtEl>
                                        <p:attrNameLst>
                                          <p:attrName>style.visibility</p:attrName>
                                        </p:attrNameLst>
                                      </p:cBhvr>
                                      <p:to>
                                        <p:strVal val="visible"/>
                                      </p:to>
                                    </p:set>
                                    <p:anim calcmode="lin" valueType="num">
                                      <p:cBhvr>
                                        <p:cTn id="53" dur="500" fill="hold"/>
                                        <p:tgtEl>
                                          <p:spTgt spid="80909"/>
                                        </p:tgtEl>
                                        <p:attrNameLst>
                                          <p:attrName>ppt_x</p:attrName>
                                        </p:attrNameLst>
                                      </p:cBhvr>
                                      <p:tavLst>
                                        <p:tav tm="0">
                                          <p:val>
                                            <p:strVal val="#ppt_x"/>
                                          </p:val>
                                        </p:tav>
                                        <p:tav tm="100000">
                                          <p:val>
                                            <p:strVal val="#ppt_x"/>
                                          </p:val>
                                        </p:tav>
                                      </p:tavLst>
                                    </p:anim>
                                    <p:anim calcmode="lin" valueType="num">
                                      <p:cBhvr>
                                        <p:cTn id="54" dur="500" fill="hold"/>
                                        <p:tgtEl>
                                          <p:spTgt spid="809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0900" grpId="0"/>
      <p:bldP spid="80901" grpId="0"/>
      <p:bldP spid="80902" grpId="0"/>
      <p:bldP spid="80903" grpId="0" bldLvl="0" animBg="1"/>
      <p:bldP spid="80904" grpId="0" bldLvl="0" animBg="1"/>
      <p:bldP spid="80905" grpId="0" bldLvl="0" animBg="1"/>
      <p:bldP spid="80906" grpId="0"/>
      <p:bldP spid="80907" grpId="0"/>
      <p:bldP spid="80908" grpId="0"/>
      <p:bldP spid="8090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60566" y="118069"/>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93</a:t>
            </a:fld>
            <a:endParaRPr lang="en-US" altLang="zh-CN"/>
          </a:p>
        </p:txBody>
      </p:sp>
      <p:sp>
        <p:nvSpPr>
          <p:cNvPr id="134147" name="Rectangle 3"/>
          <p:cNvSpPr>
            <a:spLocks noGrp="1"/>
          </p:cNvSpPr>
          <p:nvPr>
            <p:ph type="subTitle" idx="4294967295"/>
          </p:nvPr>
        </p:nvSpPr>
        <p:spPr>
          <a:xfrm>
            <a:off x="1054100" y="1660525"/>
            <a:ext cx="7381875" cy="2578100"/>
          </a:xfrm>
          <a:noFill/>
          <a:ln>
            <a:noFill/>
          </a:ln>
        </p:spPr>
        <p:txBody>
          <a:bodyPr wrap="square" lIns="91440" tIns="45720" rIns="91440" bIns="45720" anchor="t"/>
          <a:lstStyle/>
          <a:p>
            <a:pPr defTabSz="685800">
              <a:buFont typeface="Monotype Sorts" charset="2"/>
            </a:pPr>
            <a:r>
              <a:rPr lang="zh-CN" altLang="en-US" sz="3600" b="1" kern="1200" dirty="0">
                <a:latin typeface="Microsoft YaHei UI" pitchFamily="34" charset="-122"/>
                <a:ea typeface="Microsoft YaHei UI" pitchFamily="34" charset="-122"/>
                <a:cs typeface="+mn-cs"/>
              </a:rPr>
              <a:t>单纯的</a:t>
            </a:r>
            <a:r>
              <a:rPr lang="zh-CN" altLang="en-US" sz="4400" b="1" kern="1200" dirty="0">
                <a:solidFill>
                  <a:srgbClr val="FF9300"/>
                </a:solidFill>
                <a:latin typeface="微软雅黑" pitchFamily="34" charset="-122"/>
                <a:ea typeface="微软雅黑" pitchFamily="34" charset="-122"/>
                <a:cs typeface="+mn-cs"/>
              </a:rPr>
              <a:t>安全生产责任制</a:t>
            </a:r>
            <a:r>
              <a:rPr lang="zh-CN" altLang="en-US" sz="3600" b="1" kern="1200" dirty="0">
                <a:latin typeface="Microsoft YaHei UI" pitchFamily="34" charset="-122"/>
                <a:ea typeface="Microsoft YaHei UI" pitchFamily="34" charset="-122"/>
                <a:cs typeface="+mn-cs"/>
              </a:rPr>
              <a:t>是不够的！</a:t>
            </a:r>
          </a:p>
          <a:p>
            <a:pPr defTabSz="685800">
              <a:buFont typeface="Monotype Sorts" charset="2"/>
            </a:pPr>
            <a:endParaRPr lang="zh-CN" altLang="en-US" sz="3600" b="1" kern="1200" dirty="0">
              <a:latin typeface="Microsoft YaHei UI" pitchFamily="34" charset="-122"/>
              <a:ea typeface="Microsoft YaHei UI" pitchFamily="34" charset="-122"/>
              <a:cs typeface="+mn-cs"/>
            </a:endParaRPr>
          </a:p>
          <a:p>
            <a:pPr defTabSz="685800">
              <a:buFont typeface="Monotype Sorts" charset="2"/>
            </a:pPr>
            <a:r>
              <a:rPr lang="zh-CN" altLang="en-US" sz="4400" b="1" kern="1200" dirty="0">
                <a:latin typeface="Microsoft YaHei UI" pitchFamily="34" charset="-122"/>
                <a:ea typeface="Microsoft YaHei UI" pitchFamily="34" charset="-122"/>
                <a:cs typeface="+mn-cs"/>
              </a:rPr>
              <a:t>安全需要系统化的管理！</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70615" y="10953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94</a:t>
            </a:fld>
            <a:endParaRPr lang="en-US" altLang="zh-CN"/>
          </a:p>
        </p:txBody>
      </p:sp>
      <p:sp>
        <p:nvSpPr>
          <p:cNvPr id="19" name="矩形 18"/>
          <p:cNvSpPr/>
          <p:nvPr/>
        </p:nvSpPr>
        <p:spPr>
          <a:xfrm>
            <a:off x="749618" y="1216978"/>
            <a:ext cx="7975600" cy="3388360"/>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多年来，我们虽然积累了一些经验，但是，总觉有头痛医头脚痛医脚的感觉。我们常说，安全生产要警钟长鸣，常抓不懈。</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为什么要时时敲打？因为，事实是，安全生产总是有起有伏，习惯性违章总有回潮现象，是什么原因造成这种被动局面呢？ </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我认为问题是出在安全文化上，是企业的安全文化没有延续和发扬光大的原因。企业的文化是一个企业的灵魂，安全文化理念是安全生产的灵魂。靠制度管理企业只能把企业越管越死，而靠文化管理企业会使企业充满活力，持续发展。</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11292" y="128116"/>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95</a:t>
            </a:fld>
            <a:endParaRPr lang="en-US" altLang="zh-CN"/>
          </a:p>
        </p:txBody>
      </p:sp>
      <p:sp>
        <p:nvSpPr>
          <p:cNvPr id="19" name="矩形 18"/>
          <p:cNvSpPr/>
          <p:nvPr/>
        </p:nvSpPr>
        <p:spPr>
          <a:xfrm>
            <a:off x="765493" y="1563688"/>
            <a:ext cx="7975600" cy="2532380"/>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安全文化是能够把“要我安全”改变成“我要安全”的一剂良药。当每个员工都认同安全文化时，也就同时认同了是非荣辱准绳。文化促使思想进步，思想指挥行动方向。未遂事故被消灭在每一个行动中，安全生产就会水到渠成。</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所以，建立和发展企业安全文化是当务之急，是从根本上解决问题的最佳方法，但是也应该看到它的长期性、艰巨性。</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21340" y="20478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96</a:t>
            </a:fld>
            <a:endParaRPr lang="en-US" altLang="zh-CN"/>
          </a:p>
        </p:txBody>
      </p:sp>
      <p:sp>
        <p:nvSpPr>
          <p:cNvPr id="19" name="矩形 18"/>
          <p:cNvSpPr/>
          <p:nvPr/>
        </p:nvSpPr>
        <p:spPr>
          <a:xfrm>
            <a:off x="765493" y="1248728"/>
            <a:ext cx="7975600" cy="3261360"/>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天灾不可抗拒，但可以预防，把灾害降到最低程度；人祸为何频发不止，除了责任人无视生命，践踏法律法规和政府监管不力等因素之外，还有一个重要的因素，就是整个社会缺乏一种浓郁的安全文化氛围，安全文化的熏陶教育还很不够。因为文化决定意识，意识决定观念，观念决定行为。也就是说，安全文化决定人的安全意识，安全意识决定人的安全观念，安全观念决定人的安全行为。没有安全文化和安全教育，就不可能有安全的行为和安全的生存、生产发展环境。      </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179534"/>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97</a:t>
            </a:fld>
            <a:endParaRPr lang="en-US" altLang="zh-CN"/>
          </a:p>
        </p:txBody>
      </p:sp>
      <p:sp>
        <p:nvSpPr>
          <p:cNvPr id="3" name="矩形 2"/>
          <p:cNvSpPr/>
          <p:nvPr/>
        </p:nvSpPr>
        <p:spPr>
          <a:xfrm>
            <a:off x="600710" y="1330008"/>
            <a:ext cx="8074025" cy="2880360"/>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zh-CN" sz="3000" b="1" i="0" u="none" strike="noStrike" kern="1200" cap="none" spc="0" normalizeH="0" baseline="0" noProof="0" dirty="0">
                <a:ln>
                  <a:noFill/>
                </a:ln>
                <a:solidFill>
                  <a:srgbClr val="006794"/>
                </a:solidFill>
                <a:effectLst/>
                <a:uLnTx/>
                <a:uFillTx/>
                <a:latin typeface="微软雅黑" pitchFamily="34" charset="-122"/>
                <a:ea typeface="微软雅黑" pitchFamily="34" charset="-122"/>
                <a:cs typeface="宋体" charset="-122"/>
              </a:rPr>
              <a:t>人管人累死人、</a:t>
            </a:r>
            <a:r>
              <a:rPr kumimoji="0" lang="zh-CN" altLang="en-US" sz="3000" b="1" i="0" u="none" strike="noStrike" kern="1200" cap="none" spc="0" normalizeH="0" baseline="0" noProof="0" dirty="0">
                <a:ln>
                  <a:noFill/>
                </a:ln>
                <a:solidFill>
                  <a:srgbClr val="006794"/>
                </a:solidFill>
                <a:effectLst/>
                <a:uLnTx/>
                <a:uFillTx/>
                <a:latin typeface="微软雅黑" pitchFamily="34" charset="-122"/>
                <a:ea typeface="微软雅黑" pitchFamily="34" charset="-122"/>
                <a:cs typeface="宋体" charset="-122"/>
              </a:rPr>
              <a:t>制度管人管死人</a:t>
            </a:r>
          </a:p>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zh-CN" sz="4800" b="1" i="0" u="none" strike="noStrike" kern="1200" cap="none" spc="0" normalizeH="0" baseline="0" noProof="0" dirty="0">
                <a:ln>
                  <a:noFill/>
                </a:ln>
                <a:solidFill>
                  <a:srgbClr val="006794"/>
                </a:solidFill>
                <a:effectLst/>
                <a:uLnTx/>
                <a:uFillTx/>
                <a:latin typeface="微软雅黑" pitchFamily="34" charset="-122"/>
                <a:ea typeface="微软雅黑" pitchFamily="34" charset="-122"/>
                <a:cs typeface="宋体" charset="-122"/>
              </a:rPr>
              <a:t>文化管人管住魂</a:t>
            </a:r>
          </a:p>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4400" b="1" i="0" u="none" strike="noStrike" kern="100" cap="none" spc="0" normalizeH="0" baseline="0" noProof="0" dirty="0">
                <a:ln>
                  <a:noFill/>
                </a:ln>
                <a:solidFill>
                  <a:srgbClr val="FF9300"/>
                </a:solidFill>
                <a:effectLst/>
                <a:uLnTx/>
                <a:uFillTx/>
                <a:latin typeface="微软雅黑" pitchFamily="34" charset="-122"/>
                <a:ea typeface="微软雅黑" pitchFamily="34" charset="-122"/>
                <a:cs typeface="黑体" charset="-122"/>
              </a:rPr>
              <a:t>企业</a:t>
            </a:r>
            <a:r>
              <a:rPr kumimoji="0" lang="zh-CN" altLang="zh-CN" sz="4400" b="1" i="0" u="none" strike="noStrike" kern="100" cap="none" spc="0" normalizeH="0" baseline="0" noProof="0" dirty="0">
                <a:ln>
                  <a:noFill/>
                </a:ln>
                <a:solidFill>
                  <a:srgbClr val="FF9300"/>
                </a:solidFill>
                <a:effectLst/>
                <a:uLnTx/>
                <a:uFillTx/>
                <a:latin typeface="微软雅黑" pitchFamily="34" charset="-122"/>
                <a:ea typeface="微软雅黑" pitchFamily="34" charset="-122"/>
                <a:cs typeface="黑体" charset="-122"/>
              </a:rPr>
              <a:t>管理的最高境界是文化管理</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1437" y="13816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七、培育安全文化</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98</a:t>
            </a:fld>
            <a:endParaRPr lang="en-US" altLang="zh-CN"/>
          </a:p>
        </p:txBody>
      </p:sp>
      <p:sp>
        <p:nvSpPr>
          <p:cNvPr id="19" name="矩形 18"/>
          <p:cNvSpPr/>
          <p:nvPr/>
        </p:nvSpPr>
        <p:spPr>
          <a:xfrm>
            <a:off x="765493" y="1248728"/>
            <a:ext cx="7975600" cy="3102610"/>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搞好安全，关键还是人的因素！</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注重安全文化的建设。</a:t>
            </a:r>
          </a:p>
          <a:p>
            <a:pPr marL="0"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a:t>
            </a:r>
            <a:r>
              <a:rPr lang="zh-CN" altLang="en-US" sz="2800" b="1" dirty="0">
                <a:solidFill>
                  <a:srgbClr val="ED7D31"/>
                </a:solidFill>
                <a:latin typeface="微软雅黑" pitchFamily="34" charset="-122"/>
                <a:ea typeface="微软雅黑" pitchFamily="34" charset="-122"/>
              </a:rPr>
              <a:t>   从点滴做起，从细节入手！</a:t>
            </a:r>
          </a:p>
          <a:p>
            <a:pPr marL="0" lvl="0" indent="0">
              <a:lnSpc>
                <a:spcPct val="130000"/>
              </a:lnSpc>
              <a:spcBef>
                <a:spcPts val="500"/>
              </a:spcBef>
              <a:buFont typeface="Wingdings" charset="2"/>
              <a:buNone/>
            </a:pPr>
            <a:r>
              <a:rPr lang="zh-CN" altLang="en-US" sz="2800" b="1" dirty="0">
                <a:solidFill>
                  <a:srgbClr val="ED7D31"/>
                </a:solidFill>
                <a:latin typeface="微软雅黑" pitchFamily="34" charset="-122"/>
                <a:ea typeface="微软雅黑" pitchFamily="34" charset="-122"/>
              </a:rPr>
              <a:t>            文化的力量最强大，也最能长效！</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文化的两个层面：思想意识、具体操作。</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行为、态度、标示、理念……都是文化。</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9366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七、培育安全文化</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99</a:t>
            </a:fld>
            <a:endParaRPr lang="en-US" altLang="zh-CN"/>
          </a:p>
        </p:txBody>
      </p:sp>
      <p:sp>
        <p:nvSpPr>
          <p:cNvPr id="5" name="文本框 4"/>
          <p:cNvSpPr txBox="1"/>
          <p:nvPr/>
        </p:nvSpPr>
        <p:spPr>
          <a:xfrm>
            <a:off x="685165" y="2312670"/>
            <a:ext cx="8150225" cy="2377440"/>
          </a:xfrm>
          <a:prstGeom prst="rect">
            <a:avLst/>
          </a:prstGeom>
          <a:noFill/>
          <a:ln w="9525">
            <a:noFill/>
          </a:ln>
        </p:spPr>
        <p:txBody>
          <a:bodyPr>
            <a:spAutoFit/>
          </a:bodyPr>
          <a:lstStyle/>
          <a:p>
            <a:pPr lvl="0" eaLnBrk="1" hangingPunct="1"/>
            <a:r>
              <a:rPr lang="zh-CN" altLang="en-US" sz="15000" b="1" dirty="0">
                <a:solidFill>
                  <a:srgbClr val="004F99"/>
                </a:solidFill>
                <a:latin typeface="华文行楷" pitchFamily="2" charset="-122"/>
                <a:ea typeface="华文行楷" pitchFamily="2" charset="-122"/>
              </a:rPr>
              <a:t>文化如水</a:t>
            </a:r>
          </a:p>
        </p:txBody>
      </p:sp>
      <p:sp>
        <p:nvSpPr>
          <p:cNvPr id="3" name="标题 1"/>
          <p:cNvSpPr>
            <a:spLocks noGrp="1"/>
          </p:cNvSpPr>
          <p:nvPr/>
        </p:nvSpPr>
        <p:spPr>
          <a:xfrm>
            <a:off x="361950" y="921385"/>
            <a:ext cx="8420100" cy="563562"/>
          </a:xfrm>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kern="1200" dirty="0">
                <a:latin typeface="微软雅黑" pitchFamily="34" charset="-122"/>
                <a:ea typeface="微软雅黑" pitchFamily="34" charset="-122"/>
                <a:cs typeface="+mj-cs"/>
              </a:rPr>
              <a:t>第五，注重安全文化建设，在重塑心智模式中抓安全</a:t>
            </a:r>
          </a:p>
        </p:txBody>
      </p:sp>
      <p:sp>
        <p:nvSpPr>
          <p:cNvPr id="4" name="文本框 3"/>
          <p:cNvSpPr txBox="1"/>
          <p:nvPr/>
        </p:nvSpPr>
        <p:spPr>
          <a:xfrm>
            <a:off x="1059180" y="1557656"/>
            <a:ext cx="7202170" cy="73025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a:lnSpc>
                <a:spcPct val="150000"/>
              </a:lnSpc>
            </a:pPr>
            <a:r>
              <a:rPr lang="zh-CN" altLang="en-US" sz="2800" kern="1200" dirty="0">
                <a:latin typeface="微软雅黑" pitchFamily="34" charset="-122"/>
                <a:ea typeface="微软雅黑" pitchFamily="34" charset="-122"/>
                <a:cs typeface="+mj-cs"/>
                <a:sym typeface="+mn-ea"/>
              </a:rPr>
              <a:t>注重安全文化建设，在重塑心智模式中抓安全</a:t>
            </a:r>
            <a:endParaRPr kumimoji="0" lang="zh-CN" altLang="en-US" sz="2800" b="0" i="0" u="none" strike="noStrike" cap="none" spc="0" normalizeH="0" baseline="0" dirty="0">
              <a:ln>
                <a:noFill/>
              </a:ln>
              <a:solidFill>
                <a:srgbClr val="000000"/>
              </a:solidFill>
              <a:effectLst/>
              <a:uFill>
                <a:solidFill>
                  <a:srgbClr val="000000"/>
                </a:solidFill>
              </a:uFill>
              <a:latin typeface="Calibri"/>
              <a:ea typeface="Calibri"/>
              <a:cs typeface="Calibri"/>
              <a:sym typeface="Calibri"/>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3"/>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获取资料咨询微信：ansyingsj1]">
  <a:themeElements>
    <a:clrScheme name="Default">
      <a:dk1>
        <a:srgbClr val="000000"/>
      </a:dk1>
      <a:lt1>
        <a:srgbClr val="F2F2F2"/>
      </a:lt1>
      <a:dk2>
        <a:srgbClr val="A7A7A7"/>
      </a:dk2>
      <a:lt2>
        <a:srgbClr val="535353"/>
      </a:lt2>
      <a:accent1>
        <a:srgbClr val="A5C067"/>
      </a:accent1>
      <a:accent2>
        <a:srgbClr val="03AE97"/>
      </a:accent2>
      <a:accent3>
        <a:srgbClr val="F7AC12"/>
      </a:accent3>
      <a:accent4>
        <a:srgbClr val="CD4E37"/>
      </a:accent4>
      <a:accent5>
        <a:srgbClr val="2C3D4B"/>
      </a:accent5>
      <a:accent6>
        <a:srgbClr val="282B2B"/>
      </a:accent6>
      <a:hlink>
        <a:srgbClr val="0000FF"/>
      </a:hlink>
      <a:folHlink>
        <a:srgbClr val="FF00FF"/>
      </a:folHlink>
    </a:clrScheme>
    <a:fontScheme name="自定义 1">
      <a:majorFont>
        <a:latin typeface="微软雅黑"/>
        <a:ea typeface="微软雅黑"/>
        <a:cs typeface=""/>
      </a:majorFont>
      <a:minorFont>
        <a:latin typeface="微软雅黑"/>
        <a:ea typeface="微软雅黑"/>
        <a:cs typefac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5C067"/>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5C067"/>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获取资料咨询微信：ansyingsj1">
  <a:themeElements>
    <a:clrScheme name="Office 主题​​">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A5C067"/>
      </a:accent1>
      <a:accent2>
        <a:srgbClr val="03AE97"/>
      </a:accent2>
      <a:accent3>
        <a:srgbClr val="F7AC12"/>
      </a:accent3>
      <a:accent4>
        <a:srgbClr val="CD4E37"/>
      </a:accent4>
      <a:accent5>
        <a:srgbClr val="2C3D4B"/>
      </a:accent5>
      <a:accent6>
        <a:srgbClr val="282B2B"/>
      </a:accent6>
      <a:hlink>
        <a:srgbClr val="0000FF"/>
      </a:hlink>
      <a:folHlink>
        <a:srgbClr val="FF00FF"/>
      </a:folHlink>
    </a:clrScheme>
    <a:fontScheme name="Default">
      <a:majorFont>
        <a:latin typeface="Helvetica"/>
        <a:ea typeface="Helvetica"/>
        <a:cs typeface="Helvetica"/>
      </a:majorFont>
      <a:minorFont>
        <a:latin typeface="Bebas Neue"/>
        <a:ea typeface="Bebas Neue"/>
        <a:cs typeface="Bebas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5C067"/>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5C067"/>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5799</Words>
  <Application>Microsoft Office PowerPoint</Application>
  <PresentationFormat>全屏显示(16:9)</PresentationFormat>
  <Paragraphs>607</Paragraphs>
  <Slides>107</Slides>
  <Notes>107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107</vt:i4>
      </vt:variant>
    </vt:vector>
  </HeadingPairs>
  <TitlesOfParts>
    <vt:vector size="122" baseType="lpstr">
      <vt:lpstr>Avenir Roman</vt:lpstr>
      <vt:lpstr>Microsoft YaHei UI</vt:lpstr>
      <vt:lpstr>Monotype Sorts</vt:lpstr>
      <vt:lpstr>Roboto condensed</vt:lpstr>
      <vt:lpstr>方正正大黑简体</vt:lpstr>
      <vt:lpstr>华康俪金黑W8(P)</vt:lpstr>
      <vt:lpstr>华文行楷</vt:lpstr>
      <vt:lpstr>微软雅黑</vt:lpstr>
      <vt:lpstr>Arial</vt:lpstr>
      <vt:lpstr>Calibri</vt:lpstr>
      <vt:lpstr>Franklin Gothic Medium</vt:lpstr>
      <vt:lpstr>Verdana</vt:lpstr>
      <vt:lpstr>Wingdings</vt:lpstr>
      <vt:lpstr>[获取资料咨询微信：ansyingsj1]</vt:lpstr>
      <vt:lpstr>获取资料咨询微信：ansyingsj1</vt:lpstr>
      <vt:lpstr>PowerPoint 演示文稿</vt:lpstr>
      <vt:lpstr>PowerPoint 演示文稿</vt:lpstr>
      <vt:lpstr>PowerPoint 演示文稿</vt:lpstr>
      <vt:lpstr>PowerPoint 演示文稿</vt:lpstr>
      <vt:lpstr>PowerPoint 演示文稿</vt:lpstr>
      <vt:lpstr>PowerPoint 演示文稿</vt:lpstr>
      <vt:lpstr>YES</vt:lpstr>
      <vt:lpstr>PowerPoint 演示文稿</vt:lpstr>
      <vt:lpstr>PowerPoint 演示文稿</vt:lpstr>
      <vt:lpstr>你需要 安全自主管理   帮助你从被动抓安全，转变为主动抓安全！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一.基层安全管理目前存在的缺陷和问题</vt:lpstr>
      <vt:lpstr>一.基层安全管理目前存在的缺失和问题</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三、企业实施主动安全管理的重要性</vt:lpstr>
      <vt:lpstr>三、企业实施主动安全管理的重要性</vt:lpstr>
      <vt:lpstr>三、企业实施主动安全管理的重要性</vt:lpstr>
      <vt:lpstr>三、企业实施主动安全管理的重要性</vt:lpstr>
      <vt:lpstr>PowerPoint 演示文稿</vt:lpstr>
      <vt:lpstr>四、两飞机差三秒险相撞背后的管理问题</vt:lpstr>
      <vt:lpstr>PowerPoint 演示文稿</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三、如何实现有感领导主动安全管理</vt:lpstr>
      <vt:lpstr>三、如何实现有感领导主动安全管理</vt:lpstr>
      <vt:lpstr>三、如何实现有感领导主动安全管理</vt:lpstr>
      <vt:lpstr>三、如何实现有感领导主动安全管理</vt:lpstr>
      <vt:lpstr>三、如何实现有感领导主动安全管理</vt:lpstr>
      <vt:lpstr>四、如何实现直线管理层主动安全管理</vt:lpstr>
      <vt:lpstr>四、如何实现直线管理层主动安全管理</vt:lpstr>
      <vt:lpstr>四、如何实现直线管理层主动安全管理</vt:lpstr>
      <vt:lpstr>四、如何实现直线管理层主动安全管理</vt:lpstr>
      <vt:lpstr>五、什么是属地管理（员工如何实现主动管理）</vt:lpstr>
      <vt:lpstr>五、什么是属地管理（员工如何实现主动管理）</vt:lpstr>
      <vt:lpstr>五、什么是属地管理（员工如何实现主动管理）</vt:lpstr>
      <vt:lpstr>六、深入落实安全管理理念——实现三个转变</vt:lpstr>
      <vt:lpstr>六、深入落实安全管理理念——实现三个转变</vt:lpstr>
      <vt:lpstr>六、深入落实安全管理理念——实现三个转变</vt:lpstr>
      <vt:lpstr>六、深入落实安全管理理念——实现三个转变</vt:lpstr>
      <vt:lpstr>六、深入落实安全管理理念——实现三个转变</vt:lpstr>
      <vt:lpstr>六、深入落实安全管理理念——实现三个转变</vt:lpstr>
      <vt:lpstr>七、培育安全文化</vt:lpstr>
      <vt:lpstr>七、培育安全文化</vt:lpstr>
      <vt:lpstr>PowerPoint 演示文稿</vt:lpstr>
      <vt:lpstr>小结</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小兵 曾</cp:lastModifiedBy>
  <cp:revision>1</cp:revision>
  <dcterms:created xsi:type="dcterms:W3CDTF">1900-01-01T00:00:00Z</dcterms:created>
  <dcterms:modified xsi:type="dcterms:W3CDTF">2020-04-09T03:20:04Z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vt:lpwstr>
  </property>
</Properties>
</file>