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7"/>
  </p:notesMasterIdLst>
  <p:sldIdLst>
    <p:sldId id="256" r:id="rId2"/>
    <p:sldId id="278" r:id="rId3"/>
    <p:sldId id="267" r:id="rId4"/>
    <p:sldId id="516" r:id="rId5"/>
    <p:sldId id="279" r:id="rId6"/>
    <p:sldId id="497" r:id="rId7"/>
    <p:sldId id="862" r:id="rId8"/>
    <p:sldId id="1005" r:id="rId9"/>
    <p:sldId id="1008" r:id="rId10"/>
    <p:sldId id="1010" r:id="rId11"/>
    <p:sldId id="1011" r:id="rId12"/>
    <p:sldId id="899" r:id="rId13"/>
    <p:sldId id="896" r:id="rId14"/>
    <p:sldId id="902" r:id="rId15"/>
    <p:sldId id="906" r:id="rId16"/>
    <p:sldId id="904" r:id="rId17"/>
    <p:sldId id="903" r:id="rId18"/>
    <p:sldId id="905" r:id="rId19"/>
    <p:sldId id="907" r:id="rId20"/>
    <p:sldId id="908" r:id="rId21"/>
    <p:sldId id="909" r:id="rId22"/>
    <p:sldId id="910" r:id="rId23"/>
    <p:sldId id="901" r:id="rId24"/>
    <p:sldId id="298" r:id="rId25"/>
    <p:sldId id="860" r:id="rId26"/>
    <p:sldId id="309" r:id="rId27"/>
    <p:sldId id="302" r:id="rId28"/>
    <p:sldId id="498" r:id="rId29"/>
    <p:sldId id="304" r:id="rId30"/>
    <p:sldId id="303" r:id="rId31"/>
    <p:sldId id="305" r:id="rId32"/>
    <p:sldId id="500" r:id="rId33"/>
    <p:sldId id="284" r:id="rId34"/>
    <p:sldId id="501" r:id="rId35"/>
    <p:sldId id="509" r:id="rId36"/>
    <p:sldId id="515" r:id="rId37"/>
    <p:sldId id="864" r:id="rId38"/>
    <p:sldId id="861" r:id="rId39"/>
    <p:sldId id="504" r:id="rId40"/>
    <p:sldId id="503" r:id="rId41"/>
    <p:sldId id="594" r:id="rId42"/>
    <p:sldId id="505" r:id="rId43"/>
    <p:sldId id="507" r:id="rId44"/>
    <p:sldId id="518" r:id="rId45"/>
    <p:sldId id="521" r:id="rId46"/>
    <p:sldId id="805" r:id="rId47"/>
    <p:sldId id="806" r:id="rId48"/>
    <p:sldId id="885" r:id="rId49"/>
    <p:sldId id="1013" r:id="rId50"/>
    <p:sldId id="1014" r:id="rId51"/>
    <p:sldId id="1015" r:id="rId52"/>
    <p:sldId id="520" r:id="rId53"/>
    <p:sldId id="865" r:id="rId54"/>
    <p:sldId id="535" r:id="rId55"/>
    <p:sldId id="522" r:id="rId56"/>
    <p:sldId id="523" r:id="rId57"/>
    <p:sldId id="524" r:id="rId58"/>
    <p:sldId id="536" r:id="rId59"/>
    <p:sldId id="868" r:id="rId60"/>
    <p:sldId id="869" r:id="rId61"/>
    <p:sldId id="883" r:id="rId62"/>
    <p:sldId id="884" r:id="rId63"/>
    <p:sldId id="541" r:id="rId64"/>
    <p:sldId id="866" r:id="rId65"/>
    <p:sldId id="542" r:id="rId66"/>
    <p:sldId id="528" r:id="rId67"/>
    <p:sldId id="911" r:id="rId68"/>
    <p:sldId id="519" r:id="rId69"/>
    <p:sldId id="871" r:id="rId70"/>
    <p:sldId id="886" r:id="rId71"/>
    <p:sldId id="887" r:id="rId72"/>
    <p:sldId id="891" r:id="rId73"/>
    <p:sldId id="1016" r:id="rId74"/>
    <p:sldId id="552" r:id="rId75"/>
    <p:sldId id="870" r:id="rId76"/>
    <p:sldId id="551" r:id="rId77"/>
    <p:sldId id="550" r:id="rId78"/>
    <p:sldId id="555" r:id="rId79"/>
    <p:sldId id="560" r:id="rId80"/>
    <p:sldId id="557" r:id="rId81"/>
    <p:sldId id="559" r:id="rId82"/>
    <p:sldId id="558" r:id="rId83"/>
    <p:sldId id="561" r:id="rId84"/>
    <p:sldId id="554" r:id="rId85"/>
    <p:sldId id="562" r:id="rId86"/>
    <p:sldId id="912" r:id="rId87"/>
    <p:sldId id="565" r:id="rId88"/>
    <p:sldId id="566" r:id="rId89"/>
    <p:sldId id="567" r:id="rId90"/>
    <p:sldId id="575" r:id="rId91"/>
    <p:sldId id="576" r:id="rId92"/>
    <p:sldId id="577" r:id="rId93"/>
    <p:sldId id="578" r:id="rId94"/>
    <p:sldId id="574" r:id="rId95"/>
    <p:sldId id="581" r:id="rId96"/>
    <p:sldId id="888" r:id="rId97"/>
    <p:sldId id="582" r:id="rId98"/>
    <p:sldId id="586" r:id="rId99"/>
    <p:sldId id="872" r:id="rId100"/>
    <p:sldId id="587" r:id="rId101"/>
    <p:sldId id="873" r:id="rId102"/>
    <p:sldId id="889" r:id="rId103"/>
    <p:sldId id="592" r:id="rId104"/>
    <p:sldId id="913" r:id="rId105"/>
    <p:sldId id="890" r:id="rId106"/>
    <p:sldId id="914" r:id="rId107"/>
    <p:sldId id="1012" r:id="rId108"/>
    <p:sldId id="1017" r:id="rId109"/>
    <p:sldId id="1018" r:id="rId110"/>
    <p:sldId id="1019" r:id="rId111"/>
    <p:sldId id="1020" r:id="rId112"/>
    <p:sldId id="820" r:id="rId113"/>
    <p:sldId id="821" r:id="rId114"/>
    <p:sldId id="822" r:id="rId115"/>
    <p:sldId id="823" r:id="rId116"/>
    <p:sldId id="824" r:id="rId117"/>
    <p:sldId id="825" r:id="rId118"/>
    <p:sldId id="826" r:id="rId119"/>
    <p:sldId id="827" r:id="rId120"/>
    <p:sldId id="828" r:id="rId121"/>
    <p:sldId id="829" r:id="rId122"/>
    <p:sldId id="830" r:id="rId123"/>
    <p:sldId id="831" r:id="rId124"/>
    <p:sldId id="832" r:id="rId125"/>
    <p:sldId id="833" r:id="rId126"/>
    <p:sldId id="834" r:id="rId127"/>
    <p:sldId id="835" r:id="rId128"/>
    <p:sldId id="836" r:id="rId129"/>
    <p:sldId id="837" r:id="rId130"/>
    <p:sldId id="838" r:id="rId131"/>
    <p:sldId id="839" r:id="rId132"/>
    <p:sldId id="840" r:id="rId133"/>
    <p:sldId id="841" r:id="rId134"/>
    <p:sldId id="842" r:id="rId135"/>
    <p:sldId id="846" r:id="rId136"/>
    <p:sldId id="848" r:id="rId137"/>
    <p:sldId id="849" r:id="rId138"/>
    <p:sldId id="850" r:id="rId139"/>
    <p:sldId id="851" r:id="rId140"/>
    <p:sldId id="852" r:id="rId141"/>
    <p:sldId id="853" r:id="rId142"/>
    <p:sldId id="854" r:id="rId143"/>
    <p:sldId id="855" r:id="rId144"/>
    <p:sldId id="856" r:id="rId145"/>
    <p:sldId id="857" r:id="rId14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60685-3A45-46D6-8255-942052E2EA1E}" type="doc">
      <dgm:prSet loTypeId="urn:microsoft.com/office/officeart/2005/8/layout/hList9#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zh-CN" altLang="en-US"/>
        </a:p>
      </dgm:t>
    </dgm:pt>
    <dgm:pt modelId="{D4E917AA-7EC8-4086-9BE4-3F62796359F5}">
      <dgm:prSet phldrT="[文本]" custT="1"/>
      <dgm:spPr>
        <a:solidFill>
          <a:srgbClr val="C00000"/>
        </a:solidFill>
      </dgm:spPr>
      <dgm:t>
        <a:bodyPr/>
        <a:lstStyle/>
        <a:p>
          <a:pPr algn="ctr"/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双重机制</a:t>
          </a:r>
        </a:p>
      </dgm:t>
    </dgm:pt>
    <dgm:pt modelId="{396ECE73-F485-4A33-A2BD-BD4B687A9FE4}" type="parTrans" cxnId="{22268572-E986-4F2C-8CF2-313DCAECD6FE}">
      <dgm:prSet/>
      <dgm:spPr/>
      <dgm:t>
        <a:bodyPr/>
        <a:lstStyle/>
        <a:p>
          <a:pPr algn="ctr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F2F4152-E05C-4F52-A7AB-1CE7D289B450}" type="sibTrans" cxnId="{22268572-E986-4F2C-8CF2-313DCAECD6FE}">
      <dgm:prSet/>
      <dgm:spPr/>
      <dgm:t>
        <a:bodyPr/>
        <a:lstStyle/>
        <a:p>
          <a:pPr algn="ctr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0A8B1A9-C949-4991-9481-D41741C3E26E}">
      <dgm:prSet phldrT="[文本]" custT="1"/>
      <dgm:spPr>
        <a:solidFill>
          <a:schemeClr val="accent1"/>
        </a:solidFill>
        <a:ln>
          <a:solidFill>
            <a:schemeClr val="accent1"/>
          </a:solidFill>
        </a:ln>
        <a:effectLst>
          <a:glow rad="317500">
            <a:srgbClr val="92D050">
              <a:alpha val="50000"/>
            </a:srgbClr>
          </a:glow>
        </a:effectLst>
      </dgm:spPr>
      <dgm:t>
        <a:bodyPr/>
        <a:lstStyle/>
        <a:p>
          <a:pPr algn="ctr"/>
          <a:r>
            <a: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风险分级管控</a:t>
          </a:r>
        </a:p>
      </dgm:t>
    </dgm:pt>
    <dgm:pt modelId="{11CDBFAA-3339-439A-BCFF-F2E92220B537}" type="parTrans" cxnId="{F7B9EBF8-95EC-4A9D-8233-1220091FC46F}">
      <dgm:prSet/>
      <dgm:spPr/>
      <dgm:t>
        <a:bodyPr/>
        <a:lstStyle/>
        <a:p>
          <a:pPr algn="ctr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1E9660-DCE3-4FD6-8869-A06BD9A1C671}" type="sibTrans" cxnId="{F7B9EBF8-95EC-4A9D-8233-1220091FC46F}">
      <dgm:prSet/>
      <dgm:spPr/>
      <dgm:t>
        <a:bodyPr/>
        <a:lstStyle/>
        <a:p>
          <a:pPr algn="ctr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729DFA2-88D3-4D09-B356-65DFBF975478}">
      <dgm:prSet phldrT="[文本]" custT="1"/>
      <dgm:spPr>
        <a:solidFill>
          <a:schemeClr val="accent1">
            <a:alpha val="90000"/>
          </a:schemeClr>
        </a:solidFill>
        <a:effectLst>
          <a:glow rad="317500">
            <a:srgbClr val="92D050">
              <a:alpha val="50000"/>
            </a:srgbClr>
          </a:glow>
        </a:effectLst>
      </dgm:spPr>
      <dgm:t>
        <a:bodyPr/>
        <a:lstStyle/>
        <a:p>
          <a:pPr algn="ctr"/>
          <a:r>
            <a: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隐患排查治理</a:t>
          </a:r>
        </a:p>
      </dgm:t>
    </dgm:pt>
    <dgm:pt modelId="{2FB00FEF-8975-47E3-89D7-7A2EA83E9C62}" type="parTrans" cxnId="{5808A0B6-47AF-4B80-B70C-9DEF5BB51056}">
      <dgm:prSet/>
      <dgm:spPr/>
      <dgm:t>
        <a:bodyPr/>
        <a:lstStyle/>
        <a:p>
          <a:pPr algn="ctr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7BCDAB9-52C8-4350-9238-802798E59388}" type="sibTrans" cxnId="{5808A0B6-47AF-4B80-B70C-9DEF5BB51056}">
      <dgm:prSet/>
      <dgm:spPr/>
      <dgm:t>
        <a:bodyPr/>
        <a:lstStyle/>
        <a:p>
          <a:pPr algn="ctr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3AA756-B0DE-421B-A68B-F043A0B26737}">
      <dgm:prSet phldrT="[文本]" custT="1"/>
      <dgm:spPr>
        <a:solidFill>
          <a:srgbClr val="C00000"/>
        </a:solidFill>
      </dgm:spPr>
      <dgm:t>
        <a:bodyPr/>
        <a:lstStyle/>
        <a:p>
          <a:pPr algn="ctr"/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两道防线</a:t>
          </a:r>
        </a:p>
      </dgm:t>
    </dgm:pt>
    <dgm:pt modelId="{F393DB68-ED30-4A3F-9BEA-48A134205034}" type="parTrans" cxnId="{2DCC4AAE-4658-4C0E-935D-5D1C6400417E}">
      <dgm:prSet/>
      <dgm:spPr/>
      <dgm:t>
        <a:bodyPr/>
        <a:lstStyle/>
        <a:p>
          <a:pPr algn="ctr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E2EE1E4-6EF8-4F08-9543-A12108433972}" type="sibTrans" cxnId="{2DCC4AAE-4658-4C0E-935D-5D1C6400417E}">
      <dgm:prSet/>
      <dgm:spPr/>
      <dgm:t>
        <a:bodyPr/>
        <a:lstStyle/>
        <a:p>
          <a:pPr algn="ctr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8AD080A-011D-4F02-ABB2-5F989C55E006}">
      <dgm:prSet phldrT="[文本]" custT="1"/>
      <dgm:spPr>
        <a:solidFill>
          <a:schemeClr val="accent1">
            <a:alpha val="90000"/>
          </a:schemeClr>
        </a:solidFill>
        <a:effectLst>
          <a:glow rad="317500">
            <a:srgbClr val="92D050">
              <a:alpha val="50000"/>
            </a:srgbClr>
          </a:glow>
        </a:effectLst>
      </dgm:spPr>
      <dgm:t>
        <a:bodyPr/>
        <a:lstStyle/>
        <a:p>
          <a:pPr algn="ctr"/>
          <a:r>
            <a: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控风险</a:t>
          </a:r>
        </a:p>
      </dgm:t>
    </dgm:pt>
    <dgm:pt modelId="{EA1C27BC-C7C5-44C6-8F1C-3E16BC9C79CD}" type="parTrans" cxnId="{65F3F82D-B470-43A3-9B18-58696CFCC6B4}">
      <dgm:prSet/>
      <dgm:spPr/>
      <dgm:t>
        <a:bodyPr/>
        <a:lstStyle/>
        <a:p>
          <a:pPr algn="ctr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CA4919-B1D0-450D-AEB6-645B174B6E94}" type="sibTrans" cxnId="{65F3F82D-B470-43A3-9B18-58696CFCC6B4}">
      <dgm:prSet/>
      <dgm:spPr/>
      <dgm:t>
        <a:bodyPr/>
        <a:lstStyle/>
        <a:p>
          <a:pPr algn="ctr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506F68F-B051-4BF4-95E2-8513DBE90C3C}">
      <dgm:prSet phldrT="[文本]" custT="1"/>
      <dgm:spPr>
        <a:solidFill>
          <a:schemeClr val="accent1">
            <a:alpha val="90000"/>
          </a:schemeClr>
        </a:solidFill>
        <a:effectLst>
          <a:glow rad="317500">
            <a:srgbClr val="92D050">
              <a:alpha val="50000"/>
            </a:srgbClr>
          </a:glow>
        </a:effectLst>
      </dgm:spPr>
      <dgm:t>
        <a:bodyPr/>
        <a:lstStyle/>
        <a:p>
          <a:pPr algn="ctr"/>
          <a:r>
            <a: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治隐患</a:t>
          </a:r>
        </a:p>
      </dgm:t>
    </dgm:pt>
    <dgm:pt modelId="{4EA6D336-ACFD-476E-8A4A-EF8A04C6BB24}" type="parTrans" cxnId="{C5DA3EDD-D2F9-4071-B6A6-0832535DC69B}">
      <dgm:prSet/>
      <dgm:spPr/>
      <dgm:t>
        <a:bodyPr/>
        <a:lstStyle/>
        <a:p>
          <a:pPr algn="ctr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1AB19DD-0AE9-4C9C-87D9-71DADF3EA31E}" type="sibTrans" cxnId="{C5DA3EDD-D2F9-4071-B6A6-0832535DC69B}">
      <dgm:prSet/>
      <dgm:spPr/>
      <dgm:t>
        <a:bodyPr/>
        <a:lstStyle/>
        <a:p>
          <a:pPr algn="ctr"/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297BD1D-F1F1-4EA5-8116-04A99832F9FA}" type="pres">
      <dgm:prSet presAssocID="{87060685-3A45-46D6-8255-942052E2EA1E}" presName="list" presStyleCnt="0">
        <dgm:presLayoutVars>
          <dgm:dir/>
          <dgm:animLvl val="lvl"/>
        </dgm:presLayoutVars>
      </dgm:prSet>
      <dgm:spPr/>
    </dgm:pt>
    <dgm:pt modelId="{2F1AA4B6-96C7-489E-972C-395B90E3F256}" type="pres">
      <dgm:prSet presAssocID="{D4E917AA-7EC8-4086-9BE4-3F62796359F5}" presName="posSpace" presStyleCnt="0"/>
      <dgm:spPr/>
    </dgm:pt>
    <dgm:pt modelId="{7A65FA4E-C9F4-498E-9B8F-25F5FD7D38DA}" type="pres">
      <dgm:prSet presAssocID="{D4E917AA-7EC8-4086-9BE4-3F62796359F5}" presName="vertFlow" presStyleCnt="0"/>
      <dgm:spPr/>
    </dgm:pt>
    <dgm:pt modelId="{2D2CDB6F-7FAE-47F0-85D4-28A3FA6659CA}" type="pres">
      <dgm:prSet presAssocID="{D4E917AA-7EC8-4086-9BE4-3F62796359F5}" presName="topSpace" presStyleCnt="0"/>
      <dgm:spPr/>
    </dgm:pt>
    <dgm:pt modelId="{FACB755F-E2AA-44D4-BB2E-0286CC6139BC}" type="pres">
      <dgm:prSet presAssocID="{D4E917AA-7EC8-4086-9BE4-3F62796359F5}" presName="firstComp" presStyleCnt="0"/>
      <dgm:spPr/>
    </dgm:pt>
    <dgm:pt modelId="{F0278D7E-D157-4E41-83D7-28685A0C717E}" type="pres">
      <dgm:prSet presAssocID="{D4E917AA-7EC8-4086-9BE4-3F62796359F5}" presName="firstChild" presStyleLbl="bgAccFollowNode1" presStyleIdx="0" presStyleCnt="4"/>
      <dgm:spPr/>
    </dgm:pt>
    <dgm:pt modelId="{B79A5EDF-8176-466E-92DE-A2654BAEF15C}" type="pres">
      <dgm:prSet presAssocID="{D4E917AA-7EC8-4086-9BE4-3F62796359F5}" presName="firstChildTx" presStyleLbl="bgAccFollowNode1" presStyleIdx="0" presStyleCnt="4">
        <dgm:presLayoutVars>
          <dgm:bulletEnabled val="1"/>
        </dgm:presLayoutVars>
      </dgm:prSet>
      <dgm:spPr/>
    </dgm:pt>
    <dgm:pt modelId="{654E18BA-20D5-4F57-A700-39D13B05FBE9}" type="pres">
      <dgm:prSet presAssocID="{7729DFA2-88D3-4D09-B356-65DFBF975478}" presName="comp" presStyleCnt="0"/>
      <dgm:spPr/>
    </dgm:pt>
    <dgm:pt modelId="{DAF081C1-41A3-4D75-88BB-61054D7B4504}" type="pres">
      <dgm:prSet presAssocID="{7729DFA2-88D3-4D09-B356-65DFBF975478}" presName="child" presStyleLbl="bgAccFollowNode1" presStyleIdx="1" presStyleCnt="4"/>
      <dgm:spPr/>
    </dgm:pt>
    <dgm:pt modelId="{878E5845-46BB-4F47-9524-96387AC40009}" type="pres">
      <dgm:prSet presAssocID="{7729DFA2-88D3-4D09-B356-65DFBF975478}" presName="childTx" presStyleLbl="bgAccFollowNode1" presStyleIdx="1" presStyleCnt="4">
        <dgm:presLayoutVars>
          <dgm:bulletEnabled val="1"/>
        </dgm:presLayoutVars>
      </dgm:prSet>
      <dgm:spPr/>
    </dgm:pt>
    <dgm:pt modelId="{1C0966E8-535F-4A45-A117-C8AF90FAA40E}" type="pres">
      <dgm:prSet presAssocID="{D4E917AA-7EC8-4086-9BE4-3F62796359F5}" presName="negSpace" presStyleCnt="0"/>
      <dgm:spPr/>
    </dgm:pt>
    <dgm:pt modelId="{F6E9759F-CCD8-4BCF-82F9-DE77CC459110}" type="pres">
      <dgm:prSet presAssocID="{D4E917AA-7EC8-4086-9BE4-3F62796359F5}" presName="circle" presStyleLbl="node1" presStyleIdx="0" presStyleCnt="2"/>
      <dgm:spPr/>
    </dgm:pt>
    <dgm:pt modelId="{7A5501B1-9F90-4E2F-8E8B-EC29D2E62077}" type="pres">
      <dgm:prSet presAssocID="{4F2F4152-E05C-4F52-A7AB-1CE7D289B450}" presName="transSpace" presStyleCnt="0"/>
      <dgm:spPr/>
    </dgm:pt>
    <dgm:pt modelId="{8874960C-DB62-4AA8-80AE-39B5C018022C}" type="pres">
      <dgm:prSet presAssocID="{613AA756-B0DE-421B-A68B-F043A0B26737}" presName="posSpace" presStyleCnt="0"/>
      <dgm:spPr/>
    </dgm:pt>
    <dgm:pt modelId="{A548C6C7-8F49-423C-B926-28161215458F}" type="pres">
      <dgm:prSet presAssocID="{613AA756-B0DE-421B-A68B-F043A0B26737}" presName="vertFlow" presStyleCnt="0"/>
      <dgm:spPr/>
    </dgm:pt>
    <dgm:pt modelId="{7B3F41C4-3A23-4282-BC1A-586BA2C31BC8}" type="pres">
      <dgm:prSet presAssocID="{613AA756-B0DE-421B-A68B-F043A0B26737}" presName="topSpace" presStyleCnt="0"/>
      <dgm:spPr/>
    </dgm:pt>
    <dgm:pt modelId="{B1C425AB-C28D-4AF9-947E-055CA759C0B3}" type="pres">
      <dgm:prSet presAssocID="{613AA756-B0DE-421B-A68B-F043A0B26737}" presName="firstComp" presStyleCnt="0"/>
      <dgm:spPr/>
    </dgm:pt>
    <dgm:pt modelId="{36FA7B9A-CCAC-46A5-82E6-3CE8FC2BA239}" type="pres">
      <dgm:prSet presAssocID="{613AA756-B0DE-421B-A68B-F043A0B26737}" presName="firstChild" presStyleLbl="bgAccFollowNode1" presStyleIdx="2" presStyleCnt="4"/>
      <dgm:spPr/>
    </dgm:pt>
    <dgm:pt modelId="{F69BBBD9-C826-42D7-8412-AB09124A56D8}" type="pres">
      <dgm:prSet presAssocID="{613AA756-B0DE-421B-A68B-F043A0B26737}" presName="firstChildTx" presStyleLbl="bgAccFollowNode1" presStyleIdx="2" presStyleCnt="4">
        <dgm:presLayoutVars>
          <dgm:bulletEnabled val="1"/>
        </dgm:presLayoutVars>
      </dgm:prSet>
      <dgm:spPr/>
    </dgm:pt>
    <dgm:pt modelId="{7F893BF4-9C4F-4B8D-A69D-2EDA23765F38}" type="pres">
      <dgm:prSet presAssocID="{7506F68F-B051-4BF4-95E2-8513DBE90C3C}" presName="comp" presStyleCnt="0"/>
      <dgm:spPr/>
    </dgm:pt>
    <dgm:pt modelId="{104D6CC9-5B20-4F8E-B2F6-535E59143EBF}" type="pres">
      <dgm:prSet presAssocID="{7506F68F-B051-4BF4-95E2-8513DBE90C3C}" presName="child" presStyleLbl="bgAccFollowNode1" presStyleIdx="3" presStyleCnt="4"/>
      <dgm:spPr/>
    </dgm:pt>
    <dgm:pt modelId="{C89BCF4E-CBEF-4B36-9A13-A5EC84C1A757}" type="pres">
      <dgm:prSet presAssocID="{7506F68F-B051-4BF4-95E2-8513DBE90C3C}" presName="childTx" presStyleLbl="bgAccFollowNode1" presStyleIdx="3" presStyleCnt="4">
        <dgm:presLayoutVars>
          <dgm:bulletEnabled val="1"/>
        </dgm:presLayoutVars>
      </dgm:prSet>
      <dgm:spPr/>
    </dgm:pt>
    <dgm:pt modelId="{B1DEDC1F-F8EE-4214-B944-07FA24CA82AC}" type="pres">
      <dgm:prSet presAssocID="{613AA756-B0DE-421B-A68B-F043A0B26737}" presName="negSpace" presStyleCnt="0"/>
      <dgm:spPr/>
    </dgm:pt>
    <dgm:pt modelId="{09E45A18-4903-449C-B95D-92B3C32F497E}" type="pres">
      <dgm:prSet presAssocID="{613AA756-B0DE-421B-A68B-F043A0B26737}" presName="circle" presStyleLbl="node1" presStyleIdx="1" presStyleCnt="2"/>
      <dgm:spPr/>
    </dgm:pt>
  </dgm:ptLst>
  <dgm:cxnLst>
    <dgm:cxn modelId="{C7515C10-FA41-4766-9DA9-FD05A9028BA4}" type="presOf" srcId="{87060685-3A45-46D6-8255-942052E2EA1E}" destId="{6297BD1D-F1F1-4EA5-8116-04A99832F9FA}" srcOrd="0" destOrd="0" presId="urn:microsoft.com/office/officeart/2005/8/layout/hList9#1"/>
    <dgm:cxn modelId="{23773629-6009-4647-A8DD-807FCB779B25}" type="presOf" srcId="{D4E917AA-7EC8-4086-9BE4-3F62796359F5}" destId="{F6E9759F-CCD8-4BCF-82F9-DE77CC459110}" srcOrd="0" destOrd="0" presId="urn:microsoft.com/office/officeart/2005/8/layout/hList9#1"/>
    <dgm:cxn modelId="{65F3F82D-B470-43A3-9B18-58696CFCC6B4}" srcId="{613AA756-B0DE-421B-A68B-F043A0B26737}" destId="{08AD080A-011D-4F02-ABB2-5F989C55E006}" srcOrd="0" destOrd="0" parTransId="{EA1C27BC-C7C5-44C6-8F1C-3E16BC9C79CD}" sibTransId="{FCCA4919-B1D0-450D-AEB6-645B174B6E94}"/>
    <dgm:cxn modelId="{CE4BF33C-4B10-48AC-B357-B079A86DF555}" type="presOf" srcId="{7506F68F-B051-4BF4-95E2-8513DBE90C3C}" destId="{C89BCF4E-CBEF-4B36-9A13-A5EC84C1A757}" srcOrd="1" destOrd="0" presId="urn:microsoft.com/office/officeart/2005/8/layout/hList9#1"/>
    <dgm:cxn modelId="{B69BE84C-F897-49FC-9D7B-A0B78D661F8C}" type="presOf" srcId="{08AD080A-011D-4F02-ABB2-5F989C55E006}" destId="{36FA7B9A-CCAC-46A5-82E6-3CE8FC2BA239}" srcOrd="0" destOrd="0" presId="urn:microsoft.com/office/officeart/2005/8/layout/hList9#1"/>
    <dgm:cxn modelId="{5096F571-3969-4020-93E3-AC74D17D4204}" type="presOf" srcId="{F0A8B1A9-C949-4991-9481-D41741C3E26E}" destId="{F0278D7E-D157-4E41-83D7-28685A0C717E}" srcOrd="0" destOrd="0" presId="urn:microsoft.com/office/officeart/2005/8/layout/hList9#1"/>
    <dgm:cxn modelId="{22268572-E986-4F2C-8CF2-313DCAECD6FE}" srcId="{87060685-3A45-46D6-8255-942052E2EA1E}" destId="{D4E917AA-7EC8-4086-9BE4-3F62796359F5}" srcOrd="0" destOrd="0" parTransId="{396ECE73-F485-4A33-A2BD-BD4B687A9FE4}" sibTransId="{4F2F4152-E05C-4F52-A7AB-1CE7D289B450}"/>
    <dgm:cxn modelId="{5E78AE96-F137-4B30-9437-B08BEA8F2D80}" type="presOf" srcId="{7729DFA2-88D3-4D09-B356-65DFBF975478}" destId="{DAF081C1-41A3-4D75-88BB-61054D7B4504}" srcOrd="0" destOrd="0" presId="urn:microsoft.com/office/officeart/2005/8/layout/hList9#1"/>
    <dgm:cxn modelId="{80C1F7AA-8504-4E12-B234-DA6B427EAF38}" type="presOf" srcId="{7506F68F-B051-4BF4-95E2-8513DBE90C3C}" destId="{104D6CC9-5B20-4F8E-B2F6-535E59143EBF}" srcOrd="0" destOrd="0" presId="urn:microsoft.com/office/officeart/2005/8/layout/hList9#1"/>
    <dgm:cxn modelId="{2DCC4AAE-4658-4C0E-935D-5D1C6400417E}" srcId="{87060685-3A45-46D6-8255-942052E2EA1E}" destId="{613AA756-B0DE-421B-A68B-F043A0B26737}" srcOrd="1" destOrd="0" parTransId="{F393DB68-ED30-4A3F-9BEA-48A134205034}" sibTransId="{BE2EE1E4-6EF8-4F08-9543-A12108433972}"/>
    <dgm:cxn modelId="{5808A0B6-47AF-4B80-B70C-9DEF5BB51056}" srcId="{D4E917AA-7EC8-4086-9BE4-3F62796359F5}" destId="{7729DFA2-88D3-4D09-B356-65DFBF975478}" srcOrd="1" destOrd="0" parTransId="{2FB00FEF-8975-47E3-89D7-7A2EA83E9C62}" sibTransId="{67BCDAB9-52C8-4350-9238-802798E59388}"/>
    <dgm:cxn modelId="{F2A85FBD-9CFD-4C5B-8695-58FAC5148112}" type="presOf" srcId="{08AD080A-011D-4F02-ABB2-5F989C55E006}" destId="{F69BBBD9-C826-42D7-8412-AB09124A56D8}" srcOrd="1" destOrd="0" presId="urn:microsoft.com/office/officeart/2005/8/layout/hList9#1"/>
    <dgm:cxn modelId="{435106BF-7EAF-4778-BE66-27DDDE492448}" type="presOf" srcId="{F0A8B1A9-C949-4991-9481-D41741C3E26E}" destId="{B79A5EDF-8176-466E-92DE-A2654BAEF15C}" srcOrd="1" destOrd="0" presId="urn:microsoft.com/office/officeart/2005/8/layout/hList9#1"/>
    <dgm:cxn modelId="{C5DA3EDD-D2F9-4071-B6A6-0832535DC69B}" srcId="{613AA756-B0DE-421B-A68B-F043A0B26737}" destId="{7506F68F-B051-4BF4-95E2-8513DBE90C3C}" srcOrd="1" destOrd="0" parTransId="{4EA6D336-ACFD-476E-8A4A-EF8A04C6BB24}" sibTransId="{D1AB19DD-0AE9-4C9C-87D9-71DADF3EA31E}"/>
    <dgm:cxn modelId="{D7ABA4EC-77FE-4AED-A727-708EEBB214BF}" type="presOf" srcId="{7729DFA2-88D3-4D09-B356-65DFBF975478}" destId="{878E5845-46BB-4F47-9524-96387AC40009}" srcOrd="1" destOrd="0" presId="urn:microsoft.com/office/officeart/2005/8/layout/hList9#1"/>
    <dgm:cxn modelId="{C08DC4F1-19EF-4793-A402-4938804C5EFE}" type="presOf" srcId="{613AA756-B0DE-421B-A68B-F043A0B26737}" destId="{09E45A18-4903-449C-B95D-92B3C32F497E}" srcOrd="0" destOrd="0" presId="urn:microsoft.com/office/officeart/2005/8/layout/hList9#1"/>
    <dgm:cxn modelId="{F7B9EBF8-95EC-4A9D-8233-1220091FC46F}" srcId="{D4E917AA-7EC8-4086-9BE4-3F62796359F5}" destId="{F0A8B1A9-C949-4991-9481-D41741C3E26E}" srcOrd="0" destOrd="0" parTransId="{11CDBFAA-3339-439A-BCFF-F2E92220B537}" sibTransId="{CC1E9660-DCE3-4FD6-8869-A06BD9A1C671}"/>
    <dgm:cxn modelId="{77AB4DFC-8109-41DF-B4F2-FCA68348AC06}" type="presParOf" srcId="{6297BD1D-F1F1-4EA5-8116-04A99832F9FA}" destId="{2F1AA4B6-96C7-489E-972C-395B90E3F256}" srcOrd="0" destOrd="0" presId="urn:microsoft.com/office/officeart/2005/8/layout/hList9#1"/>
    <dgm:cxn modelId="{B2855574-085E-4AC2-81EF-E16FAE38C73A}" type="presParOf" srcId="{6297BD1D-F1F1-4EA5-8116-04A99832F9FA}" destId="{7A65FA4E-C9F4-498E-9B8F-25F5FD7D38DA}" srcOrd="1" destOrd="0" presId="urn:microsoft.com/office/officeart/2005/8/layout/hList9#1"/>
    <dgm:cxn modelId="{F8892C1B-C3B5-48D6-9AE5-5C80516C450D}" type="presParOf" srcId="{7A65FA4E-C9F4-498E-9B8F-25F5FD7D38DA}" destId="{2D2CDB6F-7FAE-47F0-85D4-28A3FA6659CA}" srcOrd="0" destOrd="0" presId="urn:microsoft.com/office/officeart/2005/8/layout/hList9#1"/>
    <dgm:cxn modelId="{DC80F4F3-9D48-4214-A992-67DAA4E39A77}" type="presParOf" srcId="{7A65FA4E-C9F4-498E-9B8F-25F5FD7D38DA}" destId="{FACB755F-E2AA-44D4-BB2E-0286CC6139BC}" srcOrd="1" destOrd="0" presId="urn:microsoft.com/office/officeart/2005/8/layout/hList9#1"/>
    <dgm:cxn modelId="{9EE97FC5-04A8-469A-BB3B-E68E67DC51A7}" type="presParOf" srcId="{FACB755F-E2AA-44D4-BB2E-0286CC6139BC}" destId="{F0278D7E-D157-4E41-83D7-28685A0C717E}" srcOrd="0" destOrd="0" presId="urn:microsoft.com/office/officeart/2005/8/layout/hList9#1"/>
    <dgm:cxn modelId="{6AEABACF-371B-46A7-A196-2CE7258F6AB3}" type="presParOf" srcId="{FACB755F-E2AA-44D4-BB2E-0286CC6139BC}" destId="{B79A5EDF-8176-466E-92DE-A2654BAEF15C}" srcOrd="1" destOrd="0" presId="urn:microsoft.com/office/officeart/2005/8/layout/hList9#1"/>
    <dgm:cxn modelId="{FCC3A985-0BCE-455C-B922-237C07684CEE}" type="presParOf" srcId="{7A65FA4E-C9F4-498E-9B8F-25F5FD7D38DA}" destId="{654E18BA-20D5-4F57-A700-39D13B05FBE9}" srcOrd="2" destOrd="0" presId="urn:microsoft.com/office/officeart/2005/8/layout/hList9#1"/>
    <dgm:cxn modelId="{B1A243F9-22E2-462F-B3FA-7FDF72749219}" type="presParOf" srcId="{654E18BA-20D5-4F57-A700-39D13B05FBE9}" destId="{DAF081C1-41A3-4D75-88BB-61054D7B4504}" srcOrd="0" destOrd="0" presId="urn:microsoft.com/office/officeart/2005/8/layout/hList9#1"/>
    <dgm:cxn modelId="{1AA38400-0ABB-4522-8E66-0816DC68057E}" type="presParOf" srcId="{654E18BA-20D5-4F57-A700-39D13B05FBE9}" destId="{878E5845-46BB-4F47-9524-96387AC40009}" srcOrd="1" destOrd="0" presId="urn:microsoft.com/office/officeart/2005/8/layout/hList9#1"/>
    <dgm:cxn modelId="{39A99087-240B-4F0D-9767-DB11C6834750}" type="presParOf" srcId="{6297BD1D-F1F1-4EA5-8116-04A99832F9FA}" destId="{1C0966E8-535F-4A45-A117-C8AF90FAA40E}" srcOrd="2" destOrd="0" presId="urn:microsoft.com/office/officeart/2005/8/layout/hList9#1"/>
    <dgm:cxn modelId="{338606C9-168B-4C35-8F67-B4A7D1403681}" type="presParOf" srcId="{6297BD1D-F1F1-4EA5-8116-04A99832F9FA}" destId="{F6E9759F-CCD8-4BCF-82F9-DE77CC459110}" srcOrd="3" destOrd="0" presId="urn:microsoft.com/office/officeart/2005/8/layout/hList9#1"/>
    <dgm:cxn modelId="{33007AA1-C633-4B28-86CD-BFBB3918F3B8}" type="presParOf" srcId="{6297BD1D-F1F1-4EA5-8116-04A99832F9FA}" destId="{7A5501B1-9F90-4E2F-8E8B-EC29D2E62077}" srcOrd="4" destOrd="0" presId="urn:microsoft.com/office/officeart/2005/8/layout/hList9#1"/>
    <dgm:cxn modelId="{59AD65B4-7267-4686-9A65-0791B0AD4E1B}" type="presParOf" srcId="{6297BD1D-F1F1-4EA5-8116-04A99832F9FA}" destId="{8874960C-DB62-4AA8-80AE-39B5C018022C}" srcOrd="5" destOrd="0" presId="urn:microsoft.com/office/officeart/2005/8/layout/hList9#1"/>
    <dgm:cxn modelId="{1F591E53-4C7A-4F55-AE58-B7ED611C386C}" type="presParOf" srcId="{6297BD1D-F1F1-4EA5-8116-04A99832F9FA}" destId="{A548C6C7-8F49-423C-B926-28161215458F}" srcOrd="6" destOrd="0" presId="urn:microsoft.com/office/officeart/2005/8/layout/hList9#1"/>
    <dgm:cxn modelId="{588CFAB3-31F3-4B93-B317-D38EF1BE970F}" type="presParOf" srcId="{A548C6C7-8F49-423C-B926-28161215458F}" destId="{7B3F41C4-3A23-4282-BC1A-586BA2C31BC8}" srcOrd="0" destOrd="0" presId="urn:microsoft.com/office/officeart/2005/8/layout/hList9#1"/>
    <dgm:cxn modelId="{AD38FBAC-DDD2-4445-B94B-D3D103A64401}" type="presParOf" srcId="{A548C6C7-8F49-423C-B926-28161215458F}" destId="{B1C425AB-C28D-4AF9-947E-055CA759C0B3}" srcOrd="1" destOrd="0" presId="urn:microsoft.com/office/officeart/2005/8/layout/hList9#1"/>
    <dgm:cxn modelId="{001F4675-FBD4-44E2-B231-1B00D46D0CB9}" type="presParOf" srcId="{B1C425AB-C28D-4AF9-947E-055CA759C0B3}" destId="{36FA7B9A-CCAC-46A5-82E6-3CE8FC2BA239}" srcOrd="0" destOrd="0" presId="urn:microsoft.com/office/officeart/2005/8/layout/hList9#1"/>
    <dgm:cxn modelId="{FFD717BA-7AAB-4273-98C7-20F5B0FC2D19}" type="presParOf" srcId="{B1C425AB-C28D-4AF9-947E-055CA759C0B3}" destId="{F69BBBD9-C826-42D7-8412-AB09124A56D8}" srcOrd="1" destOrd="0" presId="urn:microsoft.com/office/officeart/2005/8/layout/hList9#1"/>
    <dgm:cxn modelId="{FBFFD25C-2B15-4EA7-B5EC-980E0FA82396}" type="presParOf" srcId="{A548C6C7-8F49-423C-B926-28161215458F}" destId="{7F893BF4-9C4F-4B8D-A69D-2EDA23765F38}" srcOrd="2" destOrd="0" presId="urn:microsoft.com/office/officeart/2005/8/layout/hList9#1"/>
    <dgm:cxn modelId="{417636FC-A46A-4E16-820F-ACFCF4327229}" type="presParOf" srcId="{7F893BF4-9C4F-4B8D-A69D-2EDA23765F38}" destId="{104D6CC9-5B20-4F8E-B2F6-535E59143EBF}" srcOrd="0" destOrd="0" presId="urn:microsoft.com/office/officeart/2005/8/layout/hList9#1"/>
    <dgm:cxn modelId="{ABB0073A-9970-4913-B09A-CDBD0FCA909E}" type="presParOf" srcId="{7F893BF4-9C4F-4B8D-A69D-2EDA23765F38}" destId="{C89BCF4E-CBEF-4B36-9A13-A5EC84C1A757}" srcOrd="1" destOrd="0" presId="urn:microsoft.com/office/officeart/2005/8/layout/hList9#1"/>
    <dgm:cxn modelId="{64EF069C-EE4B-47AB-89DE-2077963253DB}" type="presParOf" srcId="{6297BD1D-F1F1-4EA5-8116-04A99832F9FA}" destId="{B1DEDC1F-F8EE-4214-B944-07FA24CA82AC}" srcOrd="7" destOrd="0" presId="urn:microsoft.com/office/officeart/2005/8/layout/hList9#1"/>
    <dgm:cxn modelId="{ADF8E8C4-A10F-4A2D-98B1-AC43D8ABF34A}" type="presParOf" srcId="{6297BD1D-F1F1-4EA5-8116-04A99832F9FA}" destId="{09E45A18-4903-449C-B95D-92B3C32F497E}" srcOrd="8" destOrd="0" presId="urn:microsoft.com/office/officeart/2005/8/layout/hList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78D7E-D157-4E41-83D7-28685A0C717E}">
      <dsp:nvSpPr>
        <dsp:cNvPr id="0" name=""/>
        <dsp:cNvSpPr/>
      </dsp:nvSpPr>
      <dsp:spPr>
        <a:xfrm>
          <a:off x="1754351" y="552450"/>
          <a:ext cx="2068208" cy="1379494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>
          <a:glow rad="317500">
            <a:srgbClr val="92D050">
              <a:alpha val="5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风险分级管控</a:t>
          </a:r>
        </a:p>
      </dsp:txBody>
      <dsp:txXfrm>
        <a:off x="2085264" y="552450"/>
        <a:ext cx="1737294" cy="1379494"/>
      </dsp:txXfrm>
    </dsp:sp>
    <dsp:sp modelId="{DAF081C1-41A3-4D75-88BB-61054D7B4504}">
      <dsp:nvSpPr>
        <dsp:cNvPr id="0" name=""/>
        <dsp:cNvSpPr/>
      </dsp:nvSpPr>
      <dsp:spPr>
        <a:xfrm>
          <a:off x="1754351" y="1931945"/>
          <a:ext cx="2068208" cy="1379494"/>
        </a:xfrm>
        <a:prstGeom prst="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317500">
            <a:srgbClr val="92D050">
              <a:alpha val="5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隐患排查治理</a:t>
          </a:r>
        </a:p>
      </dsp:txBody>
      <dsp:txXfrm>
        <a:off x="2085264" y="1931945"/>
        <a:ext cx="1737294" cy="1379494"/>
      </dsp:txXfrm>
    </dsp:sp>
    <dsp:sp modelId="{F6E9759F-CCD8-4BCF-82F9-DE77CC459110}">
      <dsp:nvSpPr>
        <dsp:cNvPr id="0" name=""/>
        <dsp:cNvSpPr/>
      </dsp:nvSpPr>
      <dsp:spPr>
        <a:xfrm>
          <a:off x="651306" y="927"/>
          <a:ext cx="1378805" cy="137880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双重机制</a:t>
          </a:r>
        </a:p>
      </dsp:txBody>
      <dsp:txXfrm>
        <a:off x="853227" y="202848"/>
        <a:ext cx="974963" cy="974963"/>
      </dsp:txXfrm>
    </dsp:sp>
    <dsp:sp modelId="{36FA7B9A-CCAC-46A5-82E6-3CE8FC2BA239}">
      <dsp:nvSpPr>
        <dsp:cNvPr id="0" name=""/>
        <dsp:cNvSpPr/>
      </dsp:nvSpPr>
      <dsp:spPr>
        <a:xfrm>
          <a:off x="5201364" y="552450"/>
          <a:ext cx="2068208" cy="1379494"/>
        </a:xfrm>
        <a:prstGeom prst="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317500">
            <a:srgbClr val="92D050">
              <a:alpha val="5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控风险</a:t>
          </a:r>
        </a:p>
      </dsp:txBody>
      <dsp:txXfrm>
        <a:off x="5532278" y="552450"/>
        <a:ext cx="1737294" cy="1379494"/>
      </dsp:txXfrm>
    </dsp:sp>
    <dsp:sp modelId="{104D6CC9-5B20-4F8E-B2F6-535E59143EBF}">
      <dsp:nvSpPr>
        <dsp:cNvPr id="0" name=""/>
        <dsp:cNvSpPr/>
      </dsp:nvSpPr>
      <dsp:spPr>
        <a:xfrm>
          <a:off x="5201364" y="1931945"/>
          <a:ext cx="2068208" cy="1379494"/>
        </a:xfrm>
        <a:prstGeom prst="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317500">
            <a:srgbClr val="92D050">
              <a:alpha val="5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治隐患</a:t>
          </a:r>
        </a:p>
      </dsp:txBody>
      <dsp:txXfrm>
        <a:off x="5532278" y="1931945"/>
        <a:ext cx="1737294" cy="1379494"/>
      </dsp:txXfrm>
    </dsp:sp>
    <dsp:sp modelId="{09E45A18-4903-449C-B95D-92B3C32F497E}">
      <dsp:nvSpPr>
        <dsp:cNvPr id="0" name=""/>
        <dsp:cNvSpPr/>
      </dsp:nvSpPr>
      <dsp:spPr>
        <a:xfrm>
          <a:off x="4098320" y="927"/>
          <a:ext cx="1378805" cy="137880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两道防线</a:t>
          </a:r>
        </a:p>
      </dsp:txBody>
      <dsp:txXfrm>
        <a:off x="4300241" y="202848"/>
        <a:ext cx="974963" cy="974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#1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92A59-E2DA-46B5-A366-B663D367B4FB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8C630-305E-47DE-A190-C1E65CE8F2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6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874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76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78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80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84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87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88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89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90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91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92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93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95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97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535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98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100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CNOOC Ltd.</a:t>
            </a: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818B685-F572-4747-B4F6-D25B0698BBD8}" type="datetime1">
              <a:rPr lang="zh-CN" altLang="en-US"/>
              <a:pPr>
                <a:defRPr/>
              </a:pPr>
              <a:t>2020/8/20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7EE567-0D83-490F-BFB6-40AB647F5B79}" type="slidenum">
              <a:rPr lang="zh-CN" altLang="en-US"/>
              <a:pPr>
                <a:defRPr/>
              </a:pPr>
              <a:t>120</a:t>
            </a:fld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Wei July 2002</a:t>
            </a:r>
          </a:p>
        </p:txBody>
      </p:sp>
      <p:sp>
        <p:nvSpPr>
          <p:cNvPr id="138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CNOOC Ltd.</a:t>
            </a: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17661D8-8697-4122-9274-93DAFF269AF5}" type="datetime1">
              <a:rPr lang="zh-CN" altLang="en-US"/>
              <a:pPr>
                <a:defRPr/>
              </a:pPr>
              <a:t>2020/8/20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42FF9E-8928-4A49-A516-6E725BB3D46B}" type="slidenum">
              <a:rPr lang="zh-CN" altLang="en-US"/>
              <a:pPr>
                <a:defRPr/>
              </a:pPr>
              <a:t>125</a:t>
            </a:fld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Wei July 2002</a:t>
            </a:r>
          </a:p>
        </p:txBody>
      </p:sp>
      <p:sp>
        <p:nvSpPr>
          <p:cNvPr id="142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CNOOC Ltd.</a:t>
            </a: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1F5186D-D262-45E5-8683-B8150DB8FEEB}" type="datetime1">
              <a:rPr lang="zh-CN" altLang="en-US"/>
              <a:pPr>
                <a:defRPr/>
              </a:pPr>
              <a:t>2020/8/20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21A4CB-8E3D-424D-ADC4-86C1B20F393B}" type="slidenum">
              <a:rPr lang="zh-CN" altLang="en-US"/>
              <a:pPr>
                <a:defRPr/>
              </a:pPr>
              <a:t>128</a:t>
            </a:fld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Wei July 2002</a:t>
            </a:r>
          </a:p>
        </p:txBody>
      </p:sp>
      <p:sp>
        <p:nvSpPr>
          <p:cNvPr id="148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CNOOC Ltd.</a:t>
            </a: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65E2753-F150-48EA-A5E3-61FE7DEBBC01}" type="datetime1">
              <a:rPr lang="zh-CN" altLang="en-US"/>
              <a:pPr>
                <a:defRPr/>
              </a:pPr>
              <a:t>2020/8/20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E3A1E7-7DF2-43C5-8C75-CF1FD7055978}" type="slidenum">
              <a:rPr lang="zh-CN" altLang="en-US"/>
              <a:pPr>
                <a:defRPr/>
              </a:pPr>
              <a:t>131</a:t>
            </a:fld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Wei July 2002</a:t>
            </a:r>
          </a:p>
        </p:txBody>
      </p:sp>
      <p:sp>
        <p:nvSpPr>
          <p:cNvPr id="1075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CNOOC Ltd.</a:t>
            </a: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1F5186D-D262-45E5-8683-B8150DB8FEEB}" type="datetime1">
              <a:rPr lang="zh-CN" altLang="en-US"/>
              <a:pPr>
                <a:defRPr/>
              </a:pPr>
              <a:t>2020/8/20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21A4CB-8E3D-424D-ADC4-86C1B20F393B}" type="slidenum">
              <a:rPr lang="zh-CN" altLang="en-US"/>
              <a:pPr>
                <a:defRPr/>
              </a:pPr>
              <a:t>132</a:t>
            </a:fld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Wei July 2002</a:t>
            </a:r>
          </a:p>
        </p:txBody>
      </p:sp>
      <p:sp>
        <p:nvSpPr>
          <p:cNvPr id="148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CNOOC Ltd.</a:t>
            </a: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1F5186D-D262-45E5-8683-B8150DB8FEEB}" type="datetime1">
              <a:rPr lang="zh-CN" altLang="en-US"/>
              <a:pPr>
                <a:defRPr/>
              </a:pPr>
              <a:t>2020/8/20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21A4CB-8E3D-424D-ADC4-86C1B20F393B}" type="slidenum">
              <a:rPr lang="zh-CN" altLang="en-US"/>
              <a:pPr>
                <a:defRPr/>
              </a:pPr>
              <a:t>140</a:t>
            </a:fld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Wei July 2002</a:t>
            </a:r>
          </a:p>
        </p:txBody>
      </p:sp>
      <p:sp>
        <p:nvSpPr>
          <p:cNvPr id="148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CNOOC Ltd.</a:t>
            </a: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1F5186D-D262-45E5-8683-B8150DB8FEEB}" type="datetime1">
              <a:rPr lang="zh-CN" altLang="en-US"/>
              <a:pPr>
                <a:defRPr/>
              </a:pPr>
              <a:t>2020/8/20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21A4CB-8E3D-424D-ADC4-86C1B20F393B}" type="slidenum">
              <a:rPr lang="zh-CN" altLang="en-US"/>
              <a:pPr>
                <a:defRPr/>
              </a:pPr>
              <a:t>142</a:t>
            </a:fld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Wei July 2002</a:t>
            </a:r>
          </a:p>
        </p:txBody>
      </p:sp>
      <p:sp>
        <p:nvSpPr>
          <p:cNvPr id="148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AE168-DBC1-4669-BCC0-8D890415EA21}" type="slidenum">
              <a:rPr lang="en-US" altLang="zh-CN"/>
              <a:pPr/>
              <a:t>54</a:t>
            </a:fld>
            <a:endParaRPr lang="en-US" altLang="zh-CN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C630-305E-47DE-A190-C1E65CE8F2BB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C6C6-60C7-444C-97F0-8EAF782121A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353B-16D5-4A0B-A2AF-09D4099B24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51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C6C6-60C7-444C-97F0-8EAF782121A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353B-16D5-4A0B-A2AF-09D4099B24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11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C6C6-60C7-444C-97F0-8EAF782121A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353B-16D5-4A0B-A2AF-09D4099B24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634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4500" y="185738"/>
            <a:ext cx="7181850" cy="6572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001000" y="4686300"/>
            <a:ext cx="4572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B5549-E060-4F84-BF8E-B2004FC8F4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84745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C6C6-60C7-444C-97F0-8EAF782121A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353B-16D5-4A0B-A2AF-09D4099B24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20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C6C6-60C7-444C-97F0-8EAF782121A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353B-16D5-4A0B-A2AF-09D4099B24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40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C6C6-60C7-444C-97F0-8EAF782121A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353B-16D5-4A0B-A2AF-09D4099B24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62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C6C6-60C7-444C-97F0-8EAF782121A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353B-16D5-4A0B-A2AF-09D4099B24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14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C6C6-60C7-444C-97F0-8EAF782121A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353B-16D5-4A0B-A2AF-09D4099B24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10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C6C6-60C7-444C-97F0-8EAF782121A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353B-16D5-4A0B-A2AF-09D4099B24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19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C6C6-60C7-444C-97F0-8EAF782121A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353B-16D5-4A0B-A2AF-09D4099B24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39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C6C6-60C7-444C-97F0-8EAF782121A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353B-16D5-4A0B-A2AF-09D4099B24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09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C6C6-60C7-444C-97F0-8EAF782121A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F353B-16D5-4A0B-A2AF-09D4099B24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41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wm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&#35302;&#30005;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843558"/>
            <a:ext cx="7772400" cy="1102519"/>
          </a:xfrm>
        </p:spPr>
        <p:txBody>
          <a:bodyPr/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风险分级管控与现代安全管理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5" b="4375"/>
          <a:stretch>
            <a:fillRect/>
          </a:stretch>
        </p:blipFill>
        <p:spPr bwMode="auto">
          <a:xfrm>
            <a:off x="971600" y="2273862"/>
            <a:ext cx="3888432" cy="227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81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   例</a:t>
            </a:r>
            <a:endParaRPr lang="zh-CN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45773" y="844193"/>
            <a:ext cx="36004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事故直接原因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742" y="1352430"/>
            <a:ext cx="3770241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危险品仓库集装箱内硝化棉由于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湿润剂散失出现局部干燥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497" y="2301720"/>
            <a:ext cx="3792486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高温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天气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等因素的作用下加速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分解放热，积热自燃</a:t>
            </a:r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742" y="3205609"/>
            <a:ext cx="3782211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引起</a:t>
            </a:r>
            <a:r>
              <a:rPr lang="zh-CN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相邻</a:t>
            </a:r>
            <a:r>
              <a:rPr lang="zh-CN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集装箱内的硝化棉和其他</a:t>
            </a:r>
            <a:r>
              <a:rPr lang="zh-CN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危险化学品长时间大面积燃烧</a:t>
            </a:r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526" y="4145947"/>
            <a:ext cx="3804457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导致堆放于运抵区的硝酸铵等危险化学品发生爆炸</a:t>
            </a:r>
            <a:endParaRPr lang="zh-CN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1545874" y="2078875"/>
            <a:ext cx="1800200" cy="22284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1549389" y="2968231"/>
            <a:ext cx="1800200" cy="22284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1545873" y="3913495"/>
            <a:ext cx="1800200" cy="22284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>
            <a:off x="3468605" y="2659840"/>
            <a:ext cx="2916324" cy="2971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148064" y="156705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导致事故逐步发展的根源是什么？</a:t>
            </a:r>
          </a:p>
        </p:txBody>
      </p:sp>
      <p:pic>
        <p:nvPicPr>
          <p:cNvPr id="16" name="Picture 2" descr="http://i04.pictn.sogoucdn.com/7428d7e7523e4d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19" y="2567177"/>
            <a:ext cx="2809875" cy="157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9364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、风险控制与管理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风险控制方法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347614"/>
            <a:ext cx="76328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kumimoji="1"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固有危险源控制法</a:t>
            </a:r>
            <a:endParaRPr kumimoji="1" lang="en-US" altLang="zh-CN" sz="2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Clr>
                <a:srgbClr val="FF3300"/>
              </a:buClr>
            </a:pP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kumimoji="1"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、消除法</a:t>
            </a:r>
            <a:r>
              <a:rPr kumimoji="1"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消除危险源；</a:t>
            </a:r>
          </a:p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kumimoji="1"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、限制法</a:t>
            </a:r>
            <a:r>
              <a:rPr kumimoji="1"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限制能量或危险物资；</a:t>
            </a:r>
          </a:p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kumimoji="1"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、保护法</a:t>
            </a:r>
            <a:r>
              <a:rPr kumimoji="1"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进行故障</a:t>
            </a:r>
            <a:r>
              <a:rPr kumimoji="1"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安全设计（不应优先采用）；</a:t>
            </a:r>
          </a:p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kumimoji="1"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、隔离法</a:t>
            </a:r>
            <a:r>
              <a:rPr kumimoji="1"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分离、屏蔽；</a:t>
            </a:r>
          </a:p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kumimoji="1"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、保留法</a:t>
            </a:r>
            <a:r>
              <a:rPr kumimoji="1"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增加安全系数，减少故障和失误；</a:t>
            </a:r>
          </a:p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kumimoji="1"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、转移法</a:t>
            </a:r>
            <a:r>
              <a:rPr kumimoji="1"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1"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转移危险源至无害地带。</a:t>
            </a:r>
          </a:p>
        </p:txBody>
      </p:sp>
    </p:spTree>
    <p:extLst>
      <p:ext uri="{BB962C8B-B14F-4D97-AF65-F5344CB8AC3E}">
        <p14:creationId xmlns:p14="http://schemas.microsoft.com/office/powerpoint/2010/main" val="298046627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80324" y="2307525"/>
            <a:ext cx="2160240" cy="4320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消除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310091" y="2307525"/>
            <a:ext cx="2160240" cy="4320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预防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892892" y="2304290"/>
            <a:ext cx="2160240" cy="4320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减弱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80324" y="3142720"/>
            <a:ext cx="2160240" cy="4320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警告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310091" y="3142720"/>
            <a:ext cx="2160240" cy="4320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连锁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892892" y="3142720"/>
            <a:ext cx="2160240" cy="4320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隔离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3527" y="1011381"/>
            <a:ext cx="226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无害化工艺技术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无害代替有害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自动化作业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遥控技术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6085" y="1011381"/>
            <a:ext cx="226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安全阀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安全屏护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漏电保护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熔断、防爆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4880" y="1030611"/>
            <a:ext cx="226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低毒代替高毒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避雷装置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消除静电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降温降压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9689" y="3675677"/>
            <a:ext cx="226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遥控作业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安全罩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隔离作业室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防毒面具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0091" y="3675677"/>
            <a:ext cx="22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连锁装置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系统防护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318" y="3721843"/>
            <a:ext cx="2268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安全标志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安全色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区域警示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2940564" y="2401991"/>
            <a:ext cx="369527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5503272" y="2379533"/>
            <a:ext cx="369527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10800000">
            <a:off x="2940563" y="3205954"/>
            <a:ext cx="369527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10615186">
            <a:off x="5477803" y="3214728"/>
            <a:ext cx="369527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6727585" y="2736337"/>
            <a:ext cx="382841" cy="40314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、风险控制与管理</a:t>
            </a:r>
          </a:p>
        </p:txBody>
      </p:sp>
    </p:spTree>
    <p:extLst>
      <p:ext uri="{BB962C8B-B14F-4D97-AF65-F5344CB8AC3E}">
        <p14:creationId xmlns:p14="http://schemas.microsoft.com/office/powerpoint/2010/main" val="26896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96887" y="195486"/>
            <a:ext cx="7920038" cy="57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风险管理措施的选择</a:t>
            </a:r>
            <a:endParaRPr lang="zh-CN" altLang="en-US" sz="2800" b="1" dirty="0">
              <a:latin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35696" y="4011910"/>
            <a:ext cx="5617435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清除</a:t>
            </a:r>
          </a:p>
        </p:txBody>
      </p:sp>
      <p:sp>
        <p:nvSpPr>
          <p:cNvPr id="35" name="矩形 34"/>
          <p:cNvSpPr/>
          <p:nvPr/>
        </p:nvSpPr>
        <p:spPr>
          <a:xfrm>
            <a:off x="2483768" y="3507854"/>
            <a:ext cx="4969362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替代</a:t>
            </a:r>
          </a:p>
        </p:txBody>
      </p:sp>
      <p:sp>
        <p:nvSpPr>
          <p:cNvPr id="36" name="矩形 35"/>
          <p:cNvSpPr/>
          <p:nvPr/>
        </p:nvSpPr>
        <p:spPr>
          <a:xfrm>
            <a:off x="3131840" y="3003798"/>
            <a:ext cx="4309660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工程技术控制</a:t>
            </a:r>
          </a:p>
        </p:txBody>
      </p:sp>
      <p:sp>
        <p:nvSpPr>
          <p:cNvPr id="37" name="矩形 36"/>
          <p:cNvSpPr/>
          <p:nvPr/>
        </p:nvSpPr>
        <p:spPr>
          <a:xfrm>
            <a:off x="3851921" y="2499742"/>
            <a:ext cx="3601210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隔离人员或危害</a:t>
            </a:r>
          </a:p>
        </p:txBody>
      </p:sp>
      <p:sp>
        <p:nvSpPr>
          <p:cNvPr id="38" name="矩形 37"/>
          <p:cNvSpPr/>
          <p:nvPr/>
        </p:nvSpPr>
        <p:spPr>
          <a:xfrm>
            <a:off x="4456906" y="1995686"/>
            <a:ext cx="2984594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程序（操作规程）</a:t>
            </a:r>
          </a:p>
        </p:txBody>
      </p:sp>
      <p:sp>
        <p:nvSpPr>
          <p:cNvPr id="40" name="矩形 39"/>
          <p:cNvSpPr/>
          <p:nvPr/>
        </p:nvSpPr>
        <p:spPr>
          <a:xfrm>
            <a:off x="5112464" y="1491630"/>
            <a:ext cx="2329035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减少接触时间</a:t>
            </a:r>
          </a:p>
        </p:txBody>
      </p:sp>
      <p:sp>
        <p:nvSpPr>
          <p:cNvPr id="41" name="矩形 40"/>
          <p:cNvSpPr/>
          <p:nvPr/>
        </p:nvSpPr>
        <p:spPr>
          <a:xfrm>
            <a:off x="5508104" y="987574"/>
            <a:ext cx="1933396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个体防护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268" y="401787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消除危险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5536" y="255171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降低危险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0268" y="98757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个体防护</a:t>
            </a:r>
          </a:p>
        </p:txBody>
      </p:sp>
      <p:sp>
        <p:nvSpPr>
          <p:cNvPr id="4" name="下箭头 3"/>
          <p:cNvSpPr/>
          <p:nvPr/>
        </p:nvSpPr>
        <p:spPr>
          <a:xfrm rot="10800000">
            <a:off x="935596" y="3023833"/>
            <a:ext cx="360040" cy="96804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下箭头 44"/>
          <p:cNvSpPr/>
          <p:nvPr/>
        </p:nvSpPr>
        <p:spPr>
          <a:xfrm rot="10800000">
            <a:off x="940869" y="1531700"/>
            <a:ext cx="360040" cy="96804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96336" y="2499742"/>
            <a:ext cx="43204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技术手段</a:t>
            </a:r>
          </a:p>
        </p:txBody>
      </p:sp>
      <p:sp>
        <p:nvSpPr>
          <p:cNvPr id="48" name="矩形 47"/>
          <p:cNvSpPr/>
          <p:nvPr/>
        </p:nvSpPr>
        <p:spPr>
          <a:xfrm>
            <a:off x="7596336" y="1030479"/>
            <a:ext cx="432048" cy="1469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管理手段</a:t>
            </a:r>
          </a:p>
        </p:txBody>
      </p:sp>
    </p:spTree>
    <p:extLst>
      <p:ext uri="{BB962C8B-B14F-4D97-AF65-F5344CB8AC3E}">
        <p14:creationId xmlns:p14="http://schemas.microsoft.com/office/powerpoint/2010/main" val="7625404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8144" y="1806680"/>
            <a:ext cx="2592288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重大安全风险应填写清单、汇总造册，按照职责范围报告属地负有安全生产监督管理职责的部门。</a:t>
            </a:r>
            <a:endParaRPr lang="zh-CN" altLang="en-US" sz="20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、风险控制与管理</a:t>
            </a:r>
            <a:endParaRPr lang="zh-CN" altLang="en-US" sz="3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806680"/>
            <a:ext cx="2548744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健全安全风险公告警示和重大安全风险预警机制，定期对红色、橙色安全风险进行分析、评估、预警。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50432" y="1806680"/>
            <a:ext cx="2347800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落实企业安全风险分级管控岗位责任，建立企业安全风险公告、岗位安全风险确认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5939" y="3866061"/>
            <a:ext cx="69847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依据安全风险类别和等级建立企业安全风险数据库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98757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通过企业对安全风险辨识与评估，实现对安全风险有效管理</a:t>
            </a:r>
          </a:p>
        </p:txBody>
      </p:sp>
      <p:sp>
        <p:nvSpPr>
          <p:cNvPr id="9" name="左大括号 8"/>
          <p:cNvSpPr/>
          <p:nvPr/>
        </p:nvSpPr>
        <p:spPr>
          <a:xfrm rot="5400000">
            <a:off x="4113131" y="-1100788"/>
            <a:ext cx="341675" cy="54192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大括号 9"/>
          <p:cNvSpPr/>
          <p:nvPr/>
        </p:nvSpPr>
        <p:spPr>
          <a:xfrm rot="16200000">
            <a:off x="4121583" y="864865"/>
            <a:ext cx="341675" cy="54192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6915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、风险控制与管理</a:t>
            </a:r>
            <a:endParaRPr lang="zh-CN" altLang="en-US" sz="3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641" y="76105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企业应采用信息化手段，建立风险数据库，实现智能安全。</a:t>
            </a: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191714" y="1222722"/>
            <a:ext cx="8772774" cy="3797299"/>
            <a:chOff x="1276103" y="624051"/>
            <a:chExt cx="6306248" cy="5476396"/>
          </a:xfrm>
        </p:grpSpPr>
        <p:pic>
          <p:nvPicPr>
            <p:cNvPr id="12" name="Picture 24"/>
            <p:cNvPicPr>
              <a:picLocks noChangeAspect="1" noChangeArrowheads="1"/>
            </p:cNvPicPr>
            <p:nvPr/>
          </p:nvPicPr>
          <p:blipFill rotWithShape="1">
            <a:blip r:embed="rId2"/>
            <a:srcRect l="23439" t="26686" r="11894" b="19793"/>
            <a:stretch/>
          </p:blipFill>
          <p:spPr bwMode="auto">
            <a:xfrm>
              <a:off x="1284862" y="624051"/>
              <a:ext cx="6297489" cy="291014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5"/>
            <p:cNvPicPr>
              <a:picLocks noChangeAspect="1" noChangeArrowheads="1"/>
            </p:cNvPicPr>
            <p:nvPr/>
          </p:nvPicPr>
          <p:blipFill rotWithShape="1">
            <a:blip r:embed="rId3"/>
            <a:srcRect l="23559" t="22429" r="12005" b="28862"/>
            <a:stretch/>
          </p:blipFill>
          <p:spPr bwMode="auto">
            <a:xfrm>
              <a:off x="1276103" y="3511272"/>
              <a:ext cx="6297489" cy="258917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53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、风险控制与管理</a:t>
            </a:r>
            <a:endParaRPr lang="zh-CN" altLang="en-US" sz="3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9625" y="1131590"/>
            <a:ext cx="93610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风险辨识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3768" y="1131590"/>
            <a:ext cx="93610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292" y="1131590"/>
            <a:ext cx="93610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风险分级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4128" y="1110917"/>
            <a:ext cx="93610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风险控制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8304" y="1106725"/>
            <a:ext cx="93610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风险监控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611" y="2139702"/>
            <a:ext cx="1526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生产作业过程中危险能量及有害物质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13738" y="2138231"/>
            <a:ext cx="1476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对风险导致事故概率与后果进行评估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4262" y="2139702"/>
            <a:ext cx="1476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根据评估结果风险分为重大风险等四个等级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54098" y="2144114"/>
            <a:ext cx="1476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根据风险等级制定控制措施和控制办法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8274" y="2148526"/>
            <a:ext cx="1476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建立风险数据库，进行动态监控，控制风险</a:t>
            </a:r>
          </a:p>
        </p:txBody>
      </p:sp>
      <p:sp>
        <p:nvSpPr>
          <p:cNvPr id="20" name="左大括号 19"/>
          <p:cNvSpPr/>
          <p:nvPr/>
        </p:nvSpPr>
        <p:spPr>
          <a:xfrm rot="16200000">
            <a:off x="4379152" y="341604"/>
            <a:ext cx="342877" cy="64765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312334" y="386789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对生产作业过程中风险进行控制，预防事故发生</a:t>
            </a:r>
          </a:p>
        </p:txBody>
      </p:sp>
    </p:spTree>
    <p:extLst>
      <p:ext uri="{BB962C8B-B14F-4D97-AF65-F5344CB8AC3E}">
        <p14:creationId xmlns:p14="http://schemas.microsoft.com/office/powerpoint/2010/main" val="182244188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1590"/>
            <a:ext cx="5616624" cy="304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1"/>
          <p:cNvSpPr txBox="1">
            <a:spLocks noChangeArrowheads="1"/>
          </p:cNvSpPr>
          <p:nvPr/>
        </p:nvSpPr>
        <p:spPr bwMode="auto">
          <a:xfrm>
            <a:off x="599728" y="3291830"/>
            <a:ext cx="7656512" cy="15081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我们想听听您的观点</a:t>
            </a:r>
            <a:endParaRPr lang="en-US" altLang="zh-CN" sz="3600" b="1" dirty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小组讨论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分钟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TextBox 2"/>
          <p:cNvSpPr txBox="1">
            <a:spLocks noChangeArrowheads="1"/>
          </p:cNvSpPr>
          <p:nvPr/>
        </p:nvSpPr>
        <p:spPr bwMode="auto">
          <a:xfrm>
            <a:off x="425624" y="1127641"/>
            <a:ext cx="800472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风险分级管控对企业安全管理会有哪些促进？</a:t>
            </a:r>
          </a:p>
        </p:txBody>
      </p:sp>
    </p:spTree>
    <p:extLst>
      <p:ext uri="{BB962C8B-B14F-4D97-AF65-F5344CB8AC3E}">
        <p14:creationId xmlns:p14="http://schemas.microsoft.com/office/powerpoint/2010/main" val="398056501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93149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风险分级管控的关键是辨识风险及有效控制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2596583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辨识风险与控制风险需要借助工具</a:t>
            </a:r>
          </a:p>
        </p:txBody>
      </p:sp>
    </p:spTree>
    <p:extLst>
      <p:ext uri="{BB962C8B-B14F-4D97-AF65-F5344CB8AC3E}">
        <p14:creationId xmlns:p14="http://schemas.microsoft.com/office/powerpoint/2010/main" val="111584052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04.pictn.sogoucdn.com/5822ff8afc48ce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8" y="852343"/>
            <a:ext cx="3964722" cy="297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595904" y="1490912"/>
            <a:ext cx="3967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风险系统分析</a:t>
            </a:r>
            <a:endParaRPr lang="en-US" altLang="zh-CN" sz="4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42279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辨识与控制作业现场风险的安全管理工具</a:t>
            </a:r>
          </a:p>
        </p:txBody>
      </p:sp>
    </p:spTree>
    <p:extLst>
      <p:ext uri="{BB962C8B-B14F-4D97-AF65-F5344CB8AC3E}">
        <p14:creationId xmlns:p14="http://schemas.microsoft.com/office/powerpoint/2010/main" val="215621069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、风险系统分析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113159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安全管理的盲点在于不能发现和认识生产作业过程中的风险。</a:t>
            </a:r>
          </a:p>
        </p:txBody>
      </p:sp>
      <p:pic>
        <p:nvPicPr>
          <p:cNvPr id="1026" name="Picture 2" descr="F:\图片\u=2217248097,2251879198&amp;fm=200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83717"/>
            <a:ext cx="3173338" cy="224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图片\u=2365747994,3472724287&amp;fm=11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14" y="2283718"/>
            <a:ext cx="3456384" cy="224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0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218" y="123478"/>
            <a:ext cx="8229600" cy="648072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   例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7" y="1286350"/>
            <a:ext cx="4020481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危险品仓库集装箱内硝化棉由于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湿润剂散失出现局部干燥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2216101"/>
            <a:ext cx="4020482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高温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天气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等因素的作用下加速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分解放热，积热自燃</a:t>
            </a:r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127053"/>
            <a:ext cx="4042729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引起</a:t>
            </a:r>
            <a:r>
              <a:rPr lang="zh-CN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相邻</a:t>
            </a:r>
            <a:r>
              <a:rPr lang="zh-CN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集装箱内的硝化棉和其他</a:t>
            </a:r>
            <a:r>
              <a:rPr lang="zh-CN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危险化学品长时间大面积燃烧</a:t>
            </a:r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083918"/>
            <a:ext cx="4008511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导致堆放于运抵区的硝酸铵等危险化学品发生爆炸</a:t>
            </a:r>
            <a:endParaRPr lang="zh-CN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1539058" y="1994236"/>
            <a:ext cx="1800200" cy="22284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1539058" y="2931270"/>
            <a:ext cx="1800200" cy="22284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1499691" y="3846627"/>
            <a:ext cx="1800200" cy="22284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4416017" y="1334476"/>
            <a:ext cx="936108" cy="53664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463143" y="140946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作业不规范风险</a:t>
            </a:r>
          </a:p>
        </p:txBody>
      </p:sp>
      <p:sp>
        <p:nvSpPr>
          <p:cNvPr id="17" name="右箭头 16"/>
          <p:cNvSpPr/>
          <p:nvPr/>
        </p:nvSpPr>
        <p:spPr>
          <a:xfrm>
            <a:off x="4438265" y="2301720"/>
            <a:ext cx="936108" cy="53664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484170" y="233921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环境（条件）风险</a:t>
            </a:r>
          </a:p>
        </p:txBody>
      </p:sp>
      <p:sp>
        <p:nvSpPr>
          <p:cNvPr id="19" name="右箭头 18"/>
          <p:cNvSpPr/>
          <p:nvPr/>
        </p:nvSpPr>
        <p:spPr>
          <a:xfrm>
            <a:off x="4471160" y="3170353"/>
            <a:ext cx="936108" cy="53664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86154" y="301563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初期未及时发现和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存放条件不合规风险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91090" y="399732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存放条件不合规和应急措施不到位风险</a:t>
            </a:r>
          </a:p>
        </p:txBody>
      </p:sp>
      <p:sp>
        <p:nvSpPr>
          <p:cNvPr id="22" name="右箭头 21"/>
          <p:cNvSpPr/>
          <p:nvPr/>
        </p:nvSpPr>
        <p:spPr>
          <a:xfrm>
            <a:off x="4416017" y="4083918"/>
            <a:ext cx="936108" cy="53664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 rot="20457949">
            <a:off x="554972" y="1908324"/>
            <a:ext cx="7766585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如果当时能控制任何一个风险，也许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---------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6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、风险系统分析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5183" y="84355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危险源的识别，既要考虑直接风险，还要考虑再生风险。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119" y="2255573"/>
            <a:ext cx="108012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</a:p>
        </p:txBody>
      </p:sp>
      <p:sp>
        <p:nvSpPr>
          <p:cNvPr id="5" name="右箭头 4"/>
          <p:cNvSpPr/>
          <p:nvPr/>
        </p:nvSpPr>
        <p:spPr>
          <a:xfrm>
            <a:off x="1726330" y="2327580"/>
            <a:ext cx="288032" cy="317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070279" y="2111557"/>
            <a:ext cx="13681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卷扬机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3433461" y="1874337"/>
            <a:ext cx="360040" cy="12601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879234" y="1643504"/>
            <a:ext cx="100811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79234" y="2903645"/>
            <a:ext cx="100811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转动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4887346" y="2507601"/>
            <a:ext cx="423293" cy="12633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382647" y="2326109"/>
            <a:ext cx="172819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滚筒运动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05162" y="3540102"/>
            <a:ext cx="172819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绳索拉动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183" y="429994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系统方法识别生产作业场所的危险源</a:t>
            </a:r>
          </a:p>
        </p:txBody>
      </p:sp>
    </p:spTree>
    <p:extLst>
      <p:ext uri="{BB962C8B-B14F-4D97-AF65-F5344CB8AC3E}">
        <p14:creationId xmlns:p14="http://schemas.microsoft.com/office/powerpoint/2010/main" val="293577611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、风险系统分析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2317" y="192367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选定一台设备或作业过程，用系统方法识别危险源。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120359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584" y="365187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关注：一种危险能量是否转换为另一种危险能量</a:t>
            </a:r>
          </a:p>
        </p:txBody>
      </p:sp>
    </p:spTree>
    <p:extLst>
      <p:ext uri="{BB962C8B-B14F-4D97-AF65-F5344CB8AC3E}">
        <p14:creationId xmlns:p14="http://schemas.microsoft.com/office/powerpoint/2010/main" val="31035189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04.pictn.sogoucdn.com/5822ff8afc48ce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8" y="852343"/>
            <a:ext cx="3964722" cy="297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595904" y="1490912"/>
            <a:ext cx="3967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安全管理工具</a:t>
            </a:r>
            <a:endParaRPr lang="en-US" altLang="zh-CN" sz="4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5904" y="2531543"/>
            <a:ext cx="4161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Job Safety Analysis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42279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辨识与控制作业现场风险的安全管理工具</a:t>
            </a:r>
          </a:p>
        </p:txBody>
      </p:sp>
    </p:spTree>
    <p:extLst>
      <p:ext uri="{BB962C8B-B14F-4D97-AF65-F5344CB8AC3E}">
        <p14:creationId xmlns:p14="http://schemas.microsoft.com/office/powerpoint/2010/main" val="116984400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、作业安全分析意义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717785"/>
            <a:ext cx="208823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安全生产的根本是将风险控制在安全范围内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824" y="1710149"/>
            <a:ext cx="259228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如何辨识、控制风险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87824" y="2333338"/>
            <a:ext cx="259228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由谁辨识、控制风险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0152" y="1717785"/>
            <a:ext cx="2664296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只有现场作业人员辨识、控制风险，才能从源头控制风险</a:t>
            </a:r>
          </a:p>
        </p:txBody>
      </p:sp>
      <p:sp>
        <p:nvSpPr>
          <p:cNvPr id="3" name="等腰三角形 2"/>
          <p:cNvSpPr/>
          <p:nvPr/>
        </p:nvSpPr>
        <p:spPr>
          <a:xfrm rot="5400000">
            <a:off x="2310567" y="2133095"/>
            <a:ext cx="1080120" cy="216025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5400000">
            <a:off x="5263142" y="2133095"/>
            <a:ext cx="1080120" cy="216025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83668" y="1203598"/>
            <a:ext cx="558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风险控制方法论</a:t>
            </a:r>
          </a:p>
        </p:txBody>
      </p:sp>
      <p:sp>
        <p:nvSpPr>
          <p:cNvPr id="6" name="左大括号 5"/>
          <p:cNvSpPr/>
          <p:nvPr/>
        </p:nvSpPr>
        <p:spPr>
          <a:xfrm rot="16200000">
            <a:off x="4154651" y="30165"/>
            <a:ext cx="366646" cy="58686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329183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必须有一种简单易行，现场作业人员能够掌握，工具化的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风险辨识与控制方法</a:t>
            </a:r>
          </a:p>
        </p:txBody>
      </p:sp>
    </p:spTree>
    <p:extLst>
      <p:ext uri="{BB962C8B-B14F-4D97-AF65-F5344CB8AC3E}">
        <p14:creationId xmlns:p14="http://schemas.microsoft.com/office/powerpoint/2010/main" val="32838096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、作业安全分析意义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3" name="Freeform 2"/>
          <p:cNvSpPr>
            <a:spLocks/>
          </p:cNvSpPr>
          <p:nvPr/>
        </p:nvSpPr>
        <p:spPr bwMode="blackWhite">
          <a:xfrm>
            <a:off x="3876674" y="1262310"/>
            <a:ext cx="4049712" cy="2659856"/>
          </a:xfrm>
          <a:custGeom>
            <a:avLst/>
            <a:gdLst>
              <a:gd name="T0" fmla="*/ 0 w 1978"/>
              <a:gd name="T1" fmla="*/ 2147483647 h 2696"/>
              <a:gd name="T2" fmla="*/ 2147483647 w 1978"/>
              <a:gd name="T3" fmla="*/ 2147483647 h 2696"/>
              <a:gd name="T4" fmla="*/ 2147483647 w 1978"/>
              <a:gd name="T5" fmla="*/ 0 h 2696"/>
              <a:gd name="T6" fmla="*/ 2147483647 w 1978"/>
              <a:gd name="T7" fmla="*/ 2147483647 h 2696"/>
              <a:gd name="T8" fmla="*/ 2147483647 w 1978"/>
              <a:gd name="T9" fmla="*/ 2147483647 h 2696"/>
              <a:gd name="T10" fmla="*/ 2147483647 w 1978"/>
              <a:gd name="T11" fmla="*/ 2147483647 h 2696"/>
              <a:gd name="T12" fmla="*/ 0 w 1978"/>
              <a:gd name="T13" fmla="*/ 2147483647 h 26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78"/>
              <a:gd name="T22" fmla="*/ 0 h 2696"/>
              <a:gd name="T23" fmla="*/ 1978 w 1978"/>
              <a:gd name="T24" fmla="*/ 2696 h 26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78" h="2696">
                <a:moveTo>
                  <a:pt x="0" y="340"/>
                </a:moveTo>
                <a:lnTo>
                  <a:pt x="1564" y="340"/>
                </a:lnTo>
                <a:lnTo>
                  <a:pt x="1564" y="0"/>
                </a:lnTo>
                <a:lnTo>
                  <a:pt x="1977" y="1361"/>
                </a:lnTo>
                <a:lnTo>
                  <a:pt x="1564" y="2695"/>
                </a:lnTo>
                <a:lnTo>
                  <a:pt x="1564" y="2392"/>
                </a:lnTo>
                <a:lnTo>
                  <a:pt x="0" y="239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3"/>
          <p:cNvSpPr>
            <a:spLocks/>
          </p:cNvSpPr>
          <p:nvPr/>
        </p:nvSpPr>
        <p:spPr bwMode="blackWhite">
          <a:xfrm>
            <a:off x="674687" y="1598066"/>
            <a:ext cx="3897313" cy="981075"/>
          </a:xfrm>
          <a:custGeom>
            <a:avLst/>
            <a:gdLst>
              <a:gd name="T0" fmla="*/ 2873976 w 2024"/>
              <a:gd name="T1" fmla="*/ 702838 h 994"/>
              <a:gd name="T2" fmla="*/ 2873976 w 2024"/>
              <a:gd name="T3" fmla="*/ 0 h 994"/>
              <a:gd name="T4" fmla="*/ 3549482 w 2024"/>
              <a:gd name="T5" fmla="*/ 1608106 h 994"/>
              <a:gd name="T6" fmla="*/ 0 w 2024"/>
              <a:gd name="T7" fmla="*/ 1608106 h 994"/>
              <a:gd name="T8" fmla="*/ 0 w 2024"/>
              <a:gd name="T9" fmla="*/ 702838 h 994"/>
              <a:gd name="T10" fmla="*/ 2873976 w 2024"/>
              <a:gd name="T11" fmla="*/ 702838 h 9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24"/>
              <a:gd name="T19" fmla="*/ 0 h 994"/>
              <a:gd name="T20" fmla="*/ 2024 w 2024"/>
              <a:gd name="T21" fmla="*/ 994 h 9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24" h="994">
                <a:moveTo>
                  <a:pt x="1638" y="434"/>
                </a:moveTo>
                <a:lnTo>
                  <a:pt x="1638" y="0"/>
                </a:lnTo>
                <a:lnTo>
                  <a:pt x="2023" y="993"/>
                </a:lnTo>
                <a:lnTo>
                  <a:pt x="0" y="993"/>
                </a:lnTo>
                <a:lnTo>
                  <a:pt x="0" y="434"/>
                </a:lnTo>
                <a:lnTo>
                  <a:pt x="1638" y="434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4"/>
          <p:cNvSpPr>
            <a:spLocks/>
          </p:cNvSpPr>
          <p:nvPr/>
        </p:nvSpPr>
        <p:spPr bwMode="blackWhite">
          <a:xfrm>
            <a:off x="674687" y="2644625"/>
            <a:ext cx="3897313" cy="979885"/>
          </a:xfrm>
          <a:custGeom>
            <a:avLst/>
            <a:gdLst>
              <a:gd name="T0" fmla="*/ 2873976 w 2024"/>
              <a:gd name="T1" fmla="*/ 903667 h 993"/>
              <a:gd name="T2" fmla="*/ 2873976 w 2024"/>
              <a:gd name="T3" fmla="*/ 1606519 h 993"/>
              <a:gd name="T4" fmla="*/ 3549482 w 2024"/>
              <a:gd name="T5" fmla="*/ 0 h 993"/>
              <a:gd name="T6" fmla="*/ 0 w 2024"/>
              <a:gd name="T7" fmla="*/ 0 h 993"/>
              <a:gd name="T8" fmla="*/ 0 w 2024"/>
              <a:gd name="T9" fmla="*/ 903667 h 993"/>
              <a:gd name="T10" fmla="*/ 2873976 w 2024"/>
              <a:gd name="T11" fmla="*/ 903667 h 9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24"/>
              <a:gd name="T19" fmla="*/ 0 h 993"/>
              <a:gd name="T20" fmla="*/ 2024 w 2024"/>
              <a:gd name="T21" fmla="*/ 993 h 9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24" h="993">
                <a:moveTo>
                  <a:pt x="1638" y="558"/>
                </a:moveTo>
                <a:lnTo>
                  <a:pt x="1638" y="992"/>
                </a:lnTo>
                <a:lnTo>
                  <a:pt x="2023" y="0"/>
                </a:lnTo>
                <a:lnTo>
                  <a:pt x="0" y="0"/>
                </a:lnTo>
                <a:lnTo>
                  <a:pt x="0" y="558"/>
                </a:lnTo>
                <a:lnTo>
                  <a:pt x="1638" y="558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74688" y="2213619"/>
            <a:ext cx="3586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874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defTabSz="7874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defTabSz="7874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defTabSz="7874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defTabSz="7874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defTabSz="787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defTabSz="787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defTabSz="787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defTabSz="787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buClr>
                <a:schemeClr val="tx2"/>
              </a:buClr>
              <a:buFont typeface="Arial" pitchFamily="34" charset="0"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</a:rPr>
              <a:t> 事故发生在生产作业现场</a:t>
            </a:r>
            <a:endParaRPr lang="en-US" altLang="zh-CN" sz="2000">
              <a:solidFill>
                <a:srgbClr val="000000"/>
              </a:solidFill>
              <a:latin typeface="微软雅黑" pitchFamily="34" charset="-12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01896" y="2826789"/>
            <a:ext cx="36814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874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defTabSz="7874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defTabSz="7874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defTabSz="7874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defTabSz="7874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defTabSz="787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defTabSz="787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defTabSz="787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defTabSz="787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buClr>
                <a:schemeClr val="tx2"/>
              </a:buClr>
              <a:buFont typeface="Arial" pitchFamily="34" charset="0"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</a:rPr>
              <a:t>事故因素蕴含于作业过程中</a:t>
            </a:r>
            <a:endParaRPr lang="en-US" altLang="zh-CN" sz="2000" dirty="0">
              <a:solidFill>
                <a:srgbClr val="000000"/>
              </a:solidFill>
              <a:latin typeface="微软雅黑" pitchFamily="34" charset="-122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667819" y="1849535"/>
            <a:ext cx="2661791" cy="159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874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defTabSz="7874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defTabSz="7874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defTabSz="7874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defTabSz="7874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defTabSz="787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defTabSz="787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defTabSz="787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defTabSz="787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ts val="31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zh-CN" altLang="en-US" sz="2000" dirty="0">
                <a:latin typeface="微软雅黑" pitchFamily="34" charset="-122"/>
              </a:rPr>
              <a:t>如果生产作业人员掌握简单易行的</a:t>
            </a:r>
            <a:r>
              <a:rPr lang="zh-CN" altLang="en-US" sz="2000" b="1" dirty="0">
                <a:solidFill>
                  <a:schemeClr val="tx2"/>
                </a:solidFill>
                <a:latin typeface="微软雅黑" pitchFamily="34" charset="-122"/>
              </a:rPr>
              <a:t>作业风险识别与控制方法</a:t>
            </a:r>
            <a:r>
              <a:rPr lang="zh-CN" altLang="en-US" sz="2000" dirty="0">
                <a:latin typeface="微软雅黑" pitchFamily="34" charset="-122"/>
              </a:rPr>
              <a:t>。事故就会从根源得到控制</a:t>
            </a:r>
            <a:endParaRPr lang="en-US" altLang="zh-CN" sz="2000" dirty="0">
              <a:latin typeface="微软雅黑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90576" y="3953121"/>
            <a:ext cx="6940550" cy="43219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安全管理工作方法论</a:t>
            </a:r>
          </a:p>
        </p:txBody>
      </p:sp>
    </p:spTree>
    <p:extLst>
      <p:ext uri="{BB962C8B-B14F-4D97-AF65-F5344CB8AC3E}">
        <p14:creationId xmlns:p14="http://schemas.microsoft.com/office/powerpoint/2010/main" val="95943089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696470" y="1711880"/>
            <a:ext cx="40984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</a:rPr>
              <a:t>       JSA</a:t>
            </a: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</a:rPr>
              <a:t>是一个识别作业过程中的潜在危险因素，进而提出控制措施，从而减少甚至消除事故发生的工具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3157" y="3581749"/>
            <a:ext cx="10795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识别风险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6119" y="3604408"/>
            <a:ext cx="108108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制定措施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94920" y="3646987"/>
            <a:ext cx="108108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明确职责</a:t>
            </a:r>
          </a:p>
        </p:txBody>
      </p:sp>
      <p:sp>
        <p:nvSpPr>
          <p:cNvPr id="20" name="右箭头 19"/>
          <p:cNvSpPr/>
          <p:nvPr/>
        </p:nvSpPr>
        <p:spPr>
          <a:xfrm>
            <a:off x="2032657" y="3890185"/>
            <a:ext cx="833462" cy="38255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3" name="Picture 3" descr="C:\Users\thinkpad\AppData\Local\Microsoft\Windows\Temporary Internet Files\Content.IE5\Y64A5877\20140511-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98" y="1318715"/>
            <a:ext cx="3102726" cy="19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1203598"/>
            <a:ext cx="396733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什么是作业安全分析</a:t>
            </a:r>
          </a:p>
        </p:txBody>
      </p:sp>
      <p:sp>
        <p:nvSpPr>
          <p:cNvPr id="25" name="右箭头 24"/>
          <p:cNvSpPr/>
          <p:nvPr/>
        </p:nvSpPr>
        <p:spPr>
          <a:xfrm>
            <a:off x="3947207" y="3890184"/>
            <a:ext cx="833462" cy="38255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右箭头 25"/>
          <p:cNvSpPr/>
          <p:nvPr/>
        </p:nvSpPr>
        <p:spPr>
          <a:xfrm>
            <a:off x="5876008" y="3890185"/>
            <a:ext cx="833462" cy="38255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6709470" y="3604407"/>
            <a:ext cx="108108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控制风险</a:t>
            </a:r>
          </a:p>
        </p:txBody>
      </p:sp>
    </p:spTree>
    <p:extLst>
      <p:ext uri="{BB962C8B-B14F-4D97-AF65-F5344CB8AC3E}">
        <p14:creationId xmlns:p14="http://schemas.microsoft.com/office/powerpoint/2010/main" val="157052059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5763" y="1202163"/>
            <a:ext cx="280035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</a:t>
            </a:r>
            <a:endParaRPr lang="zh-CN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339091" y="2884453"/>
            <a:ext cx="4232275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</a:rPr>
              <a:t>控制生产作业过程中风险</a:t>
            </a:r>
            <a:endParaRPr lang="zh-CN" altLang="en-US" sz="2400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3317876" y="1678782"/>
            <a:ext cx="2016125" cy="196454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下箭头 20"/>
          <p:cNvSpPr/>
          <p:nvPr/>
        </p:nvSpPr>
        <p:spPr>
          <a:xfrm>
            <a:off x="3317876" y="2599136"/>
            <a:ext cx="2016125" cy="1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五边形 23"/>
          <p:cNvSpPr/>
          <p:nvPr/>
        </p:nvSpPr>
        <p:spPr>
          <a:xfrm>
            <a:off x="773113" y="1963342"/>
            <a:ext cx="1433512" cy="507206"/>
          </a:xfrm>
          <a:prstGeom prst="homePlate">
            <a:avLst>
              <a:gd name="adj" fmla="val 19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作业分解</a:t>
            </a:r>
          </a:p>
        </p:txBody>
      </p:sp>
      <p:sp>
        <p:nvSpPr>
          <p:cNvPr id="28" name="燕尾形 27"/>
          <p:cNvSpPr/>
          <p:nvPr/>
        </p:nvSpPr>
        <p:spPr>
          <a:xfrm>
            <a:off x="2206625" y="1947864"/>
            <a:ext cx="1543050" cy="508397"/>
          </a:xfrm>
          <a:prstGeom prst="chevron">
            <a:avLst>
              <a:gd name="adj" fmla="val 17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识别风险</a:t>
            </a:r>
          </a:p>
        </p:txBody>
      </p:sp>
      <p:sp>
        <p:nvSpPr>
          <p:cNvPr id="29" name="燕尾形 28"/>
          <p:cNvSpPr/>
          <p:nvPr/>
        </p:nvSpPr>
        <p:spPr>
          <a:xfrm>
            <a:off x="3773489" y="1956198"/>
            <a:ext cx="1501775" cy="508397"/>
          </a:xfrm>
          <a:prstGeom prst="chevron">
            <a:avLst>
              <a:gd name="adj" fmla="val 17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制定措施</a:t>
            </a:r>
          </a:p>
        </p:txBody>
      </p:sp>
      <p:sp>
        <p:nvSpPr>
          <p:cNvPr id="30" name="燕尾形 29"/>
          <p:cNvSpPr/>
          <p:nvPr/>
        </p:nvSpPr>
        <p:spPr>
          <a:xfrm>
            <a:off x="5281614" y="1963342"/>
            <a:ext cx="1512887" cy="507206"/>
          </a:xfrm>
          <a:prstGeom prst="chevron">
            <a:avLst>
              <a:gd name="adj" fmla="val 17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告知人员</a:t>
            </a:r>
          </a:p>
        </p:txBody>
      </p:sp>
      <p:sp>
        <p:nvSpPr>
          <p:cNvPr id="31" name="燕尾形 30"/>
          <p:cNvSpPr/>
          <p:nvPr/>
        </p:nvSpPr>
        <p:spPr>
          <a:xfrm>
            <a:off x="6794500" y="1972867"/>
            <a:ext cx="1504950" cy="507206"/>
          </a:xfrm>
          <a:prstGeom prst="chevron">
            <a:avLst>
              <a:gd name="adj" fmla="val 17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落实到人</a:t>
            </a:r>
          </a:p>
        </p:txBody>
      </p:sp>
      <p:pic>
        <p:nvPicPr>
          <p:cNvPr id="33" name="Picture 11" descr="MCj022929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39" y="3683078"/>
            <a:ext cx="1177337" cy="110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" descr="MCj022930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67" y="3683078"/>
            <a:ext cx="1269572" cy="11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MCj021700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394" y="3683077"/>
            <a:ext cx="1325087" cy="11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5133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051050" y="1235926"/>
            <a:ext cx="5041900" cy="411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作业安全分析方法</a:t>
            </a:r>
            <a:endParaRPr lang="en-US" altLang="zh-CN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688251" y="1707654"/>
            <a:ext cx="7920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微软雅黑" pitchFamily="34" charset="-122"/>
              </a:rPr>
              <a:t>       JSA</a:t>
            </a:r>
            <a:r>
              <a:rPr lang="zh-CN" altLang="en-US" sz="2400" dirty="0">
                <a:latin typeface="微软雅黑" pitchFamily="34" charset="-122"/>
              </a:rPr>
              <a:t>把一项作业分成几个步骤，识别每个步骤中可能发生的问题与风险，进而找到控制风险的措施。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187016" y="2804010"/>
            <a:ext cx="1295400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itchFamily="34" charset="-122"/>
              </a:rPr>
              <a:t>步骤</a:t>
            </a:r>
            <a:r>
              <a:rPr lang="en-US" altLang="zh-CN" sz="2400">
                <a:latin typeface="微软雅黑" pitchFamily="34" charset="-122"/>
              </a:rPr>
              <a:t>A</a:t>
            </a:r>
            <a:endParaRPr lang="zh-CN" altLang="en-US" sz="2400">
              <a:latin typeface="微软雅黑" pitchFamily="34" charset="-122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187016" y="3333838"/>
            <a:ext cx="1296988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</a:rPr>
              <a:t>风险</a:t>
            </a:r>
            <a:r>
              <a:rPr lang="en-US" altLang="zh-CN" sz="2400">
                <a:solidFill>
                  <a:schemeClr val="bg1"/>
                </a:solidFill>
                <a:latin typeface="微软雅黑" pitchFamily="34" charset="-122"/>
              </a:rPr>
              <a:t>A</a:t>
            </a:r>
            <a:endParaRPr lang="zh-CN" altLang="en-US" sz="240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7016" y="3895814"/>
            <a:ext cx="12954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措施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3082491" y="2804010"/>
            <a:ext cx="1296988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itchFamily="34" charset="-122"/>
              </a:rPr>
              <a:t>步骤</a:t>
            </a:r>
            <a:r>
              <a:rPr lang="en-US" altLang="zh-CN" sz="2400">
                <a:latin typeface="微软雅黑" pitchFamily="34" charset="-122"/>
              </a:rPr>
              <a:t>B</a:t>
            </a:r>
            <a:endParaRPr lang="zh-CN" altLang="en-US" sz="2400">
              <a:latin typeface="微软雅黑" pitchFamily="34" charset="-122"/>
            </a:endParaRPr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3084079" y="3333838"/>
            <a:ext cx="129540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</a:rPr>
              <a:t>风险</a:t>
            </a:r>
            <a:r>
              <a:rPr lang="en-US" altLang="zh-CN" sz="2400">
                <a:solidFill>
                  <a:schemeClr val="bg1"/>
                </a:solidFill>
                <a:latin typeface="微软雅黑" pitchFamily="34" charset="-122"/>
              </a:rPr>
              <a:t>B</a:t>
            </a:r>
            <a:endParaRPr lang="zh-CN" altLang="en-US" sz="240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82491" y="3895814"/>
            <a:ext cx="129698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措施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4849380" y="2798057"/>
            <a:ext cx="1296987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itchFamily="34" charset="-122"/>
              </a:rPr>
              <a:t>步骤</a:t>
            </a:r>
            <a:r>
              <a:rPr lang="en-US" altLang="zh-CN" sz="2400">
                <a:latin typeface="微软雅黑" pitchFamily="34" charset="-122"/>
              </a:rPr>
              <a:t>C</a:t>
            </a:r>
            <a:endParaRPr lang="zh-CN" altLang="en-US" sz="2400">
              <a:latin typeface="微软雅黑" pitchFamily="34" charset="-122"/>
            </a:endParaRPr>
          </a:p>
        </p:txBody>
      </p:sp>
      <p:sp>
        <p:nvSpPr>
          <p:cNvPr id="39" name="TextBox 20"/>
          <p:cNvSpPr txBox="1">
            <a:spLocks noChangeArrowheads="1"/>
          </p:cNvSpPr>
          <p:nvPr/>
        </p:nvSpPr>
        <p:spPr bwMode="auto">
          <a:xfrm>
            <a:off x="4850966" y="3327886"/>
            <a:ext cx="129540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</a:rPr>
              <a:t>风险</a:t>
            </a:r>
            <a:r>
              <a:rPr lang="en-US" altLang="zh-CN" sz="2400">
                <a:solidFill>
                  <a:schemeClr val="bg1"/>
                </a:solidFill>
                <a:latin typeface="微软雅黑" pitchFamily="34" charset="-122"/>
              </a:rPr>
              <a:t>C</a:t>
            </a:r>
            <a:endParaRPr lang="zh-CN" altLang="en-US" sz="240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49380" y="3888670"/>
            <a:ext cx="129698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措施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22"/>
          <p:cNvSpPr txBox="1">
            <a:spLocks noChangeArrowheads="1"/>
          </p:cNvSpPr>
          <p:nvPr/>
        </p:nvSpPr>
        <p:spPr bwMode="auto">
          <a:xfrm>
            <a:off x="6576579" y="2804010"/>
            <a:ext cx="1295400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itchFamily="34" charset="-122"/>
              </a:rPr>
              <a:t>步骤</a:t>
            </a:r>
            <a:r>
              <a:rPr lang="en-US" altLang="zh-CN" sz="2400">
                <a:latin typeface="微软雅黑" pitchFamily="34" charset="-122"/>
              </a:rPr>
              <a:t>--</a:t>
            </a:r>
            <a:endParaRPr lang="zh-CN" altLang="en-US" sz="2400">
              <a:latin typeface="微软雅黑" pitchFamily="34" charset="-122"/>
            </a:endParaRPr>
          </a:p>
        </p:txBody>
      </p:sp>
      <p:sp>
        <p:nvSpPr>
          <p:cNvPr id="42" name="TextBox 23"/>
          <p:cNvSpPr txBox="1">
            <a:spLocks noChangeArrowheads="1"/>
          </p:cNvSpPr>
          <p:nvPr/>
        </p:nvSpPr>
        <p:spPr bwMode="auto">
          <a:xfrm>
            <a:off x="6576580" y="3333838"/>
            <a:ext cx="1296987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</a:rPr>
              <a:t>风险</a:t>
            </a:r>
            <a:r>
              <a:rPr lang="en-US" altLang="zh-CN" sz="2400">
                <a:solidFill>
                  <a:schemeClr val="bg1"/>
                </a:solidFill>
                <a:latin typeface="微软雅黑" pitchFamily="34" charset="-122"/>
              </a:rPr>
              <a:t>--</a:t>
            </a:r>
            <a:endParaRPr lang="zh-CN" altLang="en-US" sz="240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76579" y="3895814"/>
            <a:ext cx="12954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措施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左大括号 43"/>
          <p:cNvSpPr/>
          <p:nvPr/>
        </p:nvSpPr>
        <p:spPr>
          <a:xfrm rot="16200000">
            <a:off x="4447741" y="1632832"/>
            <a:ext cx="323850" cy="55689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96342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9450" y="1275606"/>
            <a:ext cx="230505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生产作业人员</a:t>
            </a:r>
            <a:endParaRPr lang="zh-CN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792192" y="2134468"/>
            <a:ext cx="3270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itchFamily="34" charset="-122"/>
              </a:rPr>
              <a:t>参与生产作业全过程</a:t>
            </a:r>
          </a:p>
        </p:txBody>
      </p:sp>
      <p:sp>
        <p:nvSpPr>
          <p:cNvPr id="24" name="下箭头 23"/>
          <p:cNvSpPr/>
          <p:nvPr/>
        </p:nvSpPr>
        <p:spPr>
          <a:xfrm>
            <a:off x="3748884" y="1871528"/>
            <a:ext cx="1301750" cy="235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564137" y="2750348"/>
            <a:ext cx="1779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微软雅黑" pitchFamily="34" charset="-122"/>
              </a:rPr>
              <a:t>识别风险</a:t>
            </a:r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1891287" y="3282558"/>
            <a:ext cx="1779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微软雅黑" pitchFamily="34" charset="-122"/>
              </a:rPr>
              <a:t>评估风险</a:t>
            </a: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3570862" y="3282558"/>
            <a:ext cx="1779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微软雅黑" pitchFamily="34" charset="-122"/>
              </a:rPr>
              <a:t>制定措施</a:t>
            </a: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5172648" y="3292083"/>
            <a:ext cx="1779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微软雅黑" pitchFamily="34" charset="-122"/>
              </a:rPr>
              <a:t>落实到人</a:t>
            </a: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6561711" y="2761064"/>
            <a:ext cx="1779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微软雅黑" pitchFamily="34" charset="-122"/>
              </a:rPr>
              <a:t>共同实施</a:t>
            </a:r>
          </a:p>
        </p:txBody>
      </p:sp>
      <p:cxnSp>
        <p:nvCxnSpPr>
          <p:cNvPr id="34" name="直接箭头连接符 33"/>
          <p:cNvCxnSpPr>
            <a:stCxn id="21" idx="2"/>
          </p:cNvCxnSpPr>
          <p:nvPr/>
        </p:nvCxnSpPr>
        <p:spPr>
          <a:xfrm flipH="1">
            <a:off x="2338167" y="2596133"/>
            <a:ext cx="2089150" cy="309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1" idx="2"/>
          </p:cNvCxnSpPr>
          <p:nvPr/>
        </p:nvCxnSpPr>
        <p:spPr>
          <a:xfrm flipH="1">
            <a:off x="3043017" y="2596133"/>
            <a:ext cx="1384300" cy="543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21" idx="2"/>
          </p:cNvCxnSpPr>
          <p:nvPr/>
        </p:nvCxnSpPr>
        <p:spPr>
          <a:xfrm flipH="1">
            <a:off x="4411444" y="2596133"/>
            <a:ext cx="15873" cy="734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21" idx="2"/>
          </p:cNvCxnSpPr>
          <p:nvPr/>
        </p:nvCxnSpPr>
        <p:spPr>
          <a:xfrm>
            <a:off x="4427317" y="2596133"/>
            <a:ext cx="1255714" cy="468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21" idx="2"/>
          </p:cNvCxnSpPr>
          <p:nvPr/>
        </p:nvCxnSpPr>
        <p:spPr>
          <a:xfrm>
            <a:off x="4427317" y="2596133"/>
            <a:ext cx="1928814" cy="309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87623" y="4143889"/>
            <a:ext cx="626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实现在生产作业过程中控制风险</a:t>
            </a:r>
          </a:p>
        </p:txBody>
      </p:sp>
      <p:sp>
        <p:nvSpPr>
          <p:cNvPr id="3" name="等腰三角形 2"/>
          <p:cNvSpPr/>
          <p:nvPr/>
        </p:nvSpPr>
        <p:spPr>
          <a:xfrm rot="10800000">
            <a:off x="2447355" y="3815303"/>
            <a:ext cx="3744416" cy="23588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386487" y="1256794"/>
            <a:ext cx="140456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安全工程师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</a:p>
        </p:txBody>
      </p:sp>
      <p:cxnSp>
        <p:nvCxnSpPr>
          <p:cNvPr id="6" name="直接箭头连接符 5"/>
          <p:cNvCxnSpPr>
            <a:stCxn id="4" idx="1"/>
          </p:cNvCxnSpPr>
          <p:nvPr/>
        </p:nvCxnSpPr>
        <p:spPr>
          <a:xfrm flipH="1" flipV="1">
            <a:off x="5524500" y="1579959"/>
            <a:ext cx="86198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36425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pPr algn="l">
              <a:defRPr/>
            </a:pPr>
            <a:fld id="{0F9D22C5-2ED2-4509-9E18-94F3FB5F6020}" type="slidenum">
              <a:rPr lang="zh-CN" altLang="en-US"/>
              <a:pPr algn="l">
                <a:defRPr/>
              </a:pPr>
              <a:t>119</a:t>
            </a:fld>
            <a:endParaRPr lang="en-US" altLang="zh-CN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827584" y="1665263"/>
            <a:ext cx="5977160" cy="304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900"/>
              </a:lnSpc>
              <a:spcBef>
                <a:spcPts val="0"/>
              </a:spcBef>
              <a:buFont typeface="Monotype Sorts"/>
              <a:buNone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明确要进行的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的作业任务</a:t>
            </a:r>
          </a:p>
          <a:p>
            <a:pPr>
              <a:lnSpc>
                <a:spcPts val="3900"/>
              </a:lnSpc>
              <a:spcBef>
                <a:spcPts val="0"/>
              </a:spcBef>
              <a:buFont typeface="Monotype Sorts"/>
              <a:buNone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把作业按顺序分成几个步骤</a:t>
            </a:r>
          </a:p>
          <a:p>
            <a:pPr>
              <a:lnSpc>
                <a:spcPts val="3900"/>
              </a:lnSpc>
              <a:spcBef>
                <a:spcPts val="0"/>
              </a:spcBef>
              <a:buFont typeface="Monotype Sorts"/>
              <a:buNone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分析每个步骤中可能的危害因素</a:t>
            </a:r>
          </a:p>
          <a:p>
            <a:pPr>
              <a:lnSpc>
                <a:spcPts val="3900"/>
              </a:lnSpc>
              <a:spcBef>
                <a:spcPts val="0"/>
              </a:spcBef>
              <a:buFont typeface="Monotype Sorts"/>
              <a:buNone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分析可能发生的危险</a:t>
            </a:r>
          </a:p>
          <a:p>
            <a:pPr>
              <a:lnSpc>
                <a:spcPts val="3900"/>
              </a:lnSpc>
              <a:spcBef>
                <a:spcPts val="0"/>
              </a:spcBef>
              <a:buFont typeface="Monotype Sorts"/>
              <a:buNone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制定消除或降低危险的方法与控制措施</a:t>
            </a:r>
          </a:p>
          <a:p>
            <a:pPr>
              <a:lnSpc>
                <a:spcPts val="3900"/>
              </a:lnSpc>
              <a:spcBef>
                <a:spcPts val="0"/>
              </a:spcBef>
              <a:buFont typeface="Monotype Sorts"/>
              <a:buNone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交流与实施控制措施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203597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六个基本步骤</a:t>
            </a:r>
          </a:p>
        </p:txBody>
      </p:sp>
      <p:pic>
        <p:nvPicPr>
          <p:cNvPr id="26" name="Picture 4" descr="图片下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72147"/>
            <a:ext cx="1802742" cy="270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30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43416"/>
            <a:ext cx="3168352" cy="3697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70599"/>
            <a:ext cx="3170989" cy="3670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41151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为遏制重特大事故发生，国务院安委会提出构建双重预防机制</a:t>
            </a:r>
          </a:p>
        </p:txBody>
      </p:sp>
    </p:spTree>
    <p:extLst>
      <p:ext uri="{BB962C8B-B14F-4D97-AF65-F5344CB8AC3E}">
        <p14:creationId xmlns:p14="http://schemas.microsoft.com/office/powerpoint/2010/main" val="190778240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2812" name="AutoShape 28"/>
          <p:cNvSpPr>
            <a:spLocks noChangeArrowheads="1"/>
          </p:cNvSpPr>
          <p:nvPr/>
        </p:nvSpPr>
        <p:spPr bwMode="auto">
          <a:xfrm>
            <a:off x="6443664" y="2025924"/>
            <a:ext cx="1584325" cy="65298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lnSpc>
                <a:spcPct val="50000"/>
              </a:lnSpc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57200" y="4709570"/>
            <a:ext cx="2133600" cy="331537"/>
          </a:xfrm>
        </p:spPr>
        <p:txBody>
          <a:bodyPr/>
          <a:lstStyle/>
          <a:p>
            <a:pPr algn="l">
              <a:defRPr/>
            </a:pPr>
            <a:fld id="{3CD8844B-1BCD-4798-BEFC-0122D5EC6EC4}" type="slidenum"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pPr algn="l">
                <a:defRPr/>
              </a:pPr>
              <a:t>120</a:t>
            </a:fld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22787" name="AutoShape 3"/>
          <p:cNvSpPr>
            <a:spLocks noChangeArrowheads="1"/>
          </p:cNvSpPr>
          <p:nvPr/>
        </p:nvSpPr>
        <p:spPr bwMode="auto">
          <a:xfrm>
            <a:off x="3167857" y="333664"/>
            <a:ext cx="2592388" cy="65298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3527333" y="333664"/>
            <a:ext cx="2016125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38" rIns="0" bIns="46038">
            <a:spAutoFit/>
          </a:bodyPr>
          <a:lstStyle>
            <a:lvl1pPr marL="28257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>
              <a:spcBef>
                <a:spcPts val="0"/>
              </a:spcBef>
              <a:buClr>
                <a:srgbClr val="FFFF00"/>
              </a:buClr>
              <a:buSzPct val="70000"/>
              <a:buFont typeface="Monotype Sorts"/>
              <a:buNone/>
            </a:pPr>
            <a:r>
              <a:rPr lang="zh-CN" altLang="en-US" sz="1800" dirty="0">
                <a:latin typeface="微软雅黑" panose="020B0503020204020204" pitchFamily="34" charset="-122"/>
              </a:rPr>
              <a:t>明确要进行</a:t>
            </a:r>
            <a:r>
              <a:rPr lang="en-US" altLang="zh-CN" sz="1800" dirty="0">
                <a:latin typeface="微软雅黑" panose="020B0503020204020204" pitchFamily="34" charset="-122"/>
              </a:rPr>
              <a:t>JSA</a:t>
            </a:r>
            <a:r>
              <a:rPr lang="zh-CN" altLang="en-US" sz="1800" dirty="0">
                <a:latin typeface="微软雅黑" panose="020B0503020204020204" pitchFamily="34" charset="-122"/>
              </a:rPr>
              <a:t>的</a:t>
            </a:r>
            <a:endParaRPr lang="en-US" altLang="zh-CN" sz="1800" dirty="0">
              <a:latin typeface="微软雅黑" panose="020B0503020204020204" pitchFamily="34" charset="-122"/>
            </a:endParaRPr>
          </a:p>
          <a:p>
            <a:pPr algn="ctr">
              <a:spcBef>
                <a:spcPts val="0"/>
              </a:spcBef>
              <a:buClr>
                <a:srgbClr val="FFFF00"/>
              </a:buClr>
              <a:buSzPct val="70000"/>
              <a:buFont typeface="Monotype Sorts"/>
              <a:buNone/>
            </a:pPr>
            <a:r>
              <a:rPr lang="zh-CN" altLang="en-US" sz="1800" dirty="0">
                <a:latin typeface="微软雅黑" panose="020B0503020204020204" pitchFamily="34" charset="-122"/>
              </a:rPr>
              <a:t>作业任务</a:t>
            </a:r>
          </a:p>
        </p:txBody>
      </p:sp>
      <p:sp>
        <p:nvSpPr>
          <p:cNvPr id="39943" name="AutoShape 5"/>
          <p:cNvSpPr>
            <a:spLocks noChangeArrowheads="1"/>
          </p:cNvSpPr>
          <p:nvPr/>
        </p:nvSpPr>
        <p:spPr bwMode="auto">
          <a:xfrm>
            <a:off x="4206576" y="986647"/>
            <a:ext cx="360362" cy="19603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46038" rIns="0" bIns="46038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微软雅黑" panose="020B0503020204020204" pitchFamily="34" charset="-122"/>
            </a:endParaRPr>
          </a:p>
        </p:txBody>
      </p:sp>
      <p:sp>
        <p:nvSpPr>
          <p:cNvPr id="39944" name="AutoShape 6"/>
          <p:cNvSpPr>
            <a:spLocks noChangeArrowheads="1"/>
          </p:cNvSpPr>
          <p:nvPr/>
        </p:nvSpPr>
        <p:spPr bwMode="auto">
          <a:xfrm>
            <a:off x="3174281" y="333664"/>
            <a:ext cx="288925" cy="262347"/>
          </a:xfrm>
          <a:prstGeom prst="flowChartConnector">
            <a:avLst/>
          </a:prstGeom>
          <a:solidFill>
            <a:schemeClr val="tx2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0" tIns="46038" rIns="0" bIns="46038" anchor="ctr"/>
          <a:lstStyle>
            <a:lvl1pPr marL="28257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</a:pPr>
            <a:r>
              <a:rPr lang="en-US" altLang="zh-CN" sz="2000" dirty="0">
                <a:solidFill>
                  <a:schemeClr val="bg2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5622791" name="AutoShape 7"/>
          <p:cNvSpPr>
            <a:spLocks noChangeArrowheads="1"/>
          </p:cNvSpPr>
          <p:nvPr/>
        </p:nvSpPr>
        <p:spPr bwMode="auto">
          <a:xfrm>
            <a:off x="3185684" y="1171418"/>
            <a:ext cx="2592388" cy="65298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lnSpc>
                <a:spcPct val="50000"/>
              </a:lnSpc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6" name="Rectangle 8"/>
          <p:cNvSpPr>
            <a:spLocks noChangeArrowheads="1"/>
          </p:cNvSpPr>
          <p:nvPr/>
        </p:nvSpPr>
        <p:spPr bwMode="auto">
          <a:xfrm>
            <a:off x="3311817" y="1217011"/>
            <a:ext cx="203445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6038" rIns="0" bIns="46038">
            <a:spAutoFit/>
          </a:bodyPr>
          <a:lstStyle>
            <a:lvl1pPr marL="28257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>
              <a:spcBef>
                <a:spcPts val="0"/>
              </a:spcBef>
              <a:buClr>
                <a:srgbClr val="FFFF00"/>
              </a:buClr>
              <a:buSzPct val="70000"/>
              <a:buFont typeface="Monotype Sorts"/>
              <a:buNone/>
            </a:pPr>
            <a:r>
              <a:rPr lang="zh-CN" altLang="en-US" sz="1800" dirty="0">
                <a:latin typeface="微软雅黑" panose="020B0503020204020204" pitchFamily="34" charset="-122"/>
              </a:rPr>
              <a:t>     将任务按顺序</a:t>
            </a:r>
            <a:endParaRPr lang="en-US" altLang="zh-CN" sz="1800" dirty="0">
              <a:latin typeface="微软雅黑" panose="020B0503020204020204" pitchFamily="34" charset="-122"/>
            </a:endParaRPr>
          </a:p>
          <a:p>
            <a:pPr algn="ctr">
              <a:spcBef>
                <a:spcPts val="0"/>
              </a:spcBef>
              <a:buClr>
                <a:srgbClr val="FFFF00"/>
              </a:buClr>
              <a:buSzPct val="70000"/>
              <a:buFont typeface="Monotype Sorts"/>
              <a:buNone/>
            </a:pPr>
            <a:r>
              <a:rPr lang="zh-CN" altLang="en-US" sz="1800" dirty="0">
                <a:latin typeface="微软雅黑" panose="020B0503020204020204" pitchFamily="34" charset="-122"/>
              </a:rPr>
              <a:t>     分成几个步骤</a:t>
            </a:r>
          </a:p>
        </p:txBody>
      </p:sp>
      <p:sp>
        <p:nvSpPr>
          <p:cNvPr id="39947" name="AutoShape 9"/>
          <p:cNvSpPr>
            <a:spLocks noChangeArrowheads="1"/>
          </p:cNvSpPr>
          <p:nvPr/>
        </p:nvSpPr>
        <p:spPr bwMode="auto">
          <a:xfrm>
            <a:off x="4193747" y="1809242"/>
            <a:ext cx="360362" cy="19603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46038" rIns="0" bIns="46038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微软雅黑" panose="020B0503020204020204" pitchFamily="34" charset="-122"/>
            </a:endParaRPr>
          </a:p>
        </p:txBody>
      </p:sp>
      <p:sp>
        <p:nvSpPr>
          <p:cNvPr id="5622794" name="AutoShape 10"/>
          <p:cNvSpPr>
            <a:spLocks noChangeArrowheads="1"/>
          </p:cNvSpPr>
          <p:nvPr/>
        </p:nvSpPr>
        <p:spPr bwMode="auto">
          <a:xfrm>
            <a:off x="3203575" y="1986847"/>
            <a:ext cx="2592388" cy="65298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lnSpc>
                <a:spcPct val="50000"/>
              </a:lnSpc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9" name="Rectangle 11"/>
          <p:cNvSpPr>
            <a:spLocks noChangeArrowheads="1"/>
          </p:cNvSpPr>
          <p:nvPr/>
        </p:nvSpPr>
        <p:spPr bwMode="auto">
          <a:xfrm>
            <a:off x="3668420" y="2005281"/>
            <a:ext cx="1512887" cy="6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38" rIns="0" bIns="46038">
            <a:spAutoFit/>
          </a:bodyPr>
          <a:lstStyle>
            <a:lvl1pPr marL="28257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</a:pPr>
            <a:r>
              <a:rPr lang="zh-CN" altLang="en-US" sz="2000" dirty="0">
                <a:latin typeface="微软雅黑" panose="020B0503020204020204" pitchFamily="34" charset="-122"/>
              </a:rPr>
              <a:t>   </a:t>
            </a:r>
            <a:r>
              <a:rPr lang="zh-CN" altLang="en-US" sz="1800" dirty="0">
                <a:latin typeface="微软雅黑" panose="020B0503020204020204" pitchFamily="34" charset="-122"/>
              </a:rPr>
              <a:t>识别每个步骤的危害</a:t>
            </a:r>
          </a:p>
        </p:txBody>
      </p:sp>
      <p:sp>
        <p:nvSpPr>
          <p:cNvPr id="39950" name="AutoShape 12"/>
          <p:cNvSpPr>
            <a:spLocks noChangeArrowheads="1"/>
          </p:cNvSpPr>
          <p:nvPr/>
        </p:nvSpPr>
        <p:spPr bwMode="auto">
          <a:xfrm>
            <a:off x="4284663" y="2595619"/>
            <a:ext cx="360362" cy="26090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46038" rIns="0" bIns="46038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微软雅黑" panose="020B0503020204020204" pitchFamily="34" charset="-122"/>
            </a:endParaRPr>
          </a:p>
        </p:txBody>
      </p:sp>
      <p:sp>
        <p:nvSpPr>
          <p:cNvPr id="5622797" name="AutoShape 13"/>
          <p:cNvSpPr>
            <a:spLocks noChangeArrowheads="1"/>
          </p:cNvSpPr>
          <p:nvPr/>
        </p:nvSpPr>
        <p:spPr bwMode="auto">
          <a:xfrm>
            <a:off x="3203575" y="2744085"/>
            <a:ext cx="2592388" cy="65298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lnSpc>
                <a:spcPct val="50000"/>
              </a:lnSpc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52" name="Rectangle 14"/>
          <p:cNvSpPr>
            <a:spLocks noChangeArrowheads="1"/>
          </p:cNvSpPr>
          <p:nvPr/>
        </p:nvSpPr>
        <p:spPr bwMode="auto">
          <a:xfrm>
            <a:off x="3599656" y="2769195"/>
            <a:ext cx="1655763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38" rIns="0" bIns="46038">
            <a:spAutoFit/>
          </a:bodyPr>
          <a:lstStyle>
            <a:lvl1pPr marL="28257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</a:pPr>
            <a:r>
              <a:rPr lang="zh-CN" altLang="en-US" sz="1800" dirty="0">
                <a:latin typeface="微软雅黑" panose="020B0503020204020204" pitchFamily="34" charset="-122"/>
              </a:rPr>
              <a:t>  制定控制危害的措施</a:t>
            </a:r>
          </a:p>
        </p:txBody>
      </p:sp>
      <p:sp>
        <p:nvSpPr>
          <p:cNvPr id="39953" name="AutoShape 15"/>
          <p:cNvSpPr>
            <a:spLocks noChangeArrowheads="1"/>
          </p:cNvSpPr>
          <p:nvPr/>
        </p:nvSpPr>
        <p:spPr bwMode="auto">
          <a:xfrm>
            <a:off x="4284663" y="3351416"/>
            <a:ext cx="360362" cy="26234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46038" rIns="0" bIns="46038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微软雅黑" panose="020B0503020204020204" pitchFamily="34" charset="-122"/>
            </a:endParaRPr>
          </a:p>
        </p:txBody>
      </p:sp>
      <p:sp>
        <p:nvSpPr>
          <p:cNvPr id="5622800" name="AutoShape 16"/>
          <p:cNvSpPr>
            <a:spLocks noChangeArrowheads="1"/>
          </p:cNvSpPr>
          <p:nvPr/>
        </p:nvSpPr>
        <p:spPr bwMode="auto">
          <a:xfrm>
            <a:off x="3185685" y="3513643"/>
            <a:ext cx="2591593" cy="65298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lnSpc>
                <a:spcPct val="50000"/>
              </a:lnSpc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55" name="AutoShape 17"/>
          <p:cNvSpPr>
            <a:spLocks noChangeArrowheads="1"/>
          </p:cNvSpPr>
          <p:nvPr/>
        </p:nvSpPr>
        <p:spPr bwMode="auto">
          <a:xfrm>
            <a:off x="4225996" y="4209539"/>
            <a:ext cx="360362" cy="16150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46038" rIns="0" bIns="46038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微软雅黑" panose="020B0503020204020204" pitchFamily="34" charset="-122"/>
            </a:endParaRPr>
          </a:p>
        </p:txBody>
      </p:sp>
      <p:sp>
        <p:nvSpPr>
          <p:cNvPr id="5622802" name="AutoShape 18"/>
          <p:cNvSpPr>
            <a:spLocks noChangeArrowheads="1"/>
          </p:cNvSpPr>
          <p:nvPr/>
        </p:nvSpPr>
        <p:spPr bwMode="auto">
          <a:xfrm>
            <a:off x="3113453" y="4357535"/>
            <a:ext cx="2736850" cy="65298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lnSpc>
                <a:spcPct val="50000"/>
              </a:lnSpc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57" name="Rectangle 19"/>
          <p:cNvSpPr>
            <a:spLocks noChangeArrowheads="1"/>
          </p:cNvSpPr>
          <p:nvPr/>
        </p:nvSpPr>
        <p:spPr bwMode="auto">
          <a:xfrm>
            <a:off x="3444520" y="3519929"/>
            <a:ext cx="1944688" cy="6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38" rIns="0" bIns="46038">
            <a:spAutoFit/>
          </a:bodyPr>
          <a:lstStyle>
            <a:lvl1pPr marL="28257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</a:pPr>
            <a:r>
              <a:rPr lang="zh-CN" altLang="en-US" sz="2000" dirty="0">
                <a:solidFill>
                  <a:schemeClr val="bg2"/>
                </a:solidFill>
                <a:latin typeface="微软雅黑" panose="020B0503020204020204" pitchFamily="34" charset="-122"/>
              </a:rPr>
              <a:t>   </a:t>
            </a:r>
            <a:r>
              <a:rPr lang="zh-CN" altLang="en-US" sz="1800" dirty="0">
                <a:latin typeface="微软雅黑" panose="020B0503020204020204" pitchFamily="34" charset="-122"/>
              </a:rPr>
              <a:t>将</a:t>
            </a:r>
            <a:r>
              <a:rPr lang="en-US" altLang="zh-CN" sz="1800" dirty="0">
                <a:latin typeface="微软雅黑" panose="020B0503020204020204" pitchFamily="34" charset="-122"/>
              </a:rPr>
              <a:t>JSA</a:t>
            </a:r>
            <a:r>
              <a:rPr lang="zh-CN" altLang="en-US" sz="1800" dirty="0">
                <a:latin typeface="微软雅黑" panose="020B0503020204020204" pitchFamily="34" charset="-122"/>
              </a:rPr>
              <a:t>分析结果与员工沟通</a:t>
            </a:r>
          </a:p>
        </p:txBody>
      </p:sp>
      <p:sp>
        <p:nvSpPr>
          <p:cNvPr id="39958" name="Rectangle 20"/>
          <p:cNvSpPr>
            <a:spLocks noChangeArrowheads="1"/>
          </p:cNvSpPr>
          <p:nvPr/>
        </p:nvSpPr>
        <p:spPr bwMode="auto">
          <a:xfrm>
            <a:off x="3569860" y="4360540"/>
            <a:ext cx="1776413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38" rIns="0" bIns="46038">
            <a:spAutoFit/>
          </a:bodyPr>
          <a:lstStyle>
            <a:lvl1pPr marL="28257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</a:pPr>
            <a:r>
              <a:rPr lang="zh-CN" altLang="en-US" sz="1600" dirty="0">
                <a:latin typeface="微软雅黑" panose="020B0503020204020204" pitchFamily="34" charset="-122"/>
              </a:rPr>
              <a:t>     </a:t>
            </a:r>
            <a:r>
              <a:rPr lang="zh-CN" altLang="en-US" sz="1800" dirty="0">
                <a:latin typeface="微软雅黑" panose="020B0503020204020204" pitchFamily="34" charset="-122"/>
              </a:rPr>
              <a:t>定期评审      和持续改进</a:t>
            </a:r>
          </a:p>
        </p:txBody>
      </p:sp>
      <p:sp>
        <p:nvSpPr>
          <p:cNvPr id="39959" name="AutoShape 21"/>
          <p:cNvSpPr>
            <a:spLocks noChangeArrowheads="1"/>
          </p:cNvSpPr>
          <p:nvPr/>
        </p:nvSpPr>
        <p:spPr bwMode="auto">
          <a:xfrm>
            <a:off x="3185685" y="1310208"/>
            <a:ext cx="288925" cy="262347"/>
          </a:xfrm>
          <a:prstGeom prst="flowChartConnector">
            <a:avLst/>
          </a:prstGeom>
          <a:solidFill>
            <a:schemeClr val="tx2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0" tIns="46038" rIns="0" bIns="46038" anchor="ctr"/>
          <a:lstStyle>
            <a:lvl1pPr marL="28257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</a:pPr>
            <a:r>
              <a:rPr lang="en-US" altLang="zh-CN" sz="2000">
                <a:solidFill>
                  <a:schemeClr val="bg2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39960" name="AutoShape 22"/>
          <p:cNvSpPr>
            <a:spLocks noChangeArrowheads="1"/>
          </p:cNvSpPr>
          <p:nvPr/>
        </p:nvSpPr>
        <p:spPr bwMode="auto">
          <a:xfrm>
            <a:off x="3203576" y="2054825"/>
            <a:ext cx="288925" cy="262347"/>
          </a:xfrm>
          <a:prstGeom prst="flowChartConnector">
            <a:avLst/>
          </a:prstGeom>
          <a:solidFill>
            <a:schemeClr val="tx2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0" tIns="46038" rIns="0" bIns="46038" anchor="ctr"/>
          <a:lstStyle>
            <a:lvl1pPr marL="28257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</a:pPr>
            <a:r>
              <a:rPr lang="en-US" altLang="zh-CN" sz="2000">
                <a:solidFill>
                  <a:schemeClr val="bg2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39961" name="AutoShape 23"/>
          <p:cNvSpPr>
            <a:spLocks noChangeArrowheads="1"/>
          </p:cNvSpPr>
          <p:nvPr/>
        </p:nvSpPr>
        <p:spPr bwMode="auto">
          <a:xfrm>
            <a:off x="6443664" y="2093901"/>
            <a:ext cx="288925" cy="262347"/>
          </a:xfrm>
          <a:prstGeom prst="flowChartConnector">
            <a:avLst/>
          </a:prstGeom>
          <a:solidFill>
            <a:schemeClr val="tx2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0" tIns="46038" rIns="0" bIns="46038" anchor="ctr"/>
          <a:lstStyle>
            <a:lvl1pPr marL="28257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</a:pPr>
            <a:r>
              <a:rPr lang="en-US" altLang="zh-CN" sz="2000">
                <a:solidFill>
                  <a:schemeClr val="bg2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5622808" name="AutoShape 24"/>
          <p:cNvSpPr>
            <a:spLocks noChangeArrowheads="1"/>
          </p:cNvSpPr>
          <p:nvPr/>
        </p:nvSpPr>
        <p:spPr bwMode="auto">
          <a:xfrm>
            <a:off x="3203576" y="2812062"/>
            <a:ext cx="288925" cy="26234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0" tIns="46038" rIns="0" bIns="46038" anchor="ctr"/>
          <a:lstStyle>
            <a:lvl1pPr marL="282575" indent="-2825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r>
              <a:rPr lang="en-US" altLang="zh-CN" sz="2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5622809" name="AutoShape 25"/>
          <p:cNvSpPr>
            <a:spLocks noChangeArrowheads="1"/>
          </p:cNvSpPr>
          <p:nvPr/>
        </p:nvSpPr>
        <p:spPr bwMode="auto">
          <a:xfrm>
            <a:off x="3203574" y="3581871"/>
            <a:ext cx="270239" cy="260905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0" tIns="46038" rIns="0" bIns="46038" anchor="ctr"/>
          <a:lstStyle>
            <a:lvl1pPr marL="282575" indent="-2825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r>
              <a:rPr lang="en-US" altLang="zh-CN" sz="2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39964" name="AutoShape 26"/>
          <p:cNvSpPr>
            <a:spLocks noChangeArrowheads="1"/>
          </p:cNvSpPr>
          <p:nvPr/>
        </p:nvSpPr>
        <p:spPr bwMode="auto">
          <a:xfrm>
            <a:off x="2700338" y="2078491"/>
            <a:ext cx="544512" cy="441087"/>
          </a:xfrm>
          <a:prstGeom prst="leftArrow">
            <a:avLst>
              <a:gd name="adj1" fmla="val 50000"/>
              <a:gd name="adj2" fmla="val 24992"/>
            </a:avLst>
          </a:prstGeom>
          <a:solidFill>
            <a:srgbClr val="C000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46038" rIns="0" bIns="46038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微软雅黑" panose="020B0503020204020204" pitchFamily="34" charset="-122"/>
            </a:endParaRPr>
          </a:p>
        </p:txBody>
      </p:sp>
      <p:sp>
        <p:nvSpPr>
          <p:cNvPr id="39965" name="AutoShape 27"/>
          <p:cNvSpPr>
            <a:spLocks noChangeArrowheads="1"/>
          </p:cNvSpPr>
          <p:nvPr/>
        </p:nvSpPr>
        <p:spPr bwMode="auto">
          <a:xfrm>
            <a:off x="1116014" y="1947669"/>
            <a:ext cx="1584325" cy="65298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lIns="0" tIns="46038" rIns="0" bIns="46038" anchor="ctr"/>
          <a:lstStyle>
            <a:lvl1pPr marL="28257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>
              <a:lnSpc>
                <a:spcPct val="50000"/>
              </a:lnSpc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</a:pPr>
            <a:endParaRPr lang="zh-CN" altLang="en-US" sz="2000">
              <a:latin typeface="微软雅黑" panose="020B0503020204020204" pitchFamily="34" charset="-122"/>
            </a:endParaRPr>
          </a:p>
        </p:txBody>
      </p:sp>
      <p:sp>
        <p:nvSpPr>
          <p:cNvPr id="39966" name="AutoShape 29"/>
          <p:cNvSpPr>
            <a:spLocks noChangeArrowheads="1"/>
          </p:cNvSpPr>
          <p:nvPr/>
        </p:nvSpPr>
        <p:spPr bwMode="auto">
          <a:xfrm>
            <a:off x="1116014" y="2812062"/>
            <a:ext cx="1584325" cy="65298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lIns="0" tIns="46038" rIns="0" bIns="46038" anchor="ctr"/>
          <a:lstStyle>
            <a:lvl1pPr marL="28257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>
              <a:lnSpc>
                <a:spcPct val="50000"/>
              </a:lnSpc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</a:pPr>
            <a:endParaRPr lang="zh-CN" altLang="en-US" sz="2000">
              <a:latin typeface="微软雅黑" panose="020B0503020204020204" pitchFamily="34" charset="-122"/>
            </a:endParaRPr>
          </a:p>
        </p:txBody>
      </p:sp>
      <p:sp>
        <p:nvSpPr>
          <p:cNvPr id="39967" name="AutoShape 30"/>
          <p:cNvSpPr>
            <a:spLocks noChangeArrowheads="1"/>
          </p:cNvSpPr>
          <p:nvPr/>
        </p:nvSpPr>
        <p:spPr bwMode="auto">
          <a:xfrm>
            <a:off x="2700338" y="2888116"/>
            <a:ext cx="544512" cy="441087"/>
          </a:xfrm>
          <a:prstGeom prst="leftArrow">
            <a:avLst>
              <a:gd name="adj1" fmla="val 50000"/>
              <a:gd name="adj2" fmla="val 24992"/>
            </a:avLst>
          </a:prstGeom>
          <a:solidFill>
            <a:srgbClr val="C000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46038" rIns="0" bIns="46038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微软雅黑" panose="020B0503020204020204" pitchFamily="34" charset="-122"/>
            </a:endParaRPr>
          </a:p>
        </p:txBody>
      </p:sp>
      <p:sp>
        <p:nvSpPr>
          <p:cNvPr id="39968" name="AutoShape 31"/>
          <p:cNvSpPr>
            <a:spLocks noChangeArrowheads="1"/>
          </p:cNvSpPr>
          <p:nvPr/>
        </p:nvSpPr>
        <p:spPr bwMode="auto">
          <a:xfrm>
            <a:off x="5778072" y="2105440"/>
            <a:ext cx="647700" cy="392078"/>
          </a:xfrm>
          <a:prstGeom prst="rightArrow">
            <a:avLst>
              <a:gd name="adj1" fmla="val 50000"/>
              <a:gd name="adj2" fmla="val 24986"/>
            </a:avLst>
          </a:prstGeom>
          <a:solidFill>
            <a:srgbClr val="C000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46038" rIns="0" bIns="46038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微软雅黑" panose="020B0503020204020204" pitchFamily="34" charset="-122"/>
            </a:endParaRPr>
          </a:p>
        </p:txBody>
      </p:sp>
      <p:sp>
        <p:nvSpPr>
          <p:cNvPr id="39969" name="Rectangle 32"/>
          <p:cNvSpPr>
            <a:spLocks noChangeArrowheads="1"/>
          </p:cNvSpPr>
          <p:nvPr/>
        </p:nvSpPr>
        <p:spPr bwMode="auto">
          <a:xfrm>
            <a:off x="971551" y="1947669"/>
            <a:ext cx="1655763" cy="6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38" rIns="0" bIns="46038">
            <a:spAutoFit/>
          </a:bodyPr>
          <a:lstStyle>
            <a:lvl1pPr marL="28257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</a:pPr>
            <a:r>
              <a:rPr lang="zh-CN" altLang="en-US" sz="2000" dirty="0">
                <a:solidFill>
                  <a:schemeClr val="bg2"/>
                </a:solidFill>
                <a:latin typeface="微软雅黑" panose="020B0503020204020204" pitchFamily="34" charset="-122"/>
              </a:rPr>
              <a:t>     </a:t>
            </a:r>
            <a:r>
              <a:rPr lang="zh-CN" altLang="en-US" sz="1800" dirty="0">
                <a:latin typeface="微软雅黑" panose="020B0503020204020204" pitchFamily="34" charset="-122"/>
              </a:rPr>
              <a:t>接触没有控制的危险能源</a:t>
            </a:r>
          </a:p>
        </p:txBody>
      </p:sp>
      <p:sp>
        <p:nvSpPr>
          <p:cNvPr id="39970" name="AutoShape 33"/>
          <p:cNvSpPr>
            <a:spLocks noChangeArrowheads="1"/>
          </p:cNvSpPr>
          <p:nvPr/>
        </p:nvSpPr>
        <p:spPr bwMode="auto">
          <a:xfrm>
            <a:off x="6443664" y="2829606"/>
            <a:ext cx="1584325" cy="65298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lIns="0" tIns="46038" rIns="0" bIns="46038" anchor="ctr"/>
          <a:lstStyle>
            <a:lvl1pPr marL="28257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>
              <a:lnSpc>
                <a:spcPct val="50000"/>
              </a:lnSpc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</a:pPr>
            <a:endParaRPr lang="zh-CN" altLang="en-US" sz="2000">
              <a:latin typeface="微软雅黑" panose="020B0503020204020204" pitchFamily="34" charset="-122"/>
            </a:endParaRPr>
          </a:p>
        </p:txBody>
      </p:sp>
      <p:sp>
        <p:nvSpPr>
          <p:cNvPr id="39971" name="AutoShape 34"/>
          <p:cNvSpPr>
            <a:spLocks noChangeArrowheads="1"/>
          </p:cNvSpPr>
          <p:nvPr/>
        </p:nvSpPr>
        <p:spPr bwMode="auto">
          <a:xfrm>
            <a:off x="5778072" y="2912620"/>
            <a:ext cx="647700" cy="392078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0000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46038" rIns="0" bIns="46038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微软雅黑" panose="020B0503020204020204" pitchFamily="34" charset="-122"/>
            </a:endParaRPr>
          </a:p>
        </p:txBody>
      </p:sp>
      <p:sp>
        <p:nvSpPr>
          <p:cNvPr id="39972" name="Rectangle 35"/>
          <p:cNvSpPr>
            <a:spLocks noChangeArrowheads="1"/>
          </p:cNvSpPr>
          <p:nvPr/>
        </p:nvSpPr>
        <p:spPr bwMode="auto">
          <a:xfrm>
            <a:off x="6443664" y="2301479"/>
            <a:ext cx="173672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38" rIns="0" bIns="46038">
            <a:spAutoFit/>
          </a:bodyPr>
          <a:lstStyle>
            <a:lvl1pPr marL="28257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</a:pPr>
            <a:r>
              <a:rPr lang="zh-CN" altLang="en-US" sz="1800">
                <a:latin typeface="微软雅黑" panose="020B0503020204020204" pitchFamily="34" charset="-122"/>
              </a:rPr>
              <a:t>  分析评估风险</a:t>
            </a:r>
          </a:p>
        </p:txBody>
      </p:sp>
      <p:sp>
        <p:nvSpPr>
          <p:cNvPr id="39973" name="Rectangle 36"/>
          <p:cNvSpPr>
            <a:spLocks noChangeArrowheads="1"/>
          </p:cNvSpPr>
          <p:nvPr/>
        </p:nvSpPr>
        <p:spPr bwMode="auto">
          <a:xfrm>
            <a:off x="1331913" y="2904787"/>
            <a:ext cx="115416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038" rIns="0" bIns="46038">
            <a:spAutoFit/>
          </a:bodyPr>
          <a:lstStyle>
            <a:lvl1pPr marL="28257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</a:pPr>
            <a:r>
              <a:rPr lang="zh-CN" altLang="en-US" sz="1800" dirty="0">
                <a:latin typeface="微软雅黑" panose="020B0503020204020204" pitchFamily="34" charset="-122"/>
              </a:rPr>
              <a:t>控制危险源</a:t>
            </a:r>
          </a:p>
        </p:txBody>
      </p:sp>
      <p:sp>
        <p:nvSpPr>
          <p:cNvPr id="39974" name="Rectangle 37"/>
          <p:cNvSpPr>
            <a:spLocks noChangeArrowheads="1"/>
          </p:cNvSpPr>
          <p:nvPr/>
        </p:nvSpPr>
        <p:spPr bwMode="auto">
          <a:xfrm>
            <a:off x="6516688" y="2965561"/>
            <a:ext cx="143986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38" rIns="0" bIns="46038">
            <a:spAutoFit/>
          </a:bodyPr>
          <a:lstStyle>
            <a:lvl1pPr marL="28257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</a:pPr>
            <a:r>
              <a:rPr lang="zh-CN" altLang="en-US" sz="1800" dirty="0">
                <a:latin typeface="微软雅黑" panose="020B0503020204020204" pitchFamily="34" charset="-122"/>
              </a:rPr>
              <a:t>危害控制策略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4759" y="464837"/>
            <a:ext cx="230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流程图</a:t>
            </a:r>
          </a:p>
        </p:txBody>
      </p:sp>
    </p:spTree>
    <p:extLst>
      <p:ext uri="{BB962C8B-B14F-4D97-AF65-F5344CB8AC3E}">
        <p14:creationId xmlns:p14="http://schemas.microsoft.com/office/powerpoint/2010/main" val="2669133734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232456" y="1185555"/>
            <a:ext cx="5808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微软雅黑" pitchFamily="34" charset="-122"/>
              </a:rPr>
              <a:t>作业安全分析现场应用的基础</a:t>
            </a: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1312863" y="2074298"/>
            <a:ext cx="1466850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微软雅黑" pitchFamily="34" charset="-122"/>
              </a:rPr>
              <a:t>简单</a:t>
            </a: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3408364" y="2058819"/>
            <a:ext cx="1465263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微软雅黑" pitchFamily="34" charset="-122"/>
              </a:rPr>
              <a:t>方便</a:t>
            </a:r>
          </a:p>
        </p:txBody>
      </p:sp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5502276" y="2074298"/>
            <a:ext cx="1466850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微软雅黑" pitchFamily="34" charset="-122"/>
              </a:rPr>
              <a:t>实用</a:t>
            </a:r>
          </a:p>
        </p:txBody>
      </p:sp>
      <p:sp>
        <p:nvSpPr>
          <p:cNvPr id="36" name="左大括号 35"/>
          <p:cNvSpPr/>
          <p:nvPr/>
        </p:nvSpPr>
        <p:spPr>
          <a:xfrm rot="5400000">
            <a:off x="3979070" y="-224006"/>
            <a:ext cx="323850" cy="41894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左大括号 38"/>
          <p:cNvSpPr/>
          <p:nvPr/>
        </p:nvSpPr>
        <p:spPr>
          <a:xfrm rot="16200000">
            <a:off x="3866357" y="659438"/>
            <a:ext cx="323850" cy="41894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TextBox 7"/>
          <p:cNvSpPr txBox="1">
            <a:spLocks noChangeArrowheads="1"/>
          </p:cNvSpPr>
          <p:nvPr/>
        </p:nvSpPr>
        <p:spPr bwMode="auto">
          <a:xfrm>
            <a:off x="2581276" y="2931548"/>
            <a:ext cx="2894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微软雅黑" pitchFamily="34" charset="-122"/>
              </a:rPr>
              <a:t>工具表式载体</a:t>
            </a:r>
          </a:p>
        </p:txBody>
      </p:sp>
      <p:pic>
        <p:nvPicPr>
          <p:cNvPr id="41" name="Picture 4" descr="MPj042280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2858919"/>
            <a:ext cx="19431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等腰三角形 41"/>
          <p:cNvSpPr/>
          <p:nvPr/>
        </p:nvSpPr>
        <p:spPr>
          <a:xfrm rot="10800000">
            <a:off x="2382838" y="3407798"/>
            <a:ext cx="3290888" cy="16192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938338" y="3726886"/>
            <a:ext cx="40386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员工易于掌握</a:t>
            </a:r>
          </a:p>
        </p:txBody>
      </p:sp>
    </p:spTree>
    <p:extLst>
      <p:ext uri="{BB962C8B-B14F-4D97-AF65-F5344CB8AC3E}">
        <p14:creationId xmlns:p14="http://schemas.microsoft.com/office/powerpoint/2010/main" val="20305560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001000" y="4686300"/>
            <a:ext cx="457200" cy="342900"/>
          </a:xfrm>
        </p:spPr>
        <p:txBody>
          <a:bodyPr/>
          <a:lstStyle/>
          <a:p>
            <a:pPr>
              <a:defRPr/>
            </a:pPr>
            <a:fld id="{8C650337-6D3A-491F-A1C8-856473C049C8}" type="slidenum">
              <a:rPr lang="zh-CN" altLang="en-US"/>
              <a:pPr>
                <a:defRPr/>
              </a:pPr>
              <a:t>122</a:t>
            </a:fld>
            <a:endParaRPr lang="en-US" altLang="zh-CN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088" y="357188"/>
            <a:ext cx="7586662" cy="4119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3200" b="1">
                <a:latin typeface="微软雅黑" panose="020B0503020204020204" pitchFamily="34" charset="-122"/>
              </a:rPr>
              <a:t>JSA</a:t>
            </a:r>
            <a:r>
              <a:rPr lang="zh-CN" altLang="en-US" sz="3200" b="1">
                <a:latin typeface="微软雅黑" panose="020B0503020204020204" pitchFamily="34" charset="-122"/>
              </a:rPr>
              <a:t>样表</a:t>
            </a:r>
            <a:endParaRPr lang="zh-CN" altLang="en-US" sz="3200" b="1" dirty="0">
              <a:latin typeface="微软雅黑" panose="020B0503020204020204" pitchFamily="34" charset="-122"/>
            </a:endParaRPr>
          </a:p>
        </p:txBody>
      </p:sp>
      <p:graphicFrame>
        <p:nvGraphicFramePr>
          <p:cNvPr id="4" name="Group 1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785801"/>
              </p:ext>
            </p:extLst>
          </p:nvPr>
        </p:nvGraphicFramePr>
        <p:xfrm>
          <a:off x="323851" y="951310"/>
          <a:ext cx="8569325" cy="3918079"/>
        </p:xfrm>
        <a:graphic>
          <a:graphicData uri="http://schemas.openxmlformats.org/drawingml/2006/table">
            <a:tbl>
              <a:tblPr/>
              <a:tblGrid>
                <a:gridCol w="719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336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作业安全分析</a:t>
                      </a: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序号：</a:t>
                      </a: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日期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: </a:t>
                      </a: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36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作业名称： </a:t>
                      </a: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评估小组： </a:t>
                      </a: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5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编号</a:t>
                      </a: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Task Step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工作步骤 </a:t>
                      </a: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Hazards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潜在危害 </a:t>
                      </a: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Recommendations on Control Measures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控制方法 </a:t>
                      </a: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Responsible Person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责任人 </a:t>
                      </a: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8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4" marB="34524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90773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0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001000" y="4686300"/>
            <a:ext cx="457200" cy="342900"/>
          </a:xfrm>
        </p:spPr>
        <p:txBody>
          <a:bodyPr/>
          <a:lstStyle/>
          <a:p>
            <a:pPr>
              <a:defRPr/>
            </a:pPr>
            <a:fld id="{8C650337-6D3A-491F-A1C8-856473C049C8}" type="slidenum">
              <a:rPr lang="zh-CN" altLang="en-US"/>
              <a:pPr>
                <a:defRPr/>
              </a:pPr>
              <a:t>123</a:t>
            </a:fld>
            <a:endParaRPr lang="en-US" altLang="zh-CN"/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822035" y="1923678"/>
            <a:ext cx="4110006" cy="24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tx2"/>
                </a:solidFill>
                <a:latin typeface="微软雅黑" pitchFamily="34" charset="-122"/>
              </a:rPr>
              <a:t>       某设施要对高度为</a:t>
            </a:r>
            <a:r>
              <a:rPr lang="en-US" altLang="zh-CN" sz="2800" dirty="0">
                <a:solidFill>
                  <a:schemeClr val="tx2"/>
                </a:solidFill>
                <a:latin typeface="微软雅黑" pitchFamily="34" charset="-122"/>
              </a:rPr>
              <a:t>15</a:t>
            </a:r>
            <a:r>
              <a:rPr lang="zh-CN" altLang="en-US" sz="2800" dirty="0">
                <a:solidFill>
                  <a:schemeClr val="tx2"/>
                </a:solidFill>
                <a:latin typeface="微软雅黑" pitchFamily="34" charset="-122"/>
              </a:rPr>
              <a:t>米的信号灯进行检修作业，作业内容更换灯泡、清洁防护罩、检查电路情况。</a:t>
            </a: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1475656" y="1358802"/>
            <a:ext cx="2474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itchFamily="34" charset="-122"/>
              </a:rPr>
              <a:t>案例背景</a:t>
            </a:r>
          </a:p>
        </p:txBody>
      </p:sp>
      <p:pic>
        <p:nvPicPr>
          <p:cNvPr id="27" name="Picture 4" descr="https://timgsa.baidu.com/timg?image&amp;quality=80&amp;size=b9999_10000&amp;sec=1491015652297&amp;di=27e89ea8b240b678a25cd8acf2576d1c&amp;imgtype=jpg&amp;src=http%3A%2F%2Fimg2.imgtn.bdimg.com%2Fit%2Fu%3D2307442119%2C690951338%26fm%3D214%26gp%3D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8" r="20355" b="2602"/>
          <a:stretch/>
        </p:blipFill>
        <p:spPr bwMode="auto">
          <a:xfrm>
            <a:off x="5436096" y="1470737"/>
            <a:ext cx="3031524" cy="31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60217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34761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作业安全分析第一步：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06769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哪些作业需要进行作业安全分析</a:t>
            </a:r>
          </a:p>
        </p:txBody>
      </p:sp>
      <p:pic>
        <p:nvPicPr>
          <p:cNvPr id="22" name="Picture 4" descr="MPj042280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23678"/>
            <a:ext cx="2388402" cy="238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0044" y="259091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何种作业需要进行作业安全分析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确定作业方式和类型</a:t>
            </a:r>
          </a:p>
        </p:txBody>
      </p:sp>
    </p:spTree>
    <p:extLst>
      <p:ext uri="{BB962C8B-B14F-4D97-AF65-F5344CB8AC3E}">
        <p14:creationId xmlns:p14="http://schemas.microsoft.com/office/powerpoint/2010/main" val="351349419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57200" y="4377178"/>
            <a:ext cx="2133600" cy="300789"/>
          </a:xfrm>
        </p:spPr>
        <p:txBody>
          <a:bodyPr/>
          <a:lstStyle/>
          <a:p>
            <a:pPr algn="l">
              <a:defRPr/>
            </a:pPr>
            <a:fld id="{538628A1-D437-451C-BDE1-A6ED44F05D4A}" type="slidenum">
              <a:rPr lang="zh-CN" altLang="en-US"/>
              <a:pPr algn="l">
                <a:defRPr/>
              </a:pPr>
              <a:t>125</a:t>
            </a:fld>
            <a:endParaRPr lang="en-US" altLang="zh-CN"/>
          </a:p>
        </p:txBody>
      </p:sp>
      <p:sp>
        <p:nvSpPr>
          <p:cNvPr id="44035" name="矩形 30"/>
          <p:cNvSpPr>
            <a:spLocks noChangeArrowheads="1"/>
          </p:cNvSpPr>
          <p:nvPr/>
        </p:nvSpPr>
        <p:spPr bwMode="auto">
          <a:xfrm>
            <a:off x="3976688" y="3107531"/>
            <a:ext cx="442912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400" b="1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grpSp>
        <p:nvGrpSpPr>
          <p:cNvPr id="44036" name="组合 42"/>
          <p:cNvGrpSpPr>
            <a:grpSpLocks/>
          </p:cNvGrpSpPr>
          <p:nvPr/>
        </p:nvGrpSpPr>
        <p:grpSpPr bwMode="auto">
          <a:xfrm>
            <a:off x="2589214" y="906066"/>
            <a:ext cx="3760787" cy="3096815"/>
            <a:chOff x="247650" y="2290763"/>
            <a:chExt cx="4156075" cy="4154487"/>
          </a:xfrm>
        </p:grpSpPr>
        <p:sp>
          <p:nvSpPr>
            <p:cNvPr id="8" name="椭圆 7"/>
            <p:cNvSpPr/>
            <p:nvPr/>
          </p:nvSpPr>
          <p:spPr bwMode="auto">
            <a:xfrm>
              <a:off x="247650" y="2290763"/>
              <a:ext cx="4156075" cy="415448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方正姚体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565188" y="2608315"/>
              <a:ext cx="3520998" cy="3519384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方正姚体" pitchFamily="2" charset="-122"/>
              </a:endParaRPr>
            </a:p>
          </p:txBody>
        </p:sp>
        <p:sp>
          <p:nvSpPr>
            <p:cNvPr id="44110" name="椭圆 105"/>
            <p:cNvSpPr>
              <a:spLocks noChangeArrowheads="1"/>
            </p:cNvSpPr>
            <p:nvPr/>
          </p:nvSpPr>
          <p:spPr bwMode="auto">
            <a:xfrm>
              <a:off x="714375" y="2757488"/>
              <a:ext cx="3222625" cy="32210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Calibri" pitchFamily="34" charset="0"/>
                <a:ea typeface="方正姚体" pitchFamily="2" charset="-122"/>
              </a:endParaRPr>
            </a:p>
          </p:txBody>
        </p:sp>
      </p:grpSp>
      <p:grpSp>
        <p:nvGrpSpPr>
          <p:cNvPr id="44037" name="组合 105"/>
          <p:cNvGrpSpPr>
            <a:grpSpLocks/>
          </p:cNvGrpSpPr>
          <p:nvPr/>
        </p:nvGrpSpPr>
        <p:grpSpPr bwMode="auto">
          <a:xfrm>
            <a:off x="5229225" y="953755"/>
            <a:ext cx="3136900" cy="690413"/>
            <a:chOff x="5077837" y="2027453"/>
            <a:chExt cx="3137501" cy="838318"/>
          </a:xfrm>
        </p:grpSpPr>
        <p:grpSp>
          <p:nvGrpSpPr>
            <p:cNvPr id="44103" name="组合 46"/>
            <p:cNvGrpSpPr>
              <a:grpSpLocks/>
            </p:cNvGrpSpPr>
            <p:nvPr/>
          </p:nvGrpSpPr>
          <p:grpSpPr bwMode="auto">
            <a:xfrm>
              <a:off x="5130235" y="2027453"/>
              <a:ext cx="3085103" cy="838318"/>
              <a:chOff x="3202249" y="1762172"/>
              <a:chExt cx="5481966" cy="1488389"/>
            </a:xfrm>
          </p:grpSpPr>
          <p:sp>
            <p:nvSpPr>
              <p:cNvPr id="44105" name="矩形 73"/>
              <p:cNvSpPr>
                <a:spLocks noChangeArrowheads="1"/>
              </p:cNvSpPr>
              <p:nvPr/>
            </p:nvSpPr>
            <p:spPr bwMode="auto">
              <a:xfrm>
                <a:off x="3821112" y="1762172"/>
                <a:ext cx="4863103" cy="947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000">
                    <a:solidFill>
                      <a:srgbClr val="404040"/>
                    </a:solidFill>
                    <a:latin typeface="Calibri" pitchFamily="34" charset="0"/>
                  </a:rPr>
                  <a:t>可能发生事故的作业</a:t>
                </a:r>
              </a:p>
            </p:txBody>
          </p:sp>
          <p:sp>
            <p:nvSpPr>
              <p:cNvPr id="16" name="椭圆 15"/>
              <p:cNvSpPr/>
              <p:nvPr/>
            </p:nvSpPr>
            <p:spPr bwMode="auto">
              <a:xfrm rot="10800000">
                <a:off x="3202249" y="2077933"/>
                <a:ext cx="665849" cy="66817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5715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+mn-lt"/>
                  <a:ea typeface="方正姚体" pitchFamily="2" charset="-122"/>
                </a:endParaRPr>
              </a:p>
            </p:txBody>
          </p:sp>
          <p:sp>
            <p:nvSpPr>
              <p:cNvPr id="44107" name="矩形 21"/>
              <p:cNvSpPr>
                <a:spLocks noChangeArrowheads="1"/>
              </p:cNvSpPr>
              <p:nvPr/>
            </p:nvSpPr>
            <p:spPr bwMode="auto">
              <a:xfrm>
                <a:off x="3225828" y="1829423"/>
                <a:ext cx="488950" cy="1421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200" b="1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 rot="5400000">
              <a:off x="4995257" y="2573711"/>
              <a:ext cx="349346" cy="184185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8" name="组合 89"/>
          <p:cNvGrpSpPr>
            <a:grpSpLocks/>
          </p:cNvGrpSpPr>
          <p:nvPr/>
        </p:nvGrpSpPr>
        <p:grpSpPr bwMode="auto">
          <a:xfrm>
            <a:off x="5713413" y="1481732"/>
            <a:ext cx="2717800" cy="777538"/>
            <a:chOff x="5729592" y="2857472"/>
            <a:chExt cx="2716670" cy="944737"/>
          </a:xfrm>
        </p:grpSpPr>
        <p:grpSp>
          <p:nvGrpSpPr>
            <p:cNvPr id="44098" name="组合 46"/>
            <p:cNvGrpSpPr>
              <a:grpSpLocks/>
            </p:cNvGrpSpPr>
            <p:nvPr/>
          </p:nvGrpSpPr>
          <p:grpSpPr bwMode="auto">
            <a:xfrm>
              <a:off x="5969204" y="2857472"/>
              <a:ext cx="2477058" cy="944737"/>
              <a:chOff x="3199927" y="1799382"/>
              <a:chExt cx="4401522" cy="1677331"/>
            </a:xfrm>
          </p:grpSpPr>
          <p:sp>
            <p:nvSpPr>
              <p:cNvPr id="44100" name="矩形 73"/>
              <p:cNvSpPr>
                <a:spLocks noChangeArrowheads="1"/>
              </p:cNvSpPr>
              <p:nvPr/>
            </p:nvSpPr>
            <p:spPr bwMode="auto">
              <a:xfrm>
                <a:off x="3821113" y="1799382"/>
                <a:ext cx="3780336" cy="1677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000">
                    <a:solidFill>
                      <a:srgbClr val="404040"/>
                    </a:solidFill>
                    <a:latin typeface="Calibri" pitchFamily="34" charset="0"/>
                  </a:rPr>
                  <a:t>员工暴露在危险环境下的作业</a:t>
                </a:r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 rot="10800000">
                <a:off x="3199927" y="2075858"/>
                <a:ext cx="668265" cy="66861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5715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+mn-lt"/>
                  <a:ea typeface="方正姚体" pitchFamily="2" charset="-122"/>
                </a:endParaRPr>
              </a:p>
            </p:txBody>
          </p:sp>
          <p:sp>
            <p:nvSpPr>
              <p:cNvPr id="44102" name="矩形 21"/>
              <p:cNvSpPr>
                <a:spLocks noChangeArrowheads="1"/>
              </p:cNvSpPr>
              <p:nvPr/>
            </p:nvSpPr>
            <p:spPr bwMode="auto">
              <a:xfrm>
                <a:off x="3246690" y="1827124"/>
                <a:ext cx="488949" cy="1422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200" b="1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 rot="10800000" flipV="1">
              <a:off x="5729592" y="3248365"/>
              <a:ext cx="320542" cy="22404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9" name="组合 85"/>
          <p:cNvGrpSpPr>
            <a:grpSpLocks/>
          </p:cNvGrpSpPr>
          <p:nvPr/>
        </p:nvGrpSpPr>
        <p:grpSpPr bwMode="auto">
          <a:xfrm>
            <a:off x="5237164" y="3518202"/>
            <a:ext cx="3367087" cy="705495"/>
            <a:chOff x="5073566" y="5577907"/>
            <a:chExt cx="3366434" cy="856359"/>
          </a:xfrm>
        </p:grpSpPr>
        <p:grpSp>
          <p:nvGrpSpPr>
            <p:cNvPr id="44093" name="组合 46"/>
            <p:cNvGrpSpPr>
              <a:grpSpLocks/>
            </p:cNvGrpSpPr>
            <p:nvPr/>
          </p:nvGrpSpPr>
          <p:grpSpPr bwMode="auto">
            <a:xfrm>
              <a:off x="5129117" y="5634081"/>
              <a:ext cx="3310883" cy="800185"/>
              <a:chOff x="3200263" y="1807461"/>
              <a:chExt cx="5883157" cy="1420687"/>
            </a:xfrm>
          </p:grpSpPr>
          <p:sp>
            <p:nvSpPr>
              <p:cNvPr id="44095" name="矩形 73"/>
              <p:cNvSpPr>
                <a:spLocks noChangeArrowheads="1"/>
              </p:cNvSpPr>
              <p:nvPr/>
            </p:nvSpPr>
            <p:spPr bwMode="auto">
              <a:xfrm>
                <a:off x="3966439" y="2164822"/>
                <a:ext cx="5116981" cy="947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000">
                    <a:solidFill>
                      <a:srgbClr val="404040"/>
                    </a:solidFill>
                    <a:latin typeface="Calibri" pitchFamily="34" charset="0"/>
                  </a:rPr>
                  <a:t>类似作业发生过险情</a:t>
                </a:r>
              </a:p>
            </p:txBody>
          </p:sp>
          <p:sp>
            <p:nvSpPr>
              <p:cNvPr id="28" name="椭圆 27"/>
              <p:cNvSpPr/>
              <p:nvPr/>
            </p:nvSpPr>
            <p:spPr bwMode="auto">
              <a:xfrm rot="10800000">
                <a:off x="3200263" y="2076938"/>
                <a:ext cx="668413" cy="6679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5715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+mn-lt"/>
                  <a:ea typeface="方正姚体" pitchFamily="2" charset="-122"/>
                </a:endParaRPr>
              </a:p>
            </p:txBody>
          </p:sp>
          <p:sp>
            <p:nvSpPr>
              <p:cNvPr id="44097" name="矩形 21"/>
              <p:cNvSpPr>
                <a:spLocks noChangeArrowheads="1"/>
              </p:cNvSpPr>
              <p:nvPr/>
            </p:nvSpPr>
            <p:spPr bwMode="auto">
              <a:xfrm>
                <a:off x="3200716" y="1807461"/>
                <a:ext cx="488949" cy="1420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200" b="1">
                    <a:solidFill>
                      <a:schemeClr val="bg1"/>
                    </a:solidFill>
                    <a:latin typeface="Calibri" pitchFamily="34" charset="0"/>
                  </a:rPr>
                  <a:t>5</a:t>
                </a: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 rot="16200000" flipV="1">
              <a:off x="5005294" y="5646179"/>
              <a:ext cx="288913" cy="15237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0" name="组合 86"/>
          <p:cNvGrpSpPr>
            <a:grpSpLocks/>
          </p:cNvGrpSpPr>
          <p:nvPr/>
        </p:nvGrpSpPr>
        <p:grpSpPr bwMode="auto">
          <a:xfrm>
            <a:off x="5710239" y="3045137"/>
            <a:ext cx="2720975" cy="669955"/>
            <a:chOff x="5725320" y="4929171"/>
            <a:chExt cx="2720942" cy="814999"/>
          </a:xfrm>
        </p:grpSpPr>
        <p:grpSp>
          <p:nvGrpSpPr>
            <p:cNvPr id="44088" name="组合 46"/>
            <p:cNvGrpSpPr>
              <a:grpSpLocks/>
            </p:cNvGrpSpPr>
            <p:nvPr/>
          </p:nvGrpSpPr>
          <p:grpSpPr bwMode="auto">
            <a:xfrm>
              <a:off x="5969792" y="4929171"/>
              <a:ext cx="2476470" cy="814999"/>
              <a:chOff x="3200972" y="1805289"/>
              <a:chExt cx="4400477" cy="1446990"/>
            </a:xfrm>
          </p:grpSpPr>
          <p:sp>
            <p:nvSpPr>
              <p:cNvPr id="44090" name="矩形 73"/>
              <p:cNvSpPr>
                <a:spLocks noChangeArrowheads="1"/>
              </p:cNvSpPr>
              <p:nvPr/>
            </p:nvSpPr>
            <p:spPr bwMode="auto">
              <a:xfrm>
                <a:off x="3821113" y="1805289"/>
                <a:ext cx="3780336" cy="94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000">
                    <a:solidFill>
                      <a:srgbClr val="404040"/>
                    </a:solidFill>
                    <a:latin typeface="Calibri" pitchFamily="34" charset="0"/>
                  </a:rPr>
                  <a:t>非例行作业</a:t>
                </a:r>
              </a:p>
            </p:txBody>
          </p:sp>
          <p:sp>
            <p:nvSpPr>
              <p:cNvPr id="34" name="椭圆 33"/>
              <p:cNvSpPr/>
              <p:nvPr/>
            </p:nvSpPr>
            <p:spPr bwMode="auto">
              <a:xfrm rot="10800000">
                <a:off x="3200972" y="2076448"/>
                <a:ext cx="665713" cy="6694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5715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+mn-lt"/>
                  <a:ea typeface="方正姚体" pitchFamily="2" charset="-122"/>
                </a:endParaRPr>
              </a:p>
            </p:txBody>
          </p:sp>
          <p:sp>
            <p:nvSpPr>
              <p:cNvPr id="44092" name="矩形 21"/>
              <p:cNvSpPr>
                <a:spLocks noChangeArrowheads="1"/>
              </p:cNvSpPr>
              <p:nvPr/>
            </p:nvSpPr>
            <p:spPr bwMode="auto">
              <a:xfrm>
                <a:off x="3234568" y="1828481"/>
                <a:ext cx="488950" cy="1423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200" b="1">
                    <a:solidFill>
                      <a:schemeClr val="bg1"/>
                    </a:solidFill>
                    <a:latin typeface="Calibri" pitchFamily="34" charset="0"/>
                  </a:rPr>
                  <a:t>4</a:t>
                </a:r>
              </a:p>
            </p:txBody>
          </p:sp>
        </p:grpSp>
        <p:cxnSp>
          <p:nvCxnSpPr>
            <p:cNvPr id="32" name="直接连接符 31"/>
            <p:cNvCxnSpPr/>
            <p:nvPr/>
          </p:nvCxnSpPr>
          <p:spPr>
            <a:xfrm rot="10800000">
              <a:off x="5725320" y="4945081"/>
              <a:ext cx="320671" cy="22431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1" name="组合 91"/>
          <p:cNvGrpSpPr>
            <a:grpSpLocks/>
          </p:cNvGrpSpPr>
          <p:nvPr/>
        </p:nvGrpSpPr>
        <p:grpSpPr bwMode="auto">
          <a:xfrm>
            <a:off x="2916239" y="3669962"/>
            <a:ext cx="3024187" cy="1044912"/>
            <a:chOff x="3931378" y="5479021"/>
            <a:chExt cx="3024358" cy="1268135"/>
          </a:xfrm>
        </p:grpSpPr>
        <p:grpSp>
          <p:nvGrpSpPr>
            <p:cNvPr id="44083" name="组合 46"/>
            <p:cNvGrpSpPr>
              <a:grpSpLocks/>
            </p:cNvGrpSpPr>
            <p:nvPr/>
          </p:nvGrpSpPr>
          <p:grpSpPr bwMode="auto">
            <a:xfrm>
              <a:off x="3931378" y="5648385"/>
              <a:ext cx="3024358" cy="1098771"/>
              <a:chOff x="1071979" y="1832851"/>
              <a:chExt cx="5374027" cy="1950811"/>
            </a:xfrm>
          </p:grpSpPr>
          <p:sp>
            <p:nvSpPr>
              <p:cNvPr id="44085" name="矩形 73"/>
              <p:cNvSpPr>
                <a:spLocks noChangeArrowheads="1"/>
              </p:cNvSpPr>
              <p:nvPr/>
            </p:nvSpPr>
            <p:spPr bwMode="auto">
              <a:xfrm>
                <a:off x="1071979" y="2836701"/>
                <a:ext cx="5374027" cy="946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000">
                    <a:solidFill>
                      <a:srgbClr val="404040"/>
                    </a:solidFill>
                    <a:latin typeface="Calibri" pitchFamily="34" charset="0"/>
                  </a:rPr>
                  <a:t>遇到技术问题的复杂作业</a:t>
                </a:r>
                <a:endParaRPr lang="en-US" altLang="zh-CN" sz="2000">
                  <a:solidFill>
                    <a:srgbClr val="404040"/>
                  </a:solidFill>
                  <a:latin typeface="Calibri" pitchFamily="34" charset="0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 bwMode="auto">
              <a:xfrm rot="10800000">
                <a:off x="3320325" y="2078829"/>
                <a:ext cx="665759" cy="66502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5715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+mn-lt"/>
                  <a:ea typeface="方正姚体" pitchFamily="2" charset="-122"/>
                </a:endParaRPr>
              </a:p>
            </p:txBody>
          </p:sp>
          <p:sp>
            <p:nvSpPr>
              <p:cNvPr id="44087" name="矩形 21"/>
              <p:cNvSpPr>
                <a:spLocks noChangeArrowheads="1"/>
              </p:cNvSpPr>
              <p:nvPr/>
            </p:nvSpPr>
            <p:spPr bwMode="auto">
              <a:xfrm>
                <a:off x="3336759" y="1832851"/>
                <a:ext cx="488949" cy="1420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200" b="1">
                    <a:solidFill>
                      <a:schemeClr val="bg1"/>
                    </a:solidFill>
                    <a:latin typeface="Calibri" pitchFamily="34" charset="0"/>
                  </a:rPr>
                  <a:t>6</a:t>
                </a: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 rot="5400000" flipH="1" flipV="1">
              <a:off x="5207847" y="5650434"/>
              <a:ext cx="342826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2" name="Group 45"/>
          <p:cNvGrpSpPr>
            <a:grpSpLocks/>
          </p:cNvGrpSpPr>
          <p:nvPr/>
        </p:nvGrpSpPr>
        <p:grpSpPr bwMode="auto">
          <a:xfrm>
            <a:off x="395288" y="958979"/>
            <a:ext cx="3433762" cy="685275"/>
            <a:chOff x="490" y="1399"/>
            <a:chExt cx="2163" cy="524"/>
          </a:xfrm>
        </p:grpSpPr>
        <p:sp>
          <p:nvSpPr>
            <p:cNvPr id="44079" name="矩形 73"/>
            <p:cNvSpPr>
              <a:spLocks noChangeArrowheads="1"/>
            </p:cNvSpPr>
            <p:nvPr/>
          </p:nvSpPr>
          <p:spPr bwMode="auto">
            <a:xfrm flipH="1">
              <a:off x="490" y="1399"/>
              <a:ext cx="17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solidFill>
                    <a:srgbClr val="404040"/>
                  </a:solidFill>
                  <a:latin typeface="Calibri" pitchFamily="34" charset="0"/>
                </a:rPr>
                <a:t>首次进行的作业</a:t>
              </a:r>
            </a:p>
          </p:txBody>
        </p:sp>
        <p:sp>
          <p:nvSpPr>
            <p:cNvPr id="44080" name="椭圆 137"/>
            <p:cNvSpPr>
              <a:spLocks noChangeArrowheads="1"/>
            </p:cNvSpPr>
            <p:nvPr/>
          </p:nvSpPr>
          <p:spPr bwMode="auto">
            <a:xfrm rot="10800000" flipH="1">
              <a:off x="2200" y="1507"/>
              <a:ext cx="236" cy="237"/>
            </a:xfrm>
            <a:prstGeom prst="ellipse">
              <a:avLst/>
            </a:prstGeom>
            <a:solidFill>
              <a:srgbClr val="953735"/>
            </a:solidFill>
            <a:ln w="57150" algn="ctr">
              <a:solidFill>
                <a:srgbClr val="E6B9B8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  <a:latin typeface="Calibri" pitchFamily="34" charset="0"/>
                <a:ea typeface="方正姚体" pitchFamily="2" charset="-122"/>
              </a:endParaRPr>
            </a:p>
          </p:txBody>
        </p:sp>
        <p:sp>
          <p:nvSpPr>
            <p:cNvPr id="44081" name="矩形 21"/>
            <p:cNvSpPr>
              <a:spLocks noChangeArrowheads="1"/>
            </p:cNvSpPr>
            <p:nvPr/>
          </p:nvSpPr>
          <p:spPr bwMode="auto">
            <a:xfrm flipH="1">
              <a:off x="2171" y="1419"/>
              <a:ext cx="48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200" b="1">
                  <a:solidFill>
                    <a:schemeClr val="bg1"/>
                  </a:solidFill>
                  <a:latin typeface="Calibri" pitchFamily="34" charset="0"/>
                </a:rPr>
                <a:t>11</a:t>
              </a:r>
            </a:p>
          </p:txBody>
        </p:sp>
        <p:cxnSp>
          <p:nvCxnSpPr>
            <p:cNvPr id="44082" name="直接连接符 135"/>
            <p:cNvCxnSpPr>
              <a:cxnSpLocks noChangeShapeType="1"/>
            </p:cNvCxnSpPr>
            <p:nvPr/>
          </p:nvCxnSpPr>
          <p:spPr bwMode="auto">
            <a:xfrm rot="16200000" flipH="1">
              <a:off x="2268" y="1739"/>
              <a:ext cx="220" cy="116"/>
            </a:xfrm>
            <a:prstGeom prst="line">
              <a:avLst/>
            </a:prstGeom>
            <a:noFill/>
            <a:ln w="28575" algn="ctr">
              <a:solidFill>
                <a:srgbClr val="9537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043" name="组合 110"/>
          <p:cNvGrpSpPr>
            <a:grpSpLocks/>
          </p:cNvGrpSpPr>
          <p:nvPr/>
        </p:nvGrpSpPr>
        <p:grpSpPr bwMode="auto">
          <a:xfrm flipH="1">
            <a:off x="654050" y="1493521"/>
            <a:ext cx="2346325" cy="659217"/>
            <a:chOff x="5729592" y="2858809"/>
            <a:chExt cx="2747961" cy="800388"/>
          </a:xfrm>
        </p:grpSpPr>
        <p:grpSp>
          <p:nvGrpSpPr>
            <p:cNvPr id="44074" name="组合 46"/>
            <p:cNvGrpSpPr>
              <a:grpSpLocks/>
            </p:cNvGrpSpPr>
            <p:nvPr/>
          </p:nvGrpSpPr>
          <p:grpSpPr bwMode="auto">
            <a:xfrm>
              <a:off x="5878277" y="2858809"/>
              <a:ext cx="2599276" cy="800388"/>
              <a:chOff x="3038357" y="1801752"/>
              <a:chExt cx="4618693" cy="1421048"/>
            </a:xfrm>
          </p:grpSpPr>
          <p:sp>
            <p:nvSpPr>
              <p:cNvPr id="44076" name="矩形 73"/>
              <p:cNvSpPr>
                <a:spLocks noChangeArrowheads="1"/>
              </p:cNvSpPr>
              <p:nvPr/>
            </p:nvSpPr>
            <p:spPr bwMode="auto">
              <a:xfrm>
                <a:off x="3876715" y="1948598"/>
                <a:ext cx="3780335" cy="947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000">
                    <a:solidFill>
                      <a:srgbClr val="404040"/>
                    </a:solidFill>
                    <a:latin typeface="Calibri" pitchFamily="34" charset="0"/>
                  </a:rPr>
                  <a:t>交叉作业</a:t>
                </a:r>
                <a:endParaRPr lang="en-US" altLang="zh-CN" sz="2000">
                  <a:solidFill>
                    <a:srgbClr val="404040"/>
                  </a:solidFill>
                  <a:latin typeface="Calibri" pitchFamily="34" charset="0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 bwMode="auto">
              <a:xfrm rot="10800000">
                <a:off x="3203639" y="2075207"/>
                <a:ext cx="664046" cy="6681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5715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+mn-lt"/>
                  <a:ea typeface="方正姚体" pitchFamily="2" charset="-122"/>
                </a:endParaRPr>
              </a:p>
            </p:txBody>
          </p:sp>
          <p:sp>
            <p:nvSpPr>
              <p:cNvPr id="44078" name="矩形 21"/>
              <p:cNvSpPr>
                <a:spLocks noChangeArrowheads="1"/>
              </p:cNvSpPr>
              <p:nvPr/>
            </p:nvSpPr>
            <p:spPr bwMode="auto">
              <a:xfrm>
                <a:off x="3038357" y="1801752"/>
                <a:ext cx="976487" cy="1421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200" b="1">
                    <a:solidFill>
                      <a:schemeClr val="bg1"/>
                    </a:solidFill>
                    <a:latin typeface="Calibri" pitchFamily="34" charset="0"/>
                  </a:rPr>
                  <a:t>10</a:t>
                </a:r>
              </a:p>
            </p:txBody>
          </p:sp>
        </p:grpSp>
        <p:cxnSp>
          <p:nvCxnSpPr>
            <p:cNvPr id="49" name="直接连接符 48"/>
            <p:cNvCxnSpPr/>
            <p:nvPr/>
          </p:nvCxnSpPr>
          <p:spPr>
            <a:xfrm rot="10800000" flipV="1">
              <a:off x="5729592" y="3249416"/>
              <a:ext cx="319790" cy="223885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4" name="组合 112"/>
          <p:cNvGrpSpPr>
            <a:grpSpLocks/>
          </p:cNvGrpSpPr>
          <p:nvPr/>
        </p:nvGrpSpPr>
        <p:grpSpPr bwMode="auto">
          <a:xfrm flipH="1">
            <a:off x="179388" y="3515039"/>
            <a:ext cx="3297237" cy="740822"/>
            <a:chOff x="5073567" y="5577908"/>
            <a:chExt cx="3295879" cy="899244"/>
          </a:xfrm>
        </p:grpSpPr>
        <p:grpSp>
          <p:nvGrpSpPr>
            <p:cNvPr id="44069" name="组合 46"/>
            <p:cNvGrpSpPr>
              <a:grpSpLocks/>
            </p:cNvGrpSpPr>
            <p:nvPr/>
          </p:nvGrpSpPr>
          <p:grpSpPr bwMode="auto">
            <a:xfrm>
              <a:off x="5129106" y="5676964"/>
              <a:ext cx="3240340" cy="800188"/>
              <a:chOff x="3200242" y="1883592"/>
              <a:chExt cx="5757809" cy="1420693"/>
            </a:xfrm>
          </p:grpSpPr>
          <p:sp>
            <p:nvSpPr>
              <p:cNvPr id="44071" name="矩形 73"/>
              <p:cNvSpPr>
                <a:spLocks noChangeArrowheads="1"/>
              </p:cNvSpPr>
              <p:nvPr/>
            </p:nvSpPr>
            <p:spPr bwMode="auto">
              <a:xfrm>
                <a:off x="3841069" y="2164824"/>
                <a:ext cx="5116982" cy="947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000">
                    <a:solidFill>
                      <a:srgbClr val="404040"/>
                    </a:solidFill>
                    <a:latin typeface="Calibri" pitchFamily="34" charset="0"/>
                  </a:rPr>
                  <a:t>有污染物产生或泄露</a:t>
                </a:r>
              </a:p>
            </p:txBody>
          </p:sp>
          <p:sp>
            <p:nvSpPr>
              <p:cNvPr id="57" name="椭圆 56"/>
              <p:cNvSpPr/>
              <p:nvPr/>
            </p:nvSpPr>
            <p:spPr bwMode="auto">
              <a:xfrm rot="10800000">
                <a:off x="3200242" y="2076935"/>
                <a:ext cx="668268" cy="66796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5715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+mn-lt"/>
                  <a:ea typeface="方正姚体" pitchFamily="2" charset="-122"/>
                </a:endParaRPr>
              </a:p>
            </p:txBody>
          </p:sp>
          <p:sp>
            <p:nvSpPr>
              <p:cNvPr id="44073" name="矩形 21"/>
              <p:cNvSpPr>
                <a:spLocks noChangeArrowheads="1"/>
              </p:cNvSpPr>
              <p:nvPr/>
            </p:nvSpPr>
            <p:spPr bwMode="auto">
              <a:xfrm>
                <a:off x="3310694" y="1883592"/>
                <a:ext cx="488950" cy="1420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200" b="1">
                    <a:solidFill>
                      <a:schemeClr val="bg1"/>
                    </a:solidFill>
                    <a:latin typeface="Calibri" pitchFamily="34" charset="0"/>
                  </a:rPr>
                  <a:t>7</a:t>
                </a:r>
              </a:p>
            </p:txBody>
          </p:sp>
        </p:grpSp>
        <p:cxnSp>
          <p:nvCxnSpPr>
            <p:cNvPr id="55" name="直接连接符 54"/>
            <p:cNvCxnSpPr/>
            <p:nvPr/>
          </p:nvCxnSpPr>
          <p:spPr>
            <a:xfrm rot="16200000" flipV="1">
              <a:off x="5005279" y="5646196"/>
              <a:ext cx="288914" cy="152337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5" name="组合 113"/>
          <p:cNvGrpSpPr>
            <a:grpSpLocks/>
          </p:cNvGrpSpPr>
          <p:nvPr/>
        </p:nvGrpSpPr>
        <p:grpSpPr bwMode="auto">
          <a:xfrm flipH="1">
            <a:off x="282575" y="3040261"/>
            <a:ext cx="2720975" cy="777538"/>
            <a:chOff x="5725320" y="4935666"/>
            <a:chExt cx="2720942" cy="943477"/>
          </a:xfrm>
        </p:grpSpPr>
        <p:grpSp>
          <p:nvGrpSpPr>
            <p:cNvPr id="44064" name="组合 46"/>
            <p:cNvGrpSpPr>
              <a:grpSpLocks/>
            </p:cNvGrpSpPr>
            <p:nvPr/>
          </p:nvGrpSpPr>
          <p:grpSpPr bwMode="auto">
            <a:xfrm>
              <a:off x="5969792" y="4935666"/>
              <a:ext cx="2476470" cy="943477"/>
              <a:chOff x="3200972" y="1816822"/>
              <a:chExt cx="4400477" cy="1675097"/>
            </a:xfrm>
          </p:grpSpPr>
          <p:sp>
            <p:nvSpPr>
              <p:cNvPr id="44066" name="矩形 73"/>
              <p:cNvSpPr>
                <a:spLocks noChangeArrowheads="1"/>
              </p:cNvSpPr>
              <p:nvPr/>
            </p:nvSpPr>
            <p:spPr bwMode="auto">
              <a:xfrm>
                <a:off x="3821113" y="1816822"/>
                <a:ext cx="3780336" cy="1675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000">
                    <a:solidFill>
                      <a:srgbClr val="404040"/>
                    </a:solidFill>
                    <a:latin typeface="Calibri" pitchFamily="34" charset="0"/>
                  </a:rPr>
                  <a:t>员工单独在隔离区域作业</a:t>
                </a:r>
                <a:endParaRPr lang="en-US" altLang="zh-CN" sz="2000">
                  <a:solidFill>
                    <a:srgbClr val="404040"/>
                  </a:solidFill>
                  <a:latin typeface="Calibri" pitchFamily="34" charset="0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 bwMode="auto">
              <a:xfrm rot="10800000">
                <a:off x="3200972" y="2076025"/>
                <a:ext cx="665713" cy="66773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5715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+mn-lt"/>
                  <a:ea typeface="方正姚体" pitchFamily="2" charset="-122"/>
                </a:endParaRPr>
              </a:p>
            </p:txBody>
          </p:sp>
          <p:sp>
            <p:nvSpPr>
              <p:cNvPr id="44068" name="矩形 21"/>
              <p:cNvSpPr>
                <a:spLocks noChangeArrowheads="1"/>
              </p:cNvSpPr>
              <p:nvPr/>
            </p:nvSpPr>
            <p:spPr bwMode="auto">
              <a:xfrm>
                <a:off x="3319146" y="1836936"/>
                <a:ext cx="488950" cy="1420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200" b="1">
                    <a:solidFill>
                      <a:schemeClr val="bg1"/>
                    </a:solidFill>
                    <a:latin typeface="Calibri" pitchFamily="34" charset="0"/>
                  </a:rPr>
                  <a:t>8</a:t>
                </a:r>
              </a:p>
            </p:txBody>
          </p:sp>
        </p:grpSp>
        <p:cxnSp>
          <p:nvCxnSpPr>
            <p:cNvPr id="61" name="直接连接符 60"/>
            <p:cNvCxnSpPr/>
            <p:nvPr/>
          </p:nvCxnSpPr>
          <p:spPr>
            <a:xfrm rot="10800000">
              <a:off x="5725320" y="4945187"/>
              <a:ext cx="320671" cy="22375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6" name="组合 145"/>
          <p:cNvGrpSpPr>
            <a:grpSpLocks/>
          </p:cNvGrpSpPr>
          <p:nvPr/>
        </p:nvGrpSpPr>
        <p:grpSpPr bwMode="auto">
          <a:xfrm>
            <a:off x="2884453" y="505956"/>
            <a:ext cx="3071813" cy="907316"/>
            <a:chOff x="3266268" y="1535469"/>
            <a:chExt cx="3071834" cy="1210047"/>
          </a:xfrm>
        </p:grpSpPr>
        <p:sp>
          <p:nvSpPr>
            <p:cNvPr id="44060" name="矩形 73"/>
            <p:cNvSpPr>
              <a:spLocks noChangeArrowheads="1"/>
            </p:cNvSpPr>
            <p:nvPr/>
          </p:nvSpPr>
          <p:spPr bwMode="auto">
            <a:xfrm>
              <a:off x="3266268" y="1535469"/>
              <a:ext cx="3071834" cy="533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solidFill>
                    <a:srgbClr val="404040"/>
                  </a:solidFill>
                  <a:latin typeface="Calibri" pitchFamily="34" charset="0"/>
                </a:rPr>
                <a:t>高风险作业</a:t>
              </a:r>
              <a:endParaRPr lang="en-US" altLang="zh-CN" sz="2000" dirty="0">
                <a:solidFill>
                  <a:srgbClr val="404040"/>
                </a:solidFill>
                <a:latin typeface="Calibri" pitchFamily="34" charset="0"/>
              </a:endParaRPr>
            </a:p>
          </p:txBody>
        </p:sp>
        <p:sp>
          <p:nvSpPr>
            <p:cNvPr id="67" name="椭圆 66"/>
            <p:cNvSpPr/>
            <p:nvPr/>
          </p:nvSpPr>
          <p:spPr bwMode="auto">
            <a:xfrm rot="10800000">
              <a:off x="4563300" y="2069078"/>
              <a:ext cx="376241" cy="376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715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方正姚体" pitchFamily="2" charset="-122"/>
              </a:endParaRPr>
            </a:p>
          </p:txBody>
        </p:sp>
        <p:sp>
          <p:nvSpPr>
            <p:cNvPr id="44062" name="矩形 21"/>
            <p:cNvSpPr>
              <a:spLocks noChangeArrowheads="1"/>
            </p:cNvSpPr>
            <p:nvPr/>
          </p:nvSpPr>
          <p:spPr bwMode="auto">
            <a:xfrm>
              <a:off x="4514029" y="1841540"/>
              <a:ext cx="592257" cy="80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微软雅黑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200" b="1" dirty="0">
                  <a:solidFill>
                    <a:schemeClr val="bg1"/>
                  </a:solidFill>
                  <a:latin typeface="Calibri" pitchFamily="34" charset="0"/>
                </a:rPr>
                <a:t>12</a:t>
              </a:r>
            </a:p>
          </p:txBody>
        </p:sp>
        <p:cxnSp>
          <p:nvCxnSpPr>
            <p:cNvPr id="69" name="直接连接符 68"/>
            <p:cNvCxnSpPr/>
            <p:nvPr/>
          </p:nvCxnSpPr>
          <p:spPr>
            <a:xfrm rot="5400000" flipH="1" flipV="1">
              <a:off x="4575960" y="2574025"/>
              <a:ext cx="342983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7" name="组合 111"/>
          <p:cNvGrpSpPr>
            <a:grpSpLocks/>
          </p:cNvGrpSpPr>
          <p:nvPr/>
        </p:nvGrpSpPr>
        <p:grpSpPr bwMode="auto">
          <a:xfrm flipH="1">
            <a:off x="654050" y="2130488"/>
            <a:ext cx="2349500" cy="832246"/>
            <a:chOff x="5956779" y="3711687"/>
            <a:chExt cx="2349714" cy="1009724"/>
          </a:xfrm>
        </p:grpSpPr>
        <p:grpSp>
          <p:nvGrpSpPr>
            <p:cNvPr id="44055" name="组合 46"/>
            <p:cNvGrpSpPr>
              <a:grpSpLocks/>
            </p:cNvGrpSpPr>
            <p:nvPr/>
          </p:nvGrpSpPr>
          <p:grpSpPr bwMode="auto">
            <a:xfrm>
              <a:off x="6248906" y="3711687"/>
              <a:ext cx="2057587" cy="1009724"/>
              <a:chOff x="3201817" y="1447728"/>
              <a:chExt cx="3656159" cy="1792713"/>
            </a:xfrm>
          </p:grpSpPr>
          <p:sp>
            <p:nvSpPr>
              <p:cNvPr id="44057" name="矩形 73"/>
              <p:cNvSpPr>
                <a:spLocks noChangeArrowheads="1"/>
              </p:cNvSpPr>
              <p:nvPr/>
            </p:nvSpPr>
            <p:spPr bwMode="auto">
              <a:xfrm>
                <a:off x="3821120" y="1447728"/>
                <a:ext cx="3036856" cy="1674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000">
                    <a:solidFill>
                      <a:srgbClr val="404040"/>
                    </a:solidFill>
                    <a:latin typeface="Calibri" pitchFamily="34" charset="0"/>
                  </a:rPr>
                  <a:t>新员工负责</a:t>
                </a:r>
                <a:endParaRPr lang="en-US" altLang="zh-CN" sz="2000">
                  <a:solidFill>
                    <a:srgbClr val="404040"/>
                  </a:solidFill>
                  <a:latin typeface="Calibri" pitchFamily="34" charset="0"/>
                </a:endParaRPr>
              </a:p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000">
                    <a:solidFill>
                      <a:srgbClr val="404040"/>
                    </a:solidFill>
                    <a:latin typeface="Calibri" pitchFamily="34" charset="0"/>
                  </a:rPr>
                  <a:t>的作业</a:t>
                </a:r>
              </a:p>
            </p:txBody>
          </p:sp>
          <p:sp>
            <p:nvSpPr>
              <p:cNvPr id="74" name="椭圆 73"/>
              <p:cNvSpPr/>
              <p:nvPr/>
            </p:nvSpPr>
            <p:spPr bwMode="auto">
              <a:xfrm rot="10800000">
                <a:off x="3201817" y="2075929"/>
                <a:ext cx="665782" cy="66763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5715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+mn-lt"/>
                  <a:ea typeface="方正姚体" pitchFamily="2" charset="-122"/>
                </a:endParaRPr>
              </a:p>
            </p:txBody>
          </p:sp>
          <p:sp>
            <p:nvSpPr>
              <p:cNvPr id="44059" name="矩形 21"/>
              <p:cNvSpPr>
                <a:spLocks noChangeArrowheads="1"/>
              </p:cNvSpPr>
              <p:nvPr/>
            </p:nvSpPr>
            <p:spPr bwMode="auto">
              <a:xfrm>
                <a:off x="3348923" y="1820444"/>
                <a:ext cx="488950" cy="1419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200" b="1">
                    <a:solidFill>
                      <a:schemeClr val="bg1"/>
                    </a:solidFill>
                    <a:latin typeface="Calibri" pitchFamily="34" charset="0"/>
                  </a:rPr>
                  <a:t>9</a:t>
                </a:r>
              </a:p>
            </p:txBody>
          </p:sp>
        </p:grpSp>
        <p:cxnSp>
          <p:nvCxnSpPr>
            <p:cNvPr id="72" name="直接连接符 71"/>
            <p:cNvCxnSpPr/>
            <p:nvPr/>
          </p:nvCxnSpPr>
          <p:spPr>
            <a:xfrm rot="10800000">
              <a:off x="5956779" y="4263846"/>
              <a:ext cx="371509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8" name="组合 87"/>
          <p:cNvGrpSpPr>
            <a:grpSpLocks/>
          </p:cNvGrpSpPr>
          <p:nvPr/>
        </p:nvGrpSpPr>
        <p:grpSpPr bwMode="auto">
          <a:xfrm>
            <a:off x="6156325" y="2311483"/>
            <a:ext cx="2768600" cy="659217"/>
            <a:chOff x="5956779" y="3912098"/>
            <a:chExt cx="2768121" cy="799071"/>
          </a:xfrm>
        </p:grpSpPr>
        <p:grpSp>
          <p:nvGrpSpPr>
            <p:cNvPr id="44050" name="组合 46"/>
            <p:cNvGrpSpPr>
              <a:grpSpLocks/>
            </p:cNvGrpSpPr>
            <p:nvPr/>
          </p:nvGrpSpPr>
          <p:grpSpPr bwMode="auto">
            <a:xfrm>
              <a:off x="6248828" y="3912098"/>
              <a:ext cx="2476072" cy="799071"/>
              <a:chOff x="3201679" y="1803547"/>
              <a:chExt cx="4399770" cy="1418709"/>
            </a:xfrm>
          </p:grpSpPr>
          <p:sp>
            <p:nvSpPr>
              <p:cNvPr id="44052" name="矩形 73"/>
              <p:cNvSpPr>
                <a:spLocks noChangeArrowheads="1"/>
              </p:cNvSpPr>
              <p:nvPr/>
            </p:nvSpPr>
            <p:spPr bwMode="auto">
              <a:xfrm>
                <a:off x="3821113" y="1837981"/>
                <a:ext cx="3780336" cy="945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000">
                    <a:solidFill>
                      <a:srgbClr val="404040"/>
                    </a:solidFill>
                    <a:latin typeface="Calibri" pitchFamily="34" charset="0"/>
                  </a:rPr>
                  <a:t>工作任务变换</a:t>
                </a:r>
                <a:endParaRPr lang="en-US" altLang="zh-CN" sz="2000">
                  <a:solidFill>
                    <a:srgbClr val="404040"/>
                  </a:solidFill>
                  <a:latin typeface="Calibri" pitchFamily="34" charset="0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 bwMode="auto">
              <a:xfrm rot="10800000">
                <a:off x="3201679" y="2076551"/>
                <a:ext cx="665606" cy="66703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5715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+mn-lt"/>
                  <a:ea typeface="方正姚体" pitchFamily="2" charset="-122"/>
                </a:endParaRPr>
              </a:p>
            </p:txBody>
          </p:sp>
          <p:sp>
            <p:nvSpPr>
              <p:cNvPr id="44054" name="矩形 21"/>
              <p:cNvSpPr>
                <a:spLocks noChangeArrowheads="1"/>
              </p:cNvSpPr>
              <p:nvPr/>
            </p:nvSpPr>
            <p:spPr bwMode="auto">
              <a:xfrm>
                <a:off x="3239022" y="1803547"/>
                <a:ext cx="488949" cy="1418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200" b="1">
                    <a:solidFill>
                      <a:schemeClr val="bg1"/>
                    </a:solidFill>
                    <a:latin typeface="Calibri" pitchFamily="34" charset="0"/>
                  </a:rPr>
                  <a:t>3</a:t>
                </a:r>
              </a:p>
            </p:txBody>
          </p:sp>
        </p:grpSp>
        <p:cxnSp>
          <p:nvCxnSpPr>
            <p:cNvPr id="78" name="直接连接符 77"/>
            <p:cNvCxnSpPr/>
            <p:nvPr/>
          </p:nvCxnSpPr>
          <p:spPr>
            <a:xfrm rot="10800000">
              <a:off x="5956779" y="4264018"/>
              <a:ext cx="371411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49" name="Rectangle 3" descr="单个小人1"/>
          <p:cNvSpPr>
            <a:spLocks noGrp="1" noChangeAspect="1" noChangeArrowheads="1"/>
          </p:cNvSpPr>
          <p:nvPr isPhoto="1"/>
        </p:nvSpPr>
        <p:spPr bwMode="auto">
          <a:xfrm>
            <a:off x="3563938" y="1616971"/>
            <a:ext cx="1871662" cy="177988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995802"/>
      </p:ext>
    </p:extLst>
  </p:cSld>
  <p:clrMapOvr>
    <a:masterClrMapping/>
  </p:clrMapOvr>
  <p:transition>
    <p:circl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34761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作业安全分析第二步：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06769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划分作业步骤</a:t>
            </a:r>
          </a:p>
        </p:txBody>
      </p:sp>
      <p:pic>
        <p:nvPicPr>
          <p:cNvPr id="22" name="Picture 4" descr="MPj042280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23678"/>
            <a:ext cx="2388402" cy="238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0044" y="259091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将作业内容分解为若干步骤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以作业方式不同为划分依据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185163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20359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作业安全分析第二步：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120857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划分作业步骤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1731796"/>
            <a:ext cx="7920880" cy="3173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按工作顺序把一项作业分成几个工作步骤，每一步骤要具体而明确</a:t>
            </a:r>
          </a:p>
          <a:p>
            <a:pPr>
              <a:lnSpc>
                <a:spcPts val="37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使用动作（打开、转动、关闭）</a:t>
            </a:r>
          </a:p>
          <a:p>
            <a:pPr>
              <a:lnSpc>
                <a:spcPts val="37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简明扼要说明要做什么，不是如何做</a:t>
            </a:r>
          </a:p>
          <a:p>
            <a:pPr>
              <a:lnSpc>
                <a:spcPts val="37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步骤划分不要太细或太笼统，最好能够控制在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5-10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步之内</a:t>
            </a:r>
          </a:p>
          <a:p>
            <a:pPr>
              <a:lnSpc>
                <a:spcPts val="37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给每个步骤编号</a:t>
            </a:r>
          </a:p>
        </p:txBody>
      </p:sp>
    </p:spTree>
    <p:extLst>
      <p:ext uri="{BB962C8B-B14F-4D97-AF65-F5344CB8AC3E}">
        <p14:creationId xmlns:p14="http://schemas.microsoft.com/office/powerpoint/2010/main" val="238795131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929D7-9061-4A3C-A958-1F0DE05D1CC8}" type="slidenum"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128</a:t>
            </a:fld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631091" name="Group 1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180612"/>
              </p:ext>
            </p:extLst>
          </p:nvPr>
        </p:nvGraphicFramePr>
        <p:xfrm>
          <a:off x="250826" y="339503"/>
          <a:ext cx="8647113" cy="4445622"/>
        </p:xfrm>
        <a:graphic>
          <a:graphicData uri="http://schemas.openxmlformats.org/drawingml/2006/table">
            <a:tbl>
              <a:tblPr/>
              <a:tblGrid>
                <a:gridCol w="1656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8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214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作业安全分析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序号：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日期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2012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76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作业名称：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检修信号灯</a:t>
                      </a:r>
                      <a:endParaRPr kumimoji="0" lang="zh-CN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评估小组：维修班、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电工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2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Task Step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工作步骤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Hazards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潜在危害 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4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Recommendations on Control Measures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控制方法 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Responsible Person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责任人 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A.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切断电源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B.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悬挂防坠落保护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C.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人员登高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D.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开始作业 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9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E.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检查测试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5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F.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人员复位 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59580" y="2406115"/>
            <a:ext cx="61555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</a:rPr>
              <a:t>如何识别风险</a:t>
            </a:r>
          </a:p>
        </p:txBody>
      </p:sp>
    </p:spTree>
    <p:extLst>
      <p:ext uri="{BB962C8B-B14F-4D97-AF65-F5344CB8AC3E}">
        <p14:creationId xmlns:p14="http://schemas.microsoft.com/office/powerpoint/2010/main" val="3597540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34761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作业安全分析第三步：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066879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辨识潜在风险</a:t>
            </a:r>
          </a:p>
        </p:txBody>
      </p:sp>
      <p:pic>
        <p:nvPicPr>
          <p:cNvPr id="22" name="Picture 4" descr="MPj042280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23678"/>
            <a:ext cx="2388402" cy="238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0044" y="259091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每个作业步骤的特征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查找直接和间接的风险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720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079" y="3003798"/>
            <a:ext cx="813690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总体思路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准确把握安全生产的特点和规律，坚持</a:t>
            </a:r>
            <a:r>
              <a:rPr lang="zh-CN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风险预控、关口前移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，全面推行安全风险分级管控，进一步强化隐患排查治理，推进事故预防工作</a:t>
            </a:r>
            <a:r>
              <a:rPr lang="zh-CN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科学化、信息化、标准化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，实现把</a:t>
            </a:r>
            <a:r>
              <a:rPr lang="zh-CN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风险控制在隐患形成之前、把隐患消灭在事故前面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1151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国务院安委会办公室关于实施遏制重特大事故工作指南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构建双重预防机制的意见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安委办〔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〕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0765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明确指出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</a:t>
            </a:r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安全风险分级管控</a:t>
            </a:r>
            <a:r>
              <a:rPr lang="zh-CN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隐患排查治理</a:t>
            </a:r>
            <a:r>
              <a:rPr lang="zh-CN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双重预防机制，是遏制重特大事故的重要举措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1907704" y="2538650"/>
            <a:ext cx="5112568" cy="3211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6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1068875"/>
            <a:ext cx="8208912" cy="3807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900"/>
              </a:lnSpc>
              <a:spcBef>
                <a:spcPts val="0"/>
              </a:spcBef>
              <a:buFont typeface="Monotype Sorts"/>
              <a:buNone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针对每个步骤：</a:t>
            </a:r>
          </a:p>
          <a:p>
            <a:pPr>
              <a:lnSpc>
                <a:spcPts val="39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可能会出现什么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问题、偏差、故障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  <a:p>
            <a:pPr>
              <a:lnSpc>
                <a:spcPts val="39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会产生什么后果？</a:t>
            </a:r>
          </a:p>
          <a:p>
            <a:pPr>
              <a:lnSpc>
                <a:spcPts val="39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什么情况下才发生？</a:t>
            </a:r>
          </a:p>
          <a:p>
            <a:pPr>
              <a:lnSpc>
                <a:spcPts val="39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有什么因素会导致或引发事故的发生？</a:t>
            </a:r>
          </a:p>
          <a:p>
            <a:pPr>
              <a:lnSpc>
                <a:spcPts val="39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发生事故的可能性有多大？</a:t>
            </a:r>
          </a:p>
          <a:p>
            <a:pPr>
              <a:lnSpc>
                <a:spcPts val="39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以前是否做过作业安全分析、风险分析</a:t>
            </a:r>
          </a:p>
        </p:txBody>
      </p:sp>
    </p:spTree>
    <p:extLst>
      <p:ext uri="{BB962C8B-B14F-4D97-AF65-F5344CB8AC3E}">
        <p14:creationId xmlns:p14="http://schemas.microsoft.com/office/powerpoint/2010/main" val="74276532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pPr algn="l">
              <a:defRPr/>
            </a:pPr>
            <a:fld id="{093944E1-6B82-402B-AD16-15550F6F850A}" type="slidenum">
              <a:rPr lang="zh-CN" altLang="en-US"/>
              <a:pPr algn="l">
                <a:defRPr/>
              </a:pPr>
              <a:t>131</a:t>
            </a:fld>
            <a:endParaRPr lang="en-US" altLang="zh-CN"/>
          </a:p>
        </p:txBody>
      </p:sp>
      <p:sp>
        <p:nvSpPr>
          <p:cNvPr id="563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076" y="216694"/>
            <a:ext cx="7586663" cy="411956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3200" b="1" dirty="0">
                <a:ea typeface="楷体_GB2312" pitchFamily="49" charset="-122"/>
              </a:rPr>
              <a:t>危险来自两个基本的因素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789385"/>
            <a:ext cx="8267700" cy="3860006"/>
          </a:xfrm>
        </p:spPr>
        <p:txBody>
          <a:bodyPr/>
          <a:lstStyle/>
          <a:p>
            <a:pPr>
              <a:buFont typeface="Monotype Sorts"/>
              <a:buNone/>
            </a:pPr>
            <a:endParaRPr lang="zh-CN" altLang="en-US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SzPct val="80000"/>
              <a:buFont typeface="Arial" pitchFamily="34" charset="0"/>
              <a:buNone/>
            </a:pPr>
            <a:endParaRPr lang="zh-CN" altLang="en-US" sz="3600">
              <a:latin typeface="楷体_GB2312" pitchFamily="49" charset="-122"/>
              <a:ea typeface="楷体_GB2312" pitchFamily="49" charset="-122"/>
            </a:endParaRPr>
          </a:p>
          <a:p>
            <a:pPr>
              <a:buFont typeface="Monotype Sorts"/>
              <a:buNone/>
            </a:pPr>
            <a:endParaRPr lang="zh-CN" altLang="en-US" sz="360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itchFamily="2" charset="2"/>
              <a:buChar char="v"/>
            </a:pPr>
            <a:endParaRPr lang="zh-CN" altLang="en-US" sz="360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Font typeface="Arial" pitchFamily="34" charset="0"/>
              <a:buNone/>
            </a:pPr>
            <a:endParaRPr lang="zh-CN" altLang="en-US" sz="36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013" name="AutoShape 4"/>
          <p:cNvSpPr>
            <a:spLocks/>
          </p:cNvSpPr>
          <p:nvPr/>
        </p:nvSpPr>
        <p:spPr bwMode="auto">
          <a:xfrm>
            <a:off x="3995738" y="844153"/>
            <a:ext cx="215900" cy="1728788"/>
          </a:xfrm>
          <a:prstGeom prst="leftBrace">
            <a:avLst>
              <a:gd name="adj1" fmla="val 88971"/>
              <a:gd name="adj2" fmla="val 50000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46038" rIns="0" bIns="4603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635077" name="AutoShape 5"/>
          <p:cNvSpPr>
            <a:spLocks noChangeArrowheads="1"/>
          </p:cNvSpPr>
          <p:nvPr/>
        </p:nvSpPr>
        <p:spPr bwMode="auto">
          <a:xfrm>
            <a:off x="4211638" y="735807"/>
            <a:ext cx="2087562" cy="27027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r>
              <a:rPr lang="zh-CN" altLang="en-US" sz="2000" dirty="0">
                <a:ea typeface="楷体_GB2312" pitchFamily="49" charset="-122"/>
              </a:rPr>
              <a:t>不遵守规章制度</a:t>
            </a:r>
          </a:p>
        </p:txBody>
      </p:sp>
      <p:sp>
        <p:nvSpPr>
          <p:cNvPr id="5635078" name="AutoShape 6"/>
          <p:cNvSpPr>
            <a:spLocks noChangeArrowheads="1"/>
          </p:cNvSpPr>
          <p:nvPr/>
        </p:nvSpPr>
        <p:spPr bwMode="auto">
          <a:xfrm>
            <a:off x="4211638" y="1059657"/>
            <a:ext cx="2087562" cy="27027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r>
              <a:rPr lang="zh-CN" altLang="en-US" sz="2000" dirty="0">
                <a:ea typeface="楷体_GB2312" pitchFamily="49" charset="-122"/>
              </a:rPr>
              <a:t>不遵守作业程序</a:t>
            </a:r>
          </a:p>
        </p:txBody>
      </p:sp>
      <p:sp>
        <p:nvSpPr>
          <p:cNvPr id="5635079" name="AutoShape 7"/>
          <p:cNvSpPr>
            <a:spLocks noChangeArrowheads="1"/>
          </p:cNvSpPr>
          <p:nvPr/>
        </p:nvSpPr>
        <p:spPr bwMode="auto">
          <a:xfrm>
            <a:off x="4211638" y="1383507"/>
            <a:ext cx="2087562" cy="27027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r>
              <a:rPr lang="zh-CN" altLang="en-US" sz="2000" dirty="0">
                <a:ea typeface="楷体_GB2312" pitchFamily="49" charset="-122"/>
              </a:rPr>
              <a:t>不规范的操作</a:t>
            </a:r>
          </a:p>
        </p:txBody>
      </p:sp>
      <p:sp>
        <p:nvSpPr>
          <p:cNvPr id="5635080" name="AutoShape 8"/>
          <p:cNvSpPr>
            <a:spLocks noChangeArrowheads="1"/>
          </p:cNvSpPr>
          <p:nvPr/>
        </p:nvSpPr>
        <p:spPr bwMode="auto">
          <a:xfrm>
            <a:off x="4211638" y="1707357"/>
            <a:ext cx="2087562" cy="27027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r>
              <a:rPr lang="zh-CN" altLang="en-US" sz="2000" dirty="0">
                <a:ea typeface="楷体_GB2312" pitchFamily="49" charset="-122"/>
              </a:rPr>
              <a:t>不合格的资质</a:t>
            </a:r>
          </a:p>
        </p:txBody>
      </p:sp>
      <p:sp>
        <p:nvSpPr>
          <p:cNvPr id="5635081" name="AutoShape 9"/>
          <p:cNvSpPr>
            <a:spLocks noChangeArrowheads="1"/>
          </p:cNvSpPr>
          <p:nvPr/>
        </p:nvSpPr>
        <p:spPr bwMode="auto">
          <a:xfrm>
            <a:off x="4211638" y="2031207"/>
            <a:ext cx="2087562" cy="27027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r>
              <a:rPr lang="zh-CN" altLang="en-US" sz="2000" dirty="0">
                <a:ea typeface="楷体_GB2312" pitchFamily="49" charset="-122"/>
              </a:rPr>
              <a:t>不合格的安全培训</a:t>
            </a:r>
          </a:p>
        </p:txBody>
      </p:sp>
      <p:sp>
        <p:nvSpPr>
          <p:cNvPr id="5635082" name="AutoShape 10"/>
          <p:cNvSpPr>
            <a:spLocks noChangeArrowheads="1"/>
          </p:cNvSpPr>
          <p:nvPr/>
        </p:nvSpPr>
        <p:spPr bwMode="auto">
          <a:xfrm>
            <a:off x="4211638" y="2356247"/>
            <a:ext cx="2087562" cy="27027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r>
              <a:rPr lang="en-US" altLang="zh-CN" sz="2000" dirty="0">
                <a:ea typeface="楷体_GB2312" pitchFamily="49" charset="-122"/>
              </a:rPr>
              <a:t>………</a:t>
            </a:r>
          </a:p>
        </p:txBody>
      </p:sp>
      <p:sp>
        <p:nvSpPr>
          <p:cNvPr id="43020" name="AutoShape 11"/>
          <p:cNvSpPr>
            <a:spLocks/>
          </p:cNvSpPr>
          <p:nvPr/>
        </p:nvSpPr>
        <p:spPr bwMode="auto">
          <a:xfrm>
            <a:off x="3995738" y="2895600"/>
            <a:ext cx="144462" cy="1837135"/>
          </a:xfrm>
          <a:prstGeom prst="leftBrace">
            <a:avLst>
              <a:gd name="adj1" fmla="val 141301"/>
              <a:gd name="adj2" fmla="val 50000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46038" rIns="0" bIns="4603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635084" name="AutoShape 12"/>
          <p:cNvSpPr>
            <a:spLocks noChangeArrowheads="1"/>
          </p:cNvSpPr>
          <p:nvPr/>
        </p:nvSpPr>
        <p:spPr bwMode="auto">
          <a:xfrm>
            <a:off x="4211638" y="3165872"/>
            <a:ext cx="2087562" cy="27027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r>
              <a:rPr lang="zh-CN" altLang="en-US" sz="2000" dirty="0">
                <a:ea typeface="楷体_GB2312" pitchFamily="49" charset="-122"/>
              </a:rPr>
              <a:t>生物的（流行病）</a:t>
            </a:r>
          </a:p>
        </p:txBody>
      </p:sp>
      <p:sp>
        <p:nvSpPr>
          <p:cNvPr id="5635085" name="AutoShape 13"/>
          <p:cNvSpPr>
            <a:spLocks noChangeArrowheads="1"/>
          </p:cNvSpPr>
          <p:nvPr/>
        </p:nvSpPr>
        <p:spPr bwMode="auto">
          <a:xfrm>
            <a:off x="4211638" y="3489722"/>
            <a:ext cx="2087562" cy="27027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r>
              <a:rPr lang="zh-CN" altLang="en-US" sz="2000" dirty="0">
                <a:ea typeface="楷体_GB2312" pitchFamily="49" charset="-122"/>
              </a:rPr>
              <a:t>化学的（化学品）</a:t>
            </a:r>
          </a:p>
        </p:txBody>
      </p:sp>
      <p:sp>
        <p:nvSpPr>
          <p:cNvPr id="5635086" name="AutoShape 14"/>
          <p:cNvSpPr>
            <a:spLocks noChangeArrowheads="1"/>
          </p:cNvSpPr>
          <p:nvPr/>
        </p:nvSpPr>
        <p:spPr bwMode="auto">
          <a:xfrm>
            <a:off x="4211638" y="3813572"/>
            <a:ext cx="2087562" cy="27027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r>
              <a:rPr lang="zh-CN" altLang="en-US" dirty="0">
                <a:ea typeface="楷体_GB2312" pitchFamily="49" charset="-122"/>
              </a:rPr>
              <a:t>物理的（物体坠落）</a:t>
            </a:r>
          </a:p>
        </p:txBody>
      </p:sp>
      <p:sp>
        <p:nvSpPr>
          <p:cNvPr id="5635087" name="AutoShape 15"/>
          <p:cNvSpPr>
            <a:spLocks noChangeArrowheads="1"/>
          </p:cNvSpPr>
          <p:nvPr/>
        </p:nvSpPr>
        <p:spPr bwMode="auto">
          <a:xfrm>
            <a:off x="4211638" y="4137422"/>
            <a:ext cx="2087562" cy="27027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r>
              <a:rPr lang="zh-CN" altLang="en-US" sz="2000" dirty="0">
                <a:ea typeface="楷体_GB2312" pitchFamily="49" charset="-122"/>
              </a:rPr>
              <a:t>心理的（压力）</a:t>
            </a:r>
          </a:p>
        </p:txBody>
      </p:sp>
      <p:sp>
        <p:nvSpPr>
          <p:cNvPr id="5635088" name="AutoShape 16"/>
          <p:cNvSpPr>
            <a:spLocks noChangeArrowheads="1"/>
          </p:cNvSpPr>
          <p:nvPr/>
        </p:nvSpPr>
        <p:spPr bwMode="auto">
          <a:xfrm>
            <a:off x="4211638" y="4462463"/>
            <a:ext cx="2087562" cy="27027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r>
              <a:rPr lang="zh-CN" altLang="en-US" sz="2000" dirty="0">
                <a:ea typeface="楷体_GB2312" pitchFamily="49" charset="-122"/>
              </a:rPr>
              <a:t>其他因素</a:t>
            </a:r>
          </a:p>
        </p:txBody>
      </p:sp>
      <p:sp>
        <p:nvSpPr>
          <p:cNvPr id="5635089" name="AutoShape 17"/>
          <p:cNvSpPr>
            <a:spLocks noChangeArrowheads="1"/>
          </p:cNvSpPr>
          <p:nvPr/>
        </p:nvSpPr>
        <p:spPr bwMode="auto">
          <a:xfrm>
            <a:off x="4211638" y="2842022"/>
            <a:ext cx="2087562" cy="27027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 marL="282575" indent="-282575" eaLnBrk="0" hangingPunct="0">
              <a:spcBef>
                <a:spcPct val="100000"/>
              </a:spcBef>
              <a:buClr>
                <a:srgbClr val="FFFF00"/>
              </a:buClr>
              <a:buSzPct val="70000"/>
              <a:buFont typeface="Monotype Sorts"/>
              <a:buNone/>
              <a:defRPr/>
            </a:pPr>
            <a:r>
              <a:rPr lang="zh-CN" altLang="en-US" sz="2000" dirty="0">
                <a:ea typeface="楷体_GB2312" pitchFamily="49" charset="-122"/>
              </a:rPr>
              <a:t>环境的（天气）</a:t>
            </a:r>
          </a:p>
        </p:txBody>
      </p:sp>
      <p:pic>
        <p:nvPicPr>
          <p:cNvPr id="43027" name="Picture 5" descr="屏幕快照 2010-11-24 下午09.01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b="9207"/>
          <a:stretch>
            <a:fillRect/>
          </a:stretch>
        </p:blipFill>
        <p:spPr bwMode="auto">
          <a:xfrm>
            <a:off x="6516689" y="3003948"/>
            <a:ext cx="2232025" cy="17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平行四边形 19"/>
          <p:cNvSpPr/>
          <p:nvPr/>
        </p:nvSpPr>
        <p:spPr>
          <a:xfrm>
            <a:off x="755650" y="3598069"/>
            <a:ext cx="3024188" cy="43219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/>
              <a:t>不安全条件</a:t>
            </a:r>
          </a:p>
        </p:txBody>
      </p:sp>
      <p:sp>
        <p:nvSpPr>
          <p:cNvPr id="21" name="平行四边形 20"/>
          <p:cNvSpPr/>
          <p:nvPr/>
        </p:nvSpPr>
        <p:spPr>
          <a:xfrm>
            <a:off x="755650" y="1545432"/>
            <a:ext cx="3024188" cy="43219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/>
              <a:t>不安全行为</a:t>
            </a:r>
          </a:p>
        </p:txBody>
      </p:sp>
    </p:spTree>
    <p:extLst>
      <p:ext uri="{BB962C8B-B14F-4D97-AF65-F5344CB8AC3E}">
        <p14:creationId xmlns:p14="http://schemas.microsoft.com/office/powerpoint/2010/main" val="204328779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929D7-9061-4A3C-A958-1F0DE05D1CC8}" type="slidenum">
              <a:rPr lang="zh-CN" altLang="en-US"/>
              <a:pPr>
                <a:defRPr/>
              </a:pPr>
              <a:t>132</a:t>
            </a:fld>
            <a:endParaRPr lang="en-US" altLang="zh-CN"/>
          </a:p>
        </p:txBody>
      </p:sp>
      <p:graphicFrame>
        <p:nvGraphicFramePr>
          <p:cNvPr id="5631091" name="Group 1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336148"/>
              </p:ext>
            </p:extLst>
          </p:nvPr>
        </p:nvGraphicFramePr>
        <p:xfrm>
          <a:off x="251520" y="267494"/>
          <a:ext cx="8647113" cy="4515794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8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10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作业安全分析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序号：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日期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2012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7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作业名称：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检修信号灯</a:t>
                      </a:r>
                      <a:endParaRPr kumimoji="0" lang="zh-CN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评估小组：维修班、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电工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Task Step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工作步骤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Hazards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潜在危害 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4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Recommendations on Control Measures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控制方法 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Responsible Person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责任人 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8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A.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切断电源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1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、触电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、被随意接通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8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B.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悬挂防坠落保护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、固定不牢固、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、安全带存在 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C.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人员登高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1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、人员坠落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、物体坠落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9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D.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开始作业 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1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触电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物体坠落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3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E.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检查测试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1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、触电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9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F.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人员复位 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1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、人员坠落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、物体坠落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268682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34761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作业安全分析第四步：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066879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风险分析</a:t>
            </a:r>
          </a:p>
        </p:txBody>
      </p:sp>
      <p:pic>
        <p:nvPicPr>
          <p:cNvPr id="22" name="Picture 4" descr="MPj042280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23678"/>
            <a:ext cx="2388402" cy="238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0044" y="259091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风险存在可能性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风险存在严重度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191318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34761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作业安全分析第四步：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066879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风险分析</a:t>
            </a:r>
          </a:p>
        </p:txBody>
      </p:sp>
      <p:pic>
        <p:nvPicPr>
          <p:cNvPr id="22" name="Picture 4" descr="MPj042280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23678"/>
            <a:ext cx="2388402" cy="238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0044" y="259091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风险存在可能性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风险存在严重度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349487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12775" y="141685"/>
            <a:ext cx="792003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例：危险源辨识与风险评价表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</a:endParaRPr>
          </a:p>
        </p:txBody>
      </p:sp>
      <p:pic>
        <p:nvPicPr>
          <p:cNvPr id="39" name="Picture 35" descr="5 bar horiz -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883444"/>
            <a:ext cx="8929688" cy="67866"/>
          </a:xfrm>
          <a:prstGeom prst="rect">
            <a:avLst/>
          </a:prstGeom>
          <a:gradFill rotWithShape="1">
            <a:gsLst>
              <a:gs pos="0">
                <a:srgbClr val="A1FDB3">
                  <a:gamma/>
                  <a:shade val="46275"/>
                  <a:invGamma/>
                </a:srgbClr>
              </a:gs>
              <a:gs pos="100000">
                <a:srgbClr val="A1FDB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84213" y="998935"/>
            <a:ext cx="75612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2"/>
                </a:solidFill>
              </a:rPr>
              <a:t>部门</a:t>
            </a:r>
            <a:r>
              <a:rPr lang="en-US" altLang="zh-CN" sz="2000" b="1" dirty="0">
                <a:solidFill>
                  <a:schemeClr val="accent2"/>
                </a:solidFill>
              </a:rPr>
              <a:t>/</a:t>
            </a:r>
            <a:r>
              <a:rPr lang="zh-CN" altLang="en-US" sz="2000" b="1" dirty="0">
                <a:solidFill>
                  <a:schemeClr val="accent2"/>
                </a:solidFill>
              </a:rPr>
              <a:t>车间：机修车间   工段：机修   作业活动：焊接气割作业</a:t>
            </a: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2"/>
                </a:solidFill>
              </a:rPr>
              <a:t>分析人员：                                 分析日期：</a:t>
            </a:r>
          </a:p>
        </p:txBody>
      </p:sp>
      <p:graphicFrame>
        <p:nvGraphicFramePr>
          <p:cNvPr id="55658" name="Group 1386"/>
          <p:cNvGraphicFramePr>
            <a:graphicFrameLocks noGrp="1"/>
          </p:cNvGraphicFramePr>
          <p:nvPr/>
        </p:nvGraphicFramePr>
        <p:xfrm>
          <a:off x="323850" y="1815703"/>
          <a:ext cx="8521700" cy="2857500"/>
        </p:xfrm>
        <a:graphic>
          <a:graphicData uri="http://schemas.openxmlformats.org/drawingml/2006/table">
            <a:tbl>
              <a:tblPr/>
              <a:tblGrid>
                <a:gridCol w="31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335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序号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事故类别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危害因素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现有控制措施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风险评价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风险  等级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3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现有原料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可能存在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L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E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C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D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火灾、爆炸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在禁火区内擅自动火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动火许可证制度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240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高度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火灾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周围可燃物未能清楚干净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动火许可证制度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显著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火灾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高处动火火花飞溅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专人监护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显著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触电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电焊机两侧接线未能压紧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作业时认真检查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54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一般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触电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电焊机焊钳、焊把电线损坏、绝缘不好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定期检查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54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一般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尘肺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焊接时产生烟尘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作业时戴好防护口罩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108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显著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眼睛灼伤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焊接时产生紫外线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正确使用面罩或防护眼镜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一般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烫伤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操作时皮肤裸露、化纤工作服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正确配备、穿戴好防护用具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54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一般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烫伤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直接接触焊接、气割后的高温物件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集中注意力、戴好防护手套、工作鞋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54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一般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爆炸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甲苯、乙醇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设备、管道检修时未彻底清洗置换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检维修制度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一般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火灾、爆炸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粉尘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动火时设备、管道内粉尘未清理干净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动火许可证制度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一般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爆炸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氧气钢瓶和乙炔钢瓶未按规定要求放置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作业时认真检查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显著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火灾、爆炸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氧气、乙炔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氧气皮管、乙炔皮管老化开裂漏气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定期检查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显著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6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34761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作业安全分析第五步：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066879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制定风险控制措施</a:t>
            </a:r>
          </a:p>
        </p:txBody>
      </p:sp>
      <p:pic>
        <p:nvPicPr>
          <p:cNvPr id="22" name="Picture 4" descr="MPj042280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23678"/>
            <a:ext cx="2388402" cy="238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0044" y="259091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确定风险控制方法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风险控制原则与效果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09895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83768" y="1113669"/>
            <a:ext cx="3886200" cy="593725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降低风险的措施</a:t>
            </a:r>
            <a:endParaRPr lang="en-US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899593" y="3756881"/>
            <a:ext cx="169120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788"/>
              </a:lnSpc>
              <a:tabLst>
                <a:tab pos="419100" algn="l"/>
                <a:tab pos="685800" algn="l"/>
              </a:tabLst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</a:t>
            </a:r>
          </a:p>
          <a:p>
            <a:pPr>
              <a:lnSpc>
                <a:spcPts val="2425"/>
              </a:lnSpc>
              <a:tabLst>
                <a:tab pos="419100" algn="l"/>
                <a:tab pos="6858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安装工作平台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364088" y="3397536"/>
            <a:ext cx="339891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  <a:tabLst>
                <a:tab pos="723900" algn="l"/>
                <a:tab pos="1041400" algn="l"/>
              </a:tabLst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</a:t>
            </a:r>
          </a:p>
          <a:p>
            <a:pPr algn="ctr">
              <a:lnSpc>
                <a:spcPts val="1000"/>
              </a:lnSpc>
              <a:tabLst>
                <a:tab pos="723900" algn="l"/>
                <a:tab pos="10414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963"/>
              </a:lnSpc>
              <a:tabLst>
                <a:tab pos="723900" algn="l"/>
                <a:tab pos="1041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坠落保护设备</a:t>
            </a:r>
          </a:p>
          <a:p>
            <a:pPr>
              <a:lnSpc>
                <a:spcPts val="2163"/>
              </a:lnSpc>
              <a:tabLst>
                <a:tab pos="723900" algn="l"/>
                <a:tab pos="1041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固定点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163"/>
              </a:lnSpc>
              <a:tabLst>
                <a:tab pos="723900" algn="l"/>
                <a:tab pos="1041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紧急救护人员和设备</a:t>
            </a:r>
          </a:p>
        </p:txBody>
      </p:sp>
      <p:sp>
        <p:nvSpPr>
          <p:cNvPr id="11" name="矩形 9"/>
          <p:cNvSpPr>
            <a:spLocks noChangeArrowheads="1"/>
          </p:cNvSpPr>
          <p:nvPr/>
        </p:nvSpPr>
        <p:spPr bwMode="auto">
          <a:xfrm>
            <a:off x="3367115" y="2057432"/>
            <a:ext cx="223150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25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高空作业的风险降低措施</a:t>
            </a:r>
          </a:p>
        </p:txBody>
      </p:sp>
      <p:grpSp>
        <p:nvGrpSpPr>
          <p:cNvPr id="12" name="组合 8"/>
          <p:cNvGrpSpPr>
            <a:grpSpLocks/>
          </p:cNvGrpSpPr>
          <p:nvPr/>
        </p:nvGrpSpPr>
        <p:grpSpPr bwMode="auto">
          <a:xfrm>
            <a:off x="887130" y="1358393"/>
            <a:ext cx="2362200" cy="2336800"/>
            <a:chOff x="36592" y="-206065"/>
            <a:chExt cx="1923479" cy="2336179"/>
          </a:xfrm>
          <a:solidFill>
            <a:schemeClr val="accent1"/>
          </a:solidFill>
        </p:grpSpPr>
        <p:sp>
          <p:nvSpPr>
            <p:cNvPr id="13" name="下箭头 12"/>
            <p:cNvSpPr/>
            <p:nvPr/>
          </p:nvSpPr>
          <p:spPr>
            <a:xfrm rot="16200000">
              <a:off x="-169758" y="285"/>
              <a:ext cx="2336179" cy="1923479"/>
            </a:xfrm>
            <a:prstGeom prst="downArrow">
              <a:avLst>
                <a:gd name="adj1" fmla="val 50000"/>
                <a:gd name="adj2" fmla="val 3500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下箭头 4"/>
            <p:cNvSpPr/>
            <p:nvPr/>
          </p:nvSpPr>
          <p:spPr>
            <a:xfrm rot="21600000">
              <a:off x="36592" y="377980"/>
              <a:ext cx="1587387" cy="116809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128016" rIns="128016" bIns="128016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第一选择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预防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降低发生的可能性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3"/>
          <p:cNvGrpSpPr>
            <a:grpSpLocks/>
          </p:cNvGrpSpPr>
          <p:nvPr/>
        </p:nvGrpSpPr>
        <p:grpSpPr bwMode="auto">
          <a:xfrm>
            <a:off x="5598618" y="1454436"/>
            <a:ext cx="2609850" cy="2144713"/>
            <a:chOff x="5908155" y="-110238"/>
            <a:chExt cx="1923480" cy="2144525"/>
          </a:xfrm>
          <a:solidFill>
            <a:schemeClr val="accent1"/>
          </a:solidFill>
        </p:grpSpPr>
        <p:sp>
          <p:nvSpPr>
            <p:cNvPr id="16" name="下箭头 15"/>
            <p:cNvSpPr/>
            <p:nvPr/>
          </p:nvSpPr>
          <p:spPr>
            <a:xfrm rot="5400000">
              <a:off x="5797632" y="285"/>
              <a:ext cx="2144525" cy="1923480"/>
            </a:xfrm>
            <a:prstGeom prst="downArrow">
              <a:avLst>
                <a:gd name="adj1" fmla="val 50000"/>
                <a:gd name="adj2" fmla="val 3500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下箭头 4"/>
            <p:cNvSpPr/>
            <p:nvPr/>
          </p:nvSpPr>
          <p:spPr>
            <a:xfrm>
              <a:off x="6245115" y="426290"/>
              <a:ext cx="1586520" cy="107146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128016" rIns="128016" bIns="128016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第二选择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保护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降低后果的严重性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740073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28748" y="1098051"/>
            <a:ext cx="581342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安全技术措施应遵循的原则</a:t>
            </a: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378802" y="2602935"/>
            <a:ext cx="8396559" cy="1995808"/>
          </a:xfrm>
          <a:prstGeom prst="flowChartAlternateProcess">
            <a:avLst/>
          </a:prstGeom>
          <a:solidFill>
            <a:schemeClr val="bg1"/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8088098" y="2416258"/>
            <a:ext cx="0" cy="373354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3869986" y="2416258"/>
            <a:ext cx="0" cy="373354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auto">
          <a:xfrm>
            <a:off x="335306" y="1669551"/>
            <a:ext cx="8440055" cy="746707"/>
          </a:xfrm>
          <a:prstGeom prst="flowChartAlternateProces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auto">
          <a:xfrm>
            <a:off x="1868236" y="1793087"/>
            <a:ext cx="1182911" cy="516106"/>
          </a:xfrm>
          <a:prstGeom prst="roundRect">
            <a:avLst>
              <a:gd name="adj" fmla="val 49153"/>
            </a:avLst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bg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 rot="5400000">
            <a:off x="2447473" y="1440476"/>
            <a:ext cx="57650" cy="5199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>
            <a:off x="1958934" y="1793087"/>
            <a:ext cx="1002792" cy="516106"/>
          </a:xfrm>
          <a:prstGeom prst="roundRect">
            <a:avLst>
              <a:gd name="adj" fmla="val 4915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174821" y="1893289"/>
            <a:ext cx="582513" cy="307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预防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ko-KR" altLang="en-US" dirty="0">
              <a:latin typeface="微软雅黑" panose="020B0503020204020204" pitchFamily="34" charset="-122"/>
              <a:ea typeface="Gulim" pitchFamily="34" charset="-127"/>
            </a:endParaRP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>
            <a:off x="3272144" y="1793087"/>
            <a:ext cx="1182911" cy="516106"/>
          </a:xfrm>
          <a:prstGeom prst="roundRect">
            <a:avLst>
              <a:gd name="adj" fmla="val 49153"/>
            </a:avLst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bg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 rot="5400000">
            <a:off x="3853936" y="1439103"/>
            <a:ext cx="57650" cy="5199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>
            <a:off x="3362842" y="1793087"/>
            <a:ext cx="1002792" cy="516106"/>
          </a:xfrm>
          <a:prstGeom prst="roundRect">
            <a:avLst>
              <a:gd name="adj" fmla="val 4915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3594059" y="1894661"/>
            <a:ext cx="582513" cy="307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减弱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ko-KR" altLang="en-US" dirty="0">
              <a:latin typeface="微软雅黑" panose="020B0503020204020204" pitchFamily="34" charset="-122"/>
              <a:ea typeface="Gulim" pitchFamily="34" charset="-127"/>
            </a:endParaRPr>
          </a:p>
        </p:txBody>
      </p:sp>
      <p:sp>
        <p:nvSpPr>
          <p:cNvPr id="34" name="AutoShape 28"/>
          <p:cNvSpPr>
            <a:spLocks noChangeArrowheads="1"/>
          </p:cNvSpPr>
          <p:nvPr/>
        </p:nvSpPr>
        <p:spPr bwMode="auto">
          <a:xfrm>
            <a:off x="4677329" y="1793087"/>
            <a:ext cx="1182911" cy="516106"/>
          </a:xfrm>
          <a:prstGeom prst="roundRect">
            <a:avLst>
              <a:gd name="adj" fmla="val 49153"/>
            </a:avLst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bg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 rot="5400000">
            <a:off x="5259121" y="1439103"/>
            <a:ext cx="57650" cy="5199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4768028" y="1793087"/>
            <a:ext cx="1002792" cy="516106"/>
          </a:xfrm>
          <a:prstGeom prst="roundRect">
            <a:avLst>
              <a:gd name="adj" fmla="val 4915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4992857" y="1894661"/>
            <a:ext cx="599120" cy="307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隔离 </a:t>
            </a:r>
            <a:endParaRPr lang="ko-KR" altLang="en-US" sz="2000" dirty="0">
              <a:latin typeface="微软雅黑" panose="020B0503020204020204" pitchFamily="34" charset="-122"/>
              <a:ea typeface="HY견고딕" pitchFamily="18" charset="-127"/>
            </a:endParaRPr>
          </a:p>
        </p:txBody>
      </p:sp>
      <p:sp>
        <p:nvSpPr>
          <p:cNvPr id="40" name="AutoShape 32"/>
          <p:cNvSpPr>
            <a:spLocks noChangeArrowheads="1"/>
          </p:cNvSpPr>
          <p:nvPr/>
        </p:nvSpPr>
        <p:spPr bwMode="auto">
          <a:xfrm>
            <a:off x="6083792" y="1793087"/>
            <a:ext cx="1182911" cy="516106"/>
          </a:xfrm>
          <a:prstGeom prst="roundRect">
            <a:avLst>
              <a:gd name="adj" fmla="val 49153"/>
            </a:avLst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bg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 rot="5400000">
            <a:off x="6664307" y="1444594"/>
            <a:ext cx="57650" cy="5199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AutoShape 34"/>
          <p:cNvSpPr>
            <a:spLocks noChangeArrowheads="1"/>
          </p:cNvSpPr>
          <p:nvPr/>
        </p:nvSpPr>
        <p:spPr bwMode="auto">
          <a:xfrm>
            <a:off x="6173213" y="1793087"/>
            <a:ext cx="1002792" cy="516106"/>
          </a:xfrm>
          <a:prstGeom prst="roundRect">
            <a:avLst>
              <a:gd name="adj" fmla="val 4915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6406985" y="1894661"/>
            <a:ext cx="582513" cy="307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ko-KR" altLang="en-US" dirty="0">
              <a:latin typeface="微软雅黑" panose="020B0503020204020204" pitchFamily="34" charset="-122"/>
              <a:ea typeface="Gulim" pitchFamily="34" charset="-127"/>
            </a:endParaRPr>
          </a:p>
        </p:txBody>
      </p:sp>
      <p:sp>
        <p:nvSpPr>
          <p:cNvPr id="44" name="AutoShape 36"/>
          <p:cNvSpPr>
            <a:spLocks noChangeArrowheads="1"/>
          </p:cNvSpPr>
          <p:nvPr/>
        </p:nvSpPr>
        <p:spPr bwMode="auto">
          <a:xfrm>
            <a:off x="7487700" y="1793087"/>
            <a:ext cx="1182911" cy="516106"/>
          </a:xfrm>
          <a:prstGeom prst="roundRect">
            <a:avLst>
              <a:gd name="adj" fmla="val 49153"/>
            </a:avLst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bg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37"/>
          <p:cNvSpPr>
            <a:spLocks noChangeArrowheads="1"/>
          </p:cNvSpPr>
          <p:nvPr/>
        </p:nvSpPr>
        <p:spPr bwMode="auto">
          <a:xfrm rot="5400000">
            <a:off x="8069492" y="1444594"/>
            <a:ext cx="57650" cy="5199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7578399" y="1793087"/>
            <a:ext cx="1002792" cy="516106"/>
          </a:xfrm>
          <a:prstGeom prst="roundRect">
            <a:avLst>
              <a:gd name="adj" fmla="val 4915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7816003" y="1894661"/>
            <a:ext cx="582513" cy="307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警告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ko-KR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Line 40"/>
          <p:cNvSpPr>
            <a:spLocks noChangeShapeType="1"/>
          </p:cNvSpPr>
          <p:nvPr/>
        </p:nvSpPr>
        <p:spPr bwMode="auto">
          <a:xfrm>
            <a:off x="3062643" y="2042905"/>
            <a:ext cx="20183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2700" dir="54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Line 41"/>
          <p:cNvSpPr>
            <a:spLocks noChangeShapeType="1"/>
          </p:cNvSpPr>
          <p:nvPr/>
        </p:nvSpPr>
        <p:spPr bwMode="auto">
          <a:xfrm>
            <a:off x="4465274" y="2042905"/>
            <a:ext cx="20183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2700" dir="54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>
            <a:off x="5878124" y="2042905"/>
            <a:ext cx="20183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2700" dir="54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Line 43"/>
          <p:cNvSpPr>
            <a:spLocks noChangeShapeType="1"/>
          </p:cNvSpPr>
          <p:nvPr/>
        </p:nvSpPr>
        <p:spPr bwMode="auto">
          <a:xfrm>
            <a:off x="7276922" y="2042905"/>
            <a:ext cx="20183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2700" dir="54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Line 46"/>
          <p:cNvSpPr>
            <a:spLocks noChangeShapeType="1"/>
          </p:cNvSpPr>
          <p:nvPr/>
        </p:nvSpPr>
        <p:spPr bwMode="auto">
          <a:xfrm>
            <a:off x="6652254" y="2416258"/>
            <a:ext cx="0" cy="373354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Line 47"/>
          <p:cNvSpPr>
            <a:spLocks noChangeShapeType="1"/>
          </p:cNvSpPr>
          <p:nvPr/>
        </p:nvSpPr>
        <p:spPr bwMode="auto">
          <a:xfrm>
            <a:off x="5287946" y="2416258"/>
            <a:ext cx="0" cy="373354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Line 49"/>
          <p:cNvSpPr>
            <a:spLocks noChangeShapeType="1"/>
          </p:cNvSpPr>
          <p:nvPr/>
        </p:nvSpPr>
        <p:spPr bwMode="auto">
          <a:xfrm>
            <a:off x="2480130" y="2416258"/>
            <a:ext cx="0" cy="373354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AutoShape 51"/>
          <p:cNvSpPr>
            <a:spLocks noChangeArrowheads="1"/>
          </p:cNvSpPr>
          <p:nvPr/>
        </p:nvSpPr>
        <p:spPr bwMode="auto">
          <a:xfrm>
            <a:off x="450276" y="1794460"/>
            <a:ext cx="1184188" cy="516106"/>
          </a:xfrm>
          <a:prstGeom prst="roundRect">
            <a:avLst>
              <a:gd name="adj" fmla="val 49153"/>
            </a:avLst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bg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Oval 52"/>
          <p:cNvSpPr>
            <a:spLocks noChangeArrowheads="1"/>
          </p:cNvSpPr>
          <p:nvPr/>
        </p:nvSpPr>
        <p:spPr bwMode="auto">
          <a:xfrm rot="5400000">
            <a:off x="1030742" y="1445966"/>
            <a:ext cx="59023" cy="5199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AutoShape 53"/>
          <p:cNvSpPr>
            <a:spLocks noChangeArrowheads="1"/>
          </p:cNvSpPr>
          <p:nvPr/>
        </p:nvSpPr>
        <p:spPr bwMode="auto">
          <a:xfrm>
            <a:off x="542251" y="1794460"/>
            <a:ext cx="1002792" cy="516106"/>
          </a:xfrm>
          <a:prstGeom prst="roundRect">
            <a:avLst>
              <a:gd name="adj" fmla="val 4915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755584" y="1894661"/>
            <a:ext cx="582513" cy="307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消除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ko-KR" altLang="en-US" dirty="0">
              <a:latin typeface="微软雅黑" panose="020B0503020204020204" pitchFamily="34" charset="-122"/>
              <a:ea typeface="Gulim" pitchFamily="34" charset="-127"/>
            </a:endParaRPr>
          </a:p>
        </p:txBody>
      </p:sp>
      <p:sp>
        <p:nvSpPr>
          <p:cNvPr id="63" name="Line 55"/>
          <p:cNvSpPr>
            <a:spLocks noChangeShapeType="1"/>
          </p:cNvSpPr>
          <p:nvPr/>
        </p:nvSpPr>
        <p:spPr bwMode="auto">
          <a:xfrm>
            <a:off x="1645961" y="2044277"/>
            <a:ext cx="20183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2700" dir="54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515" y="2829540"/>
            <a:ext cx="134043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Aft>
                <a:spcPts val="0"/>
              </a:spcAft>
              <a:buFontTx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无害化工艺</a:t>
            </a:r>
          </a:p>
          <a:p>
            <a:pPr fontAlgn="auto" latinLnBrk="1">
              <a:spcAft>
                <a:spcPts val="0"/>
              </a:spcAft>
              <a:buFontTx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无害代替有害</a:t>
            </a:r>
          </a:p>
          <a:p>
            <a:pPr fontAlgn="auto" latinLnBrk="1">
              <a:spcAft>
                <a:spcPts val="0"/>
              </a:spcAft>
              <a:buFontTx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自动化作业</a:t>
            </a:r>
          </a:p>
          <a:p>
            <a:pPr fontAlgn="auto" latinLnBrk="1">
              <a:spcAft>
                <a:spcPts val="0"/>
              </a:spcAft>
              <a:buFontTx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遥控技术 </a:t>
            </a:r>
            <a:endParaRPr lang="ko-KR" altLang="en-US" sz="1400" dirty="0">
              <a:solidFill>
                <a:schemeClr val="tx2"/>
              </a:solidFill>
              <a:latin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40132" y="2822555"/>
            <a:ext cx="12110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安全阀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安全屏护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漏电保护装置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安全电压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熔断器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防爆膜 </a:t>
            </a:r>
            <a:endParaRPr lang="ko-KR" altLang="en-US" sz="1400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4898" y="2782083"/>
            <a:ext cx="1550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局部通风排毒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低毒代替高毒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降温措施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避雷装置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消除静电装置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减振装置</a:t>
            </a:r>
            <a:endParaRPr lang="en-US" altLang="ko-KR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645074" y="2822555"/>
            <a:ext cx="1403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遥控作业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安全罩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防护屏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隔离操作室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安全距离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防毒面具</a:t>
            </a:r>
            <a:endParaRPr lang="zh-CN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55587" y="2813264"/>
            <a:ext cx="1085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连锁装置</a:t>
            </a:r>
            <a:endParaRPr lang="en-US" altLang="zh-CN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7701" y="2789612"/>
            <a:ext cx="11887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安全色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安全标志 </a:t>
            </a:r>
            <a:endParaRPr lang="ko-KR" altLang="en-US" sz="1400" dirty="0">
              <a:solidFill>
                <a:schemeClr val="tx2"/>
              </a:solidFill>
              <a:latin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400" dirty="0"/>
          </a:p>
        </p:txBody>
      </p:sp>
      <p:sp>
        <p:nvSpPr>
          <p:cNvPr id="64" name="Line 49"/>
          <p:cNvSpPr>
            <a:spLocks noChangeShapeType="1"/>
          </p:cNvSpPr>
          <p:nvPr/>
        </p:nvSpPr>
        <p:spPr bwMode="auto">
          <a:xfrm>
            <a:off x="1006128" y="2408729"/>
            <a:ext cx="0" cy="373354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23772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grpSp>
        <p:nvGrpSpPr>
          <p:cNvPr id="52" name="Group 4"/>
          <p:cNvGrpSpPr>
            <a:grpSpLocks/>
          </p:cNvGrpSpPr>
          <p:nvPr/>
        </p:nvGrpSpPr>
        <p:grpSpPr bwMode="auto">
          <a:xfrm>
            <a:off x="827206" y="1475921"/>
            <a:ext cx="7545388" cy="3325423"/>
            <a:chOff x="486" y="1509"/>
            <a:chExt cx="4753" cy="2223"/>
          </a:xfrm>
        </p:grpSpPr>
        <p:sp>
          <p:nvSpPr>
            <p:cNvPr id="53" name="Rectangle 5"/>
            <p:cNvSpPr>
              <a:spLocks noChangeArrowheads="1"/>
            </p:cNvSpPr>
            <p:nvPr/>
          </p:nvSpPr>
          <p:spPr bwMode="auto">
            <a:xfrm>
              <a:off x="583" y="3460"/>
              <a:ext cx="4642" cy="27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111" y="3196"/>
              <a:ext cx="4114" cy="272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639" y="2920"/>
              <a:ext cx="3586" cy="27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8"/>
            <p:cNvSpPr>
              <a:spLocks noChangeArrowheads="1"/>
            </p:cNvSpPr>
            <p:nvPr/>
          </p:nvSpPr>
          <p:spPr bwMode="auto">
            <a:xfrm>
              <a:off x="2215" y="2656"/>
              <a:ext cx="3010" cy="272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2791" y="2380"/>
              <a:ext cx="2434" cy="272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0"/>
            <p:cNvSpPr>
              <a:spLocks noChangeArrowheads="1"/>
            </p:cNvSpPr>
            <p:nvPr/>
          </p:nvSpPr>
          <p:spPr bwMode="auto">
            <a:xfrm>
              <a:off x="3367" y="2116"/>
              <a:ext cx="1858" cy="272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Rectangle 11"/>
            <p:cNvSpPr>
              <a:spLocks noChangeArrowheads="1"/>
            </p:cNvSpPr>
            <p:nvPr/>
          </p:nvSpPr>
          <p:spPr bwMode="auto">
            <a:xfrm>
              <a:off x="3847" y="1840"/>
              <a:ext cx="1378" cy="272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4279" y="1564"/>
              <a:ext cx="946" cy="272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13"/>
            <p:cNvSpPr>
              <a:spLocks noChangeArrowheads="1"/>
            </p:cNvSpPr>
            <p:nvPr/>
          </p:nvSpPr>
          <p:spPr bwMode="auto">
            <a:xfrm>
              <a:off x="583" y="3454"/>
              <a:ext cx="4624" cy="25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kumimoji="1" lang="zh-CN" altLang="en-US" sz="2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停止使用该危害性物质，或以无害物代替</a:t>
              </a:r>
              <a:endParaRPr kumimoji="1" lang="zh-TW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14"/>
            <p:cNvSpPr>
              <a:spLocks noChangeArrowheads="1"/>
            </p:cNvSpPr>
            <p:nvPr/>
          </p:nvSpPr>
          <p:spPr bwMode="auto">
            <a:xfrm>
              <a:off x="1117" y="3166"/>
              <a:ext cx="4093" cy="2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kumimoji="1" lang="zh-CN" altLang="en-US" sz="2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改使用危害性较低的物质</a:t>
              </a:r>
              <a:endParaRPr kumimoji="1" lang="zh-TW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/>
          </p:nvSpPr>
          <p:spPr bwMode="auto">
            <a:xfrm>
              <a:off x="1637" y="2902"/>
              <a:ext cx="3580" cy="25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kumimoji="1" lang="zh-CN" altLang="en-US" sz="20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修改程序以减轻危害性</a:t>
              </a:r>
              <a:endParaRPr kumimoji="1" lang="zh-TW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Rectangle 16"/>
            <p:cNvSpPr>
              <a:spLocks noChangeArrowheads="1"/>
            </p:cNvSpPr>
            <p:nvPr/>
          </p:nvSpPr>
          <p:spPr bwMode="auto">
            <a:xfrm>
              <a:off x="2214" y="2638"/>
              <a:ext cx="3009" cy="25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kumimoji="1" lang="zh-CN" altLang="en-US" sz="20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隔离人员或危害</a:t>
              </a:r>
              <a:endParaRPr kumimoji="1" lang="zh-TW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Rectangle 17"/>
            <p:cNvSpPr>
              <a:spLocks noChangeArrowheads="1"/>
            </p:cNvSpPr>
            <p:nvPr/>
          </p:nvSpPr>
          <p:spPr bwMode="auto">
            <a:xfrm>
              <a:off x="2784" y="2369"/>
              <a:ext cx="2422" cy="25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kumimoji="1" lang="zh-CN" altLang="en-US" sz="20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局限危害</a:t>
              </a:r>
              <a:endParaRPr kumimoji="1" lang="zh-TW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Rectangle 18"/>
            <p:cNvSpPr>
              <a:spLocks noChangeArrowheads="1"/>
            </p:cNvSpPr>
            <p:nvPr/>
          </p:nvSpPr>
          <p:spPr bwMode="auto">
            <a:xfrm>
              <a:off x="3374" y="2110"/>
              <a:ext cx="1840" cy="25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kumimoji="1" lang="zh-CN" altLang="en-US" sz="20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工程技术控制</a:t>
              </a:r>
              <a:endParaRPr kumimoji="1" lang="zh-TW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3846" y="1834"/>
              <a:ext cx="1358" cy="25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kumimoji="1" lang="zh-CN" altLang="en-US" sz="20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管理控制</a:t>
              </a:r>
              <a:endParaRPr kumimoji="1" lang="zh-TW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Rectangle 20"/>
            <p:cNvSpPr>
              <a:spLocks noChangeArrowheads="1"/>
            </p:cNvSpPr>
            <p:nvPr/>
          </p:nvSpPr>
          <p:spPr bwMode="auto">
            <a:xfrm>
              <a:off x="4279" y="1542"/>
              <a:ext cx="960" cy="25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kumimoji="1" lang="zh-CN" altLang="en-US" sz="2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个体防护</a:t>
              </a:r>
              <a:endParaRPr kumimoji="1" lang="zh-TW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Oval 21"/>
            <p:cNvSpPr>
              <a:spLocks noChangeArrowheads="1"/>
            </p:cNvSpPr>
            <p:nvPr/>
          </p:nvSpPr>
          <p:spPr bwMode="auto">
            <a:xfrm>
              <a:off x="1406" y="1509"/>
              <a:ext cx="418" cy="416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>
              <a:off x="1639" y="3188"/>
              <a:ext cx="14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Line 23"/>
            <p:cNvSpPr>
              <a:spLocks noChangeShapeType="1"/>
            </p:cNvSpPr>
            <p:nvPr/>
          </p:nvSpPr>
          <p:spPr bwMode="auto">
            <a:xfrm>
              <a:off x="1639" y="2516"/>
              <a:ext cx="336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Line 24"/>
            <p:cNvSpPr>
              <a:spLocks noChangeShapeType="1"/>
            </p:cNvSpPr>
            <p:nvPr/>
          </p:nvSpPr>
          <p:spPr bwMode="auto">
            <a:xfrm>
              <a:off x="1975" y="2660"/>
              <a:ext cx="0" cy="24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Line 25"/>
            <p:cNvSpPr>
              <a:spLocks noChangeShapeType="1"/>
            </p:cNvSpPr>
            <p:nvPr/>
          </p:nvSpPr>
          <p:spPr bwMode="auto">
            <a:xfrm>
              <a:off x="1975" y="2900"/>
              <a:ext cx="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Line 26"/>
            <p:cNvSpPr>
              <a:spLocks noChangeShapeType="1"/>
            </p:cNvSpPr>
            <p:nvPr/>
          </p:nvSpPr>
          <p:spPr bwMode="auto">
            <a:xfrm flipH="1" flipV="1">
              <a:off x="1639" y="1961"/>
              <a:ext cx="0" cy="122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Line 27"/>
            <p:cNvSpPr>
              <a:spLocks noChangeShapeType="1"/>
            </p:cNvSpPr>
            <p:nvPr/>
          </p:nvSpPr>
          <p:spPr bwMode="auto">
            <a:xfrm>
              <a:off x="1639" y="2084"/>
              <a:ext cx="288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1927" y="2228"/>
              <a:ext cx="0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AutoShape 29"/>
            <p:cNvSpPr>
              <a:spLocks noChangeArrowheads="1"/>
            </p:cNvSpPr>
            <p:nvPr/>
          </p:nvSpPr>
          <p:spPr bwMode="auto">
            <a:xfrm>
              <a:off x="676" y="2492"/>
              <a:ext cx="384" cy="392"/>
            </a:xfrm>
            <a:prstGeom prst="upArrow">
              <a:avLst>
                <a:gd name="adj1" fmla="val 50000"/>
                <a:gd name="adj2" fmla="val 7304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AutoShape 30"/>
            <p:cNvSpPr>
              <a:spLocks noChangeArrowheads="1"/>
            </p:cNvSpPr>
            <p:nvPr/>
          </p:nvSpPr>
          <p:spPr bwMode="auto">
            <a:xfrm>
              <a:off x="670" y="1840"/>
              <a:ext cx="384" cy="386"/>
            </a:xfrm>
            <a:prstGeom prst="upArrow">
              <a:avLst>
                <a:gd name="adj1" fmla="val 50000"/>
                <a:gd name="adj2" fmla="val 7304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sz="2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Text Box 31"/>
            <p:cNvSpPr txBox="1">
              <a:spLocks noChangeArrowheads="1"/>
            </p:cNvSpPr>
            <p:nvPr/>
          </p:nvSpPr>
          <p:spPr bwMode="auto">
            <a:xfrm>
              <a:off x="486" y="2893"/>
              <a:ext cx="763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kumimoji="1" lang="zh-CN" altLang="en-US" sz="2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消除风险</a:t>
              </a:r>
              <a:endParaRPr kumimoji="1" lang="zh-TW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486" y="2241"/>
              <a:ext cx="763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kumimoji="1" lang="zh-CN" altLang="en-US" sz="2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降低风险</a:t>
              </a:r>
              <a:endParaRPr kumimoji="1" lang="zh-TW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Text Box 33"/>
            <p:cNvSpPr txBox="1">
              <a:spLocks noChangeArrowheads="1"/>
            </p:cNvSpPr>
            <p:nvPr/>
          </p:nvSpPr>
          <p:spPr bwMode="auto">
            <a:xfrm>
              <a:off x="526" y="1525"/>
              <a:ext cx="763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kumimoji="1" lang="zh-CN" altLang="en-US" sz="2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个体防护</a:t>
              </a:r>
              <a:endParaRPr kumimoji="1" lang="zh-TW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016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44" y="3219822"/>
            <a:ext cx="82809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针对本企业类型和特点，制定科学的安全风险辨识程序和方法，全面开展安全风险辨识。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企业要全方位、全过程辨识生产工艺、设备设施、作业环境、人员行为和管理体系等方面存在的安全风险，做到系统、全面、无遗漏，并持续更新完善。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22768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国务院安委会办公室关于实施遏制重特大事故工作指南</a:t>
            </a:r>
            <a:endParaRPr lang="en-US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构建双重预防机制的意见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安委办〔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〕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944" y="1275606"/>
            <a:ext cx="492443" cy="1692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工作目标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2013" y="1275606"/>
            <a:ext cx="7632848" cy="17338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建立健全安全风险分级管控和隐患排查治理的工作制度和规范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完善技术工程支撑、智能化管控、第三方专业化服务的保障措施，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企业安全风险自辨自控、隐患自查自治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形成政府领导有力、部门监管有效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48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929D7-9061-4A3C-A958-1F0DE05D1CC8}" type="slidenum">
              <a:rPr lang="zh-CN" altLang="en-US"/>
              <a:pPr>
                <a:defRPr/>
              </a:pPr>
              <a:t>140</a:t>
            </a:fld>
            <a:endParaRPr lang="en-US" altLang="zh-CN"/>
          </a:p>
        </p:txBody>
      </p:sp>
      <p:graphicFrame>
        <p:nvGraphicFramePr>
          <p:cNvPr id="5631091" name="Group 1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048501"/>
              </p:ext>
            </p:extLst>
          </p:nvPr>
        </p:nvGraphicFramePr>
        <p:xfrm>
          <a:off x="251520" y="267494"/>
          <a:ext cx="8647113" cy="4738297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8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10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作业安全分析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序号：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日期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: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2012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年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8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月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18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日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7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作业名称：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检修信号灯</a:t>
                      </a:r>
                      <a:endParaRPr kumimoji="0" lang="zh-CN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评估小组：维修班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电工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Task Step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工作步骤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Hazards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潜在危害 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4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Recommendations on Control Measures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控制方法 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Responsible Person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责任人 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8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A.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切断电源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1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、触电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、被随意接通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工具与个人防护装备检查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电气设备隔离锁定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B.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悬挂防坠落保护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固定不牢固、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安全带存在 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对固定点进行检查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对安全带进行检查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C.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人员登高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人员坠落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物体坠落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正确使用防坠落用具，遵守规程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将物品放入工具袋，人员到位后运送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9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D.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开始作业 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触电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物体坠落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对电气设备挂牌上锁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拆卸前固定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3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E.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检查测试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触电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作业工具安全检查、挂牌上锁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9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F.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人员复位 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人员坠落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安全带正确使用、人员防护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275390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34761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作业安全分析第六步：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066879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结果告知并指定负责人</a:t>
            </a:r>
          </a:p>
        </p:txBody>
      </p:sp>
      <p:pic>
        <p:nvPicPr>
          <p:cNvPr id="22" name="Picture 4" descr="MPj042280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23678"/>
            <a:ext cx="2388402" cy="238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0044" y="259091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结果告知作业人员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明确每项风险措施的责任人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70599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929D7-9061-4A3C-A958-1F0DE05D1CC8}" type="slidenum">
              <a:rPr lang="zh-CN" altLang="en-US"/>
              <a:pPr>
                <a:defRPr/>
              </a:pPr>
              <a:t>142</a:t>
            </a:fld>
            <a:endParaRPr lang="en-US" altLang="zh-CN"/>
          </a:p>
        </p:txBody>
      </p:sp>
      <p:graphicFrame>
        <p:nvGraphicFramePr>
          <p:cNvPr id="5631091" name="Group 1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839601"/>
              </p:ext>
            </p:extLst>
          </p:nvPr>
        </p:nvGraphicFramePr>
        <p:xfrm>
          <a:off x="251520" y="267494"/>
          <a:ext cx="8647113" cy="4738297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8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10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作业安全分析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序号：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日期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: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2012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年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8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月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18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日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7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作业名称：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检修信号灯</a:t>
                      </a:r>
                      <a:endParaRPr kumimoji="0" lang="zh-CN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评估小组：维修班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电工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Task Step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工作步骤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Hazards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潜在危害 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4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Recommendations on Control Measures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控制方法 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Responsible Person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责任人 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8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A.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切断电源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1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、触电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、被随意接通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工具与个人防护装备检查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电气设备隔离锁定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电工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B.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悬挂防坠落保护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固定不牢固、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安全带存在 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对固定点进行检查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对安全带进行检查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维修工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维修班长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C.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人员登高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人员坠落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物体坠落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正确使用防坠落用具，遵守规程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将物品放入工具袋，人员到位后运送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电工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电工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9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D.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开始作业 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触电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物体坠落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对电气设备挂牌上锁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拆卸前固定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电工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电工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3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E.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检查测试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触电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作业工具安全检查、挂牌上锁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电工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9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F.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人员复位 </a:t>
                      </a:r>
                    </a:p>
                  </a:txBody>
                  <a:tcPr marL="0" marR="0" marT="34529" marB="345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人员坠落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安全带正确使用、人员防护</a:t>
                      </a: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维修工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34529" marB="3452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088466"/>
      </p:ext>
    </p:extLst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、作业安全分析方法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694" y="1419622"/>
            <a:ext cx="4491886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将作业安全分析（</a:t>
            </a:r>
            <a:r>
              <a:rPr lang="en-US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）的结果告知每位参加作业的人员，让他们了解每个步骤存在的风险及其控制措施。</a:t>
            </a:r>
          </a:p>
        </p:txBody>
      </p:sp>
      <p:pic>
        <p:nvPicPr>
          <p:cNvPr id="36" name="Picture 4" descr="https://timgsa.baidu.com/timg?image&amp;quality=80&amp;size=b9999_10000&amp;sec=1491564996833&amp;di=69f492a861ba37fe1281aed993d18dd1&amp;imgtype=jpg&amp;src=http%3A%2F%2Fimg3.imgtn.bdimg.com%2Fit%2Fu%3D1202345430%2C787784668%26fm%3D214%26gp%3D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5220072" y="1707654"/>
            <a:ext cx="3325760" cy="215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等腰三角形 2"/>
          <p:cNvSpPr/>
          <p:nvPr/>
        </p:nvSpPr>
        <p:spPr>
          <a:xfrm rot="10800000">
            <a:off x="755576" y="3137237"/>
            <a:ext cx="1656034" cy="2104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等腰三角形 38"/>
          <p:cNvSpPr/>
          <p:nvPr/>
        </p:nvSpPr>
        <p:spPr>
          <a:xfrm rot="10800000">
            <a:off x="2771800" y="3124587"/>
            <a:ext cx="1656034" cy="2104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55576" y="334764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认知风险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79737" y="33527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控制风险</a:t>
            </a:r>
          </a:p>
        </p:txBody>
      </p:sp>
      <p:sp>
        <p:nvSpPr>
          <p:cNvPr id="41" name="等腰三角形 40"/>
          <p:cNvSpPr/>
          <p:nvPr/>
        </p:nvSpPr>
        <p:spPr>
          <a:xfrm rot="10800000">
            <a:off x="971600" y="3754413"/>
            <a:ext cx="3096344" cy="18548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4011910"/>
            <a:ext cx="403244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从根源上预防事故发生</a:t>
            </a:r>
          </a:p>
        </p:txBody>
      </p:sp>
    </p:spTree>
    <p:extLst>
      <p:ext uri="{BB962C8B-B14F-4D97-AF65-F5344CB8AC3E}">
        <p14:creationId xmlns:p14="http://schemas.microsoft.com/office/powerpoint/2010/main" val="389717790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、作业安全分析对企业安全管理影响</a:t>
            </a: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395536" y="123479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716911" y="3075806"/>
            <a:ext cx="2709863" cy="810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生产作业人员参与作业安全分析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3569197" y="1363266"/>
            <a:ext cx="425450" cy="28884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4211960" y="1275606"/>
            <a:ext cx="4176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</a:rPr>
              <a:t>每位员工了解作业中危害和措施，预防事故发生。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</a:endParaRPr>
          </a:p>
        </p:txBody>
      </p:sp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4204022" y="2118568"/>
            <a:ext cx="4184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</a:rPr>
              <a:t>形成企业风险意识的氛围，推动安全文化建设。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</a:endParaRPr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4211960" y="2969865"/>
            <a:ext cx="4176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</a:rPr>
              <a:t>通过分析，建立企业风险数据库，实现管理规律化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</a:endParaRP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4211960" y="3834259"/>
            <a:ext cx="4176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</a:rPr>
              <a:t>让新员工尽快了解作业风险，培养良好作业习惯。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204022" y="2106603"/>
            <a:ext cx="382436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211960" y="2969865"/>
            <a:ext cx="382436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172235" y="3800862"/>
            <a:ext cx="382436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8" name="Picture 4" descr="https://timgsa.baidu.com/timg?image&amp;quality=80&amp;size=b9999_10000&amp;sec=1491565642867&amp;di=cbf393f770a58870370f0794325cc26b&amp;imgtype=0&amp;src=http%3A%2F%2Fm.qqzhi.com%2Fupload%2Fimg_1_1735415736D2258006299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7" y="1345309"/>
            <a:ext cx="2495550" cy="15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9717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33035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    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108" y="1131590"/>
            <a:ext cx="7927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安全管理工作千头万绪，只有根据企业生产作业特点及风险特点，采取针对性的安全管理方法和措施，运用安全工具，可以从根源和系统两个方面改变企业安全生产状态。</a:t>
            </a:r>
          </a:p>
        </p:txBody>
      </p:sp>
      <p:pic>
        <p:nvPicPr>
          <p:cNvPr id="12" name="Picture 4" descr="图片下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13" y="3507854"/>
            <a:ext cx="1443269" cy="127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图片下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90" y="3498632"/>
            <a:ext cx="1440160" cy="12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图片下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08" y="3498634"/>
            <a:ext cx="1439057" cy="12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图片下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147" y="3525874"/>
            <a:ext cx="1443269" cy="12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24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248189367"/>
              </p:ext>
            </p:extLst>
          </p:nvPr>
        </p:nvGraphicFramePr>
        <p:xfrm>
          <a:off x="467544" y="1419622"/>
          <a:ext cx="792088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467544" y="22768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国务院安委会办公室关于实施遏制重特大事故工作指南</a:t>
            </a:r>
            <a:endParaRPr lang="en-US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构建双重预防机制的意见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安委办〔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〕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2609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0221" y="1889570"/>
            <a:ext cx="252028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要求一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全面开展安全风险辨识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4496" y="1889570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企业要对辨识出的安全风险进行分类梳理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综合考虑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起因物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诱导性原因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致害物、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伤害方式等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确定安全风险类别。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977" y="968049"/>
            <a:ext cx="45005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风险分级管控机制</a:t>
            </a:r>
          </a:p>
        </p:txBody>
      </p:sp>
      <p:sp>
        <p:nvSpPr>
          <p:cNvPr id="5" name="矩形 4"/>
          <p:cNvSpPr/>
          <p:nvPr/>
        </p:nvSpPr>
        <p:spPr>
          <a:xfrm>
            <a:off x="479443" y="26749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国务院安委会关于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“构建</a:t>
            </a:r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双重预防机制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”提出的要求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6402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1462853"/>
            <a:ext cx="252028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要求二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科学评定安全风险等级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262478"/>
            <a:ext cx="53411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采用相应的风险评估方法确定安全风险等级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高度关注暴露人群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聚焦重大危险源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劳动密集型场所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高危作业工序和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受影响的人群规模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511" y="391094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安全风险等级从高到低划分为</a:t>
            </a:r>
            <a:r>
              <a:rPr lang="zh-CN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重大风险、较大风险、一般风险和低风险</a:t>
            </a:r>
            <a:r>
              <a:rPr lang="zh-CN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，分别用红、橙、黄、蓝四种颜色标示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756801"/>
            <a:ext cx="45005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风险分级管控机制</a:t>
            </a:r>
          </a:p>
        </p:txBody>
      </p:sp>
      <p:sp>
        <p:nvSpPr>
          <p:cNvPr id="7" name="矩形 6"/>
          <p:cNvSpPr/>
          <p:nvPr/>
        </p:nvSpPr>
        <p:spPr>
          <a:xfrm>
            <a:off x="455170" y="19548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国务院安委会关于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“构建</a:t>
            </a:r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双重预防机制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”提出的要求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8429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264" y="817491"/>
            <a:ext cx="534116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风险管理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7724" y="294271"/>
            <a:ext cx="45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风险管控机制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345" y="1419622"/>
            <a:ext cx="4698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重大安全风险应</a:t>
            </a:r>
            <a:r>
              <a:rPr lang="zh-CN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填写清单、汇总造册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按照职责范围报告安全生产监督管理部门。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要依据安全风险类别和等级建立企业安全</a:t>
            </a:r>
            <a:r>
              <a:rPr lang="zh-CN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风险数据库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绘制企业“红橙黄蓝”四色安全</a:t>
            </a:r>
            <a:r>
              <a:rPr lang="zh-CN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风险空间分布图</a:t>
            </a:r>
            <a:r>
              <a:rPr lang="zh-CN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F:\网站用图\已用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48" y="1718979"/>
            <a:ext cx="3266458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8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1693685"/>
            <a:ext cx="252028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要求三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实施安全风险公告警示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756801"/>
            <a:ext cx="45005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风险分级管控机制</a:t>
            </a:r>
          </a:p>
        </p:txBody>
      </p:sp>
      <p:sp>
        <p:nvSpPr>
          <p:cNvPr id="7" name="矩形 6"/>
          <p:cNvSpPr/>
          <p:nvPr/>
        </p:nvSpPr>
        <p:spPr>
          <a:xfrm>
            <a:off x="455170" y="19548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国务院安委会关于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“构建</a:t>
            </a:r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双重预防机制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”提出的要求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1462853"/>
            <a:ext cx="41764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基于风险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3888" y="2113147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风险告知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控制措施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人员培训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隐患监控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应急措施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警示标志</a:t>
            </a:r>
          </a:p>
        </p:txBody>
      </p:sp>
      <p:pic>
        <p:nvPicPr>
          <p:cNvPr id="2050" name="Picture 2" descr="F:\网站用图\已用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11" y="2614981"/>
            <a:ext cx="2438400" cy="16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2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   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87" y="1275606"/>
            <a:ext cx="4202021" cy="246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>
              <a:lnSpc>
                <a:spcPts val="3700"/>
              </a:lnSpc>
            </a:pPr>
            <a:r>
              <a:rPr lang="zh-CN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建设工地，员</a:t>
            </a:r>
            <a:r>
              <a:rPr lang="zh-CN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周某</a:t>
            </a:r>
            <a:r>
              <a:rPr lang="zh-CN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，在某施工工地清理现场时，未听安全监护人员劝告，擅自进入红白带禁区内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清理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r>
              <a:rPr lang="zh-CN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7" name="Picture 2" descr="https://timgsa.baidu.com/timg?image&amp;quality=80&amp;size=b9999_10000&amp;sec=1493961208447&amp;di=520baee808259489621d76d5d16dd2c2&amp;imgtype=0&amp;src=http%3A%2F%2Fwww.sinopecnews.com.cn%2Fnews%2Ftpxw%2Fcontent%2Fattachement%2Fjpg%2Fsite1%2F20110609%2F002197ab639f0f5a650c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9622"/>
            <a:ext cx="3624403" cy="27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72387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有监护及隔离措施，但无效。</a:t>
            </a:r>
          </a:p>
        </p:txBody>
      </p:sp>
    </p:spTree>
    <p:extLst>
      <p:ext uri="{BB962C8B-B14F-4D97-AF65-F5344CB8AC3E}">
        <p14:creationId xmlns:p14="http://schemas.microsoft.com/office/powerpoint/2010/main" val="414966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1693685"/>
            <a:ext cx="2520280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要求四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建立隐患排查制度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756801"/>
            <a:ext cx="45005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隐患排查与治理</a:t>
            </a:r>
          </a:p>
        </p:txBody>
      </p:sp>
      <p:sp>
        <p:nvSpPr>
          <p:cNvPr id="7" name="矩形 6"/>
          <p:cNvSpPr/>
          <p:nvPr/>
        </p:nvSpPr>
        <p:spPr>
          <a:xfrm>
            <a:off x="455170" y="19548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国务院安委会关于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“构建</a:t>
            </a:r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双重预防机制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”提出的要求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1506985"/>
            <a:ext cx="54602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企业建立</a:t>
            </a:r>
            <a:r>
              <a:rPr lang="zh-CN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完善隐患排查治理制度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隐患排查治理清单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明确隐患排查的事项、内容和频次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重大隐患管理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责任分解落实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全员参与自主排查隐患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信息化管理隐患档案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7088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264" y="817491"/>
            <a:ext cx="534116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隐患管理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7724" y="294271"/>
            <a:ext cx="45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隐患排查与治理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547" y="1491630"/>
            <a:ext cx="44697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制定并实施严格的隐患治理方案，做到</a:t>
            </a:r>
            <a:r>
              <a:rPr lang="zh-CN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责任、措施、资金、时限和预案“五落实”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实现隐患排查治理的闭环管理。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F:\网站用图\已用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82202"/>
            <a:ext cx="364401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114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1590"/>
            <a:ext cx="5616624" cy="304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1"/>
          <p:cNvSpPr txBox="1">
            <a:spLocks noChangeArrowheads="1"/>
          </p:cNvSpPr>
          <p:nvPr/>
        </p:nvSpPr>
        <p:spPr bwMode="auto">
          <a:xfrm>
            <a:off x="599728" y="3291830"/>
            <a:ext cx="7656512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我们想听听您的观点</a:t>
            </a:r>
            <a:endParaRPr lang="en-US" altLang="zh-CN" sz="3600" b="1" dirty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小组讨论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分钟，代表汇报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TextBox 2"/>
          <p:cNvSpPr txBox="1">
            <a:spLocks noChangeArrowheads="1"/>
          </p:cNvSpPr>
          <p:nvPr/>
        </p:nvSpPr>
        <p:spPr bwMode="auto">
          <a:xfrm>
            <a:off x="827584" y="1127641"/>
            <a:ext cx="72008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目前我们的企业首先要解决哪些问题？</a:t>
            </a:r>
          </a:p>
        </p:txBody>
      </p:sp>
    </p:spTree>
    <p:extLst>
      <p:ext uri="{BB962C8B-B14F-4D97-AF65-F5344CB8AC3E}">
        <p14:creationId xmlns:p14="http://schemas.microsoft.com/office/powerpoint/2010/main" val="3560939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4143" y="1059582"/>
            <a:ext cx="242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企业应怎样做？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119" y="33950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建立风险分级管理与隐患排查治理机制是落实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主体责任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的体现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9832" y="1188789"/>
            <a:ext cx="57832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以现有安全管理为基础（体系、工具、方法）提炼升级，而不是重建。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以风险辨识为源头，与隐患排查治理形成系统工作。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重点解决风险分级管理，标准、方法与措施。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应用信息化手段建立风险与隐患数据库，实现安全生产科学决策。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274" y="4356957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所有工作要符合企业生产特点，留下管理痕迹，履行管理责任。</a:t>
            </a:r>
          </a:p>
        </p:txBody>
      </p:sp>
      <p:pic>
        <p:nvPicPr>
          <p:cNvPr id="15" name="Picture 12" descr="图片下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3" y="1531910"/>
            <a:ext cx="2232248" cy="270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08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0"/>
            <a:ext cx="2123728" cy="515858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椭圆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2461" y="2619182"/>
            <a:ext cx="623941" cy="56239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latin typeface="Impact" pitchFamily="34" charset="0"/>
              </a:rPr>
              <a:t>02</a:t>
            </a:r>
            <a:endParaRPr lang="zh-CN" altLang="en-US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6" name="文本框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6896" y="353115"/>
            <a:ext cx="3383657" cy="79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5400" dirty="0">
                <a:solidFill>
                  <a:srgbClr val="FFFFFF"/>
                </a:solidFill>
                <a:latin typeface="Impact" pitchFamily="34" charset="0"/>
                <a:ea typeface="华文中宋" pitchFamily="2" charset="-122"/>
              </a:rPr>
              <a:t>CON</a:t>
            </a:r>
            <a:r>
              <a:rPr lang="en-US" altLang="zh-CN" sz="5400" dirty="0">
                <a:solidFill>
                  <a:schemeClr val="accent1"/>
                </a:solidFill>
                <a:latin typeface="Impact" pitchFamily="34" charset="0"/>
                <a:ea typeface="华文中宋" pitchFamily="2" charset="-122"/>
              </a:rPr>
              <a:t>TENTS</a:t>
            </a:r>
            <a:endParaRPr lang="zh-CN" altLang="en-US" sz="5400" dirty="0">
              <a:solidFill>
                <a:schemeClr val="accent1"/>
              </a:solidFill>
              <a:latin typeface="Impact" pitchFamily="34" charset="0"/>
              <a:ea typeface="华文中宋" pitchFamily="2" charset="-122"/>
            </a:endParaRPr>
          </a:p>
        </p:txBody>
      </p:sp>
      <p:sp>
        <p:nvSpPr>
          <p:cNvPr id="7" name="文本框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71744" y="1711214"/>
            <a:ext cx="5284632" cy="43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风险对安全的影响</a:t>
            </a:r>
          </a:p>
        </p:txBody>
      </p:sp>
      <p:sp>
        <p:nvSpPr>
          <p:cNvPr id="9" name="椭圆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19824" y="1638435"/>
            <a:ext cx="623941" cy="576064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latin typeface="Impact" pitchFamily="34" charset="0"/>
              </a:rPr>
              <a:t>01</a:t>
            </a:r>
            <a:endParaRPr lang="zh-CN" altLang="en-US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10" name="文本框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05387" y="2700999"/>
            <a:ext cx="4764612" cy="43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风险分级管控要素</a:t>
            </a:r>
          </a:p>
        </p:txBody>
      </p:sp>
      <p:sp>
        <p:nvSpPr>
          <p:cNvPr id="8" name="椭圆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22461" y="3642061"/>
            <a:ext cx="623941" cy="56239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latin typeface="Impact" pitchFamily="34" charset="0"/>
              </a:rPr>
              <a:t>03</a:t>
            </a:r>
            <a:endParaRPr lang="zh-CN" altLang="en-US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11" name="文本框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05387" y="3723878"/>
            <a:ext cx="4764612" cy="43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作业风险控制工具</a:t>
            </a:r>
          </a:p>
        </p:txBody>
      </p:sp>
    </p:spTree>
    <p:extLst>
      <p:ext uri="{BB962C8B-B14F-4D97-AF65-F5344CB8AC3E}">
        <p14:creationId xmlns:p14="http://schemas.microsoft.com/office/powerpoint/2010/main" val="3206153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04.pictn.sogoucdn.com/5822ff8afc48ce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23" y="700404"/>
            <a:ext cx="4155544" cy="29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838868" y="1437624"/>
            <a:ext cx="39671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风险对安全的影响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23" y="4083918"/>
            <a:ext cx="732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事故根源与影响因素</a:t>
            </a:r>
          </a:p>
        </p:txBody>
      </p:sp>
    </p:spTree>
    <p:extLst>
      <p:ext uri="{BB962C8B-B14F-4D97-AF65-F5344CB8AC3E}">
        <p14:creationId xmlns:p14="http://schemas.microsoft.com/office/powerpoint/2010/main" val="1937946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1477" y="91556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风险：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生产作业过程中与生具有（一定技术水平条件下），不可消除，对事故发生可能性和严重性影响的因素。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、风险与隐患</a:t>
            </a:r>
          </a:p>
        </p:txBody>
      </p:sp>
      <p:pic>
        <p:nvPicPr>
          <p:cNvPr id="2050" name="Picture 2" descr="F:\网站用图\85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71750"/>
            <a:ext cx="2137156" cy="14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493" y="4174739"/>
            <a:ext cx="201622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不可消除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9832" y="2433184"/>
            <a:ext cx="223224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在一定条件下可能引发事故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9625" y="4174739"/>
            <a:ext cx="214567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动火作业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493" y="2934989"/>
            <a:ext cx="201622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生产作业过程存在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59832" y="3491631"/>
            <a:ext cx="223224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对事故严重程度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形成影响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2651717" y="2648410"/>
            <a:ext cx="408115" cy="14041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8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13" grpId="0" animBg="1"/>
      <p:bldP spid="18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4059" y="915566"/>
            <a:ext cx="7970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安全管理的本质：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对风险进行控制，使其导致事故的可能性和严重度控制在可接受的程度内（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不发生事故或减少损失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、风险与隐患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060" y="2379670"/>
            <a:ext cx="3360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控制动火作业范围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控制作业区域可燃物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规范动火作业过程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实施动火作业监护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准备消防应急器材</a:t>
            </a:r>
          </a:p>
        </p:txBody>
      </p:sp>
      <p:sp>
        <p:nvSpPr>
          <p:cNvPr id="13" name="右大括号 12"/>
          <p:cNvSpPr/>
          <p:nvPr/>
        </p:nvSpPr>
        <p:spPr>
          <a:xfrm>
            <a:off x="3718520" y="2571750"/>
            <a:ext cx="311965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804248" y="2430346"/>
            <a:ext cx="187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根据风险特点，对引发火灾的可能性和严重性进行控制。</a:t>
            </a:r>
          </a:p>
        </p:txBody>
      </p:sp>
      <p:sp>
        <p:nvSpPr>
          <p:cNvPr id="15" name="左大括号 14"/>
          <p:cNvSpPr/>
          <p:nvPr/>
        </p:nvSpPr>
        <p:spPr>
          <a:xfrm>
            <a:off x="6588224" y="2499742"/>
            <a:ext cx="216024" cy="18189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305022" y="2494451"/>
            <a:ext cx="1980220" cy="170942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305022" y="4387638"/>
            <a:ext cx="19802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火源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5022" y="2580631"/>
            <a:ext cx="368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可燃物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97616" y="2600531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助燃物</a:t>
            </a:r>
          </a:p>
        </p:txBody>
      </p:sp>
      <p:pic>
        <p:nvPicPr>
          <p:cNvPr id="18" name="Picture 4" descr="https://timgsa.baidu.com/timg?image&amp;quality=80&amp;size=b9999_10000&amp;sec=1494916786&amp;di=3538c29a961c236cbc531c19172e05c4&amp;imgtype=jpg&amp;er=1&amp;src=http%3A%2F%2Fi.jianbihua.cc%2Fuploads%2Fallimg%2F140816%2F15-140Q609112Q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89" y="3219568"/>
            <a:ext cx="774086" cy="8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35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03243" y="1321551"/>
            <a:ext cx="800120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生产作业过程中，由于不遵守法律、规范和标准，形成控制风险措施中的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缺陷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、风险与隐患</a:t>
            </a:r>
          </a:p>
        </p:txBody>
      </p:sp>
      <p:pic>
        <p:nvPicPr>
          <p:cNvPr id="5" name="Picture 2" descr="F:\网站用图\85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48083"/>
            <a:ext cx="2784613" cy="119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3586" y="3383538"/>
            <a:ext cx="1822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火花下落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有可燃物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无人监护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---------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845" y="2656167"/>
            <a:ext cx="424455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导致事故发生或后果扩大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845" y="3474854"/>
            <a:ext cx="4244551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物的危险状态、人的不安全行为和管理上的缺陷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03243" y="915566"/>
            <a:ext cx="2160240" cy="4059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隐患</a:t>
            </a:r>
          </a:p>
        </p:txBody>
      </p:sp>
      <p:sp>
        <p:nvSpPr>
          <p:cNvPr id="12" name="下箭头 11"/>
          <p:cNvSpPr/>
          <p:nvPr/>
        </p:nvSpPr>
        <p:spPr>
          <a:xfrm>
            <a:off x="1907704" y="2203399"/>
            <a:ext cx="1368152" cy="3445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1907704" y="3056277"/>
            <a:ext cx="1368152" cy="3445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左大括号 14"/>
          <p:cNvSpPr/>
          <p:nvPr/>
        </p:nvSpPr>
        <p:spPr>
          <a:xfrm>
            <a:off x="6228184" y="3474854"/>
            <a:ext cx="295402" cy="897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591969" y="3424909"/>
            <a:ext cx="553998" cy="8970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隐患</a:t>
            </a:r>
          </a:p>
        </p:txBody>
      </p:sp>
      <p:sp>
        <p:nvSpPr>
          <p:cNvPr id="18" name="右箭头 17"/>
          <p:cNvSpPr/>
          <p:nvPr/>
        </p:nvSpPr>
        <p:spPr>
          <a:xfrm>
            <a:off x="4738396" y="3723878"/>
            <a:ext cx="853573" cy="259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4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网站用图\85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34511"/>
            <a:ext cx="3298777" cy="15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059" y="1034511"/>
            <a:ext cx="3913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预防事故手段：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发现控制风险措施中存在的缺陷（物的不安全状态、人的不安全行为及管理缺陷），进行针对性治理。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1389" y="2729007"/>
            <a:ext cx="2081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作业许可</a:t>
            </a:r>
            <a:endParaRPr lang="en-US" altLang="zh-CN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区域隔离</a:t>
            </a:r>
            <a:endParaRPr lang="en-US" altLang="zh-CN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控制火花</a:t>
            </a:r>
            <a:endParaRPr lang="en-US" altLang="zh-CN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设立监护人</a:t>
            </a:r>
            <a:endParaRPr lang="en-US" altLang="zh-CN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清理可燃物</a:t>
            </a:r>
            <a:endParaRPr lang="en-US" altLang="zh-CN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准备消防器材</a:t>
            </a:r>
            <a:endParaRPr lang="en-US" altLang="zh-CN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协调交叉作业</a:t>
            </a: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、风险与隐患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3406" y="2959840"/>
            <a:ext cx="43204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隐患治理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5746643" y="2959840"/>
            <a:ext cx="288032" cy="15696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8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SC000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2548"/>
            <a:ext cx="3245532" cy="230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   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7" y="1231539"/>
            <a:ext cx="461189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>
              <a:lnSpc>
                <a:spcPts val="3500"/>
              </a:lnSpc>
            </a:pPr>
            <a:r>
              <a:rPr lang="en-US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此时另一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</a:t>
            </a:r>
            <a:r>
              <a:rPr lang="zh-CN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曹某正在10米高的平台上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作业，在</a:t>
            </a:r>
            <a:r>
              <a:rPr lang="zh-CN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寻找工具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zh-CN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，不慎碰动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一个金属零件，</a:t>
            </a:r>
            <a:r>
              <a:rPr lang="zh-CN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从10米高平台滑下，正好击中周某的头部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斜戴着安全帽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），导致受伤严重</a:t>
            </a:r>
            <a:r>
              <a:rPr lang="zh-CN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，经抢救无效死亡。</a:t>
            </a:r>
          </a:p>
        </p:txBody>
      </p:sp>
      <p:pic>
        <p:nvPicPr>
          <p:cNvPr id="6" name="Picture 4" descr="_0Q{0VDA9~I]`YE~A3O4IJ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6" t="37196" r="8027"/>
          <a:stretch/>
        </p:blipFill>
        <p:spPr bwMode="auto">
          <a:xfrm>
            <a:off x="1999217" y="3291830"/>
            <a:ext cx="1721566" cy="128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、风险与隐患对事故影响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060030" y="911143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2483768" y="2382439"/>
            <a:ext cx="266382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人为造成可以去除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022794" y="911143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事故影响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523963" y="1544372"/>
            <a:ext cx="309112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控制有效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不导致事故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5523964" y="2410781"/>
            <a:ext cx="309111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问题存在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会导致事故</a:t>
            </a: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1990469" y="1778991"/>
            <a:ext cx="503238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 flipV="1">
            <a:off x="5177612" y="1778989"/>
            <a:ext cx="341125" cy="2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1978162" y="2649216"/>
            <a:ext cx="505606" cy="1479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5177614" y="2641614"/>
            <a:ext cx="341124" cy="7602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2483768" y="1548157"/>
            <a:ext cx="266382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自然存在不可去除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550185" y="1510733"/>
            <a:ext cx="1440283" cy="536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537879" y="2382439"/>
            <a:ext cx="1440283" cy="536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隐患</a:t>
            </a:r>
          </a:p>
        </p:txBody>
      </p:sp>
      <p:pic>
        <p:nvPicPr>
          <p:cNvPr id="16" name="Picture 2" descr="电焊皮线老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507" y="3159941"/>
            <a:ext cx="3612400" cy="1641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4" descr="DSC001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555"/>
            <a:ext cx="3612400" cy="167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3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、风险与隐患对事故影响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98021" y="1090441"/>
            <a:ext cx="1728788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风险因素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135782" y="1231428"/>
            <a:ext cx="3240088" cy="2374900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085185" y="2011163"/>
            <a:ext cx="1223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CC0000"/>
                </a:solidFill>
                <a:ea typeface="黑体" pitchFamily="2" charset="-122"/>
              </a:rPr>
              <a:t>事故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71046" y="3082453"/>
            <a:ext cx="1655763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事故隐患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 rot="1061639">
            <a:off x="2815532" y="1328159"/>
            <a:ext cx="2303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在失控条件下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 rot="20883047">
            <a:off x="2960920" y="3080032"/>
            <a:ext cx="1943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直接引发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1562455" y="1642340"/>
            <a:ext cx="553998" cy="139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管理不当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647957" y="3898729"/>
            <a:ext cx="802951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0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相同点：</a:t>
            </a:r>
            <a:r>
              <a:rPr lang="zh-CN" altLang="en-US" sz="2000" b="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都可导致事故发生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2000" b="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风险因素管理不当，出现缺陷就是事故隐患</a:t>
            </a:r>
          </a:p>
        </p:txBody>
      </p:sp>
      <p:sp>
        <p:nvSpPr>
          <p:cNvPr id="39" name="下箭头 38"/>
          <p:cNvSpPr/>
          <p:nvPr/>
        </p:nvSpPr>
        <p:spPr>
          <a:xfrm>
            <a:off x="972617" y="1629241"/>
            <a:ext cx="288032" cy="1405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/>
          <p:cNvCxnSpPr>
            <a:stCxn id="19" idx="3"/>
          </p:cNvCxnSpPr>
          <p:nvPr/>
        </p:nvCxnSpPr>
        <p:spPr>
          <a:xfrm flipV="1">
            <a:off x="2426809" y="2726908"/>
            <a:ext cx="3011321" cy="6174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>
            <a:stCxn id="16" idx="3"/>
          </p:cNvCxnSpPr>
          <p:nvPr/>
        </p:nvCxnSpPr>
        <p:spPr>
          <a:xfrm>
            <a:off x="2426809" y="1352379"/>
            <a:ext cx="2865271" cy="8490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615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、风险与隐患对事故影响</a:t>
            </a: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684213" y="915567"/>
            <a:ext cx="1223962" cy="6480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kumimoji="1"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风险因子</a:t>
            </a: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2270126" y="1184648"/>
            <a:ext cx="214313" cy="138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508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AutoShape 30"/>
          <p:cNvSpPr>
            <a:spLocks noChangeArrowheads="1"/>
          </p:cNvSpPr>
          <p:nvPr/>
        </p:nvSpPr>
        <p:spPr bwMode="auto">
          <a:xfrm>
            <a:off x="2843213" y="915567"/>
            <a:ext cx="1223962" cy="6480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kumimoji="1"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危险源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5003801" y="915567"/>
            <a:ext cx="1223963" cy="6480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kumimoji="1"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隐患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4427538" y="1184648"/>
            <a:ext cx="214312" cy="138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508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7092951" y="915567"/>
            <a:ext cx="1223963" cy="6480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kumimoji="1"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爆炸事故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6516688" y="1184648"/>
            <a:ext cx="214312" cy="138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508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64738E16-6F50-4326-A41E-1180D74E9C97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539751" y="1584819"/>
            <a:ext cx="1368424" cy="504055"/>
          </a:xfrm>
          <a:prstGeom prst="cloudCallout">
            <a:avLst>
              <a:gd name="adj1" fmla="val 42163"/>
              <a:gd name="adj2" fmla="val 78639"/>
            </a:avLst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 hangingPunct="0"/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乙炔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64394" y="2214935"/>
            <a:ext cx="863599" cy="2160240"/>
            <a:chOff x="858273" y="2468847"/>
            <a:chExt cx="863599" cy="1714787"/>
          </a:xfrm>
          <a:solidFill>
            <a:schemeClr val="bg1">
              <a:lumMod val="95000"/>
            </a:schemeClr>
          </a:solidFill>
        </p:grpSpPr>
        <p:sp>
          <p:nvSpPr>
            <p:cNvPr id="29" name="AutoShape 12"/>
            <p:cNvSpPr>
              <a:spLocks noChangeArrowheads="1"/>
            </p:cNvSpPr>
            <p:nvPr/>
          </p:nvSpPr>
          <p:spPr bwMode="auto">
            <a:xfrm>
              <a:off x="858273" y="2616771"/>
              <a:ext cx="863599" cy="1566863"/>
            </a:xfrm>
            <a:prstGeom prst="can">
              <a:avLst>
                <a:gd name="adj" fmla="val 40319"/>
              </a:avLst>
            </a:prstGeom>
            <a:grp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r>
                <a:rPr lang="zh-CN" alt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黑体" pitchFamily="49" charset="-122"/>
                </a:rPr>
                <a:t>钢瓶</a:t>
              </a:r>
            </a:p>
          </p:txBody>
        </p:sp>
        <p:sp>
          <p:nvSpPr>
            <p:cNvPr id="30" name="AutoShape 13"/>
            <p:cNvSpPr>
              <a:spLocks noChangeArrowheads="1"/>
            </p:cNvSpPr>
            <p:nvPr/>
          </p:nvSpPr>
          <p:spPr bwMode="auto">
            <a:xfrm>
              <a:off x="1080294" y="2468847"/>
              <a:ext cx="431800" cy="323850"/>
            </a:xfrm>
            <a:prstGeom prst="can">
              <a:avLst>
                <a:gd name="adj" fmla="val 25000"/>
              </a:avLst>
            </a:prstGeom>
            <a:grp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sp>
        <p:nvSpPr>
          <p:cNvPr id="31" name="AutoShape 14"/>
          <p:cNvSpPr>
            <a:spLocks/>
          </p:cNvSpPr>
          <p:nvPr/>
        </p:nvSpPr>
        <p:spPr bwMode="auto">
          <a:xfrm>
            <a:off x="2272621" y="1871999"/>
            <a:ext cx="431800" cy="1351360"/>
          </a:xfrm>
          <a:prstGeom prst="rightBrace">
            <a:avLst>
              <a:gd name="adj1" fmla="val 34773"/>
              <a:gd name="adj2" fmla="val 50000"/>
            </a:avLst>
          </a:prstGeom>
          <a:noFill/>
          <a:ln w="508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3035636" y="2213663"/>
            <a:ext cx="863599" cy="2086279"/>
            <a:chOff x="858273" y="2468847"/>
            <a:chExt cx="863599" cy="1714787"/>
          </a:xfrm>
          <a:solidFill>
            <a:schemeClr val="bg1">
              <a:lumMod val="95000"/>
            </a:schemeClr>
          </a:solidFill>
        </p:grpSpPr>
        <p:sp>
          <p:nvSpPr>
            <p:cNvPr id="51" name="AutoShape 12"/>
            <p:cNvSpPr>
              <a:spLocks noChangeArrowheads="1"/>
            </p:cNvSpPr>
            <p:nvPr/>
          </p:nvSpPr>
          <p:spPr bwMode="auto">
            <a:xfrm>
              <a:off x="858273" y="2616771"/>
              <a:ext cx="863599" cy="1566863"/>
            </a:xfrm>
            <a:prstGeom prst="can">
              <a:avLst>
                <a:gd name="adj" fmla="val 40319"/>
              </a:avLst>
            </a:prstGeom>
            <a:grp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r>
                <a:rPr lang="zh-CN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装满</a:t>
              </a:r>
            </a:p>
            <a:p>
              <a:pPr algn="ctr" eaLnBrk="0" hangingPunct="0"/>
              <a:r>
                <a:rPr lang="zh-CN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乙炔</a:t>
              </a:r>
            </a:p>
            <a:p>
              <a:pPr algn="ctr" eaLnBrk="0" hangingPunct="0"/>
              <a:r>
                <a:rPr lang="zh-CN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钢瓶</a:t>
              </a:r>
            </a:p>
          </p:txBody>
        </p:sp>
        <p:sp>
          <p:nvSpPr>
            <p:cNvPr id="52" name="AutoShape 13"/>
            <p:cNvSpPr>
              <a:spLocks noChangeArrowheads="1"/>
            </p:cNvSpPr>
            <p:nvPr/>
          </p:nvSpPr>
          <p:spPr bwMode="auto">
            <a:xfrm>
              <a:off x="1080294" y="2468847"/>
              <a:ext cx="431800" cy="323850"/>
            </a:xfrm>
            <a:prstGeom prst="can">
              <a:avLst>
                <a:gd name="adj" fmla="val 25000"/>
              </a:avLst>
            </a:prstGeom>
            <a:grp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211064" y="2160489"/>
            <a:ext cx="863599" cy="2125740"/>
            <a:chOff x="858273" y="2468847"/>
            <a:chExt cx="863599" cy="1714787"/>
          </a:xfrm>
          <a:solidFill>
            <a:schemeClr val="bg1">
              <a:lumMod val="95000"/>
            </a:schemeClr>
          </a:solidFill>
        </p:grpSpPr>
        <p:sp>
          <p:nvSpPr>
            <p:cNvPr id="54" name="AutoShape 12"/>
            <p:cNvSpPr>
              <a:spLocks noChangeArrowheads="1"/>
            </p:cNvSpPr>
            <p:nvPr/>
          </p:nvSpPr>
          <p:spPr bwMode="auto">
            <a:xfrm>
              <a:off x="858273" y="2616771"/>
              <a:ext cx="863599" cy="1566863"/>
            </a:xfrm>
            <a:prstGeom prst="can">
              <a:avLst>
                <a:gd name="adj" fmla="val 40319"/>
              </a:avLst>
            </a:prstGeom>
            <a:grp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r>
                <a:rPr lang="zh-CN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黑体" pitchFamily="49" charset="-122"/>
                </a:rPr>
                <a:t>乙炔</a:t>
              </a:r>
            </a:p>
            <a:p>
              <a:pPr algn="ctr" eaLnBrk="0" hangingPunct="0"/>
              <a:r>
                <a:rPr lang="zh-CN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黑体" pitchFamily="49" charset="-122"/>
                </a:rPr>
                <a:t>钢瓶强度不够</a:t>
              </a:r>
            </a:p>
          </p:txBody>
        </p:sp>
        <p:sp>
          <p:nvSpPr>
            <p:cNvPr id="55" name="AutoShape 13"/>
            <p:cNvSpPr>
              <a:spLocks noChangeArrowheads="1"/>
            </p:cNvSpPr>
            <p:nvPr/>
          </p:nvSpPr>
          <p:spPr bwMode="auto">
            <a:xfrm>
              <a:off x="1080294" y="2468847"/>
              <a:ext cx="431800" cy="323850"/>
            </a:xfrm>
            <a:prstGeom prst="can">
              <a:avLst>
                <a:gd name="adj" fmla="val 25000"/>
              </a:avLst>
            </a:prstGeom>
            <a:grp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279253" y="2174202"/>
            <a:ext cx="863599" cy="2125740"/>
            <a:chOff x="858273" y="2468847"/>
            <a:chExt cx="863599" cy="1714787"/>
          </a:xfrm>
          <a:solidFill>
            <a:schemeClr val="bg1">
              <a:lumMod val="95000"/>
            </a:schemeClr>
          </a:solidFill>
        </p:grpSpPr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858273" y="2616771"/>
              <a:ext cx="863599" cy="1566863"/>
            </a:xfrm>
            <a:prstGeom prst="can">
              <a:avLst>
                <a:gd name="adj" fmla="val 40319"/>
              </a:avLst>
            </a:prstGeom>
            <a:grp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r>
                <a:rPr lang="zh-CN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黑体" pitchFamily="49" charset="-122"/>
                </a:rPr>
                <a:t>乙炔</a:t>
              </a:r>
            </a:p>
            <a:p>
              <a:pPr algn="ctr" eaLnBrk="0" hangingPunct="0"/>
              <a:r>
                <a:rPr lang="zh-CN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黑体" pitchFamily="49" charset="-122"/>
                </a:rPr>
                <a:t>钢瓶</a:t>
              </a:r>
            </a:p>
            <a:p>
              <a:pPr algn="ctr" eaLnBrk="0" hangingPunct="0"/>
              <a:r>
                <a:rPr lang="zh-CN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黑体" pitchFamily="49" charset="-122"/>
                </a:rPr>
                <a:t>破损</a:t>
              </a:r>
            </a:p>
          </p:txBody>
        </p:sp>
        <p:sp>
          <p:nvSpPr>
            <p:cNvPr id="58" name="AutoShape 13"/>
            <p:cNvSpPr>
              <a:spLocks noChangeArrowheads="1"/>
            </p:cNvSpPr>
            <p:nvPr/>
          </p:nvSpPr>
          <p:spPr bwMode="auto">
            <a:xfrm>
              <a:off x="1080294" y="2468847"/>
              <a:ext cx="431800" cy="323850"/>
            </a:xfrm>
            <a:prstGeom prst="can">
              <a:avLst>
                <a:gd name="adj" fmla="val 25000"/>
              </a:avLst>
            </a:prstGeom>
            <a:grp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sp>
        <p:nvSpPr>
          <p:cNvPr id="4" name="右箭头 3"/>
          <p:cNvSpPr/>
          <p:nvPr/>
        </p:nvSpPr>
        <p:spPr>
          <a:xfrm>
            <a:off x="4319749" y="2700929"/>
            <a:ext cx="429890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右箭头 58"/>
          <p:cNvSpPr/>
          <p:nvPr/>
        </p:nvSpPr>
        <p:spPr>
          <a:xfrm>
            <a:off x="6408899" y="2644069"/>
            <a:ext cx="429890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五边形 4"/>
          <p:cNvSpPr/>
          <p:nvPr/>
        </p:nvSpPr>
        <p:spPr>
          <a:xfrm rot="20290982">
            <a:off x="3928783" y="3940058"/>
            <a:ext cx="1246642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或碰撞</a:t>
            </a:r>
          </a:p>
        </p:txBody>
      </p:sp>
      <p:sp>
        <p:nvSpPr>
          <p:cNvPr id="60" name="AutoShape 27"/>
          <p:cNvSpPr>
            <a:spLocks noChangeArrowheads="1"/>
          </p:cNvSpPr>
          <p:nvPr/>
        </p:nvSpPr>
        <p:spPr bwMode="auto">
          <a:xfrm>
            <a:off x="6948264" y="2433685"/>
            <a:ext cx="1584176" cy="378619"/>
          </a:xfrm>
          <a:prstGeom prst="irregularSeal1">
            <a:avLst/>
          </a:prstGeom>
          <a:gradFill rotWithShape="1">
            <a:gsLst>
              <a:gs pos="0">
                <a:srgbClr val="F63D18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952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814387" y="575355"/>
            <a:ext cx="503237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6587" y="834117"/>
            <a:ext cx="1092200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传输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649" y="834117"/>
            <a:ext cx="1093788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8287" y="834117"/>
            <a:ext cx="1079500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6587" y="1818367"/>
            <a:ext cx="792162" cy="708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意外释放</a:t>
            </a:r>
          </a:p>
        </p:txBody>
      </p:sp>
      <p:cxnSp>
        <p:nvCxnSpPr>
          <p:cNvPr id="8" name="直接箭头连接符 7"/>
          <p:cNvCxnSpPr>
            <a:endCxn id="7" idx="0"/>
          </p:cNvCxnSpPr>
          <p:nvPr/>
        </p:nvCxnSpPr>
        <p:spPr>
          <a:xfrm>
            <a:off x="2303462" y="1272267"/>
            <a:ext cx="0" cy="5461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0287" y="1846942"/>
            <a:ext cx="792162" cy="708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意外释放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48287" y="1846942"/>
            <a:ext cx="792162" cy="708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意外释放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13587" y="834117"/>
            <a:ext cx="10922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安全</a:t>
            </a:r>
          </a:p>
        </p:txBody>
      </p:sp>
      <p:cxnSp>
        <p:nvCxnSpPr>
          <p:cNvPr id="12" name="直接箭头连接符 11"/>
          <p:cNvCxnSpPr>
            <a:stCxn id="5" idx="3"/>
            <a:endCxn id="6" idx="1"/>
          </p:cNvCxnSpPr>
          <p:nvPr/>
        </p:nvCxnSpPr>
        <p:spPr>
          <a:xfrm>
            <a:off x="4643437" y="1064305"/>
            <a:ext cx="7048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6" idx="3"/>
            <a:endCxn id="11" idx="1"/>
          </p:cNvCxnSpPr>
          <p:nvPr/>
        </p:nvCxnSpPr>
        <p:spPr>
          <a:xfrm>
            <a:off x="6427787" y="106430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4" idx="3"/>
            <a:endCxn id="5" idx="1"/>
          </p:cNvCxnSpPr>
          <p:nvPr/>
        </p:nvCxnSpPr>
        <p:spPr>
          <a:xfrm>
            <a:off x="2998787" y="1064305"/>
            <a:ext cx="550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7" idx="3"/>
          </p:cNvCxnSpPr>
          <p:nvPr/>
        </p:nvCxnSpPr>
        <p:spPr>
          <a:xfrm>
            <a:off x="2698749" y="2172380"/>
            <a:ext cx="576263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3275012" y="1064305"/>
            <a:ext cx="0" cy="1108075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9" idx="3"/>
          </p:cNvCxnSpPr>
          <p:nvPr/>
        </p:nvCxnSpPr>
        <p:spPr>
          <a:xfrm>
            <a:off x="4362449" y="2200955"/>
            <a:ext cx="633413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4995862" y="1064305"/>
            <a:ext cx="0" cy="113665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140449" y="2207305"/>
            <a:ext cx="633413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6773862" y="1038905"/>
            <a:ext cx="0" cy="113506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endCxn id="9" idx="0"/>
          </p:cNvCxnSpPr>
          <p:nvPr/>
        </p:nvCxnSpPr>
        <p:spPr>
          <a:xfrm>
            <a:off x="3967162" y="1296080"/>
            <a:ext cx="0" cy="55086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endCxn id="10" idx="0"/>
          </p:cNvCxnSpPr>
          <p:nvPr/>
        </p:nvCxnSpPr>
        <p:spPr>
          <a:xfrm>
            <a:off x="5745162" y="1296080"/>
            <a:ext cx="0" cy="55086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98749" y="1545317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控制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462462" y="1523092"/>
            <a:ext cx="4333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控制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40462" y="1494517"/>
            <a:ext cx="4333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控制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6587" y="3282042"/>
            <a:ext cx="792162" cy="706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危险物质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48287" y="3282042"/>
            <a:ext cx="792162" cy="706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危险物质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49649" y="3282042"/>
            <a:ext cx="792163" cy="706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危险物质</a:t>
            </a:r>
          </a:p>
        </p:txBody>
      </p:sp>
      <p:cxnSp>
        <p:nvCxnSpPr>
          <p:cNvPr id="29" name="直接箭头连接符 28"/>
          <p:cNvCxnSpPr>
            <a:stCxn id="7" idx="2"/>
            <a:endCxn id="26" idx="0"/>
          </p:cNvCxnSpPr>
          <p:nvPr/>
        </p:nvCxnSpPr>
        <p:spPr>
          <a:xfrm>
            <a:off x="2303462" y="2526392"/>
            <a:ext cx="0" cy="7556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endCxn id="28" idx="0"/>
          </p:cNvCxnSpPr>
          <p:nvPr/>
        </p:nvCxnSpPr>
        <p:spPr>
          <a:xfrm>
            <a:off x="3946524" y="2554967"/>
            <a:ext cx="0" cy="7270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endCxn id="27" idx="0"/>
          </p:cNvCxnSpPr>
          <p:nvPr/>
        </p:nvCxnSpPr>
        <p:spPr>
          <a:xfrm>
            <a:off x="5745162" y="2554967"/>
            <a:ext cx="0" cy="7270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546224" y="2864530"/>
            <a:ext cx="649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800" b="1">
                <a:latin typeface="微软雅黑" pitchFamily="34" charset="-122"/>
                <a:ea typeface="微软雅黑" pitchFamily="34" charset="-122"/>
              </a:rPr>
              <a:t>接触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921249" y="2918505"/>
            <a:ext cx="846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800" b="1">
                <a:latin typeface="微软雅黑" pitchFamily="34" charset="-122"/>
                <a:ea typeface="微软雅黑" pitchFamily="34" charset="-122"/>
              </a:rPr>
              <a:t>接触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130549" y="2904217"/>
            <a:ext cx="655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800" b="1">
                <a:latin typeface="微软雅黑" pitchFamily="34" charset="-122"/>
                <a:ea typeface="微软雅黑" pitchFamily="34" charset="-122"/>
              </a:rPr>
              <a:t>接触</a:t>
            </a: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2303462" y="2864530"/>
            <a:ext cx="4810125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113587" y="2626405"/>
            <a:ext cx="1092200" cy="461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险兆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713037" y="2442255"/>
            <a:ext cx="982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800" b="1">
                <a:latin typeface="微软雅黑" pitchFamily="34" charset="-122"/>
                <a:ea typeface="微软雅黑" pitchFamily="34" charset="-122"/>
              </a:rPr>
              <a:t>未接触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360862" y="2423205"/>
            <a:ext cx="982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800" b="1">
                <a:latin typeface="微软雅黑" pitchFamily="34" charset="-122"/>
                <a:ea typeface="微软雅黑" pitchFamily="34" charset="-122"/>
              </a:rPr>
              <a:t>未接触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129337" y="2423205"/>
            <a:ext cx="984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800" b="1">
                <a:latin typeface="微软雅黑" pitchFamily="34" charset="-122"/>
                <a:ea typeface="微软雅黑" pitchFamily="34" charset="-122"/>
              </a:rPr>
              <a:t>未接触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06587" y="4290105"/>
            <a:ext cx="4222750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人的伤害与财产损失</a:t>
            </a:r>
          </a:p>
        </p:txBody>
      </p:sp>
      <p:cxnSp>
        <p:nvCxnSpPr>
          <p:cNvPr id="41" name="直接箭头连接符 40"/>
          <p:cNvCxnSpPr>
            <a:stCxn id="26" idx="2"/>
          </p:cNvCxnSpPr>
          <p:nvPr/>
        </p:nvCxnSpPr>
        <p:spPr>
          <a:xfrm>
            <a:off x="2303462" y="3988480"/>
            <a:ext cx="0" cy="3016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5745162" y="3988480"/>
            <a:ext cx="0" cy="3016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3946524" y="3988480"/>
            <a:ext cx="0" cy="3016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113587" y="4228192"/>
            <a:ext cx="1092200" cy="4619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事故</a:t>
            </a:r>
          </a:p>
        </p:txBody>
      </p:sp>
      <p:cxnSp>
        <p:nvCxnSpPr>
          <p:cNvPr id="45" name="直接箭头连接符 44"/>
          <p:cNvCxnSpPr>
            <a:stCxn id="40" idx="3"/>
          </p:cNvCxnSpPr>
          <p:nvPr/>
        </p:nvCxnSpPr>
        <p:spPr>
          <a:xfrm>
            <a:off x="6129337" y="4490130"/>
            <a:ext cx="98425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1295399" y="1038905"/>
            <a:ext cx="6111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57519" y="313721"/>
            <a:ext cx="520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风险因素管理不当导致事故过程</a:t>
            </a:r>
          </a:p>
        </p:txBody>
      </p:sp>
    </p:spTree>
    <p:extLst>
      <p:ext uri="{BB962C8B-B14F-4D97-AF65-F5344CB8AC3E}">
        <p14:creationId xmlns:p14="http://schemas.microsoft.com/office/powerpoint/2010/main" val="383724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23" grpId="0"/>
      <p:bldP spid="24" grpId="0"/>
      <p:bldP spid="25" grpId="0"/>
      <p:bldP spid="26" grpId="0" animBg="1"/>
      <p:bldP spid="27" grpId="0" animBg="1"/>
      <p:bldP spid="28" grpId="0" animBg="1"/>
      <p:bldP spid="32" grpId="0"/>
      <p:bldP spid="33" grpId="0"/>
      <p:bldP spid="34" grpId="0"/>
      <p:bldP spid="36" grpId="0" animBg="1"/>
      <p:bldP spid="37" grpId="0"/>
      <p:bldP spid="38" grpId="0"/>
      <p:bldP spid="39" grpId="0"/>
      <p:bldP spid="40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、安全管理基础工作</a:t>
            </a:r>
          </a:p>
        </p:txBody>
      </p:sp>
      <p:pic>
        <p:nvPicPr>
          <p:cNvPr id="374" name="Picture 6" descr="_LI4%V4A}{}YE2B48_Q4%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53" y="915566"/>
            <a:ext cx="213026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0563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风险管理</a:t>
            </a:r>
          </a:p>
        </p:txBody>
      </p:sp>
      <p:sp>
        <p:nvSpPr>
          <p:cNvPr id="375" name="TextBox 374"/>
          <p:cNvSpPr txBox="1"/>
          <p:nvPr/>
        </p:nvSpPr>
        <p:spPr>
          <a:xfrm>
            <a:off x="5999449" y="106158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隐患治理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709395"/>
            <a:ext cx="244827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辨识生产作业过程中存在的风险因素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706686" y="2607536"/>
            <a:ext cx="244827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对风险引发事故可能性和严重度进行评估</a:t>
            </a:r>
          </a:p>
        </p:txBody>
      </p:sp>
      <p:sp>
        <p:nvSpPr>
          <p:cNvPr id="377" name="TextBox 376"/>
          <p:cNvSpPr txBox="1"/>
          <p:nvPr/>
        </p:nvSpPr>
        <p:spPr>
          <a:xfrm>
            <a:off x="676800" y="3584474"/>
            <a:ext cx="244827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根据严重程度进行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风险分级管理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2059" y="2497574"/>
            <a:ext cx="492443" cy="17152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制定控制措施</a:t>
            </a:r>
          </a:p>
        </p:txBody>
      </p:sp>
      <p:sp>
        <p:nvSpPr>
          <p:cNvPr id="378" name="TextBox 377"/>
          <p:cNvSpPr txBox="1"/>
          <p:nvPr/>
        </p:nvSpPr>
        <p:spPr>
          <a:xfrm>
            <a:off x="4897192" y="2504354"/>
            <a:ext cx="492443" cy="17084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落实控制措施</a:t>
            </a:r>
          </a:p>
        </p:txBody>
      </p:sp>
      <p:sp>
        <p:nvSpPr>
          <p:cNvPr id="379" name="TextBox 378"/>
          <p:cNvSpPr txBox="1"/>
          <p:nvPr/>
        </p:nvSpPr>
        <p:spPr>
          <a:xfrm>
            <a:off x="5999449" y="1709395"/>
            <a:ext cx="244827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发现风险控制措施与过程存在的缺陷</a:t>
            </a:r>
          </a:p>
        </p:txBody>
      </p:sp>
      <p:sp>
        <p:nvSpPr>
          <p:cNvPr id="380" name="TextBox 379"/>
          <p:cNvSpPr txBox="1"/>
          <p:nvPr/>
        </p:nvSpPr>
        <p:spPr>
          <a:xfrm>
            <a:off x="6006408" y="2607536"/>
            <a:ext cx="244827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对缺陷存在对事故影响程度进行分析</a:t>
            </a:r>
          </a:p>
        </p:txBody>
      </p:sp>
      <p:sp>
        <p:nvSpPr>
          <p:cNvPr id="381" name="TextBox 380"/>
          <p:cNvSpPr txBox="1"/>
          <p:nvPr/>
        </p:nvSpPr>
        <p:spPr>
          <a:xfrm>
            <a:off x="6026354" y="3584474"/>
            <a:ext cx="244827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对可能引发事故的隐患提出方案进行治理</a:t>
            </a:r>
          </a:p>
        </p:txBody>
      </p:sp>
      <p:sp>
        <p:nvSpPr>
          <p:cNvPr id="5" name="下箭头 4"/>
          <p:cNvSpPr/>
          <p:nvPr/>
        </p:nvSpPr>
        <p:spPr>
          <a:xfrm>
            <a:off x="1317913" y="2355726"/>
            <a:ext cx="115212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2" name="下箭头 381"/>
          <p:cNvSpPr/>
          <p:nvPr/>
        </p:nvSpPr>
        <p:spPr>
          <a:xfrm>
            <a:off x="1354758" y="3253867"/>
            <a:ext cx="115212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3154958" y="3656482"/>
            <a:ext cx="58979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3" name="右箭头 382"/>
          <p:cNvSpPr/>
          <p:nvPr/>
        </p:nvSpPr>
        <p:spPr>
          <a:xfrm>
            <a:off x="4332181" y="3691615"/>
            <a:ext cx="58979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肘形连接符 7"/>
          <p:cNvCxnSpPr>
            <a:stCxn id="378" idx="3"/>
            <a:endCxn id="379" idx="1"/>
          </p:cNvCxnSpPr>
          <p:nvPr/>
        </p:nvCxnSpPr>
        <p:spPr>
          <a:xfrm flipV="1">
            <a:off x="5389635" y="2032561"/>
            <a:ext cx="609814" cy="132602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下箭头 383"/>
          <p:cNvSpPr/>
          <p:nvPr/>
        </p:nvSpPr>
        <p:spPr>
          <a:xfrm>
            <a:off x="6595183" y="3336141"/>
            <a:ext cx="115212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5" name="下箭头 384"/>
          <p:cNvSpPr/>
          <p:nvPr/>
        </p:nvSpPr>
        <p:spPr>
          <a:xfrm>
            <a:off x="6588224" y="2427734"/>
            <a:ext cx="115212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4371950"/>
            <a:ext cx="786306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风险分级管控与隐患治理双重机制</a:t>
            </a:r>
          </a:p>
        </p:txBody>
      </p:sp>
    </p:spTree>
    <p:extLst>
      <p:ext uri="{BB962C8B-B14F-4D97-AF65-F5344CB8AC3E}">
        <p14:creationId xmlns:p14="http://schemas.microsoft.com/office/powerpoint/2010/main" val="26026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996379" y="1763693"/>
            <a:ext cx="6984745" cy="2320225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28327" y="2546598"/>
            <a:ext cx="9361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排查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风险点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727684" y="2546598"/>
            <a:ext cx="9361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确定风险等级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879812" y="2546598"/>
            <a:ext cx="9361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明确管控措施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031940" y="2547629"/>
            <a:ext cx="9361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风险公告警示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184068" y="2547629"/>
            <a:ext cx="9361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排查消除隐患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341065" y="2546598"/>
            <a:ext cx="9361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加强应急管理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513072" y="2538772"/>
            <a:ext cx="9361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防控职业危害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1466663" y="2690614"/>
            <a:ext cx="216024" cy="57606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2663788" y="2655641"/>
            <a:ext cx="216024" cy="57606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3815916" y="2654610"/>
            <a:ext cx="216024" cy="57606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4968044" y="2655641"/>
            <a:ext cx="216024" cy="57606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6120172" y="2666493"/>
            <a:ext cx="216024" cy="57606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7277169" y="2654610"/>
            <a:ext cx="216024" cy="57606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149842" y="3883863"/>
            <a:ext cx="270030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定期更新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49842" y="1563638"/>
            <a:ext cx="27003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强化过程</a:t>
            </a: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6701105" y="1763900"/>
            <a:ext cx="79208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1979712" y="1764314"/>
            <a:ext cx="79208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5850142" y="4083918"/>
            <a:ext cx="850963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1574675" y="4083918"/>
            <a:ext cx="850963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、安全管理基础工作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7584" y="761057"/>
            <a:ext cx="489654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企业风险分级管控与隐患排查内容</a:t>
            </a:r>
          </a:p>
        </p:txBody>
      </p:sp>
    </p:spTree>
    <p:extLst>
      <p:ext uri="{BB962C8B-B14F-4D97-AF65-F5344CB8AC3E}">
        <p14:creationId xmlns:p14="http://schemas.microsoft.com/office/powerpoint/2010/main" val="2206985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16732"/>
            <a:ext cx="4392488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风险管控和隐患排查治理区别与关系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43608" y="2161309"/>
            <a:ext cx="2520280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风险分级管控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基于风险的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非强制性思维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管控过程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436096" y="2161309"/>
            <a:ext cx="2520280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隐患排查治理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基于后果的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强制性思维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管控结果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3563888" y="2737373"/>
            <a:ext cx="18722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79912" y="2233317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3563888" y="3457453"/>
            <a:ext cx="18722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5916" y="296619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、安全管理基础工作</a:t>
            </a:r>
          </a:p>
        </p:txBody>
      </p:sp>
    </p:spTree>
    <p:extLst>
      <p:ext uri="{BB962C8B-B14F-4D97-AF65-F5344CB8AC3E}">
        <p14:creationId xmlns:p14="http://schemas.microsoft.com/office/powerpoint/2010/main" val="1605278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699542"/>
            <a:ext cx="82089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现代安全管理要素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898" y="3432240"/>
            <a:ext cx="88145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3062" y="3432241"/>
            <a:ext cx="88199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6130" y="3432241"/>
            <a:ext cx="88145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317978" y="2391731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</a:t>
            </a:r>
          </a:p>
        </p:txBody>
      </p:sp>
      <p:cxnSp>
        <p:nvCxnSpPr>
          <p:cNvPr id="9" name="直接箭头连接符 8"/>
          <p:cNvCxnSpPr>
            <a:stCxn id="3" idx="2"/>
            <a:endCxn id="4" idx="0"/>
          </p:cNvCxnSpPr>
          <p:nvPr/>
        </p:nvCxnSpPr>
        <p:spPr>
          <a:xfrm flipH="1">
            <a:off x="1038627" y="2895787"/>
            <a:ext cx="1035435" cy="536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3" idx="2"/>
            <a:endCxn id="6" idx="0"/>
          </p:cNvCxnSpPr>
          <p:nvPr/>
        </p:nvCxnSpPr>
        <p:spPr>
          <a:xfrm>
            <a:off x="2074062" y="2895787"/>
            <a:ext cx="0" cy="536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3" idx="2"/>
            <a:endCxn id="7" idx="0"/>
          </p:cNvCxnSpPr>
          <p:nvPr/>
        </p:nvCxnSpPr>
        <p:spPr>
          <a:xfrm>
            <a:off x="2074062" y="2895787"/>
            <a:ext cx="1052797" cy="536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45970" y="1419622"/>
            <a:ext cx="165618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风险辨识</a:t>
            </a:r>
          </a:p>
        </p:txBody>
      </p:sp>
      <p:sp>
        <p:nvSpPr>
          <p:cNvPr id="15" name="下箭头 14"/>
          <p:cNvSpPr/>
          <p:nvPr/>
        </p:nvSpPr>
        <p:spPr>
          <a:xfrm>
            <a:off x="1894042" y="1881287"/>
            <a:ext cx="360040" cy="510444"/>
          </a:xfrm>
          <a:prstGeom prst="downArrow">
            <a:avLst/>
          </a:prstGeom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126859" y="1419622"/>
            <a:ext cx="114344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4048" y="1419622"/>
            <a:ext cx="30243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</a:t>
            </a:r>
          </a:p>
        </p:txBody>
      </p:sp>
      <p:sp>
        <p:nvSpPr>
          <p:cNvPr id="18" name="右箭头 17"/>
          <p:cNvSpPr/>
          <p:nvPr/>
        </p:nvSpPr>
        <p:spPr>
          <a:xfrm>
            <a:off x="4270306" y="1477838"/>
            <a:ext cx="733742" cy="345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004048" y="2228260"/>
            <a:ext cx="302433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生产经营活动中存在的危险、有害因素</a:t>
            </a:r>
          </a:p>
        </p:txBody>
      </p:sp>
      <p:sp>
        <p:nvSpPr>
          <p:cNvPr id="20" name="下箭头 19"/>
          <p:cNvSpPr/>
          <p:nvPr/>
        </p:nvSpPr>
        <p:spPr>
          <a:xfrm>
            <a:off x="6012160" y="1881287"/>
            <a:ext cx="1008112" cy="346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995936" y="3478407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现代安全管理工作中，发现风险、认知风险是一切工作的基础。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、安全管理基础工作</a:t>
            </a:r>
          </a:p>
        </p:txBody>
      </p:sp>
    </p:spTree>
    <p:extLst>
      <p:ext uri="{BB962C8B-B14F-4D97-AF65-F5344CB8AC3E}">
        <p14:creationId xmlns:p14="http://schemas.microsoft.com/office/powerpoint/2010/main" val="419681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04.pictn.sogoucdn.com/5822ff8afc48ce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23" y="700404"/>
            <a:ext cx="4155544" cy="29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838868" y="1437624"/>
            <a:ext cx="39671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风险分级管控要素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23" y="4083918"/>
            <a:ext cx="732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确定风险等级，针对性管理</a:t>
            </a:r>
          </a:p>
        </p:txBody>
      </p:sp>
    </p:spTree>
    <p:extLst>
      <p:ext uri="{BB962C8B-B14F-4D97-AF65-F5344CB8AC3E}">
        <p14:creationId xmlns:p14="http://schemas.microsoft.com/office/powerpoint/2010/main" val="2240034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834266"/>
            <a:ext cx="44151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现代安全管理理念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6232" y="2139702"/>
            <a:ext cx="8136904" cy="15327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kumimoji="1"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在系统寿命期间内，应用</a:t>
            </a:r>
            <a:r>
              <a:rPr kumimoji="1"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系统安全</a:t>
            </a:r>
            <a:r>
              <a:rPr kumimoji="1"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工程和管理方法，</a:t>
            </a:r>
            <a:r>
              <a:rPr kumimoji="1"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辨识评价</a:t>
            </a:r>
            <a:r>
              <a:rPr kumimoji="1"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系统中的</a:t>
            </a:r>
            <a:r>
              <a:rPr kumimoji="1"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危险源</a:t>
            </a:r>
            <a:r>
              <a:rPr kumimoji="1"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，并采取</a:t>
            </a:r>
            <a:r>
              <a:rPr kumimoji="1"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控制措施</a:t>
            </a:r>
            <a:r>
              <a:rPr kumimoji="1"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，使系统在规定的性能、时间和成本范围内达到最佳安全程度。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526232" y="362562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526502" y="4155926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预先性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2254424" y="4155926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主动性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3982616" y="4155926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系统性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5638800" y="4155926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根源性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7353672" y="4155926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目标性</a:t>
            </a:r>
          </a:p>
        </p:txBody>
      </p:sp>
      <p:sp>
        <p:nvSpPr>
          <p:cNvPr id="36" name="下箭头 35"/>
          <p:cNvSpPr/>
          <p:nvPr/>
        </p:nvSpPr>
        <p:spPr>
          <a:xfrm>
            <a:off x="958280" y="3619081"/>
            <a:ext cx="504056" cy="53684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>
            <a:off x="6034844" y="3625622"/>
            <a:ext cx="504056" cy="53030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下箭头 37"/>
          <p:cNvSpPr/>
          <p:nvPr/>
        </p:nvSpPr>
        <p:spPr>
          <a:xfrm>
            <a:off x="4378660" y="3626071"/>
            <a:ext cx="504056" cy="53030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下箭头 38"/>
          <p:cNvSpPr/>
          <p:nvPr/>
        </p:nvSpPr>
        <p:spPr>
          <a:xfrm>
            <a:off x="2650468" y="3619081"/>
            <a:ext cx="504056" cy="53030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下箭头 39"/>
          <p:cNvSpPr/>
          <p:nvPr/>
        </p:nvSpPr>
        <p:spPr>
          <a:xfrm>
            <a:off x="7749716" y="3625622"/>
            <a:ext cx="504056" cy="53030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539552" y="120359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随着工业生产领域的不断拓展，随着生产作业方式的改变和科学技术的进步，人类对安全管理的认识不断发展。</a:t>
            </a: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、风险管理</a:t>
            </a:r>
          </a:p>
        </p:txBody>
      </p:sp>
    </p:spTree>
    <p:extLst>
      <p:ext uri="{BB962C8B-B14F-4D97-AF65-F5344CB8AC3E}">
        <p14:creationId xmlns:p14="http://schemas.microsoft.com/office/powerpoint/2010/main" val="376552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 例 分 析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576" y="915566"/>
            <a:ext cx="77768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15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分钟）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、受伤员工是受到了什么伤害而死亡？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、作业现场采取了那些安全防护措施？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、作业现场采取的安全措施是否有效？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将结果写在白板纸上</a:t>
            </a:r>
          </a:p>
        </p:txBody>
      </p:sp>
    </p:spTree>
    <p:extLst>
      <p:ext uri="{BB962C8B-B14F-4D97-AF65-F5344CB8AC3E}">
        <p14:creationId xmlns:p14="http://schemas.microsoft.com/office/powerpoint/2010/main" val="1499414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、风险管理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746" y="91556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通过对生产作业过程中的风险因素进行识别与评估，制定对应的控制措施，将发生事故的可能性及严重度控制在可接受范围内。</a:t>
            </a:r>
          </a:p>
        </p:txBody>
      </p:sp>
      <p:sp>
        <p:nvSpPr>
          <p:cNvPr id="3" name="五边形 2"/>
          <p:cNvSpPr/>
          <p:nvPr/>
        </p:nvSpPr>
        <p:spPr>
          <a:xfrm>
            <a:off x="830085" y="2338806"/>
            <a:ext cx="1728192" cy="720080"/>
          </a:xfrm>
          <a:prstGeom prst="homePlate">
            <a:avLst>
              <a:gd name="adj" fmla="val 19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风险辨识</a:t>
            </a:r>
          </a:p>
        </p:txBody>
      </p:sp>
      <p:sp>
        <p:nvSpPr>
          <p:cNvPr id="4" name="燕尾形 3"/>
          <p:cNvSpPr/>
          <p:nvPr/>
        </p:nvSpPr>
        <p:spPr>
          <a:xfrm>
            <a:off x="2550839" y="2355726"/>
            <a:ext cx="1807638" cy="720080"/>
          </a:xfrm>
          <a:prstGeom prst="chevron">
            <a:avLst>
              <a:gd name="adj" fmla="val 19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风险评估</a:t>
            </a:r>
          </a:p>
        </p:txBody>
      </p:sp>
      <p:sp>
        <p:nvSpPr>
          <p:cNvPr id="6" name="燕尾形 5"/>
          <p:cNvSpPr/>
          <p:nvPr/>
        </p:nvSpPr>
        <p:spPr>
          <a:xfrm>
            <a:off x="4348538" y="2355726"/>
            <a:ext cx="1807638" cy="720080"/>
          </a:xfrm>
          <a:prstGeom prst="chevron">
            <a:avLst>
              <a:gd name="adj" fmla="val 19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风险控制</a:t>
            </a:r>
          </a:p>
        </p:txBody>
      </p:sp>
      <p:sp>
        <p:nvSpPr>
          <p:cNvPr id="7" name="燕尾形 6"/>
          <p:cNvSpPr/>
          <p:nvPr/>
        </p:nvSpPr>
        <p:spPr>
          <a:xfrm>
            <a:off x="6156176" y="2355726"/>
            <a:ext cx="1807638" cy="720080"/>
          </a:xfrm>
          <a:prstGeom prst="chevron">
            <a:avLst>
              <a:gd name="adj" fmla="val 19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分级管理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085" y="3545143"/>
            <a:ext cx="143765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生产过程中可能导致事故的因素</a:t>
            </a:r>
          </a:p>
        </p:txBody>
      </p:sp>
      <p:sp>
        <p:nvSpPr>
          <p:cNvPr id="8" name="下箭头 7"/>
          <p:cNvSpPr/>
          <p:nvPr/>
        </p:nvSpPr>
        <p:spPr>
          <a:xfrm>
            <a:off x="1488399" y="3075806"/>
            <a:ext cx="360040" cy="469337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735828" y="3535221"/>
            <a:ext cx="143765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分析风险因素对事故的影响程度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3527" y="3535221"/>
            <a:ext cx="143765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降低导致事故的可能性和严重度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41165" y="3514413"/>
            <a:ext cx="143765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建立风险等级，加强重点管理</a:t>
            </a:r>
          </a:p>
        </p:txBody>
      </p:sp>
      <p:sp>
        <p:nvSpPr>
          <p:cNvPr id="13" name="下箭头 12"/>
          <p:cNvSpPr/>
          <p:nvPr/>
        </p:nvSpPr>
        <p:spPr>
          <a:xfrm>
            <a:off x="3274638" y="3087909"/>
            <a:ext cx="360040" cy="469337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5072336" y="3096159"/>
            <a:ext cx="360040" cy="469337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6879975" y="3075806"/>
            <a:ext cx="360040" cy="469337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209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685800" y="411510"/>
            <a:ext cx="7772400" cy="4490690"/>
            <a:chOff x="685800" y="977900"/>
            <a:chExt cx="7772400" cy="5259388"/>
          </a:xfrm>
        </p:grpSpPr>
        <p:sp>
          <p:nvSpPr>
            <p:cNvPr id="3" name="Rectangle 3"/>
            <p:cNvSpPr txBox="1">
              <a:spLocks noChangeArrowheads="1"/>
            </p:cNvSpPr>
            <p:nvPr/>
          </p:nvSpPr>
          <p:spPr>
            <a:xfrm>
              <a:off x="685800" y="977900"/>
              <a:ext cx="7772400" cy="52593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211638" y="1122363"/>
              <a:ext cx="1800522" cy="36036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相关数据采集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211638" y="1770063"/>
              <a:ext cx="2376587" cy="36036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确定事故类型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211639" y="2274888"/>
              <a:ext cx="2376586" cy="358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影响因素、事故机理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211638" y="2778125"/>
              <a:ext cx="2376587" cy="3603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事故发生的可能性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211638" y="3354388"/>
              <a:ext cx="2376587" cy="36036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事故导致的严重程度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211638" y="4075113"/>
              <a:ext cx="2376587" cy="36036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风险分级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211638" y="5226050"/>
              <a:ext cx="2232025" cy="3603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kumimoji="1"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制定计划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635375" y="5875338"/>
              <a:ext cx="3673475" cy="358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kumimoji="1"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落实减少或防范风险的措施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203575" y="1985963"/>
              <a:ext cx="1008063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203575" y="2490788"/>
              <a:ext cx="1008063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203575" y="1985963"/>
              <a:ext cx="0" cy="50482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203575" y="2994025"/>
              <a:ext cx="1008063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203575" y="2994025"/>
              <a:ext cx="0" cy="12969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203575" y="4291013"/>
              <a:ext cx="1008063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203575" y="3570288"/>
              <a:ext cx="1008063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3203575" y="5441950"/>
              <a:ext cx="1008063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3203575" y="5441950"/>
              <a:ext cx="0" cy="649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7740650" y="1193800"/>
              <a:ext cx="575766" cy="50403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kumimoji="1"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</a:t>
              </a:r>
              <a:endParaRPr kumimoji="1"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kumimoji="1"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</a:t>
              </a:r>
              <a:endParaRPr kumimoji="1"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kumimoji="1"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</a:t>
              </a:r>
              <a:endParaRPr kumimoji="1"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kumimoji="1"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险</a:t>
              </a:r>
              <a:endParaRPr kumimoji="1"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kumimoji="1"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endParaRPr kumimoji="1"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kumimoji="1"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级</a:t>
              </a:r>
              <a:endParaRPr kumimoji="1"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kumimoji="1"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</a:t>
              </a:r>
              <a:endParaRPr kumimoji="1"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kumimoji="1"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控</a:t>
              </a:r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 flipH="1">
              <a:off x="6588224" y="1985963"/>
              <a:ext cx="11524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H="1" flipV="1">
              <a:off x="6588224" y="3570287"/>
              <a:ext cx="11524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>
              <a:off x="6588224" y="4291011"/>
              <a:ext cx="1152425" cy="1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H="1">
              <a:off x="6443663" y="5370513"/>
              <a:ext cx="1296987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5292725" y="1482725"/>
              <a:ext cx="0" cy="28733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5292725" y="2130425"/>
              <a:ext cx="0" cy="14446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5292725" y="2633663"/>
              <a:ext cx="0" cy="14446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5292725" y="3138488"/>
              <a:ext cx="0" cy="21590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>
              <a:off x="5292725" y="4578350"/>
              <a:ext cx="0" cy="64770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Line 36"/>
            <p:cNvSpPr>
              <a:spLocks noChangeShapeType="1"/>
            </p:cNvSpPr>
            <p:nvPr/>
          </p:nvSpPr>
          <p:spPr bwMode="auto">
            <a:xfrm>
              <a:off x="5292725" y="5586413"/>
              <a:ext cx="0" cy="28892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755650" y="1985963"/>
              <a:ext cx="1490663" cy="431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kumimoji="1"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风险辨识</a:t>
              </a:r>
            </a:p>
          </p:txBody>
        </p:sp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755650" y="3570288"/>
              <a:ext cx="1512888" cy="431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kumimoji="1"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风险评估</a:t>
              </a:r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>
              <a:off x="755650" y="5586413"/>
              <a:ext cx="1584325" cy="431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kumimoji="1"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风险控制</a:t>
              </a:r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2268538" y="2201863"/>
              <a:ext cx="935037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>
              <a:off x="2268538" y="3786188"/>
              <a:ext cx="935037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Line 42"/>
            <p:cNvSpPr>
              <a:spLocks noChangeShapeType="1"/>
            </p:cNvSpPr>
            <p:nvPr/>
          </p:nvSpPr>
          <p:spPr bwMode="auto">
            <a:xfrm>
              <a:off x="2339975" y="5802313"/>
              <a:ext cx="863600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Line 43"/>
            <p:cNvSpPr>
              <a:spLocks noChangeShapeType="1"/>
            </p:cNvSpPr>
            <p:nvPr/>
          </p:nvSpPr>
          <p:spPr bwMode="auto">
            <a:xfrm>
              <a:off x="1476375" y="2417763"/>
              <a:ext cx="0" cy="115252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Line 44"/>
            <p:cNvSpPr>
              <a:spLocks noChangeShapeType="1"/>
            </p:cNvSpPr>
            <p:nvPr/>
          </p:nvSpPr>
          <p:spPr bwMode="auto">
            <a:xfrm>
              <a:off x="1476375" y="4002088"/>
              <a:ext cx="0" cy="158432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Line 45"/>
            <p:cNvSpPr>
              <a:spLocks noChangeShapeType="1"/>
            </p:cNvSpPr>
            <p:nvPr/>
          </p:nvSpPr>
          <p:spPr bwMode="auto">
            <a:xfrm>
              <a:off x="7308850" y="6091238"/>
              <a:ext cx="431800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Line 46"/>
            <p:cNvSpPr>
              <a:spLocks noChangeShapeType="1"/>
            </p:cNvSpPr>
            <p:nvPr/>
          </p:nvSpPr>
          <p:spPr bwMode="auto">
            <a:xfrm>
              <a:off x="3203575" y="6091238"/>
              <a:ext cx="431800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Line 47"/>
            <p:cNvSpPr>
              <a:spLocks noChangeShapeType="1"/>
            </p:cNvSpPr>
            <p:nvPr/>
          </p:nvSpPr>
          <p:spPr bwMode="auto">
            <a:xfrm flipH="1">
              <a:off x="6588224" y="2994025"/>
              <a:ext cx="115242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Line 48"/>
            <p:cNvSpPr>
              <a:spLocks noChangeShapeType="1"/>
            </p:cNvSpPr>
            <p:nvPr/>
          </p:nvSpPr>
          <p:spPr bwMode="auto">
            <a:xfrm flipH="1">
              <a:off x="6588224" y="2417762"/>
              <a:ext cx="1152424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Line 49"/>
            <p:cNvSpPr>
              <a:spLocks noChangeShapeType="1"/>
            </p:cNvSpPr>
            <p:nvPr/>
          </p:nvSpPr>
          <p:spPr bwMode="auto">
            <a:xfrm>
              <a:off x="5292725" y="3786188"/>
              <a:ext cx="0" cy="287337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、风险管理</a:t>
            </a:r>
          </a:p>
        </p:txBody>
      </p:sp>
    </p:spTree>
    <p:extLst>
      <p:ext uri="{BB962C8B-B14F-4D97-AF65-F5344CB8AC3E}">
        <p14:creationId xmlns:p14="http://schemas.microsoft.com/office/powerpoint/2010/main" val="203057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、风险管理</a:t>
            </a:r>
          </a:p>
        </p:txBody>
      </p:sp>
      <p:grpSp>
        <p:nvGrpSpPr>
          <p:cNvPr id="16" name="组合 12"/>
          <p:cNvGrpSpPr>
            <a:grpSpLocks/>
          </p:cNvGrpSpPr>
          <p:nvPr/>
        </p:nvGrpSpPr>
        <p:grpSpPr bwMode="auto">
          <a:xfrm>
            <a:off x="2421064" y="1615078"/>
            <a:ext cx="6200333" cy="3011973"/>
            <a:chOff x="1143000" y="1628775"/>
            <a:chExt cx="6324600" cy="4347596"/>
          </a:xfrm>
        </p:grpSpPr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1143000" y="1628775"/>
              <a:ext cx="6324600" cy="434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1283546" y="1772503"/>
              <a:ext cx="6048483" cy="22961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1281113" y="4143375"/>
              <a:ext cx="6051550" cy="838200"/>
            </a:xfrm>
            <a:prstGeom prst="rect">
              <a:avLst/>
            </a:prstGeom>
            <a:solidFill>
              <a:srgbClr val="FFEAA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05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3493819" y="2112256"/>
              <a:ext cx="1799506" cy="8143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GB" sz="1600">
                  <a:latin typeface="微软雅黑" pitchFamily="34" charset="-122"/>
                  <a:ea typeface="微软雅黑" pitchFamily="34" charset="-122"/>
                </a:rPr>
                <a:t>会发生</a:t>
              </a:r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什么</a:t>
              </a:r>
              <a:r>
                <a:rPr lang="en-GB" altLang="zh-CN" sz="1600">
                  <a:latin typeface="微软雅黑" pitchFamily="34" charset="-122"/>
                  <a:ea typeface="微软雅黑" pitchFamily="34" charset="-122"/>
                </a:rPr>
                <a:t>?</a:t>
              </a:r>
              <a:r>
                <a:rPr lang="en-GB" altLang="zh-CN" sz="1800">
                  <a:latin typeface="微软雅黑" pitchFamily="34" charset="-122"/>
                  <a:ea typeface="微软雅黑" pitchFamily="34" charset="-122"/>
                </a:rPr>
                <a:t> </a:t>
              </a:r>
              <a:endParaRPr lang="en-GB" altLang="zh-CN" sz="160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zh-CN" sz="800">
                  <a:latin typeface="微软雅黑" pitchFamily="34" charset="-122"/>
                  <a:ea typeface="微软雅黑" pitchFamily="34" charset="-122"/>
                </a:rPr>
                <a:t>What could happen?</a:t>
              </a: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748950" y="3142484"/>
              <a:ext cx="1550519" cy="6962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GB" sz="160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多经常</a:t>
              </a:r>
              <a:r>
                <a:rPr lang="en-GB" altLang="zh-CN" sz="160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?</a:t>
              </a:r>
              <a:endParaRPr lang="en-GB" altLang="zh-CN" sz="1600"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zh-CN" sz="1000">
                  <a:latin typeface="微软雅黑" pitchFamily="34" charset="-122"/>
                  <a:ea typeface="微软雅黑" pitchFamily="34" charset="-122"/>
                </a:rPr>
                <a:t>How often?</a:t>
              </a: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3350706" y="4295629"/>
              <a:ext cx="1982703" cy="6098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GB" sz="1600">
                  <a:latin typeface="微软雅黑" pitchFamily="34" charset="-122"/>
                  <a:ea typeface="微软雅黑" pitchFamily="34" charset="-122"/>
                </a:rPr>
                <a:t>怎么样</a:t>
              </a:r>
              <a:r>
                <a:rPr lang="en-GB" altLang="zh-CN" sz="1600">
                  <a:latin typeface="微软雅黑" pitchFamily="34" charset="-122"/>
                  <a:ea typeface="微软雅黑" pitchFamily="34" charset="-122"/>
                </a:rPr>
                <a:t>?</a:t>
              </a:r>
              <a:endParaRPr lang="zh-CN" altLang="en-GB" sz="1600"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zh-CN" sz="1000">
                  <a:latin typeface="微软雅黑" pitchFamily="34" charset="-122"/>
                  <a:ea typeface="微软雅黑" pitchFamily="34" charset="-122"/>
                </a:rPr>
                <a:t>So what?</a:t>
              </a: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1405549" y="1854752"/>
              <a:ext cx="887018" cy="766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GB" sz="1800" i="1" dirty="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风险分析</a:t>
              </a: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zh-CN" sz="1000" i="1" dirty="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Risk Analysis</a:t>
              </a: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1315578" y="4214210"/>
              <a:ext cx="951183" cy="710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GB" sz="1600" i="1" dirty="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风险评估</a:t>
              </a: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zh-CN" sz="1000" i="1" dirty="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Risk Assessment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3350706" y="5134733"/>
              <a:ext cx="1982703" cy="7626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GB" sz="1800">
                  <a:latin typeface="微软雅黑" pitchFamily="34" charset="-122"/>
                  <a:ea typeface="微软雅黑" pitchFamily="34" charset="-122"/>
                </a:rPr>
                <a:t>该怎么做</a:t>
              </a:r>
              <a:r>
                <a:rPr lang="en-GB" altLang="zh-CN" sz="1800">
                  <a:latin typeface="微软雅黑" pitchFamily="34" charset="-122"/>
                  <a:ea typeface="微软雅黑" pitchFamily="34" charset="-122"/>
                </a:rPr>
                <a:t>?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zh-CN" sz="1000">
                  <a:latin typeface="微软雅黑" pitchFamily="34" charset="-122"/>
                  <a:ea typeface="微软雅黑" pitchFamily="34" charset="-122"/>
                </a:rPr>
                <a:t>What do I do?</a:t>
              </a:r>
            </a:p>
          </p:txBody>
        </p:sp>
        <p:cxnSp>
          <p:nvCxnSpPr>
            <p:cNvPr id="27" name="AutoShape 11"/>
            <p:cNvCxnSpPr>
              <a:cxnSpLocks noChangeShapeType="1"/>
              <a:stCxn id="20" idx="1"/>
              <a:endCxn id="21" idx="0"/>
            </p:cNvCxnSpPr>
            <p:nvPr/>
          </p:nvCxnSpPr>
          <p:spPr bwMode="auto">
            <a:xfrm flipH="1">
              <a:off x="2525713" y="2519363"/>
              <a:ext cx="966787" cy="623887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2"/>
            <p:cNvCxnSpPr>
              <a:cxnSpLocks noChangeShapeType="1"/>
              <a:stCxn id="20" idx="3"/>
              <a:endCxn id="33" idx="0"/>
            </p:cNvCxnSpPr>
            <p:nvPr/>
          </p:nvCxnSpPr>
          <p:spPr bwMode="auto">
            <a:xfrm>
              <a:off x="5292725" y="2519363"/>
              <a:ext cx="868363" cy="623887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13"/>
            <p:cNvCxnSpPr>
              <a:cxnSpLocks noChangeShapeType="1"/>
              <a:stCxn id="21" idx="2"/>
              <a:endCxn id="23" idx="1"/>
            </p:cNvCxnSpPr>
            <p:nvPr/>
          </p:nvCxnSpPr>
          <p:spPr bwMode="auto">
            <a:xfrm>
              <a:off x="2525713" y="3838575"/>
              <a:ext cx="827087" cy="762000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4"/>
            <p:cNvCxnSpPr>
              <a:cxnSpLocks noChangeShapeType="1"/>
              <a:stCxn id="33" idx="2"/>
              <a:endCxn id="23" idx="3"/>
            </p:cNvCxnSpPr>
            <p:nvPr/>
          </p:nvCxnSpPr>
          <p:spPr bwMode="auto">
            <a:xfrm flipH="1">
              <a:off x="5334000" y="3838575"/>
              <a:ext cx="827088" cy="762000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15"/>
            <p:cNvCxnSpPr>
              <a:cxnSpLocks noChangeShapeType="1"/>
              <a:stCxn id="23" idx="2"/>
              <a:endCxn id="26" idx="0"/>
            </p:cNvCxnSpPr>
            <p:nvPr/>
          </p:nvCxnSpPr>
          <p:spPr bwMode="auto">
            <a:xfrm>
              <a:off x="4343400" y="4905375"/>
              <a:ext cx="0" cy="228600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1324774" y="5221135"/>
              <a:ext cx="1030748" cy="75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GB" sz="1800" i="1" dirty="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风险管理</a:t>
              </a: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zh-CN" sz="1000" i="1" dirty="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Risk Management</a:t>
              </a:r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5386875" y="3142484"/>
              <a:ext cx="1548291" cy="6962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GB" sz="160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多严重</a:t>
              </a:r>
              <a:r>
                <a:rPr lang="en-GB" altLang="zh-CN" sz="1600">
                  <a:latin typeface="微软雅黑" pitchFamily="34" charset="-122"/>
                  <a:ea typeface="微软雅黑" pitchFamily="34" charset="-122"/>
                </a:rPr>
                <a:t>?</a:t>
              </a:r>
              <a:endParaRPr lang="zh-CN" altLang="en-GB" sz="160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zh-CN" sz="1000">
                  <a:latin typeface="微软雅黑" pitchFamily="34" charset="-122"/>
                  <a:ea typeface="微软雅黑" pitchFamily="34" charset="-122"/>
                </a:rPr>
                <a:t>How bad?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76848" y="1840883"/>
            <a:ext cx="17629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风险分析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6073" y="2904924"/>
            <a:ext cx="17629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6615" y="3985163"/>
            <a:ext cx="17629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风险管理</a:t>
            </a:r>
          </a:p>
        </p:txBody>
      </p:sp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466710" y="915566"/>
            <a:ext cx="8136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4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以风险分析为基础的系统化管理</a:t>
            </a:r>
            <a:endParaRPr lang="zh-CN" altLang="en-US" sz="240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0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67779" y="1117780"/>
            <a:ext cx="7760302" cy="3493270"/>
            <a:chOff x="575154" y="1232579"/>
            <a:chExt cx="7760302" cy="3493270"/>
          </a:xfrm>
        </p:grpSpPr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5677818" y="1232579"/>
              <a:ext cx="1210588" cy="400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Font typeface="Monotype Sorts" pitchFamily="2" charset="2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危害辨识</a:t>
              </a:r>
              <a:endParaRPr kumimoji="1" lang="zh-TW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4471775" y="2011243"/>
              <a:ext cx="161239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Font typeface="Monotype Sorts" pitchFamily="2" charset="2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频率</a:t>
              </a:r>
              <a:r>
                <a:rPr kumimoji="1" lang="zh-TW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6699038" y="2016685"/>
              <a:ext cx="163641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Font typeface="Monotype Sorts" pitchFamily="2" charset="2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严重</a:t>
              </a:r>
              <a:r>
                <a:rPr kumimoji="1" lang="zh-TW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度分析</a:t>
              </a: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5799448" y="2846953"/>
              <a:ext cx="1107996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Font typeface="Monotype Sorts" pitchFamily="2" charset="2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危险评价</a:t>
              </a:r>
              <a:endParaRPr kumimoji="1" lang="zh-TW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273124" y="4356517"/>
              <a:ext cx="1495259" cy="3693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Font typeface="Monotype Sorts" pitchFamily="2" charset="2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zh-CN" altLang="en-US" sz="18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维持管理</a:t>
              </a:r>
              <a:endParaRPr kumimoji="1" lang="zh-TW" altLang="en-US" sz="1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3273124" y="3561968"/>
              <a:ext cx="1455826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Font typeface="Monotype Sorts" pitchFamily="2" charset="2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zh-CN" altLang="en-US" sz="1800" b="0" dirty="0">
                  <a:solidFill>
                    <a:srgbClr val="0027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改善计划</a:t>
              </a:r>
              <a:r>
                <a:rPr kumimoji="1" lang="zh-TW" altLang="en-US" sz="1800" b="0" dirty="0">
                  <a:solidFill>
                    <a:srgbClr val="0027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zh-TW" altLang="en-US" sz="1800" b="0" dirty="0">
                  <a:solidFill>
                    <a:srgbClr val="0027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</a:t>
              </a:r>
              <a:r>
                <a:rPr kumimoji="1" lang="zh-CN" altLang="en-US" sz="1800" b="0" dirty="0">
                  <a:solidFill>
                    <a:srgbClr val="0027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控制</a:t>
              </a:r>
              <a:endParaRPr kumimoji="1" lang="zh-TW" altLang="en-US" sz="1800" b="0" dirty="0">
                <a:solidFill>
                  <a:srgbClr val="0027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1431752" y="3242579"/>
              <a:ext cx="1107996" cy="3693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Font typeface="Monotype Sorts" pitchFamily="2" charset="2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zh-CN" altLang="en-US" sz="18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检查纠正</a:t>
              </a:r>
              <a:endParaRPr kumimoji="1" lang="zh-TW" altLang="en-US" sz="1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1419130" y="1245107"/>
              <a:ext cx="1210588" cy="400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Font typeface="Monotype Sorts" pitchFamily="2" charset="2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评审改进</a:t>
              </a:r>
              <a:endParaRPr kumimoji="1" lang="zh-TW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AutoShape 10"/>
            <p:cNvSpPr>
              <a:spLocks noChangeArrowheads="1"/>
            </p:cNvSpPr>
            <p:nvPr/>
          </p:nvSpPr>
          <p:spPr bwMode="auto">
            <a:xfrm>
              <a:off x="5277971" y="3413751"/>
              <a:ext cx="2181225" cy="942766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5605484" y="3648631"/>
              <a:ext cx="1649413" cy="707886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Font typeface="Monotype Sorts" pitchFamily="2" charset="2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zh-TW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可接受</a:t>
              </a:r>
              <a:r>
                <a:rPr kumimoji="1"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</a:t>
              </a:r>
              <a:r>
                <a:rPr kumimoji="1" lang="zh-TW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？</a:t>
              </a:r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5221075" y="1772043"/>
              <a:ext cx="23209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>
              <a:off x="6283112" y="1645217"/>
              <a:ext cx="0" cy="1524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Line 14"/>
            <p:cNvSpPr>
              <a:spLocks noChangeShapeType="1"/>
            </p:cNvSpPr>
            <p:nvPr/>
          </p:nvSpPr>
          <p:spPr bwMode="auto">
            <a:xfrm>
              <a:off x="5221075" y="1770569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Line 15"/>
            <p:cNvSpPr>
              <a:spLocks noChangeShapeType="1"/>
            </p:cNvSpPr>
            <p:nvPr/>
          </p:nvSpPr>
          <p:spPr bwMode="auto">
            <a:xfrm>
              <a:off x="7552456" y="1770569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5221075" y="2662571"/>
              <a:ext cx="23209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V="1">
              <a:off x="6353204" y="2694553"/>
              <a:ext cx="0" cy="1524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arrow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V="1">
              <a:off x="5202025" y="2416795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Line 19"/>
            <p:cNvSpPr>
              <a:spLocks noChangeShapeType="1"/>
            </p:cNvSpPr>
            <p:nvPr/>
          </p:nvSpPr>
          <p:spPr bwMode="auto">
            <a:xfrm flipV="1">
              <a:off x="7572427" y="2433971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Line 20"/>
            <p:cNvSpPr>
              <a:spLocks noChangeShapeType="1"/>
            </p:cNvSpPr>
            <p:nvPr/>
          </p:nvSpPr>
          <p:spPr bwMode="auto">
            <a:xfrm>
              <a:off x="6381537" y="3206069"/>
              <a:ext cx="0" cy="2211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Line 21"/>
            <p:cNvSpPr>
              <a:spLocks noChangeShapeType="1"/>
            </p:cNvSpPr>
            <p:nvPr/>
          </p:nvSpPr>
          <p:spPr bwMode="auto">
            <a:xfrm flipH="1">
              <a:off x="4728950" y="3885134"/>
              <a:ext cx="5334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Line 22"/>
            <p:cNvSpPr>
              <a:spLocks noChangeShapeType="1"/>
            </p:cNvSpPr>
            <p:nvPr/>
          </p:nvSpPr>
          <p:spPr bwMode="auto">
            <a:xfrm flipH="1">
              <a:off x="4768383" y="4578917"/>
              <a:ext cx="16002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Line 23"/>
            <p:cNvSpPr>
              <a:spLocks noChangeShapeType="1"/>
            </p:cNvSpPr>
            <p:nvPr/>
          </p:nvSpPr>
          <p:spPr bwMode="auto">
            <a:xfrm>
              <a:off x="1977600" y="1645217"/>
              <a:ext cx="0" cy="155075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arrow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Line 24"/>
            <p:cNvSpPr>
              <a:spLocks noChangeShapeType="1"/>
            </p:cNvSpPr>
            <p:nvPr/>
          </p:nvSpPr>
          <p:spPr bwMode="auto">
            <a:xfrm>
              <a:off x="1979400" y="3626417"/>
              <a:ext cx="6350" cy="91476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arrow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Line 25"/>
            <p:cNvSpPr>
              <a:spLocks noChangeShapeType="1"/>
            </p:cNvSpPr>
            <p:nvPr/>
          </p:nvSpPr>
          <p:spPr bwMode="auto">
            <a:xfrm flipH="1" flipV="1">
              <a:off x="2061950" y="3885134"/>
              <a:ext cx="121117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Line 26"/>
            <p:cNvSpPr>
              <a:spLocks noChangeShapeType="1"/>
            </p:cNvSpPr>
            <p:nvPr/>
          </p:nvSpPr>
          <p:spPr bwMode="auto">
            <a:xfrm>
              <a:off x="2061950" y="4541183"/>
              <a:ext cx="121117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arrow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Line 27"/>
            <p:cNvSpPr>
              <a:spLocks noChangeShapeType="1"/>
            </p:cNvSpPr>
            <p:nvPr/>
          </p:nvSpPr>
          <p:spPr bwMode="auto">
            <a:xfrm flipH="1">
              <a:off x="2629717" y="1432634"/>
              <a:ext cx="30481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arrow" w="med" len="med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2799991" y="2232888"/>
              <a:ext cx="1415772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Font typeface="Monotype Sorts" pitchFamily="2" charset="2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zh-CN" altLang="en-US" sz="2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持续改进</a:t>
              </a:r>
              <a:endParaRPr kumimoji="1" lang="zh-TW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Text Box 29"/>
            <p:cNvSpPr txBox="1">
              <a:spLocks noChangeArrowheads="1"/>
            </p:cNvSpPr>
            <p:nvPr/>
          </p:nvSpPr>
          <p:spPr bwMode="auto">
            <a:xfrm>
              <a:off x="4778409" y="3454966"/>
              <a:ext cx="532518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Font typeface="Monotype Sorts" pitchFamily="2" charset="2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zh-TW" sz="1800" b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</a:t>
              </a:r>
            </a:p>
          </p:txBody>
        </p:sp>
        <p:sp>
          <p:nvSpPr>
            <p:cNvPr id="59" name="Text Box 30"/>
            <p:cNvSpPr txBox="1">
              <a:spLocks noChangeArrowheads="1"/>
            </p:cNvSpPr>
            <p:nvPr/>
          </p:nvSpPr>
          <p:spPr bwMode="auto">
            <a:xfrm>
              <a:off x="4811033" y="4173716"/>
              <a:ext cx="559769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Font typeface="Monotype Sorts" pitchFamily="2" charset="2"/>
                <a:buBlip>
                  <a:blip r:embed="rId2"/>
                </a:buBlip>
                <a:defRPr sz="20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Font typeface="Monotype Sort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15000"/>
                </a:spcAft>
                <a:buClr>
                  <a:schemeClr val="tx2"/>
                </a:buClr>
                <a:buSzPct val="8500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zh-TW" sz="1800" b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Yes</a:t>
              </a:r>
            </a:p>
          </p:txBody>
        </p:sp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6368583" y="4350317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Oval 32"/>
            <p:cNvSpPr>
              <a:spLocks noChangeArrowheads="1"/>
            </p:cNvSpPr>
            <p:nvPr/>
          </p:nvSpPr>
          <p:spPr bwMode="auto">
            <a:xfrm>
              <a:off x="6989797" y="2825054"/>
              <a:ext cx="1165259" cy="347097"/>
            </a:xfrm>
            <a:prstGeom prst="ellipse">
              <a:avLst/>
            </a:prstGeom>
            <a:solidFill>
              <a:srgbClr val="72E9EC"/>
            </a:solidFill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1800" b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PLAN</a:t>
              </a:r>
            </a:p>
          </p:txBody>
        </p:sp>
        <p:sp>
          <p:nvSpPr>
            <p:cNvPr id="62" name="Oval 33"/>
            <p:cNvSpPr>
              <a:spLocks noChangeArrowheads="1"/>
            </p:cNvSpPr>
            <p:nvPr/>
          </p:nvSpPr>
          <p:spPr bwMode="auto">
            <a:xfrm>
              <a:off x="3493576" y="3116678"/>
              <a:ext cx="1054354" cy="336747"/>
            </a:xfrm>
            <a:prstGeom prst="ellipse">
              <a:avLst/>
            </a:prstGeom>
            <a:solidFill>
              <a:srgbClr val="72E9EC"/>
            </a:solidFill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DO</a:t>
              </a:r>
            </a:p>
          </p:txBody>
        </p:sp>
        <p:sp>
          <p:nvSpPr>
            <p:cNvPr id="63" name="Oval 34"/>
            <p:cNvSpPr>
              <a:spLocks noChangeArrowheads="1"/>
            </p:cNvSpPr>
            <p:nvPr/>
          </p:nvSpPr>
          <p:spPr bwMode="auto">
            <a:xfrm>
              <a:off x="611560" y="3648631"/>
              <a:ext cx="1162114" cy="381183"/>
            </a:xfrm>
            <a:prstGeom prst="ellipse">
              <a:avLst/>
            </a:prstGeom>
            <a:solidFill>
              <a:srgbClr val="72E9EC"/>
            </a:solidFill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1800" b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CHECK</a:t>
              </a:r>
            </a:p>
          </p:txBody>
        </p:sp>
        <p:sp>
          <p:nvSpPr>
            <p:cNvPr id="64" name="Oval 35"/>
            <p:cNvSpPr>
              <a:spLocks noChangeArrowheads="1"/>
            </p:cNvSpPr>
            <p:nvPr/>
          </p:nvSpPr>
          <p:spPr bwMode="auto">
            <a:xfrm>
              <a:off x="575154" y="1718018"/>
              <a:ext cx="1234925" cy="333701"/>
            </a:xfrm>
            <a:prstGeom prst="ellipse">
              <a:avLst/>
            </a:prstGeom>
            <a:solidFill>
              <a:srgbClr val="72E9EC"/>
            </a:solidFill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defRPr sz="28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1800" b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ACTION</a:t>
              </a:r>
            </a:p>
          </p:txBody>
        </p:sp>
      </p:grpSp>
      <p:sp>
        <p:nvSpPr>
          <p:cNvPr id="66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、风险管理</a:t>
            </a:r>
          </a:p>
        </p:txBody>
      </p:sp>
    </p:spTree>
    <p:extLst>
      <p:ext uri="{BB962C8B-B14F-4D97-AF65-F5344CB8AC3E}">
        <p14:creationId xmlns:p14="http://schemas.microsoft.com/office/powerpoint/2010/main" val="3012048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五边形 64"/>
          <p:cNvSpPr/>
          <p:nvPr/>
        </p:nvSpPr>
        <p:spPr>
          <a:xfrm>
            <a:off x="784451" y="1707653"/>
            <a:ext cx="2592288" cy="595271"/>
          </a:xfrm>
          <a:prstGeom prst="homePlate">
            <a:avLst>
              <a:gd name="adj" fmla="val 23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辨识与评估风险</a:t>
            </a:r>
          </a:p>
        </p:txBody>
      </p:sp>
      <p:sp>
        <p:nvSpPr>
          <p:cNvPr id="66" name="燕尾形 65"/>
          <p:cNvSpPr/>
          <p:nvPr/>
        </p:nvSpPr>
        <p:spPr>
          <a:xfrm>
            <a:off x="3376739" y="1707653"/>
            <a:ext cx="2592288" cy="595271"/>
          </a:xfrm>
          <a:prstGeom prst="chevron">
            <a:avLst>
              <a:gd name="adj" fmla="val 19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系统控制风险</a:t>
            </a:r>
          </a:p>
        </p:txBody>
      </p:sp>
      <p:sp>
        <p:nvSpPr>
          <p:cNvPr id="67" name="燕尾形 66"/>
          <p:cNvSpPr/>
          <p:nvPr/>
        </p:nvSpPr>
        <p:spPr>
          <a:xfrm>
            <a:off x="5969027" y="1707653"/>
            <a:ext cx="2592288" cy="595271"/>
          </a:xfrm>
          <a:prstGeom prst="chevron">
            <a:avLst>
              <a:gd name="adj" fmla="val 19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监控并实施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56253" y="2806981"/>
            <a:ext cx="553998" cy="15121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辨识风险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06165" y="2806981"/>
            <a:ext cx="553998" cy="15121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评估风险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20755" y="2806981"/>
            <a:ext cx="553998" cy="15121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制定措施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287934" y="2806981"/>
            <a:ext cx="553998" cy="15121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系统管理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96619" y="2806981"/>
            <a:ext cx="553998" cy="15121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明确重点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032460" y="2806981"/>
            <a:ext cx="553998" cy="15121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整体落实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44190" y="2806981"/>
            <a:ext cx="553998" cy="15121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隐患排查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630769" y="2796344"/>
            <a:ext cx="553998" cy="15121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持续改进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905131" y="2806981"/>
            <a:ext cx="553998" cy="15121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消除隐患</a:t>
            </a:r>
          </a:p>
        </p:txBody>
      </p:sp>
      <p:sp>
        <p:nvSpPr>
          <p:cNvPr id="77" name="等腰三角形 76"/>
          <p:cNvSpPr/>
          <p:nvPr/>
        </p:nvSpPr>
        <p:spPr>
          <a:xfrm rot="10800000">
            <a:off x="732776" y="2446941"/>
            <a:ext cx="2512720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等腰三角形 77"/>
          <p:cNvSpPr/>
          <p:nvPr/>
        </p:nvSpPr>
        <p:spPr>
          <a:xfrm rot="10800000">
            <a:off x="3308573" y="2436338"/>
            <a:ext cx="2512720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等腰三角形 78"/>
          <p:cNvSpPr/>
          <p:nvPr/>
        </p:nvSpPr>
        <p:spPr>
          <a:xfrm rot="10800000">
            <a:off x="5925770" y="2446941"/>
            <a:ext cx="2512720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888271" y="4424924"/>
            <a:ext cx="7654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发现风险和有效控制风险是关键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6253" y="1084776"/>
            <a:ext cx="722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现代安全管理理念的安全管理</a:t>
            </a: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、风险管理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611560" y="2662966"/>
            <a:ext cx="3600400" cy="1746445"/>
          </a:xfrm>
          <a:prstGeom prst="round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4212906" y="2678479"/>
            <a:ext cx="1511222" cy="1746445"/>
          </a:xfrm>
          <a:prstGeom prst="round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821292" y="2652363"/>
            <a:ext cx="982955" cy="1746445"/>
          </a:xfrm>
          <a:prstGeom prst="round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6854990" y="2652362"/>
            <a:ext cx="1634243" cy="1746445"/>
          </a:xfrm>
          <a:prstGeom prst="round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445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:\1%E5%8F%8C%E6%8E%A7%E8%B5%84%E6%96%99\640 (7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92086" y="1059581"/>
            <a:ext cx="8335692" cy="3702025"/>
            <a:chOff x="492086" y="1059581"/>
            <a:chExt cx="8335692" cy="3702025"/>
          </a:xfrm>
        </p:grpSpPr>
        <p:sp>
          <p:nvSpPr>
            <p:cNvPr id="36" name="下箭头 35"/>
            <p:cNvSpPr/>
            <p:nvPr/>
          </p:nvSpPr>
          <p:spPr>
            <a:xfrm rot="10800000">
              <a:off x="913387" y="2837804"/>
              <a:ext cx="196787" cy="16929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8028557" y="2845384"/>
              <a:ext cx="72008" cy="16853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五边形 2"/>
            <p:cNvSpPr/>
            <p:nvPr/>
          </p:nvSpPr>
          <p:spPr>
            <a:xfrm>
              <a:off x="492086" y="1866478"/>
              <a:ext cx="1280321" cy="969859"/>
            </a:xfrm>
            <a:prstGeom prst="homePlate">
              <a:avLst>
                <a:gd name="adj" fmla="val 21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确定危险源识别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方法</a:t>
              </a:r>
            </a:p>
          </p:txBody>
        </p:sp>
        <p:sp>
          <p:nvSpPr>
            <p:cNvPr id="4" name="燕尾形 3"/>
            <p:cNvSpPr/>
            <p:nvPr/>
          </p:nvSpPr>
          <p:spPr>
            <a:xfrm>
              <a:off x="1644215" y="1866478"/>
              <a:ext cx="1316159" cy="969859"/>
            </a:xfrm>
            <a:prstGeom prst="chevron">
              <a:avLst>
                <a:gd name="adj" fmla="val 21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划定危险源识别范围</a:t>
              </a:r>
            </a:p>
          </p:txBody>
        </p:sp>
        <p:sp>
          <p:nvSpPr>
            <p:cNvPr id="9" name="燕尾形 8"/>
            <p:cNvSpPr/>
            <p:nvPr/>
          </p:nvSpPr>
          <p:spPr>
            <a:xfrm>
              <a:off x="2808848" y="1873966"/>
              <a:ext cx="1316159" cy="962371"/>
            </a:xfrm>
            <a:prstGeom prst="chevron">
              <a:avLst>
                <a:gd name="adj" fmla="val 21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危险源识别</a:t>
              </a: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997423" y="1866478"/>
              <a:ext cx="1316159" cy="969859"/>
            </a:xfrm>
            <a:prstGeom prst="chevron">
              <a:avLst>
                <a:gd name="adj" fmla="val 21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进行风险评价</a:t>
              </a: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5182816" y="1873966"/>
              <a:ext cx="1316159" cy="962371"/>
            </a:xfrm>
            <a:prstGeom prst="chevron">
              <a:avLst>
                <a:gd name="adj" fmla="val 21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进行风险分级</a:t>
              </a: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6361111" y="1866478"/>
              <a:ext cx="1316159" cy="969859"/>
            </a:xfrm>
            <a:prstGeom prst="chevron">
              <a:avLst>
                <a:gd name="adj" fmla="val 21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策划风险控制措施</a:t>
              </a: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7511619" y="1853396"/>
              <a:ext cx="1316159" cy="982942"/>
            </a:xfrm>
            <a:prstGeom prst="chevron">
              <a:avLst>
                <a:gd name="adj" fmla="val 21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实施跟踪验证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2086" y="3162624"/>
              <a:ext cx="1064504" cy="1077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JHA/SCA/PHA/FIA/HAZOP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等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61185" y="3162624"/>
              <a:ext cx="1064504" cy="1077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明确识别范围（区域、场所）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08848" y="3162623"/>
              <a:ext cx="1064504" cy="1077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编制识别信息计算表、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97423" y="3162624"/>
              <a:ext cx="1064504" cy="1077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确定风险评价方法（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LEC/TRA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97285" y="3162622"/>
              <a:ext cx="1064504" cy="1077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编制风险评价分类统计信息表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82273" y="3153579"/>
              <a:ext cx="1064504" cy="1077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明确风险控制原则及要求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32309" y="3153578"/>
              <a:ext cx="1064504" cy="1077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制定实施计划并跟踪验证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59561" y="1377230"/>
              <a:ext cx="72008" cy="476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959560" y="1290414"/>
              <a:ext cx="7107939" cy="86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下箭头 25"/>
            <p:cNvSpPr/>
            <p:nvPr/>
          </p:nvSpPr>
          <p:spPr>
            <a:xfrm>
              <a:off x="7965302" y="1290414"/>
              <a:ext cx="204396" cy="5629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96142" y="1059581"/>
              <a:ext cx="376909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强化过程</a:t>
              </a:r>
            </a:p>
          </p:txBody>
        </p:sp>
        <p:sp>
          <p:nvSpPr>
            <p:cNvPr id="27" name="下箭头 26"/>
            <p:cNvSpPr/>
            <p:nvPr/>
          </p:nvSpPr>
          <p:spPr>
            <a:xfrm>
              <a:off x="516595" y="2836338"/>
              <a:ext cx="216024" cy="31724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下箭头 28"/>
            <p:cNvSpPr/>
            <p:nvPr/>
          </p:nvSpPr>
          <p:spPr>
            <a:xfrm>
              <a:off x="1772407" y="2823898"/>
              <a:ext cx="216024" cy="31724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下箭头 29"/>
            <p:cNvSpPr/>
            <p:nvPr/>
          </p:nvSpPr>
          <p:spPr>
            <a:xfrm>
              <a:off x="2852362" y="2855424"/>
              <a:ext cx="216024" cy="31724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下箭头 30"/>
            <p:cNvSpPr/>
            <p:nvPr/>
          </p:nvSpPr>
          <p:spPr>
            <a:xfrm>
              <a:off x="5205570" y="2845384"/>
              <a:ext cx="216024" cy="31724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下箭头 31"/>
            <p:cNvSpPr/>
            <p:nvPr/>
          </p:nvSpPr>
          <p:spPr>
            <a:xfrm>
              <a:off x="6390963" y="2855424"/>
              <a:ext cx="216024" cy="31724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下箭头 32"/>
            <p:cNvSpPr/>
            <p:nvPr/>
          </p:nvSpPr>
          <p:spPr>
            <a:xfrm>
              <a:off x="7569258" y="2823898"/>
              <a:ext cx="216024" cy="31724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952329" y="4443958"/>
              <a:ext cx="7148235" cy="86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下箭头 36"/>
            <p:cNvSpPr/>
            <p:nvPr/>
          </p:nvSpPr>
          <p:spPr>
            <a:xfrm>
              <a:off x="4084777" y="2860799"/>
              <a:ext cx="216024" cy="31724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12639" y="4299941"/>
              <a:ext cx="376909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定期更新</a:t>
              </a:r>
            </a:p>
          </p:txBody>
        </p:sp>
      </p:grpSp>
      <p:sp>
        <p:nvSpPr>
          <p:cNvPr id="40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</p:spTree>
    <p:extLst>
      <p:ext uri="{BB962C8B-B14F-4D97-AF65-F5344CB8AC3E}">
        <p14:creationId xmlns:p14="http://schemas.microsoft.com/office/powerpoint/2010/main" val="42257576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761057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划分生产作业过程举例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366829"/>
            <a:ext cx="801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划分作业区域的依据：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067694"/>
            <a:ext cx="194421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工作方式不同：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2931790"/>
            <a:ext cx="194421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作业内容不同：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3795886"/>
            <a:ext cx="194421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能量特征不同：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683568" y="2715766"/>
            <a:ext cx="7704856" cy="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83568" y="3579862"/>
            <a:ext cx="7704856" cy="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683568" y="4443958"/>
            <a:ext cx="7704856" cy="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59832" y="2067694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转动、往复运动、撞击、剪切等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9832" y="2931790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起重、电气焊、进入限制空间、维修等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9832" y="3795886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压缩气体、电能、化学品、热能等</a:t>
            </a:r>
          </a:p>
        </p:txBody>
      </p:sp>
    </p:spTree>
    <p:extLst>
      <p:ext uri="{BB962C8B-B14F-4D97-AF65-F5344CB8AC3E}">
        <p14:creationId xmlns:p14="http://schemas.microsoft.com/office/powerpoint/2010/main" val="15255844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BDAAgGBgcGBQgHBwcJCQgKDBQNDAsLDBkSEw8UHRofHh0aHBwgJC4nICIsIxwcKDcpLDAxNDQ0Hyc5PTgyPC4zNDL/2wBDAQkJCQwLDBgNDRgyIRwhMjIyMjIyMjIyMjIyMjIyMjIyMjIyMjIyMjIyMjIyMjIyMjIyMjIyMjIyMjIyMjIyMjL/wAARCAEsAc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7e3ZVBcrGvqeTVpHtkH3WlP+0cCrgtbcclSMeoqUWlvKMDBNY3NLFUXTONowi/3VoYdGRtrDkH3qZdLjWUjccH3qyNJz91jSuFg8yOeBZ1XGeHH91v8A69VAr3dwIIycE4I7VP8A2ZPEH2NlXGCtFna3VtC2R++fgt/dFK47GgJYYVEEabyowxPTNLHZJdHLRrt9AKIIfKXAiLn3qUvOeNrL7LSuFiCfRrSBWlUFG6kir50aMqJoZWjmkAZpAuWIx0qvK7fZnDocY71p2Oux2CWtwGj3onRx1ouOxjnSbwJ50V/IjZPWsl5tYllaMXQNsn+tnx09h611GpaxN4nnWRoo7W0X5SYxgyH0H+NK0cKpBDCiiNGztA4p3JsULS7XTot8Nk0sDc+YD8xrRsvEWnXdytv5jxzH+CRetNsP9FuZbPaCp+eIHpjvV3+z7aWUSNbxh9w+YDmhAxka7dRBGRgkCteALJERJhmDdTWRfWpnkkgDlCTwwPNRW1trNrFOlvMksjENGZeg9RRoF2bn2aPcSrNz2pJITGu5hgVU/tiW0gU3VkzSgfMI14qa08SaZfOIzfx27jkxyx4I/Ojl7D5mK0YHJBA7cVXuZYYAokbLt91F5Zvwp+panElp9phnHkswUStgtJk4+RKzJ4Xa6iEUbWUaOHeeZsyFT3PpS5Ghpt9B0d7It2Y5YjHMki7Y1+Zip9fSmeIgf7SvEJ2qVHLHAHFQJdR2t7dx6Iv22W4wTMx4jI9z1qzbeH5tTuftGqTPey4+4vyxj6+tKL5tkbKlGPvVHby6mY051FrWHRrN5Jbcg/aH4jB9avr4Za5Ml1qdw1/d9eOI09q6XTrCKOzVDjYrECOMbVH+NXpFBheKNVGVI2gVqqfVkSxTStSXKvxKlrZJ5EQkwQFGI14UVNezw2lhLLM4jhVeWP8AKo5r+z0q0Q6jdRwlV+7nLH8K5PWfHvmQSQ6XZKUbgy3C7s/Rau6Wxyb6nWW97bCzWaW4iihVB+9Zhg1h6n4+srJXXS7c3UoHEsnC5rjIdNutQZNkbuZDuKDO3PsOgrprHwMdm7Up0toz1UHLYqeZ9WUo32Rg32s6trrD7XcMynkRpwo+lWYfDV6sCXM9vJHak4MzjAH4V2Mn9maBpwfSrZGkVgrTzpu/L3rnNQ12a8n2zSz3Ldw52oP+A/41jKol0udNLDSmX4dL8M6fbMubnU7iQbh5Y2Ih+ppZvFc9rZJZS6gI4iMCKAZbHpmuM1C6vpTLHJckIDxGnAx+FTDQrqKyt5mAHnHCnaSAD3J7VCdWe2x2fV6NJJ1GWrnWJGUiyhMQ7yOcsfxqrNBDdKGuQGZ+DuPPWkTzLO5nguI0mToMP90+oxWw/jDRrDSlt10mF7nGGnnO7PuB1FKnRbZrVxFOklfU7O3t1j0VEjTaixAD249a5W7nghmRZbnbGMZCcnHeubm8R63rGIbSG5kixhQo2IB+FV30W+KmTUb5IFx/qoTlj+VdnLbc8T0LuvX+gfbfNtVmdAm1luW4J/vACqz6xe63Z4t1ubqdXCrEF2xhPWrGlaZpouUCac0oI/11wckn6V3Fjppg+YNhcfdUBQPyq7odjiLHwPr+sFY57iK2iPPlr2robT4e6JpkwS4k+2TAZOW4Bremv7OzB865QeyHJNYa6s0d072tsz7zlWYYBFS6iQ4xk1ojoYLO3hjEUFuqIOyjFOlnhtlzNMkQ9M9a5O516dzi41COAE42R8mrVpp+nXMgN9cTMD0LHg1k6ptHDTavYvT+ItPt8+Vulf0UdapPreq3YK2dmUXsxHQVq3uj2lpDZ3FgECiZVYYzuBrXv7WSPTJxaYaVAX2EYJ9QKXM2h+yta5wU9tdy7Zr64kVH5UqOtdHpHhbRpkWXzJLk4yQRgKa1LSGHUfC8MTbN0sRVMjlWNYVnp+qpZxPFOd0EhjcIeOO59aSfcqVP+Xodla6ba2igW9uqDHYVcEQI4HNYmk+Iop1aGRiZkO07uAxrWElxcAGKMlT/ABdB+tD06krzJtgX72B+NQXM0EMTu5JVeSVFVnnhTf595FEV6rnJrHv9b0wRtGJpHHQnPX8Kh1IrdhdGpYzCWUlTy4yNx7VYugVhLjr2zXHt4m2YW0t84+6cZxWde6vrF0rO8pUemcUo+89EQ2jr5HWNN1xdqPYGqUut6VbdQ8zfXiuShtbm4AZ3kcnsM1fg0aRufKA/3zWnJJsjmLdz4tllUx2tsFB4rJlvdTnTaZCkY7E1tx6QQBufHsgxUyabAvJTcf8AarVUl1IcjlDbSE5M4z/u0V1ht0BwI1/Kiq9nEXMc8I7yMfvrKO4Tu0fX8qULpsxxIjW7/wC0MU201y3GAbkH/eGDWoup6bOoEkkTD0YVizoRntowZS1vIHz0wc1RvkuLCPLZ3HhVx1NbrQ6TtMsd0ICATmN+v4VnWccl1KupXMySwRsUiVuv1NSMjh+0fZw06AMRjaOpNIk3l3CqwIDfKM9M1sTSPPtX7H5CH/loeail0SGfPl3IkkHPJ6GiyAgjuoDN5ZQ5HUkVaEcbDIGM0RwqfKIUl3ByMc5HWobqUW2AVJkPCoKVguSmONvkIy/oe9ZuoaZCyqHVcnirVtbSCT7TcM3mnogPSrJjMxw/IzmhxFzIyLTThJcKjSOBjAAPGPStSO0EU/lr2XqaW2VYZnbYCe3PSrULh3klPHsPShJoG02UNRhlREuYxloDnj+73q/HKXVJFQ7XAYEe9WVeGQMpOVIwQR1FUtKby3nsWY/ujujPqppX1Ksmia4+XUD7kfyqzFJsukJIweCT6etVNTmSC8DEFslVVR1JrG1O5aWFtu8S+aI/IiJ2qc/xt7+1WZHRz63bxyNCgSZwPmLH5FHqTXPSxf21bXl5b21vJJExVruQbU2/7A7ms+4drXWdl3svZVTEVrbD5VPof/r1bt9Ev7q22Xsxhtt277JbnA/4E1UpeRsqNleo7IoGysEe3j0x7i+1BR+8wSUj/HoK3rbRbrWGW41ed7lsbRAhwgA/vHvW/ZaZa2cKxxxqiY+4g/me5qxbTKsXlg7ACTj1pqF/iG66irUlbz6mfHpcFtqlvH5aAeWcJGMDArWe4it1wzLEvZa52/uLyW+dopkj2KQh9q4u7fVL1Xf7W+49cdaalbY5W3J3Z2174o03Rwwmukfknyo+XJrmb/x5qV8Gj06IWcJH3+rn8a5uz0SSbUDDMxySCe7V6RpHhq2iKLZWLXcuMs8gwBSc7bj5LnH6doWpawwmkWSVm6ySZxXTweEtPgh23twXY9Ei65rbN8ts5i1KKe0RTgpEvBHua0rG50W7jBsZY5CB1XlhUavYvRbmLbQ3NpCIbfEcWcByvzYq0loVYPITIeuWPGav3TW8MRe6ljtwDkNK2D+Vc1qXjfR7LcId93IOhb5E/wATSVKUndjdSK0RuzwQalALWeN2QMGCx9iKranY6FCI5LwQWpT+Ev8AM/1ArhpvGGv6w5i06KRUPGIE2j/vqn2ngnWtRbzNQuvsyNyQpy35mto0ktyfazXwsv6z4l0Lyxb2tpECeBLLwB7471inW/EN9b/2Tp6T3VshwCEAT88dK63TvBGjae4doDcygfflOa37VYhah0EVvEDjPCir91EuUpbs86tPAmtX7A6heJaxnqkfb8a6DTfA2j2LB3t/tEmfvSknNdC2paej7IzNdvn7sCZH51Mq6zcf6i1gsUP8cp3N+VJzBRZGNNjEDqiLDGVPyIMYFeXLprpdSN5hIRm4bmvXhHJFF5csnmygfNJjGa4qaAJe5xxuPbr9ai3UdyxbQRwWccxgW0uCBte5lGwj1xWjD4alvIzJda2bkHkR2pAWuS1HRr+OUzzW0xic5R+WBFVraS6s3BtrmSIj+6en4VjKo09VoepDAxlFSUjqbjTXsHH2fT4wB1d/nNZl/wDa3lhLSbhu+6BgVNa+K9QiAS6RJ0Hc8NWnb39hqWFWJ45D/CV6H61La3uaqmqas1Y5ldNWd2m8hYWzgDHWmFbyzyzPmMHlQK62W0ji+/KgHueapTGxAwZWc5wAgrDR7O5u8ZRirXMOLWpJXhjhSRdsgc7vu8V2n9vyXEDrLASWUgMg74rCVIwcw2Q3A53yd/wqXy7+Y4MuzP8ADGvFawVTojhr4mjLZGnpaRWemQiWaKLB3bWbLA561FbatZ6dJcb5muVeXfGF4H41ny6NOTEXLnc+PmbFakWhxx5yUU+wzVqlN7uxxOvfZGR9rh3zNa2DfvZTLk54Jp819rFzGENwY0A4UGt5NPtl673/AN41MIIY1IWJBwegq44dbtmTqPqcha6bcXqeZK0rknoOBWhF4fK8lEX/AHjk1uWKhbYfU9KteUSc4xWqpxXQjmbMWPR4x952I9BwKfLp9ulu+2MZx1Nax8qP70i59M0x0EyMsaO+R2WrSiHvFW3twsKfL27VOIR6Vbh0+9YBUt8DHVzUsel3kkhQuAe4UUXDlZRMPqMe5qNgq8bsmt+Lw6zD96zN/vGr0OhQxjkL+VO4uU48xEnqfyoruxpcAGMUUXCx8/NFZyBSjITV+LT7dkBwnTpXNCxgIwN6/wC61Na3QMscU0wcnH3zXPY3TOpbRElUFY/cYp8FhII1gBIiQ7tmOp9SaxrdJraEwQXtwGPJZWzirkbazGyumqS4Ug7Wx831qXFlJo2mtpm4aVgB0AzimLYkSZ8xt3XI4ptnqN6UaX7Sjhj/AKtk4Bptxq16riNRbSSt91QmD+NLlY7mhGba102RJYJ5LpcmORXwBn1rAtp7mO486RDPcvwuTworZS5eSzMc8EXnEclGwKYlukVwjy7yoGcIMmjUWgRrdt/rOPWrESMHUNnk1YjuLaedYVeRJG6eYmF/MVMjQ/aDF5yGRDhlB5HvTuKyKIVRK24U5fl2yLwR29R6U58LJPnsDUUl3ElufLCu6puJbhQKaJ8i5KYYUEruBERncTisDUtUFvPDdW8ePK4YN96RD6Cq99LIMB7gLHJF5kUko4B9FFNW0ur4pNFbtAkqCOWWTlmPqB2o0NYUpSXM9EX9c1KHzrSXLb2CSiJDlj7fWo1sb7UFMHlNYWlxJ5jQg7ndvUntWzY6Baaa8MgXMhbDSOcsfx7Vfup4bUJI7JGiMSWY4qlDqxOtGH8NfMpWmiWumJGIkCktgkdT9T3rUk2i3dQVjQfxHgVxuseK4Z5UXTZZWljPDKPk/H1rMB1rXZ9t3NJ5fAAI2pVXsYtyk7vc6fUPGFhZsYbYG7nAwccKPxrmbzUNZ1xl3F1h3YKRDAH410ul+DLSFxLKHu3AwUiGVX6muzstKPlKiCO0g/uRjLH6mpvfbUFFdTjbbS7iDSwby7gY4wq55x6VmxWiQ7mj3yq3QDjFd9qnhzQ57cJcxswU7xh8HP1rldc1DS7WZM3EeETaFjPSk1OfxDbjHYrWFheXs7SRrHDCDtLkcmuvbUPsFurNv2qoAIO2vPI/F1zbwMmlW/nNISVkIyR+J4quLDxBr026+vWjB/hB3cfyqo0khOb2Or1Lx1ZxIVYqwPVAN361zX/CXX9zug0LTvK3Hlo0wT9TW3p/gTTrdleYNcsOrScityJtOssxIYo9vG1Fyf0rW8URZnEf8IrrGszia8uDbxHqJG3tnvW9pngbS7Nw0sRuZPV+RW6tzPOwW0sZGB4DzcCrA0y+uMfab0RKescIx+tS6qRSgxiR22nw43RQL6DAxTF1CORtlrbzXLdjjArRg0Wyh+YQrK396Y7jUj6bHcOGz5YHdeMVDncfKU1stWu0w7w2URGCFG5jVMeFvKfAlNyOyzZwv0raa1vLeErZ3yyP2E3NJ9svYlAurYhB9+VTgCpd2NaEenQtbwtGuE28fIuKtAPnk/nzUK3FmubiW8SOM9EJ5qhd+JbKEn7Kksz9/l4rK+u5d0X5FzMfeuRu4Wa6bahb5yOO1WV8Q3uoFjawLGvTLUCw1G7OZJX57KMCteeXRGVle50lnq0Flp0Md1PHhVwYyMmsTU73Qr4ts05pHP8AGny02DQMXhWU5wufmOa1o9Jgj/hyKPZSluy41pQ+FnJi2SFTJBYKMcgyHJFW47K9uQGLkBhnaq4rpZrWJbdwsag/SpY7d2iUDgYpxoRW4pVZy3ZzsehDO6Qg/wC8c1NJpMKvCAeA38IreFoO5A+nNONluZCoZtpz0rRRSIu2Zy2UKdEH4iphCV6cD2FXnhnUEpbEj3qjJ9sbgERj2607IcYNle8iYmLIzhs0sjRIfnlUfjUr6az8vJI/Hc4qVLSO3XEtquOzYyaG2tjSOHb0bMmfUrK2GXmJ+gpLS8OolhaRg4/idsVq3WmW2oKixuiBTl1x1FZN/ojWpV7ZmjYthCgzWUpy6HbSwdJqzepqWekXMsxg89VAXcdq561pJ4ayZRJI79NmTisOxv77SJGa8MkrPgM3U49q6m01+0uImdm8vHZ+ppxlfcwq4ecNYq6H22iW9uxIjTH0zWglvGgwFAqi2u2ShvnPAzUGl67Fqt3IkR+ROnvWmhhKE0rtGyFA7VDCoFxJgVIZo1OGdQfc1knWbaG5ky4YZwNuTRoZ6m1RWC/iBju8uB8DoSKrNq99IpAVUz0y1FwOnzRXIG9vSc+ctFFwPGftenqo3/L+FTFbEESI/JrMNnKbhchWXsBV5bFiMspJ/SsWjVNmrbpZbcJcLz+dWfsNrjcHDH/erGFiykFVVTUV01zCoVI8M3BYdqVhqR1V7p9ibGNrO6Yy4w6gYArFt7CVZQElZWc8ueTiqthDL5BESNt7sT1NbJjkFlFtBEi9xUjuWI9NaPJMpb0LCrjxurKqkbgOKzFnvlxhySOzCtITu0KTttVwOc9KYmx4M4BDJn6Gnre2kW1LqNY5DwkhXk+x/wAaxrvxMI38qGJZJc4+X1qhJdz3UiHyjLK0mQg5APox/pQOMXLYsa5Mz3kkDSFIlYZI4HPcmqlmLi6ljSzV52iDI0svEW0/3R3rXj0B7t5LzVZN0mQfKThB7Y71qTXNnpksIdlhXZwxGFAq1HuHNCHm/wACjp3h6KNDPduZpV4Bk7ewHatK9u4orOFIo2ZiQwC9eO1YV14qUNJDpULTy/32HAP0pLG21Q5uL+QRQkbiW7fQUXSIlKc3dkOpeKLyUvHa2RDJyCx+6a5NRqeuansvp5CuRkfwL+ArqYrRPtLTxS+bG/3W7N+NaGlaa7yNdSyRxxB+EjGWP1qHJvYOVbsdpGg6XaE+Vi7mB5LHaimt5bbzCROylB0VAAtIZnuiUtdOjVe8jrirdnp9rZofOnO487Qe9NQvux89tkEDmAFLbcoPYcZ+tYGv+ML3SLtbK2tJribGcgHbXQPD8p+xzTA/35cYqF5IQVE8omkXoI171pGNjNu5xMkXi3xCwNzL9kgPOM4wPoKq6j4bj0UQvPE97JKMhpGwo/AV6J5GoXULrb2flKRjdJ1qjr8G6CzWUZZFKkn1xTbvsJJdTk9IXzmciFtqkBoY04x7AV2FnZ6vLhbawitYQOHlbn8qo+EzFBqE4ZgGZMgmu0XLH5XJHXOazc2i7GZF4feT/j+vpZv9iP5R+lXk0GwQh4YRG4GA/enXF2LfCmWNW6nee1UZdetlbb5jTMegjFRzphY0WsxbwriQFUO455NSoDIgZUOPp2rBl1m+fBtrcRhefn5JqNV1TUEEk1w6huy8CnaT2Qcxt3c1rFCwkuERgOBnmsr+2bUIAnnTMR90DioRoiC4i8xy2c55zWomn20WMr09aapye7sTz9jMXW72YsltbpHtOCTzTWt9Uvj+/uJCh/hHArXt4FSWYqmcnjA61dS1uHxiIgf7fFWqUFvqJts5ey0IOjPKwJDH7xya0l0u2jU5Un5T2xW1BpMiqQ0igEk/KM1JcaSgtZCGkL7ThicYquWK2Qnc5fRoUjikIQHk9q0/OiQfvJUX6tzXM3tnNFY3LrdSBk5G045zVOKCYqqOu9eCXJ5NCdgsd7a2UlzKLiMqYmXG6r0dgvRpM/QVa0qGOPToQq4+UVcUKOnFXdhYpLp0WMFCfrTxp8fAIwB2FXKCQOpAoGQLZQLyEFSrGqjhRSNKi9WFRteRA9zRcCYqPQVWns4ZEY7ADimvfY+6n5mqtxezGJsFV4pNjTaehTls7h4pPK5x606C9RPkm+U9MMOtVJ2maIkzsMr0WqrKhO6V2cgcbjUOTWx0xndWkad5FauhkRQrf3kNY6aoYpTGGZh7jOabLKEI2sdp6jtUazxIcAcHrWUpNvRHTGcIxtuW5pIbsJvBUg544zWRNZSvcl0ZVO7qfSraXm5SBEeuMkUxjPI4cKR36UrXB4lxjaOhJHZZ+++cjDYqSxsYbBnEDOuTk4aoh5/XgfU1FI0g/wCWwBPpVq5yym5bs1HZAMs2fcsTVW3uoki5dQdx6ismUknLzSlQcnBxSSPHcvGYkJQDii5k4mvLqEWw4fJqudQGMKCarLGEHIRR/tMKjku7aI5e6gTHo1UHKWhfSf3G/Kis7+19P/5/l/AUUC5UebR2srAbpivtnpU/+kwHCTE8fxNWZY3fmwSBmIKHaNx5IqhrnmPLbujsVK4OG/nUcyRqqTbsbMt9evKIdwyPmJz29q0IJLm5mjWcbkxwa4mKV4bhJ4lkDhdvztmuli1xIzGBMAwxuGw8Uc0SpUJRNqO5ntcxog8sZOK14LstpBuWQFkPIHeuV/ty2feZJfxC9an03WxdaTJHHhF3lTnr7U210J9nKxrSeI7aFFMsbBzyAKU6tDew2srLJtLENEnLH04qjYaBPet5sqhFAyWb+ldPbW+m6TbGRnjQbQWkYjrT5RaR+LUzNP8ADbyO0s+YYmk+5n5iPc/0racWmmW6pFCdyPuwo7ViP4nu9RuZYNJtjKob/XEYAqKBLmNJLi/upZpSCDCnT86d0tyXKc9HsGpeLr35/wCz7BiHOGkk6D8Kq6Ro17rObzWL2Rx2hUZOP6VZnt5FsgyjyQFBIfrg+tV01yDTf3cdxJLNjpHzUXkxJJbnWaZpS26fuIRCD1YjLGrd7c6XpNs0l9Mi9jvOSR9K46K/8U6suLUfYocffb72Kni8LWcLpc6pdtcSYyC5LZP0pqnbVg5X2IdR8VQXUiRaDp5aGIEB3G1B71a0rWtW3R21tZ2rEndJIxOPfFWL/ToJtItyqlF3soAGAR74qHQ7S2igcTvIFLcBe/8A9aqbRKVzpv7Q83CTXS7u8dvzzU6WV/chWtrTyuc75z1H0pbXUtIt5I0togj46InJ/GtEa3Yhd7XLKPRutQ5pFOJVj0S6lkH21ndB/CpwoNXrW1itflWJUbPHGTWbJ4n83Is4JpNp+8eAaqzXOsXcZuVK2/y8euKlycu7FdI6cy+Xkyyhcf3ziuY1q9tLryylwpKMd2BmoL3RmexMlzdSSOSDndWimmWttZcKuSnGSOapRm93YmUkY+nO1tI0kNr55Zf+Wo+WtGMarfqrtL5KHjbHxxWrbiN9kMZQMUwBmtG30qbyVDE8c8CrVNbt3FdnM22jK80rXErSENjnnitBdPgSeLamcV0NvoygsSOpzzV9LCJMHA49qtKPYVjnxbHayxxdR6VLBYTiJUKhTXRLCijGP0pcKrZwBTCyMiPSCxUuxOPSrcelwoc7Bn1NXWkRergVE13CP4s/SgY5bdFHH8qcY1wM8/WqzaggHyqfxqvLqT5CqoBPegDTAA6CmzIkkZR8bT15rHe8kz8035VE12mDukY0XAx9Y0hjcNHCdyN3FYVwfsUrW0inzABggV1omSbJTgetYWrj/THGBnaKQHUaNqP/ABLYwVLFeOtWBfSlidwVSeK5nTZnSzKqwCg85qbzpDKqhm29iKGwOhN0SOZajNyp4LE1nohxlgfxNKWjQ/NJEpHq1Tcdi39qXJHf3qNrls8CoFkhbJWdT7AUx5412ny7ht3otAEj3L9uvuaqzXUrfKxVVPUmnGSRh8li5/33AqCaO4lBR4beJSOctkikUincTSEMnmYXt7ipYoBIikB3yO1VbjTLm4tHga6TYRgBRjI+vap4NInigjhN1cYA4VDwPxosUTfZwg5i/Fjio2EUYy0lunuWFPPh8SAb4pHI6l5TUkfh6JBxbW4P+0S1KwXKDahZR8G+jPtGpJpI763mYiMXDjI52YFSXV3pmlSGKe6hideyQjNbMenI8aP50jKwyCOKVh3MyMQspzG+4HH4U4tAq4EQz6sRWoumQA/dJ+pp4sYV6RLj3GaLBc5qbEsnlqETI64zVCTTI22q11clRwNi4zXYSWyj7qD6BarTQgsn14xS1E2cyPD0DfdguJD6yPViPw/EmCthCD6uc106RHb/APXp3lCq1Fc58aRgY8i1Htsord8uikFz5rXTLY5wlxx70p0yAdDc/nWqsEgghl+0Q5lzlc9KbaSRTmdZ7hI3i42r3rHkn2PX+sUO7Mn+z4sgCS4GOeeadLapI/mNcTFumcAZq+0U11b/AOioWnY8L7VmzwajAq77YEZ2nnp71cacnuc9bFQi06a5hzaWiOpnnmERP9z+ddTo82haZCC5LTD1WsaM3TRJZhjKr/NuccfnRDGZg6oMtG20nHWk+aL0Lp+zqw5paHVS+L7Z42jt4zg8Ev2rOm1DTXd1klWRXxwQcA1lNbrHJh5l+UZIHJPtimRQx3KyGPeQhx93ipcpt2sP6th4rmbZsxavbWVs9tBIFQnJCnGai/tneG8iVQcdGOcH2rNWxYwh3Vwc7Thc/jUyaXcqHubaMyLCMkkYAoTmugexoOOk2TSXKXU8Yv8AUGl3jG1TtAx61qQy2Omm28mOETONxJGVI9PrXOtpV1dtFcvsxI3zjOCldDZaI/mW5BLqh3AYzn2p+1l0RnLC0o681vInXXNX1CYJFZOtqTt3L8o//VXQCEZjWNlxGArnt71Gum3dxIGkJRQNyr0x+Aq9Ho8aqZJ5GYMhZsHAzVrmfQ5JygvhIrmWCS0SFZN7+ZkKozxUdnZXCxSCKAt7vxirNtqGk2iwpykicnKZ/Wp4tetriSWO3gmlbbu5GBVcqt7zMoJylaO4R6RKXiaWbbn/AJ5jBq7baVbRTyEQlzgYLGqjX97KgCIsQA4IGTVFo7u5yZ7qXP8AdBxWftIL4YnbHLqkvjkl8zdMlrZW7rLPDbjnIzk/pWdJ4j0tYvJQy3Jxj5eBWPJpZJOSx+p61VOiyysUj3KR03Hin7dvZGv9mxgruZuy6umoxeSY/IUdAr8msq8tQbjck8wGBt3N09aSDwjcNIst1qixgfwxdvxrpWsrb+w5Njecy8eYeorWOp59WKjLQj8LmODVbIOc7SwLMfWvRTeW6/8ALVfwryixb7Pf220FgrdCetdSb9uQIwB+tXexnY6YanFyFVmx3NNbUnz8qAe5NcxFe3MxOSF9hT3kMe0yOx+lK4WN6TUmxzKq/SqkmoqznzJSfSskShz8sch/Cmsszvu8kKo6bmouFjW+2AgFVJpv2mQscLiqSx3rABQigegJoe2ughea42qOp4GKBFpppMcsBVKa4AbLzc545pU00yqHaYyKRkHcTmnrpccS52AknqRRcZTjukWQ73DY5yMmqup3Mjqr2bSLcR/Mvy/K49CK2o7MBiMDr2FOa0B3K+csMBvSi4jjbLxRPLqxjkieCIDhNud3v9K1b+bzrguBjMfWluPDzvBHHESHgB2yKcbs9QajvLc2ht4iSWMPJ960toSUJNVktpYLaJHkMwLbVXJOK37S2kuIIjM00bsMhFbFUdE0yW51dblCBHDGY5B356V09vbBPIUggjINZSLRDHo6HG9WP+9ITVpNLhz/AKuPI6nGeKuurCFgoOe2Kzrt5/Ojhik8tZPldgeRS1GVNojutoA4bgitiGJZh82cD0NYETqsihpA+1sbs9a6DT1ZXkLMMMfk96uxJxGo6x5U8sShgVYj1rPOs3v2iONFzGeXkfp9BWF4ocw6jfskjo4mI+U+9UdDnkk8UrBJOzQm1LkM3GfWm9QPR2usbQTjPAzW/bZZ049K5N/3kluwwRxgqc/lXa2UYaWMH0oWwiYIaCnFXvITpg04Qxj+EVPKXc881rwTeatq1xdLcwxxS4wGGTXYQQGG3iizu2IFyOnFagjQH7opQijoBTsK5nCMnoppwhY/wmtAY9KKXKFzP+yM3bFUfsjTThFwCPWt49Ko2wxdPUuIXIV06UDllpy6czDJkA+grR3cHimqTs+7V2QXKP8AZf8A01P5UVoZb0oosgufGiWdw9us4J8tjgEHJz9K19K0eGNvtF/IQcZ2g8mm2uoTW+lGO2jjRlOXkIyfyqK2zbayk5m+0xbQWLnjntWcEjqrTnzctjpbWWS+V49Lh8uOL70jcZFUp4oY7rd5zSOOqg5H41q6F9oWeeIQqsMnyso7A1bu9IjtwFSNREX2uCOADV20OZXOfbM7osSrAvYZyf8A61Trp9zHBttrqNzkblC/1rbutPikhWCzUgL8oKjgD61Np2hCxb97cKrf7RzWUn2OilJRi7uxy1vDdvcvA5BRj82F5B+tbmm2LQWckL4USDPrWznTLfzW3mUxjc6IvX3pRqihBJbW0RV+ct1X60lF33KnW5o2WxFBYutusSxFj/ePAq2unyLbsJZNkZGSqjrU+kXUt7HcPcbMo2AFHFavlxkbWA2sOTV8l9zn5nsc5b6fo25pGYvKMNjB4rbtGWXTpZ7KIlowQqPxk1G+nxwBZopGBc4O7mrmkgrb3KORhWzzxxTWmwm7u7Fs45bmyScv84XdtU8H2qzp1mlzZvIxbExzjPQelRyQLbwbbZlQAYVF6kHrV2JPKRoLeTaHTMbejf8A16BadDH1fQnggNwswdUHCutQ+FEzrbqyqcx4q5LqU93plzFdwCCRW2BMZ3D1rJ0u7lsdQaeBA8u3agI4J96bBM9DFrGwxtU+2KrSaOsk28RqQRUmjGcacjXzoJmO58cAVrxoCMgUrFqbXU5m80qFAFmUCMnrmszybVZm2RyOBwOK7uSCBwqzBDk8A96ghtYhdEeWAoHTFLlH7V9zgtUj1Bf9IsrcgIuTG/3WHr7VU0m6uDpdxbXiqk8hLGNByBXqxhjKlSikEYIxxXN6nZwK1w4jAcRkKQO1aRj2MZSODjl8u5jl3BdvOfStnQYLvUZJLi7IABwNp6isqC3Ju4I3UlGfkHuK9Nt9Mt7WD92oCbc4HekNGKlkqvtHAqdrdViZsEkA7a1obSN/nOeR09KiurmwsZkjlKKXHGTzTUQbsjL05ZJrNJJ02ynOQR71LeW+YCQMYINbi/Z8Bhs5HrWdqOq2VtcxW8rxqHYDrS5WJvS4QQN5a/KenpSXumNf2clsxKBx1A6VqpLGygqykEdQeKkznvTsFzJttMa3tooFyQihQTUstkRCSccc1o1XvriG1tHkmkREHUucCk0BVhshIGYOMZ7VObBCuGbNQQX9lbI264jUMcg545qUavYMQFuo8k4H1p2QGYU2ySp1wCBWBrpUTWu51DCPnJHFWvGupnRbJzauWup+nHCL6mqvhzSLXUfD1teXECTySZ3yOfmJq7XQiXwVfIdRvbWUAOQDHz98V2IRfOBwOvFZFpp9nYMGS2jTnIK9jWqkqM2Acn1qbDJp3VIXOQpwcGuDEdvfS3UkqS5Q4UnIy3qK1vELTtLGsEnI+8M1zGowa3NHGLO6KENlsNjIpNtOxqqadPnv8i3p0JiluozG+xWBXcK6aO2E9vbsXdWQcbGxXFadZa/FqMUt3eE24bLgtnIrrYz5vMasy56gU0ZHk/iy2ujqeo+XHKwE/GEJzVXStAu9W8S2Nq1rcCHyiZWA29BwM17AbqJWKlk3KeQSM/SrEF3Csqsz7QBySMYpgYOneHLuztYIFgIjjckbm6V2FrG0TqSM1D/aNqy4E43Y6Vl+KL2W28N3VxazNFKo+Vl6imKx0MUx+1yxMWJPzAY4Aq0D7V5H4G1XWPEJuJ21VlljUKxKZq34s1TWNDW2I1eQmTOQFxRbS5SV3uepZ5xRWZoFxJcaHaTSyF3eMMWPetBJUkzsdWx1wc4pCH0U3coGcj86XeBQAMTjjrWdZRSR3crSsCWPH0q6k8U2RHIrkcHac4rkvEPiX+wmjitHt7i9dwHid8eWncn0pWumB2O4Y/rUD3UEKDzZFXPqaLa4jurVJopEdXGdyNkdO1c/4qtvMt7aTbnDbT9DTS1sFzd/tGz/AOfiP/vqiuAGnW2OQR+Joq+QnmPJ/wDhGWU3CG8KlANoUffpqeFwtyrvdiNcDG7jn6V12nWAuCzTSeYjIGVV4x7Vdbw/YPKskkG5kPBJ6Vg4cu5v7Wb1buZVqiDzI7J3luNuSEGQcVuGKW505GlURyMASCOhqa1s47SQvAAjH+JRzWike9AW+Zu5PehWsZsw0t7qKSNZpBw38AGMVaudPtrm4Lbv36DIHrWp5ajqoqN1UXULbRnJphuc/caTcurtCihnQqe1N03Rb+2LrcqjR+TsXBzzXWFuKFG44z2qeVXua+2ly8vQwdPtLiyjliKgyPg8dhV6aBp4DE4PI6jtVhJPNk8wJjHy9awL3xZHZam9nJDt2ElpGOQB61pGDexg5W3L9jZ3Vpa/ZpJDKm8srN94Z9ah1G0vcRSWgV2jYHY7EBj7+1T+HPEFr4i066ntd2YG53pjj+orXiLPGpLDmjkHcyLWTxECHu0sXKKxXYeS3YVo6Rc6hJauuppCJV5UQcgfjVnGOc1yvjK6u7G2hltp3jVshlXvVQp8zsTOfKrnZXNzDPavCY13uME46H61i2Onmy1CO68xWCdV9a4Ox8UaiLNBHo9xcN3l+Yh6S5vfEmpyRCPRruBAcZQH5qtU0xOVlc9U1vUt1myG0YRyDazK3akg8XX0UKxpYIwQBVZm7CuEns/FEulWEFqlwkoZllDdcdjXb6DBcxeHLaLUk23sYIkz1J9aThYFK6uFzr+o3M9vM1mgMR3KqtxSPr+qT6jb3TWjKsZx5aHgj3qeXmJgOMKSMVVt2LRKS5yeamxSZ1cfiCBgu6Nw2ORisXUbk38paOQRHGCD/EKp/ZhdKyFyvvmueXwhfvdSO+quiZONp5rWEOqM5y6CeLHvNM0GW4sJY1uwMxljypz29a7DwRrd7qnhK2l1KRJrkrtkdD/MetcbP4CluXzPrMsiAfKGGSK6Xwzov/COWMtpDcecssm8s3atpUYcl07slVJN2toat1fXqW7xICiAbfM71zs1gkpy7yswbfktnH0rpppPNtpojywHGKxN3ANc/LYtu5VZxLx582BwMEjFUriK2Yq0iXUrq4OQMnir8TY3J6NUm/kihKzG9rGbL4sGlkxtFcJHI25fMH3cVM/xUtkHzSYP+4eKxvGMPmWEUwJ3RtXAX8kd3KWKqrkDgdKuUYqKlYzi5c7jc9R/4WnFK22OSRj1IVe1Z/jPXbfxV4Vtza3syIzkgdCxHY15XZzbb9UXqTtrevHFq9vYwjpl3x2NdGGoQq+92IqVJQ0O1028s5tAs4rq+3SRKEIAJYEdAa0pNct7C3SU3A8tZAmWj5DHoK8thvLlL2OOA/Mz9PpXR2l217ABdKsoa6AdT6joazxFKMJ2RdOTktTc8R6pcXFlqU00xOFSMemK3fhzfPc+D72MylvIlO0D+EVS0aOC7gvI5oUly+4BhnOPWtCzjeyLC3ZYInOWijXAP1rFK6NDobFw8bYJ6j71aNuRu5I6dc1zazNIzLllI7joanjRJoiG35Xng0oxY2btx9g8wG4eINjvVW/hgjto5bdEAJzkVVhhgdohLGHQcHdWjOLeS0ktYiAFXAX0pNNMfW5k7pDgAKOcdK8i+InjnV7bXTpel3r20FuMOY+CWr0+21O3d5IdzBrc/vGKkKPbPevHPHOiT3Piq9ubJRcxNiTfGensfep6XGtXZbnJHVtSZ/Na+uTLnduMh5PrXq+geOUHgmDUNYMsjJL9nLRpksexNeXLoGpzSrH5BjycfMe1djoliF0K98PuQbtlMqQg9WHT86I+87Lcbi0rvY6eL4j6QsmPsl7kjILJgV1mtalDqfgCS8t8iKWLK56jivG30jWbi2CLpF2XAwMqBtPpXW6HeXVr8PtR0bVlFvexAtFGx5dCO1VpbQjW+pneELzVNLsPMtNiif72Tz1rQ8TajeahAjXzbmgUlMDj8a4rTtUkh0+FmXIXIGGwcVcl1KWOxkikBkSUZUZzsp9DVT12R6VB4ju7P4fXPlXB3pa7kJH3QeOK4fwT40vdHsSYZbie5mlzKCS/HbGa09Z1g6d8PLe1a0SRby32rLnBQ56V5fC8sS/I5T1ZTjNIyPd9J1TV7ye9tZWNvbyuMtI2SJDyMVcl+IJ8PwTWl5cDVLxDt3QrtRB7nvXz8mqXMaO73U5Bb5R5h/Or1tqErTWsfnM8bSAbCc9etNtNWEeq6T40l0qC4u7aBZpXJeVHfj/gNcrLPDqt3qN+JZVkniaQhmzgD+HNWb+70GxzCmnSzSj/AFjl8Bvauae4Mt5K9lb/AGa3ddvlbt21fTNOKaYnJW3PUPg/NqZa62s50kxgru6CT0XNeh+IZV/s6Pc4A3cknGK818MXGpQ+ERdaW7b7YiI2pxsOe496vNdapfadJ/bAVNzjZHnqKUnzVbGig1SdQ0RcQnkOCPUGiuLkgCSMqs4AOAAeKK6vZHD9YRhL4iu7UxyLErwIpTcWxuz2HvXUeFNah1iyeN5PJnt8797ZyO1eeeIL4Q6oYzAsMK5xHH0BHQ1ofD+dLq7vTtGOBlvftWU6dHk0Wp0xnPmfY9P03y9Q84rMEET7Dk9ferNpLFLftZLISVPL9vwrnvDLK41CMrgw3BT8K3bRYxO6hQu08EcVlGCtqW2a72MakAyFifSj+z4CyHc2R0J7VWuJfLhyGIww5HWkU+c20u2ByOarlQrssyx2ySpGrZJGcHqfWlIhSNSnLFvXtVS5iXyd/O9Put6etMZEQhhgfzp2Qr3NoWNoikhevOPeqTaXYSSNJJZQs7D5mZc5pVg+TJmkbIzyajkBSZFDMVZfWntsGhDdRQ2GnskSRxFjgBFxkVBaSZgXntUl2iG0m7sFJBPOK4GPxM8LlVxsU43FsVnPew4u56IORXPeNIfN0PcP4JKy4vFWV+a4hX6tVPXfEKXWjywLcRuzEEKvU1dKL50RVa5Hqdh4GumsvC2n2twAXbftIIPGa6uW58wKFLDFef8Aw78q+8MzJMh3Q3OUOeRXYCKMDgH86uS5WxQldE0l1Hb/ALyaVUQfxM2BTGuo5mV1lRg/Iwe1UZ0RppIpAhTAOxuaWOONEwm0KBwFXpSbuhomLqeNw5NZ1r8gYFujEVhrfOt26Ekjccc1B/aqxXMyNIBhujNismWdlaN+9YZByM1Ot1EzPGHBYHBGOlc14d1m2m1+2gMyM0mVADZrrNc0u2kRHVPLk3/M6cE/Wri2o2Idm9CPdkZyOPfimjUIEUkTwnb1PmDj61my6VaTwtDMruhGCCx5qm+lWOmwrHY2UaxyNh1znNV8I2UL74oaVp+tzWTxmZVAHmxngk9q2TcbQpdCgYblB96pDTbbzg6adCMcAlRmqevzywR27blALFQFOStZ26lbmkJlFywz97mpPNBzXJrqDKyM8uM96mXUlyPnc8dhSGa2tp9o0mdBgnbkfhXk8yF5iVVmzxxXfXepJ9lkX5zlTXn8V1JDvCEYLHrW8I80GjCUuWabKq2tzFOJViYYPGe9X9PMkl/NPO+59vfsBUUl7OQNxGB0wKrGN5IyQ5Uk81vh4yhJcvqRUnGW5q6X9ml1TbdJvjIPAbBrpbO2sYAi26Oqq2/k5ya4PR5obfUWnnciNMqT1/KuqsNatLiVoYfMZwhIJHoKwxDlOpzWNaVkjsdBvVguYgwIWQlSe3Nb11OsdxDCqhdyksfXmvJYvEUYMSiOfiQbmJ4HNe//ANlabdrDKYFbKAqc+tYpOK1LunsYkDlowccDipgXjbIwCeOa1W0WyOAsbr6ANiue1nRPs86raSyBG5ZXaqu+gEk1/HbYee6VF3cZPXFSaf4o0u/vpVt7qMlG2tg8NXOXHhS0upA80s7Y5wG4zUQ8KaLYAMlvgucZL4qZRbKuifxpqlxpnmWsMqNHdr8u3B2L3NcPoU0sN1dMdptlhL3IJ5IHTHvUV/NC2qzrDxCh2oNxOKpvIhLLJIY1cbGK8kqe2K9z6o44JxXxP+v+AedHE/7SnLZHRaprNl5Ed5ahHi8kYYcn/wDXXERzXMl8975jRys2VKnBFX5Ut3uY4dMgNvYRKF+frI3dmqxcaQ1j5crTxSrKOGjOcfWufLsEoJSqK0mdWNxcqjtDVIv6V4huo9Qtzd3EjAOMsznGK6LxhaT3K27WkJmZsnKjnBHHNeePIshUjG3J/IVebxxqVnbw2CSEsq/JIey0Y/DQh+8hsZYaq3LlbuZttpF9DDMZreZJEyDCVJJPtSNbas0Tyi3m5G0qseAcdKsP8QNTK7Rzz1J/Wq6eOdXim81TGWHTcMgV5CXU7djsPFVvJN8NtOeX5ZoCGdcY615nJcARNgc4yKv6p4p1jWFKXl2Wi6mNRhT+FY0siFFK/jQ2HQ9A8KaPZJb2kk1p9uuZyHjhJx/+uup0W0j0fxJd/bdMhj+0KSkDp8ynttrzbRvGMuitbtbSKzwfc82PO39a3G+Jl3eak15cJYvKybQzxn5fpzSH0Oum8N6Pd6fcarfvdF8sY44v41HXmue0/wAP3HnW8sumXwtJ3JwFyfJx1+tVR8R4QFWeyjuNsbR/ICoIP9a9D8Ha1qviLw9BJHA8FqpaJA75LLjH4CrU3sZOCe5seANKhTStStlSTy/NyFl+8P8A69Ynii+jFxClnY6hHJHnerRcPXc+C9EGh6XNEMmSSQu7E5LGofEcyrqaBhkiMURfvXKt7vK9jyN5r13ZvsF7yeyUV6YAhGRjmitPaSMfZU/5Tw3UbTTL21ivpL+R7uRGLWwQhom7EnpinaZd/wDCK2ryRRrPLexjcSVPlkdxWrcTWzW4guLUIw6OB1/GqU+mw3EULRQK+3jCGsXOLWh1xp2vzFzw7q2qmDU7+xjhkCYkuTO3PsRXTxeLbWEiSaCQzGEO6oMDPsT1rj7eyubS2uorcGJZ02SIv8QqNNMtBAkl2krbeCWlOBT55dh8kbXuenJrml39orRXsRZk3BSwB9/ypo8T6JblGfUYsMCBg56fSvItUFvbPbm0jHloxJjU+ves2IvFjEAYByTnuDVr2nSJk/Zp3bPfYNQttW0w3VnMJYHB2uBjJFG/dCpJHI6mvLvDni660bTRpqWqPGXJDk/dBrq11HUpYgUuYFXH8Eea0lCUbcyITTejO9hYNbxkHIx1qC4OLiIk4HIpmlyGXS4JGxnHLdM0Xd1BF5Za4hBDZ+ZxSEE48yCVDuOYzwB1rwbWEU6nKTIiYcghjXuDazp5k8sajbBnBUBWzXh+s2k1zqk+LUsRK3481nJ2asXBX3KnmrFt27HB7ipBdHb0C+hpDo149kixJ5b55zV3RfDzm4Mep/voX4xu2lfpWtOu0tUYyop3aPQPhZcb7LVIy2drqwrv881xXgSwtNPn1CO0tBArIOWl3M2PUdq7Dfz1ocubUqKsrEG9mu2yyKdvelY70KNMoBGOB3qOZ40u03gfMp5Ap6Tx5ysbMRz92kBwMlwltqE0Msih43wQTXKeJJozrrspyGjByOlS+KNSs/8AhJrmTe/EmGyOSaxdav0uL5ZoopCuwAcVnTmoy94qcXKOhueEbkReL9KfAH78DNfQWrc25PpJXzV4UlkuPE9h5qm0jjlDmRxnv0x719Lap81lI3uGrWcozd4mcISgrMwy3aqOoumxN7lcODxVonI/WqV8MIZQu48ZWkyhN0Ic/vpS2eSM1h+JfLFjC0Ubr+9wXP8AFW55j4+WEeoyaxvE/mvpAd9gRZQAB61Eti1ucPrl1Nb2cDwvsIfBIrEbU71+t1J+BxWprwLaYh9JK54AjrWlFJq5lVbuWzczN96eRvq1MDKG64quSApOauW1nJcSxx7kj3DcCey9yfaui8Y7mPvPYiZxyRyauJC/kMWcHeOAB0ofTCB5sF9aXMIOSUfDflVlGCx4AHTPFT7blacSlC61LHhLwa+tz3Aa7ihS3/eHzBw3tXe2fgS0gU3H2wXUjIUKRMqlQeoB9qwPCErJDrBxn9yvWpkikWMQrOwAOfkOK55SlLc3SjE6m20yy01BGmhsVQYDyRb93ucVXuvE3iGKULYWEotRgBliIP6+lYk93e29jNLDe3Ikjj+T95xxXcJ4i+yaLp0lwklxczwK+B0zjmsuUrmOYTxX4mju9rhTAx+bzSA2P6Vs23iJbqNEvTsnHAIBIx9aztS1TVtTUpHbWtrGe+zc/wCdZlrpt294Fur2Qpj7qgAVSEzr2uIeqzRkfX+lV7+aE2uXUshOBgdDjrUNvp9tAAVjzj+I8mmavL5GmXOxCWWM8DsD3rSKuI8fnm8nUZVkUglztK/Wp3dVjOPvYzu71nXUhS7iIHVuSTyathXmYs21QTkD2r6KM2pOJ5Ul1ZMsqwwBjwoGTznNUr2+VYigO3ILcVDNKXyj/cVugqhcsWLnGN3XPXFZVq7cbJF06ave5djl8yGJVGFA6+1U9VB3xNyOelTWzS7AE2EYqLUnD23z8sD1HSssR7+HZtS92qkZj8ORSbuKdLh40lzwRtbHrUQI5GK+ei7q56klZ2FZ2GAveomO1MVaiiEhC7sE9PSm29r9rvbe33hfNlEYP93JoTuS4uOpUBI7gUobn3rvdR0LTPCUV5a6hawapPFMAQ2UdQehznGK5CX7PdXX7myFujnCxo2efrVWEQKQyvkkHHGK+ovh9daTe+D9PTRpkkit4wkqnhkfvkda8R8NfC/XPE9gt7avaxWpcoGkbnI68V2Xwn8OXejeI9WnN0x+yH7O8QGFkPrTiTI9ztCFiIbrntXKeKM/2wMf88xXT2hcw5PGa4vxnqM1hqymKze6zGN2w4201uNK6KnmUVgHxPKD/wAgW6/nRTuTY5wqyrtYB4/XqKYtrGzjy3ML9sdKqW928DZRsp3U9DWnCYrpd0JCPnlD3rj5l9tW8/8AM6YyU17r+RMJZrT/AI+oRIhGNw/xp5i06/h8pX6jBVqejmH5DGTnqrdDUcljbTn5P9Hfqf7tNSlH3lsN8stJFG48PWduqHyywPFMTTLQHCwpwcc1dY6hYAbx5kPbHK05LuznOZFaFs5yOQTXSsbUa1Zi8NHoimLIebMoIgjjTzNyqDu9h71j51Oxnlg0p5AkmHfdz+XpXWta7gXj2yIRnKHpWXcWitPvAcNjBGa1VSE1fdmDhUjK3Qk062lv7GH+07+cXDXQgjjEvyBSPvHHvWtdWaaNdy6cigCGTMqyfN5vsCegNYAsvJWRoGaKZiDuPIFZuozXc1/I1zdTSOQN2O9U4LlunZEKpJSta7OsnvoER1WK3iRjlSMZT8ayJtXhFyVk8tgUDB8d84I/KqMCWoiXdayM+Mku2appo8s10H3rGN5Iz0AqfdNLyNiOVZQ3ltlc8U8BgOn40WemAIRJKSc/witBLCMDgMfxqb2ZVm1qTeHb2Wy1B2jUSb02uM9B6j3rVfxBqhkKW2mIyA4DySYzWTpMQh1RQQADkZNaV9JNb25e2iSVw2CGbGKbkluCV9AbVdfkcN5dlCw4B5bilju9bMyPLqUZRTyiw/e9q4/WfEOohDFLbyw7T9+OP+tYsniq7mcAStuGAFBxj3qVUT6j5Gjq/FHhKKw1VJ3lMjXa+cQeqE9sVlS6bAgVVXg81XPirVLydTqSC4WNQqyDqRWvZaxaTw7Z9MnYE/fQ/crLngnqWqcnsVLO3S2vIJYx8yuv8695vD5mlu3rEG/SvGAscsp8h8rkH5hyPrXo8HiPfELG7sJYg8W2O4UhkbA7+laqSaujKUZJkPmZ4qveSgWznrjsK5+78UxW07wR2V1PInBKL8p+hqlJ4k1GdSsWkFQf+esgFXcVjqBd5VQkLPx9KxfF93cw+GriZbYMqOpAzzms7+1PEUigL9kgX8WNNuG1C5024hv7pJ0fBwq4xSb0KS1OCutS1G/h8hrdEj+975qmLK/YZaXPoFrr206JEO1efrSLbgYxgVnFTKlyXKOl2NklmgvNIe+c53uku1lHtXQaJZeGI9Zhkjk1C0lVGUW9zHuVlxyM1SiVo2BViD7Vp21zOYyzFBEpw0j9qtJkNIw9Y0rStJtVvbSESxXMjLbShsfP3Ujt3rKbU/LTlI1IGDuauy1LSNO8SaILC2u3NzbyG4WMjb5ox8233rkk0DSoTloHc/8ATQ8j61KixrlN7wNqAv7rVLZZY8eQpyvbnvW1ceHdVL7rWS2kAJysUmKzvB62sU2orBAiYtucDtmrxijkufOI+ZgD8pxVWsJtGbe6frUMTJc2U4RlKkqu4V1EFzI3h/RWaEqyxmPawwQAfSqsV1fxBhDfzISMAFsitm/juZtP0rzXDXG1vMfpk0C3K4uF6FcUkDh7kkdgKkkt5ERNgDEDk0yBCsxLcMQM1RJrJwKpaop+xXPyNIHjKBV/vVcB4FJKzLCzJncFOMevandrUpWZ46uiTm5v7i8t5UWzjBVSOrHv9KoPcDbgZwR1r0qcX0ek6pd3MBE4t+NxyG9RXmKSWlxCshl2kjp716WEr+1UnN2bOXE0fZSXLqkQOEHzSEkdlX+tVLmRSVCjj+dXpo9h+Vlx6kgZqlNdwW4bhWcDgg1vLlW7sZwTb0RasUKRMjgFuoWo9ShMkOwAAnoB2rXi0OYaNHrBvbV0fG6BW/eL+FRWug6jrQmk060kuBAQJCnYnoKzlWhLDNIEnGpc5uG1ZTgvkHquODU6WEHbf9DWxNouoWrYnsLmMg45Q4zVq28O6ncqGS0ZF/vyfKK8LludXtamxh/ZFK7UTC9/Wli07y5kkVW3Kdw5710x0O3tBm/1a2hI5KRncamtRoZSVraK7u5IxkBxsDmjlGlVkZkt/NePcG6g88zY3ljk5HSoodEkuJA0di4HqOMV0VsviC9OzTdHhtlP8RG41dTwZ4mu3H2yW4POdqDAFFjZc32i1o2s3Gh2cdhBAkTj5jhucnvXU+Gra6hjnliuws9w+91C5zWXZ+Br7evmN5aju45r0PSNLt9PtljaUF+5AqloVdDVOvJGvkmI56h+9YXiGS5e8DSQhX2AHB4ruAsYQgMSK43xFEpuS6lvxosXzo5ZriUMf3H60U8o2TzRSsLmR54gYMCpAx2q5G3yhsYIPUGqatipMqIs5JYnpXOcakzctNTDARXeHT+8Ooq+0JKiSBhJGfTqK5RJHDArwav215cW8gKSBT+hqLOOsH/kdEMSvhqar8TY8+VBgMAv909Kjkgs7n737iU906Gnrd2t6Qsh8ub26GmSW8sJwy8dmoUoyfK9JHVqo80XeJTktbyw/eKWKDnfEePxFSw6wrgfaYllI/iQYIqeKWSM4VwvqOoNEttaXZ3SKYpD/Gg4/Km4tb6jUl0Jo3s7xG8uXMh4weCKiutNCsoYbjjOcVnzaXd24Lovmxj+NDzT7XWLiBRExEiZ6OOauNZ20d0RKlG+qsy2tkgA+U/lU4sxgYUY96dBqdlNw7GFh69KuFSyB4ysi+q1SxEHo9PUl0XvHUhjh2f/AKqnCjvmoxIPQ07zPetvMz06kVqoTUVz0J71X8Xr/wASaQo211PG1sdqmfBJOSDjg+9cDc6jctNKt3BKQGIDqxJ/I1tCm6kHZozc+SSui5pms6jHaxbbkuCBkSAMD+dWJ9dtn+1Ry6JYtKI9yyquDmsGGOaGJWguo5I3J2pL8pFJNJLFP509vIqtGVYqMgVzzw0lvH8zaFeL0uMPiG8K4hjggH+yuTVObUr2fPmXkhBPKqcCqjCQ8JGSOuTSC3uGHZKiGGlKyjFtlyrJLVnUeFtaTT4biKWNpAzhgSea9HtvFGmzWixvI0Z24w3SvIrVmtY8bV3nqxqb7VOwwHPX+EZrupYKvbayOSpiKb8z0lbm1kOI5ozk8c8mpCBg8V57p1tctfW8uxyA4OSa9Aw5BL4H0pVaXs+oUp84KBt60SKPIbHpTVHHWlYHawz2rK5oZr/cNVgMirpjLA00W9IbKuOKlWAz2kiq7B0YEKDU/wBn4qIpJFMGU4YdMUySkEkhkWWOVlkRtysOCDVnV4pJ71Z5UWN5owzDGNx9a0Rseze4aFDKhAye9Zly8txLvkfcwAALdqdxG54BtIp9ZvLZyNs1sUOeOaxry7vdIkkt7uwuFMbFBIy/K+O4IqvDJLbXCSxSMrK33lODUg8Y6raSyJHPJPDuOEuUDA/n2pS7gkR/8JFdE/uokByMAnqfSvQrue5g07SnvkCzuhZ1XovpXDw+LtKe4in1Pw1EzRtv8y2bb07la6zxL4g0m+isbguX3w+akQOGwegNJCfoWhfwEcuRUImWS4YKc8DBrl4vFumQyFbqyubdM4Dgbsj6VcttcjuNTkUFVsFh82Jz95h7iquFjrFfIqO53PblVk2HPWuUl8b2mdtna3VwR3CbR+tVZPEmu3IIt7KC2X+9Idx/KqctBKOp1l7bG5sbmN5WbdCwKr9K+emdoWZCCCpK/lXp7rrN8wF1qsqqf4YgFH6V5rqEf2fULmHP+rfGT3qeZ9C0tNSEiST5mZj9TUZ352r1PFTFuMd6n0q1N7q8EYBIU72I7YpSbe7GrdD2X4a+C9Jv9Pmub6zW5Kqqkkng96TxNoR0i4ij8Oyy6YCS8nlPw596j0HVb/RIrFxJGunSSuCqEbmbj7/oKXxXeSTz20YlyQu8sD2PQUlJpcvQfKr3KtnqfiSK2uob+/8AtKNH+6LKMo3rWG9jfXfzajqtxID1RW2j8qseZNgje3NKsbv1zmpHoQx2GnW+Nturt/ebk1dhn2ECKNF+gpBbkdqmS2JIIFAzXstXvLYApJjHbFdx4d1G8v2RZ2Kgjg9jXE2VlJMVUJkn9a9C0DQ7q0CyycccDNAje+xjjL5+pp6xj0U+2KNkgU5FCIQM4NAgkRSOU/KuT8QW6hiSGX0zXWucLySK5LxRKzuqqxIUU0M5F0QOfmoqJx854NFMm556uPYVKrKFIPXs1RY5Gf0qUbT2rkOYMgD29KcG7BTShKeFA6daQhFc8Dmtax1iSECG4TzounPUVln5jk1LHtH3utTOMZq0kOnVlSlzQZ0htIblPOtJAw67arMrISCpU+hrMhuGt5A8bFT6DvW/BqNteKIpwFk9ay9pVp6S95fiejCpTqrsyrFJJGcoxX27GnSwWl7xcxBH7SR/4VPPZvGNyZdD+dVt3r2/OtoqnWXPFlNzp+7IzrvQ7qAeZAwuIRyMdcfSqVtqFzaSExuY8HlT0Nb8czxtlGwfSlnW0vhtuogG/vjrUyVSGklf8yk4zemjK0XiGGTi6g2H+8vStCPybpN1rMr+xNYF34fuEBks389RzjuKyN80E3zB4pR+GKUOXek7FSf86udi8UquBIpA9e1Yt5pzGR2KZB5zSWXiK5h+WbEyejDmtldQ02/XaZPJduzcVtHEzh8a+aMZUIy+F/I5K60iKeBQ4Pytxj3qtb6dLbXKGN3KbsMpOQR9K7F9LkUExOsimqjQmNhvjK89cV208VGdrM5amHcdJI5J9Iummk2x4UOSM1PHoMrYMsoX2ArpGIZicD2xSbfQV2SxsumhhHDxb7mTBoVuCMhpG962bTw+zD5IlQfSp7AbbjJ9K6G3kwmK5ZVpSerNlTUdkYaaT5Ugy/KnPFXyOMYqWbPmGmfWok7vUpIgA68UuBg0/b81IVYVI0VfLHNOAFSsvvQFGOlK4yMrgVX25lGR1q2QcVBtbdRcLMWQjy3iA+VjWfLEqZJOB71Jf3MsLAK4XIBwOSaxpNTS+lazid/OxuyRwKiVWxpGlfUttPboPvBiD0FUG1G2mlIDozZwFHOTVOeyuVYiS+CHqSBwRUT3MySMY9Nzt6SIMBqxlNs1hCK1LgWcsAbUEEnJJ7U661KB1htmZPMtshcdcHtmqrx/aIUlu717QY5VOg+tPEtuYvK0/wAu4lXG4t/U1kpSXU25YvdFxJQAN6sxP8PXirNo1m0ryKyocYYE1kta3N5lLoiFF5URHk/jVUS2tspjjlxhiGA5b8a1jUfUylSXQ7GKW2J2xyxk9MA1YwQOOa88sZLy7nZvuWyP9/ozD2rfu9TMsh2PIqAALzjp61qqvkZOl5nSYYcmvOfGFkLTWy4OUuBvx6Vp6drU0upRW8NwQrNhvMPB+laPjKwS60oXIA823bIPqp6irUubYiUeXQ4KQk9un610Pg2LdcXUn91QB+Nc45B5OcV03ghAbq8YA42jk1QrHUtah5FYs2AMFM8EVP5WcZJPGOalUcVIFFSBFHCD26VahiA6ikjGGq7EoJHFAEbQDGQMVoWNgsrqCDzVyysPtLAAV2+naLbpAMphh3pDHaP4etrdFlKhmxXRIoUYFQ28SRRhQT+NWOKTCw1hkdKAuBSnFFIBrrkdAfrXDeI3K3DABfpXdmsbUNIhu2LvFkn0qosTPMGclj8tFds3hW2LEiB6Kq5NjwpVxxgU8AHpUQIxT1bmuU4uYk4Ap4I9KiJyM04H5RzSJux+B1zS4AHFNFOAz1NJiJExinnOOOaljt4zatKZVDDonc1ASQMZ4pF3saNjqstsQrEyx+hPIrYC2uoR74mAb24I+orlg3FPjmkhkDxuVf1rCdHXmp+6zso4xxXLP3l+JsT2zwt84+X+8OlRY7GrVlrEVwFiuwA397sasXOnhxutzwecZ4p08W4vkqqz79Ds9lGpHmou67dShFI8ZyGKH2qWV7a8Gy9hVvRwOaqurRttYEEeopNxHHXNdUqdOpr+JEak4aMq3fhosDLp84df+ebHkVhzwz2zGO5jZD23DiurR2RtynBq158Nwnl3sSyKe5FYtVqf95fiaJ057Kz/AAOQtNSurQ7oZzgdm5Wty08TxvhbuLA9QMqfwpLvwvbzqX0652H/AJ5sciufvNOvbFz58DAf3gOKiMqNV9n9zL/eU+t196Otjgsb5S1vIM9fkP8ASopdMnhG4DePUf4VyCTujBgxRh/EpxWxZ+J762AVys6AfxDB/OtE68NndEfu57qxsWyFZckEY9a1ouO9Z9nrmmXpAmZYZj2k/wAa0mjYjMbhh2wc1cMXFaVFYiWGe8XcilOXNRkiklWVT8yNn9KjByfeupTjL4WYOLW6Jd3OaC+eBTAaQ5zxTYrDjijimU7t1pDAkU04zmjpQrKWAxnNRJtLQunBVKii2YOtxoZiyq6vt5kXoK4+BtmsAzs0eeFcd2ruLnRLMmWeKaaB2+8S24H8KxJPC1/bXy3kU0d0oH+rPH+TWHtE90d0sHKLtHX0aMvW2UxsHcqe5BrQtLy4XTVSZ1UqMLgcFe1Z+sxSRIPNspg5POVJ4q5GIF08CK4V4jyAx5B96asYtSje6t+BUtZ4b28lgvzu3cRoOjfWrcsmnaXufyAoA5UDGaytNdDqEqAbju+WXshqzrLJ5TNKPNcdcd6TiEZtISa0vLlTMlzJFDKNyIDnA+tR2lkNNilkfbNk7iW+9VrSJWbSgFkMhLcrn7ntWffxzZYyuI1HfPX2qkktyG9S02sQtDuVOMZAxWQZJpi7GbCHnk9KITMYxhBn1qIlAknmgmT+IDvRYOYm0ueOHUYDJEJFEn0x713WustxoV7tYN8mQVNeeQwYy5DAds/yq+8k9nZ+Y25UlUqFJpxqWdkUqDestDJ35jXPXFdT4JH728bnoB1rkAwxjNdl4JGLW4kIPzSgc+1dDZynTi+hCuyiSRU4LIhIDf3T71JBdmTJuYvsy7tqkuDvb0FZ+jXDJ4e8QIGB3X6kZ6DjqKXwk8VzYa/JcANNEMx7uQpJ6inyiuacF2DciBo2jkyeTyCB6eprVt5kEmCybwcFc8/lXK+Gp5dV8RPo91IxtjzGycNGQMgg1LqF6LJJrloxJeQSsFmJwTjpSsNM9U0dULDBwfpXXW8hVQM545rw/RPFeqXuiPqtvPHb+QwilhYZ3Mf4hXpvh/X/AO0NPSaTAcHae2SO9S0FzskkXH3qkDAjIbrWXFfow+bH0qwLqH0IpDLRJzwakDHHIqiZUY5WQfjU6S/LyaAJ80YPY1H5g+tHmLjg0rASfNRUfmD+9RRYR8tKDTx15qWeZZivlxiNFGAoOfzqH6Vgee0SjFFRjPenjOKCWPU08Hmoh71IuPc0mSTo2ASTx6Uzk805R8uNvNLjHJpGm40DFGfmFKDk0FeaAH7/AP6w7VctNVns2xnfH3U/0qhwOlIWHpzUzgpq0ioVZU5c0HY6yG5tNSXBxu9O4qvPp7xDdH8y+3UVzYYqQysVYdxWxY620ZCXKll/vDtXL7OrQ1pO67M9OljKVf3aqs+448H1PpSZP4elajQ299H5sTDJ6MKzpraWFvnXj+8tddDGQqe7sy6mHlFXWqGr+7bKsQfariXxK7LiNXXoaoA+1O57italClU3REKs4/CxLrw7Y3wMlo/kyHt2rnr3Q7+wyXi3p2dORXRg4OQTn1Bq5BqEka7XUOn61z+zrUvgfMuz3NlUpT+PR+RwSyKRt6+ue1XLS+uLU5t53Q+gORXWXGl6VqoLCMRzH+JeDXP33hi9tWLwHz4/9ng/lRHEU5e7NWfmN0pR1hqaNr4qKoq3luGHeSM8/lWrBd2GoDdBNGSexO01whIiJR9yOOoYYphdSd2efUcVX1ZJ3puz8hKs3pPU9DezdQcH8DVcpIn3lIFcpa6/qFngLL5qD+GTn9a3bTxTazbUuQ1uw5z1U0KrXp6TSkvLcHTpz2di9xjOaTNXlNpeJvUK2RnfCf6VC9g3WKUOPRuDW8MRTlonqZSoTj00K+RiojIsZ3Nwo6mnSK8eQ6sv1FROQVOehFavUzg7NNClBPGHtZ4pFbtmsq5luLdjvR1I706aygO2TGxgcqyHHNSi7vI0wrpKnpIKyUZRWmx3ynSm3J3i/Lb+vmZ/9vTICJPLdcdH6029uNDl0y3ubu1eFZyQGgOCCPWpLkafeYTUNOaInjzIjxTdR8Opd6RBbWV5EUhfK7z1zWM0k1ZWOzDqpKMtVPTS5SsdHsBK0ukatEwf78M45YelVte0bVki3Q2IYH+OM5rKvPDuqWBZpbVv9+PpSWeuanp7YhupBj+B+laqEvsu5xynS+GrBxfl/ky5YSxxWmwo0E4+WVJBjPuKrai1u0ZDguxOB6A1qw+LPtG1NS0+KZScGQcECtO70nT54I7izdIFYZDt91vQVnOpKGkjWlhFXX7qV7b9DjI7G5EICSDB7mpI7SG3G58u49av3CSWt00EoGU9On1FLmNh05q405TV5bGM6tKhLlpxu+7/AMg0+0/tC8EUOXkxlYwvP4VPq2kvdWHlqbj7Up+aKZNu38a2/AcajxpZEDBIODWj4jZn8ToG3FWvwG3Hr04raNFbnPLF1H7rZ5g3h3UPIaRBC4jOHVZAW/KrWmXt5Z6a9uY2Qbyc7TmvVPG1na2MyyWltBDL5Ibcg/iyOTUN34fW30m11ZL94muAI5LcxgqM9SDVuJzpnm9hrctnpV1bCESefN5hdjyMdqseH9cW203U4bkNGZiCjoP0roI/DkerWk19p+miYRyFJ4zJtOB/EKxNX0m2sbAXFurRLI2DCzbse+aeqCxN4K1KGLxjJM02Mo21247U7xFciKyaQSLIJJnBUHPWuXtY83DHvggYNLKpYkenPWlz6MVrHSeFtQjTwzqNtJLEjGVXAY8mvQ/CmrldOCIEdN5IPY15DZ24aEoV5J9K9P0VUtNOhRCRgZOOlNvQdjuINeBYq8J3Z7GtSLU1kAAcqfRq46G4ZiCJEbnnIxVnzC3XcD6qc1IHXfa+M5Bx3BqxHfOAPmOPQ1xQlfcFEwz6NxU8N7OkgVmcD1HIpgdst+QRk077ehJ5Oa5T+1FRvmfIHrU0OppLyDiiwrnR/a2P8WKKxPt6eooosFzw9TkcVID2zzUKtipFOe1cp54/IpRTefUUoyaBMlGKepAqMD3p4xSEShxil3CoMinA5pBcmT5nAzgetOnVEO1G3Y/i9arg80uSeTSFzaBzRnNGfWm5AOM9aoQ7PvSg4OaTFHajYPIt2t3NaSb4XK+q9mroLLWLa6GybEUnTB6GuW3cUmcnmuerh4zV2dWGxtWjaO6OvudOR/mjIU+nasySOSIlXBH8qq2OszWvySZki9D1FdBBc2t/FhGDccqeorCNevhtJq8T14ToYrWm7PsY+cDrSg45zV2505owXh+b1X/Cs/PzY4Vh1U16NGvCqrwephUoypaSH55759RU8V9NGQCS49+tVdxzycGk3c1VSnGorSFCo4O8S/NDp2qIVuIk8w9yPmH41g33hKZSZLKQSL/dbgir5zwccVZhu5YP4t6+hrk+r1KWtJ/I6VXhPSqvmcRc21xaNtuIXjb3HFQhiw9RXpPn2d+oiuFUk/wuM/rWPf8AhC2kBkspGiY/wnlTSji+WXLVVn+BTw7avB3RydtPPayboZXib/YNbln4tuIiqXUazL3I4asm90m908/v4G29nTkGqSsHPr7Ct5QpVlqr+ZlGc6e2h6Ja69pl4AiThGP8EoxUs1mkg3pgA+h4rzlkONzgKKv2GtXNiNsUpZf7r8isVQqQf7qX3mvtYTX7yJ081lMVLKAy/rVBo3jPzKyn34pkPi0NgXNuUb+/HzW1a6lY6jGNk0cn+yetUsXOm7Vo/MHh4y1gzH8xgBuXdTJrW2ni+dNoY9q3Z9MgOdpeInoeq1Ql0+dY/lUSKO6muiniKVT4ZGbp1IfEjPjGoWv/AB73ZdR0STkU2eezuRt1TSFJ7ywipSrIcZIPoKN7dCMitHSi1cccXOK5X+Opnt4b06+DNpl+Eb/nnKal1KBbDRI7O9GW27QV6Z7VO9tbTcsm0nuvBqrd6YJvL8y4lkjQ5VGOcVnOlKbXY6qeMpU4zko2clbTY50LNLhnYsQAuT6VZjjK9RWp9iVRjHFMa3x0FdPK9DynK8tdyTRZpdM1yy1B032sRyyxnDVZ1XxBbX/ihJPLmS3e6Vw0i8CsbVy39lSKhweMY4IrBt7/AFGIDbNvTH3ZBn+delXw9GnFWb1Sff8AU4adWpK731Z6h4+1K1e4QR3EciGAYKtnJyOK09bnx4V0dnJGCvGODXkz6jFcKBeWOe26NsYrZfxDPe6VFpy6kFih/wBWsy8r+Nc/sea7g7mvtLaSVjuvA0ijwtqjBvmBfnHX6VgW1lFrd8NMaFGdbcSRFz8u/wD2qh8N63caNpN3Y3MXnxSglJYTkAmmeC9VVfF0bSqISY9uJflB+maylTnFao0jOMtmR3OgwWbPBqltbWckPyvNbvnLH7vHpVCXw7BZXj211ePFLt3CQxEo2fQ1q+NLkPqeoIWQbpUOAQc89q7LUxLJ4UshHA7nKEbY8nFZKKfQ0u1ueepotzZ3EaSJvVgHVk6EevtXV27GFBuT5cYG4YxUXhayk1W51Sw1LzUimkJ5+V09NvoKhlkGj309n9pnvoYh5cYmxwfXIpKOgXNZJUIG0lf1qzHLg5DIT9cGsZXRCDudD9OKsxzM68NHJ7dDSQM1hK33iWH1GRUgulZSMkY/u8VmRnaoJEiZ7A5FPQliTvBHvVCLykspw7Y/2uakgCrna4JP8JOKp+eyDBibA7qc0C6QMNxUH0YYNBJpeYRxl/zorN+1p6H/AL6ooC556tXLX7MDuuA7KOir3rOU1Oj456GuVnAi07xs5MaFE7A9aQGoc5Oe9PDDHWlYGShgKXdnpUQPpS5osSyQGl3YGajHSlOSoxzRYkfkk8UoJpoYHtyKeD6UmQ9APrS45zSd+aaWzSGmSgbjzQVx6j60sL7HDY6GpLuczS7z1x2pa3NLJogNAIpueaAarzIaHZNPjkaJxJGxRh0IqLPvRk9qTSe4KTi7o6Sx17cVju8A9nHQ1pzW1teDcwViRw69fzriQfrVuz1G4smAjbMfeM9K4auEafNS0Z7GGzRpctdXXc17ixkt2yn7xarBg3bBrVs9Tt71cBtkndTTriyimGQCreoqqOOlCXJWXz/r9Dulh41Yc9B3MoUHpUk1tNBnPzL/AHh0qAMa9SFSNRXg7nHKDi7McB8vIqaK7mhxsfj0qHOTwaKUoQmrPUUXKLumacd/FKu2VdpPUYypqrcaFZzkzW6LHIecryPyqqT2NPjmkhOUcj6dK4Z4KUXzUXY644pS0qK5z2paBqNs7OY/NTOdydqxDkOQ2QR2NekpqfA81Mf7QqG80rTdTUs8alz0deDU/WalLStEtUI1NaT1POmb3PFJ5mz5gCrdivFdHfeD7uNi1o4mUdFbgiufuLeW2YxzRvE2ejjrXVTqwqL3WjCVOcHqjSsvE2o2YC+Ys6/3ZBmtu38W2M4C3MbW8h79RXFYO7GAKduO3HBFZzwtOTvbX7i4YipDS90elxSWt5FmN4p19Aeagl02I/d3Rt6HkV57DJJbvvhdo29VODW1Z+LNQtSFnCXUY7NwfzrJU8RT/hyv5M056M/jVvM35LC4jGQm9fVahYALjnPvU1n4o0u7IV2a1lPZ+n51pSW0dxGrxlZF9VOc1Sx7i7Vo2F9VTV6crmEVHp+dMZD2rVfTgSTG+0/3WqpJazR53JwP4h0rtpYilUXuu5yzo1IaNGdNbK8fzKDVCXT4z0UD8K2WZVUlyAoGSScACq7ywHyx5seZPufMPm+nrXU5tnPypaIwZdM4JAqlLYHPKD8q6XfbvL5SzxGTJGwMM5HXione3MZczRbAdpbcMA+lK/mLltocwIpoDmKR0PsalTUr1BiQJMo/vDmtqWK2aPzPNj2E7d24Yz6VTksUaRkRlLr1APIrSNacdmRKmmtivF9j1aYrLBLFNjduV/SulbxNrsdimn2mpxAxjAzw+PSsG2tWt3Zi21mG0YqhqNmbq/klaXy0RQC4HOfauj2+ElRcp/Gt911t6M3WV45VI8sfdktLtPpfXW6011todv4N1t9O1C4fXJpVkYErM43Bvb2qk+o2l/q8ipLuMk+QqdSK42Ke9tZNttcvKv8AtDr+FW01SXzd09gPMXnzI8qwrFKhL4ZW9SHCvG6cb200/p/gegMArYWRhzgI4pPKJGWUH3Q1zVrr8rkRszsAM7J0PA+tXBqsIYSRxyIvU7XyKj6vN6w19NfyCU+X404+qt+ZvwyuvAcgDsalN2+3lFOfSsO38QWM7KouYizdAW5NWXvrONhHLcRxO/3QXGTWLRRrrOiKvLKT1xVjz1l4zGy/7Q5rmm1e1j1hdOW6UzbN/wAxGByOM+vPStUNJt3GMHPpQiWaGLYdYE/76orN3sONoop3QrM41WqRTmoFNSKa5jgJgalX61CpqUelJgSZJ4xxSimg4pc0geg4Zx7UoOOnWmA07I7UEMfknpwaYkpLFWXay9vX6UZ9KCAw5qWK5JmlqNWIOG496f0pEsfnignimjmg0BcSjNIaSmO4/NFNFOHNAXFB4oFJSnpSDy6DgSDkdR3HWtay1yS3KpcAyx/3h94VjUoPpUVKcakeWSNaOIqUZc0HY7mCe3vI98LK6nqO/wCIqrdafHIcxHax/KuThnkgkDxOyMO4rfsdeSTCXY2N/fA4P1rz5YerRfNRex7tDMaOI9ytoyGWGSFsSKQfUUwEg9K6Lak0WQFkRu+cis640/BJhOP9k9K6qGYxn7tTRmlTBOOsCgfmHak4yBmlkRkOHUq1IPfmvSjaWsTjd07DsYHSkGVbK5Uj0peo4pOaGk9wTfQuxalImFmG8DuODUzpa6lEUlSOQHsw5rLzg80ZzyCciuGrl9OXvQ0Z008XJe7LVFa+8G28gL2Upib+4/SuZvtFv9PY+bASv95eRXcwXssQw5Dp6GrsN5BcqUbCf7L9653PE4f41zI2UaFXRaM8qJB+9SFlBr0jUPDOn35JEQhkI4dK5LUPCF/aljDi4jHp1H4VvSxtKp5MieGnDbVGE+CuRg+2Klt768tWH2a4ljx2zxUUkb252SqyMD0YYpFkHccdzXU7S3MdUzpLTxldR7UvYFnUcb14Nb1pr+lXuFEpiZuCkgxXnzMrHg8etAGVORmuWeCpS1WhrHFTjo9T06fTLe8tnVgrROpU7e4NeTCw1SJdxgl36UwSMbT8/wA5yR+Fa1pqN7ZDNrcyLj+EnIratvFrK2b+23Z6yR1MIV6CfL7yLk6VW3Q5aSxvrTSLLUo4HNykrSSDHJ35/wDrfnVa1srqLUILJ0Y28kiXLsRxuA5H516daarpd+m2KWMk/wAL8GrEmm20qghFDD8qqOPSfvxsS8HfWDueUXmn3Zmu9PEbiFHe4Rh0JIGAK0dJneG3uNQuoJjJPKqlUTLAdBx6da7ibS85K8ketVDaSQ5LRnB7iu2FaEtYs5p0pR3RkzIRJ0OO30qJ4isfygDPetcojYzg01oUIxgYqHhVLmd9/wDO+vc9ennc4xhFQ+FW38radu/XUxDEN7soAYrjdjvVdYpIlmZnJdlwDmt0wIAQBUDWyYwBR9WSVm77fgKWcyk1NQs05PRtL3r9O6vuZPmOJLXLnp8/PX61jXDtHdSpE0i53EEdK6eS0UnpVSSxU5wK0o0vZS5ov+r3OTG5jPFwUJrZ338kv0uchErx29uRCNyyhs7eevc+lSTy+ZdXBmyokxtPl78D2Pat+WxI6VTe2Zc/LXRd2seZbUSC7ji1y1uJoluB5SpuC8lhjk+/HWu9g1i08oyLceSVGTHIDk/Q1555I85DjB3VrSS/KyA/dHOe1duGw0a0ZS2sc9Wq4NIluNWupriSQSsoY5ABoqiFZhkLwaK5Gl2NVJmkpqVCMVWB5qZK4zhLAapovmI9M1XXtTwTnFS1cd7GtcixitlWAu8x6se1UOaZnilzU2sE5cw4GnA0wU6mQOzSg0ylqWIkODwRQvAxnNMBOetOHWgkeOaXoKaDzS5pCDpS4B70lHegQU4Unc0dhQNMdgUuOKaOtPI+WgobjmkpxFMoELR+poop6i6alqy1G4smzE+UPVD0ro7PVre+OxsRSH+Fj1+lciaUdCehHpXNVwtOo9rM78LmFWhaN7o7ZrYMNrjdnpmqUumMMmEk/wCyetUdE1C5eXyGfKDpnrXRkZUHvXm+0q4SfKmfRU3TxdPnaObYMjFWGCOuaUHHXmtyaCOYEOueOvesR1COQM4r2cJivbq1rM4sRh/Y+83dDSc0mOOKSgGutK+pzXHA8Uh5+9zSDk0EUXd7Ar9CxDdzw/ck3KOzVei1OGQ/vV8tj37Vj5wcUpOGxxiuWrgadXXZnRTxVSGz0Na8sLS9iO+JJgR1xXJ33hOPeXtZTGx/gfpWssrwMGjcr7dq1LeQ3NuWkAyPQV5s4VcJtK6O2E6ddaxPNLzTLyyb97AwH94cg1UDFQeef0r1OQD7hUFfQjNYusaJYG3M4h2uRn5eK6aON59Jozq4Xl1gziVkXGD+lP3YIYHj0qKZBG5VRxTSMKcV3u5xKxIRuO4DafartrrWpWOBFPvUfwvyKzgSQOacvJxUSjGW6KjKSfus66y8aROwS9tjEf76HIrdt7+yvFzBOjf7JPNebH7pOBxTT+7IdCVf1BxXJLA027w0Z1Rxc9panpUttCR80eM+2KqzaauMxSY/2WrlNN1/UYbpYPP8yM8YkGa7iNi0SuepFYyrVsPLlbubKjTr6pWZiPazoCSufpVVjzg4/HiulYDn6VWEMVx8ssasf72Oa7MNjvbPltZnLWwip6pnPsOM/wA6iZPatG9t47e4KIDj3qo4HSu44yoYgaryW4PbNXmGF4qI9aBGa9kpII4IOabLbzNvQop3DgitIik6MfrXTQrzgrR6mU6SlqUkt2WNVx0FFXsUVxuTNFF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2534" name="Picture 6" descr="https://timgsa.baidu.com/timg?image&amp;quality=80&amp;size=b9999_10000&amp;sec=1496887298674&amp;di=6e04e5360af1a26244dc74b700130fdf&amp;imgtype=0&amp;src=http%3A%2F%2Fwww.86cm.net%2FUpload%2FUserFiles%2Ft0160f8999085ac9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5565"/>
            <a:ext cx="7272808" cy="391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683568" y="1563638"/>
            <a:ext cx="1800200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932040" y="2334604"/>
            <a:ext cx="1800200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431165" y="2874664"/>
            <a:ext cx="1800200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292080" y="1300782"/>
            <a:ext cx="1800200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365747" y="1716038"/>
            <a:ext cx="1800200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5066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75606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风险管理：   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风险辨识</a:t>
            </a:r>
          </a:p>
        </p:txBody>
      </p:sp>
      <p:pic>
        <p:nvPicPr>
          <p:cNvPr id="1026" name="Picture 2" descr="F:\网站用图\timg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1590"/>
            <a:ext cx="37211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1785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辨识危险源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483768" y="1275606"/>
            <a:ext cx="3816424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常用方法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3045" y="1901362"/>
            <a:ext cx="32403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安全检查表 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621" y="2813452"/>
            <a:ext cx="32403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预先危害分析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3045" y="2352315"/>
            <a:ext cx="32403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作业安全分析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JSA/JHA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6621" y="3260222"/>
            <a:ext cx="32403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危害与可操作性分（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HAZOP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078" y="3738257"/>
            <a:ext cx="32403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事故树分析（ＦＴＡ）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3045" y="4272355"/>
            <a:ext cx="32403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-----------------------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左大括号 3"/>
          <p:cNvSpPr/>
          <p:nvPr/>
        </p:nvSpPr>
        <p:spPr>
          <a:xfrm rot="10800000">
            <a:off x="4098567" y="2002717"/>
            <a:ext cx="360040" cy="25150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716016" y="2025225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根据企业特点选择适宜辨识方法</a:t>
            </a:r>
          </a:p>
        </p:txBody>
      </p:sp>
      <p:pic>
        <p:nvPicPr>
          <p:cNvPr id="14" name="Picture 2" descr="https://timgsa.baidu.com/timg?image&amp;quality=80&amp;size=b9999_10000&amp;sec=1491564839334&amp;di=9851a4631aa30665ce2294949a58bed6&amp;imgtype=0&amp;src=http%3A%2F%2Fimg3.redocn.com%2F20120505%2FRedocn_20120505005716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1"/>
          <a:stretch/>
        </p:blipFill>
        <p:spPr bwMode="auto">
          <a:xfrm>
            <a:off x="5002906" y="2536979"/>
            <a:ext cx="3314652" cy="198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8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 例 分 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1249764"/>
            <a:ext cx="158417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高处作业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750" y="124767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直接原因</a:t>
            </a:r>
          </a:p>
        </p:txBody>
      </p:sp>
      <p:sp>
        <p:nvSpPr>
          <p:cNvPr id="7" name="右箭头 6"/>
          <p:cNvSpPr/>
          <p:nvPr/>
        </p:nvSpPr>
        <p:spPr>
          <a:xfrm>
            <a:off x="1475656" y="1301633"/>
            <a:ext cx="288032" cy="300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75587" y="2211710"/>
            <a:ext cx="158417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隔离无效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5587" y="2919434"/>
            <a:ext cx="158417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防护不当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5587" y="3651870"/>
            <a:ext cx="158417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物体下落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419" y="291383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间接原因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1487555" y="2411765"/>
            <a:ext cx="288032" cy="14401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707904" y="1097773"/>
            <a:ext cx="201622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生产作业与生具有的危险因素</a:t>
            </a:r>
          </a:p>
        </p:txBody>
      </p:sp>
      <p:sp>
        <p:nvSpPr>
          <p:cNvPr id="13" name="右箭头 12"/>
          <p:cNvSpPr/>
          <p:nvPr/>
        </p:nvSpPr>
        <p:spPr>
          <a:xfrm>
            <a:off x="3347864" y="1294663"/>
            <a:ext cx="288032" cy="300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707904" y="2611820"/>
            <a:ext cx="201622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为控制生产作业风险采取措施中存在的缺陷</a:t>
            </a:r>
          </a:p>
        </p:txBody>
      </p:sp>
      <p:sp>
        <p:nvSpPr>
          <p:cNvPr id="8" name="右大括号 7"/>
          <p:cNvSpPr/>
          <p:nvPr/>
        </p:nvSpPr>
        <p:spPr>
          <a:xfrm>
            <a:off x="3359763" y="2411765"/>
            <a:ext cx="276133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049639" y="1244691"/>
            <a:ext cx="1210588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zh-CN" altLang="en-US" sz="20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不可消除</a:t>
            </a:r>
          </a:p>
        </p:txBody>
      </p:sp>
      <p:sp>
        <p:nvSpPr>
          <p:cNvPr id="16" name="右箭头 15"/>
          <p:cNvSpPr/>
          <p:nvPr/>
        </p:nvSpPr>
        <p:spPr>
          <a:xfrm>
            <a:off x="5732512" y="1301633"/>
            <a:ext cx="288032" cy="300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029423" y="2913832"/>
            <a:ext cx="1210588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zh-CN" altLang="en-US" sz="20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可以消除</a:t>
            </a:r>
          </a:p>
        </p:txBody>
      </p:sp>
      <p:sp>
        <p:nvSpPr>
          <p:cNvPr id="18" name="右箭头 17"/>
          <p:cNvSpPr/>
          <p:nvPr/>
        </p:nvSpPr>
        <p:spPr>
          <a:xfrm>
            <a:off x="5761607" y="2981761"/>
            <a:ext cx="288032" cy="300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380312" y="1175665"/>
            <a:ext cx="1296144" cy="552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7380312" y="2855793"/>
            <a:ext cx="1296144" cy="552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隐患</a:t>
            </a:r>
          </a:p>
        </p:txBody>
      </p:sp>
      <p:sp>
        <p:nvSpPr>
          <p:cNvPr id="22" name="下箭头 21"/>
          <p:cNvSpPr/>
          <p:nvPr/>
        </p:nvSpPr>
        <p:spPr>
          <a:xfrm>
            <a:off x="2351651" y="1649874"/>
            <a:ext cx="432048" cy="561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下箭头 22"/>
          <p:cNvSpPr/>
          <p:nvPr/>
        </p:nvSpPr>
        <p:spPr>
          <a:xfrm>
            <a:off x="2339752" y="2606687"/>
            <a:ext cx="432048" cy="312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下箭头 23"/>
          <p:cNvSpPr/>
          <p:nvPr/>
        </p:nvSpPr>
        <p:spPr>
          <a:xfrm>
            <a:off x="2339752" y="3313942"/>
            <a:ext cx="432048" cy="312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下箭头 24"/>
          <p:cNvSpPr/>
          <p:nvPr/>
        </p:nvSpPr>
        <p:spPr>
          <a:xfrm>
            <a:off x="2339752" y="4021385"/>
            <a:ext cx="432048" cy="312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1907704" y="4335191"/>
            <a:ext cx="1296144" cy="3968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事故</a:t>
            </a:r>
          </a:p>
        </p:txBody>
      </p:sp>
      <p:sp>
        <p:nvSpPr>
          <p:cNvPr id="27" name="下箭头 26"/>
          <p:cNvSpPr/>
          <p:nvPr/>
        </p:nvSpPr>
        <p:spPr>
          <a:xfrm>
            <a:off x="4499992" y="1805659"/>
            <a:ext cx="432048" cy="80102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下箭头 27"/>
          <p:cNvSpPr/>
          <p:nvPr/>
        </p:nvSpPr>
        <p:spPr>
          <a:xfrm>
            <a:off x="4499992" y="3651870"/>
            <a:ext cx="432048" cy="68226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4067944" y="4340325"/>
            <a:ext cx="1296144" cy="3968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事故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3497829" y="843558"/>
            <a:ext cx="2378699" cy="3208422"/>
          </a:xfrm>
          <a:prstGeom prst="round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93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辨识危险源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34761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发现工作场所的危险能量与危险物质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1995686"/>
            <a:ext cx="266429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危险能量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4048" y="1995685"/>
            <a:ext cx="266429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危险物质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600" y="2571750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作用方式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危险距离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引发危险源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伤害方式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7496" y="2571750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种类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特性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影响度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危害程度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相互作用结果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等腰三角形 16">
            <a:hlinkClick r:id="rId3" action="ppaction://hlinkfile"/>
          </p:cNvPr>
          <p:cNvSpPr/>
          <p:nvPr/>
        </p:nvSpPr>
        <p:spPr>
          <a:xfrm>
            <a:off x="3563888" y="4083918"/>
            <a:ext cx="64807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261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辨识危险源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851670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分组讨论</a:t>
            </a:r>
            <a:endParaRPr lang="en-US" altLang="zh-CN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这起触电事故发生的原因。</a:t>
            </a:r>
            <a:endParaRPr lang="en-US" altLang="zh-CN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我们工程作业中如何预防？</a:t>
            </a:r>
          </a:p>
        </p:txBody>
      </p:sp>
    </p:spTree>
    <p:extLst>
      <p:ext uri="{BB962C8B-B14F-4D97-AF65-F5344CB8AC3E}">
        <p14:creationId xmlns:p14="http://schemas.microsoft.com/office/powerpoint/2010/main" val="18478199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905" y="2211710"/>
            <a:ext cx="1826874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排查伴随风险的部位、场所、设备、设施或区域，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编制风险点排查清单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4307" y="2211710"/>
            <a:ext cx="1826874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按照人、物、环境和管理四个层面进行风险辨识，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编制危险源辨识清单，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3970" y="2211710"/>
            <a:ext cx="1808855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对危险源进行风险评价，确定重大风险，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编制风险评价与分级管控信息表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0116" y="2211710"/>
            <a:ext cx="183620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按照技术、管理、防护和应急处置逻辑顺序制定实施风险控制措施，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编制本单位风险库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761057"/>
            <a:ext cx="352839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风险分级管控</a:t>
            </a:r>
          </a:p>
        </p:txBody>
      </p:sp>
      <p:sp>
        <p:nvSpPr>
          <p:cNvPr id="8" name="五边形 7"/>
          <p:cNvSpPr/>
          <p:nvPr/>
        </p:nvSpPr>
        <p:spPr>
          <a:xfrm>
            <a:off x="602905" y="1465936"/>
            <a:ext cx="1985291" cy="432048"/>
          </a:xfrm>
          <a:prstGeom prst="homePlate">
            <a:avLst>
              <a:gd name="adj" fmla="val 2228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排查风险点</a:t>
            </a:r>
          </a:p>
        </p:txBody>
      </p:sp>
      <p:sp>
        <p:nvSpPr>
          <p:cNvPr id="9" name="燕尾形 8"/>
          <p:cNvSpPr/>
          <p:nvPr/>
        </p:nvSpPr>
        <p:spPr>
          <a:xfrm>
            <a:off x="2588197" y="1465936"/>
            <a:ext cx="1985291" cy="432048"/>
          </a:xfrm>
          <a:prstGeom prst="chevron">
            <a:avLst>
              <a:gd name="adj" fmla="val 2228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辨识危险源</a:t>
            </a:r>
          </a:p>
        </p:txBody>
      </p:sp>
      <p:sp>
        <p:nvSpPr>
          <p:cNvPr id="10" name="燕尾形 9"/>
          <p:cNvSpPr/>
          <p:nvPr/>
        </p:nvSpPr>
        <p:spPr>
          <a:xfrm>
            <a:off x="4573488" y="1454453"/>
            <a:ext cx="1989820" cy="432048"/>
          </a:xfrm>
          <a:prstGeom prst="chevron">
            <a:avLst>
              <a:gd name="adj" fmla="val 2228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风险评价与分级</a:t>
            </a:r>
          </a:p>
        </p:txBody>
      </p:sp>
      <p:sp>
        <p:nvSpPr>
          <p:cNvPr id="11" name="燕尾形 10"/>
          <p:cNvSpPr/>
          <p:nvPr/>
        </p:nvSpPr>
        <p:spPr>
          <a:xfrm>
            <a:off x="6563308" y="1454995"/>
            <a:ext cx="1989820" cy="432048"/>
          </a:xfrm>
          <a:prstGeom prst="chevron">
            <a:avLst>
              <a:gd name="adj" fmla="val 2228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制定实措施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1467" y="4195996"/>
            <a:ext cx="586992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两清单、一表、一库</a:t>
            </a:r>
          </a:p>
        </p:txBody>
      </p:sp>
      <p:sp>
        <p:nvSpPr>
          <p:cNvPr id="13" name="左大括号 12"/>
          <p:cNvSpPr/>
          <p:nvPr/>
        </p:nvSpPr>
        <p:spPr>
          <a:xfrm rot="16200000">
            <a:off x="4192339" y="715092"/>
            <a:ext cx="545825" cy="61859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1600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345" y="1158719"/>
            <a:ext cx="1656184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风险辨识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113" y="2063465"/>
            <a:ext cx="165618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危险性辨识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1113" y="2783545"/>
            <a:ext cx="165618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危险源识别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113" y="3152877"/>
            <a:ext cx="165618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（辨识）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、危险有害因素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、危险性变化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5569" y="2063465"/>
            <a:ext cx="1656184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危险度评价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9345" y="2783545"/>
            <a:ext cx="16561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计算风险率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9345" y="3152877"/>
            <a:ext cx="165618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（确认）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、事故发生概率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、后果严重度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5569" y="2783545"/>
            <a:ext cx="16561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判别指标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5569" y="3152877"/>
            <a:ext cx="165618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（设定）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风险判别准则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9785" y="2783814"/>
            <a:ext cx="16561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危险性控制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9785" y="3153146"/>
            <a:ext cx="16561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（确认）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采取措施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、消除危险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、减小危险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stCxn id="2" idx="2"/>
          </p:cNvCxnSpPr>
          <p:nvPr/>
        </p:nvCxnSpPr>
        <p:spPr>
          <a:xfrm>
            <a:off x="3767437" y="1620384"/>
            <a:ext cx="0" cy="155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3" idx="0"/>
          </p:cNvCxnSpPr>
          <p:nvPr/>
        </p:nvCxnSpPr>
        <p:spPr>
          <a:xfrm>
            <a:off x="1679205" y="1775433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endCxn id="6" idx="0"/>
          </p:cNvCxnSpPr>
          <p:nvPr/>
        </p:nvCxnSpPr>
        <p:spPr>
          <a:xfrm>
            <a:off x="5783661" y="1775433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3" idx="2"/>
            <a:endCxn id="4" idx="0"/>
          </p:cNvCxnSpPr>
          <p:nvPr/>
        </p:nvCxnSpPr>
        <p:spPr>
          <a:xfrm>
            <a:off x="1679205" y="2463575"/>
            <a:ext cx="0" cy="319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767437" y="2608171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6" idx="2"/>
          </p:cNvCxnSpPr>
          <p:nvPr/>
        </p:nvCxnSpPr>
        <p:spPr>
          <a:xfrm>
            <a:off x="5783661" y="2463575"/>
            <a:ext cx="0" cy="14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endCxn id="7" idx="0"/>
          </p:cNvCxnSpPr>
          <p:nvPr/>
        </p:nvCxnSpPr>
        <p:spPr>
          <a:xfrm>
            <a:off x="3767437" y="2608171"/>
            <a:ext cx="0" cy="175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9" idx="0"/>
          </p:cNvCxnSpPr>
          <p:nvPr/>
        </p:nvCxnSpPr>
        <p:spPr>
          <a:xfrm>
            <a:off x="5783661" y="2552432"/>
            <a:ext cx="0" cy="23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endCxn id="11" idx="0"/>
          </p:cNvCxnSpPr>
          <p:nvPr/>
        </p:nvCxnSpPr>
        <p:spPr>
          <a:xfrm>
            <a:off x="7727877" y="2608171"/>
            <a:ext cx="0" cy="175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679205" y="1775433"/>
            <a:ext cx="4104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</p:spTree>
    <p:extLst>
      <p:ext uri="{BB962C8B-B14F-4D97-AF65-F5344CB8AC3E}">
        <p14:creationId xmlns:p14="http://schemas.microsoft.com/office/powerpoint/2010/main" val="16955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8" name="Group 4"/>
          <p:cNvGrpSpPr>
            <a:grpSpLocks noChangeAspect="1"/>
          </p:cNvGrpSpPr>
          <p:nvPr/>
        </p:nvGrpSpPr>
        <p:grpSpPr bwMode="auto">
          <a:xfrm>
            <a:off x="0" y="0"/>
            <a:ext cx="9144000" cy="5143500"/>
            <a:chOff x="1800" y="2897"/>
            <a:chExt cx="9000" cy="12168"/>
          </a:xfrm>
        </p:grpSpPr>
        <p:sp>
          <p:nvSpPr>
            <p:cNvPr id="169989" name="AutoShape 5"/>
            <p:cNvSpPr>
              <a:spLocks noChangeAspect="1" noChangeArrowheads="1"/>
            </p:cNvSpPr>
            <p:nvPr/>
          </p:nvSpPr>
          <p:spPr bwMode="auto">
            <a:xfrm>
              <a:off x="1800" y="2897"/>
              <a:ext cx="9000" cy="12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990" name="Text Box 6"/>
            <p:cNvSpPr txBox="1">
              <a:spLocks noChangeArrowheads="1"/>
            </p:cNvSpPr>
            <p:nvPr/>
          </p:nvSpPr>
          <p:spPr bwMode="auto">
            <a:xfrm>
              <a:off x="5039" y="3365"/>
              <a:ext cx="2161" cy="7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生产活动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991" name="Text Box 7"/>
            <p:cNvSpPr txBox="1">
              <a:spLocks noChangeArrowheads="1"/>
            </p:cNvSpPr>
            <p:nvPr/>
          </p:nvSpPr>
          <p:spPr bwMode="auto">
            <a:xfrm>
              <a:off x="3960" y="4769"/>
              <a:ext cx="4499" cy="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风险评估与控制</a:t>
              </a:r>
              <a:endPara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992" name="Text Box 8"/>
            <p:cNvSpPr txBox="1">
              <a:spLocks noChangeArrowheads="1"/>
            </p:cNvSpPr>
            <p:nvPr/>
          </p:nvSpPr>
          <p:spPr bwMode="auto">
            <a:xfrm>
              <a:off x="3060" y="6173"/>
              <a:ext cx="2159" cy="7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系统风险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993" name="Text Box 9"/>
            <p:cNvSpPr txBox="1">
              <a:spLocks noChangeArrowheads="1"/>
            </p:cNvSpPr>
            <p:nvPr/>
          </p:nvSpPr>
          <p:spPr bwMode="auto">
            <a:xfrm>
              <a:off x="6660" y="6173"/>
              <a:ext cx="2158" cy="7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作业风险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994" name="Line 10"/>
            <p:cNvSpPr>
              <a:spLocks noChangeShapeType="1"/>
            </p:cNvSpPr>
            <p:nvPr/>
          </p:nvSpPr>
          <p:spPr bwMode="auto">
            <a:xfrm>
              <a:off x="4457" y="5574"/>
              <a:ext cx="1" cy="5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995" name="Text Box 11"/>
            <p:cNvSpPr txBox="1">
              <a:spLocks noChangeArrowheads="1"/>
            </p:cNvSpPr>
            <p:nvPr/>
          </p:nvSpPr>
          <p:spPr bwMode="auto">
            <a:xfrm>
              <a:off x="3960" y="7577"/>
              <a:ext cx="1980" cy="781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生产流程风险</a:t>
              </a:r>
            </a:p>
            <a:p>
              <a:pPr>
                <a:spcBef>
                  <a:spcPct val="0"/>
                </a:spcBef>
              </a:pP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spcBef>
                  <a:spcPct val="0"/>
                </a:spcBef>
              </a:pP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996" name="Text Box 12"/>
            <p:cNvSpPr txBox="1">
              <a:spLocks noChangeArrowheads="1"/>
            </p:cNvSpPr>
            <p:nvPr/>
          </p:nvSpPr>
          <p:spPr bwMode="auto">
            <a:xfrm>
              <a:off x="2260" y="7733"/>
              <a:ext cx="1519" cy="7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管理风险</a:t>
              </a:r>
              <a:endPara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997" name="Text Box 13"/>
            <p:cNvSpPr txBox="1">
              <a:spLocks noChangeArrowheads="1"/>
            </p:cNvSpPr>
            <p:nvPr/>
          </p:nvSpPr>
          <p:spPr bwMode="auto">
            <a:xfrm>
              <a:off x="6387" y="8824"/>
              <a:ext cx="1401" cy="78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作业现场管理</a:t>
              </a:r>
              <a:endPara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998" name="Text Box 14"/>
            <p:cNvSpPr txBox="1">
              <a:spLocks noChangeArrowheads="1"/>
            </p:cNvSpPr>
            <p:nvPr/>
          </p:nvSpPr>
          <p:spPr bwMode="auto">
            <a:xfrm>
              <a:off x="3960" y="8989"/>
              <a:ext cx="1980" cy="78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评估报告与风险概述</a:t>
              </a:r>
              <a:endPara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999" name="Text Box 15"/>
            <p:cNvSpPr txBox="1">
              <a:spLocks noChangeArrowheads="1"/>
            </p:cNvSpPr>
            <p:nvPr/>
          </p:nvSpPr>
          <p:spPr bwMode="auto">
            <a:xfrm>
              <a:off x="2260" y="9137"/>
              <a:ext cx="1521" cy="7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安全管理要素</a:t>
              </a:r>
              <a:endPara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00" name="Text Box 16"/>
            <p:cNvSpPr txBox="1">
              <a:spLocks noChangeArrowheads="1"/>
            </p:cNvSpPr>
            <p:nvPr/>
          </p:nvSpPr>
          <p:spPr bwMode="auto">
            <a:xfrm>
              <a:off x="7932" y="8779"/>
              <a:ext cx="1439" cy="7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作业过程控制</a:t>
              </a:r>
              <a:endPara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01" name="Text Box 17"/>
            <p:cNvSpPr txBox="1">
              <a:spLocks noChangeArrowheads="1"/>
            </p:cNvSpPr>
            <p:nvPr/>
          </p:nvSpPr>
          <p:spPr bwMode="auto">
            <a:xfrm>
              <a:off x="3960" y="10356"/>
              <a:ext cx="1980" cy="78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风险控制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管理措施</a:t>
              </a:r>
            </a:p>
            <a:p>
              <a:pPr>
                <a:spcBef>
                  <a:spcPct val="0"/>
                </a:spcBef>
              </a:pP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0"/>
                </a:spcBef>
              </a:pP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0"/>
                </a:spcBef>
              </a:pP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spcBef>
                  <a:spcPct val="0"/>
                </a:spcBef>
              </a:pP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02" name="Text Box 18"/>
            <p:cNvSpPr txBox="1">
              <a:spLocks noChangeArrowheads="1"/>
            </p:cNvSpPr>
            <p:nvPr/>
          </p:nvSpPr>
          <p:spPr bwMode="auto">
            <a:xfrm>
              <a:off x="2260" y="10541"/>
              <a:ext cx="1521" cy="7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工作标准</a:t>
              </a:r>
              <a:endPara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03" name="Text Box 19"/>
            <p:cNvSpPr txBox="1">
              <a:spLocks noChangeArrowheads="1"/>
            </p:cNvSpPr>
            <p:nvPr/>
          </p:nvSpPr>
          <p:spPr bwMode="auto">
            <a:xfrm>
              <a:off x="8085" y="10324"/>
              <a:ext cx="1350" cy="70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作业指导书</a:t>
              </a:r>
              <a:endPara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04" name="Text Box 20"/>
            <p:cNvSpPr txBox="1">
              <a:spLocks noChangeArrowheads="1"/>
            </p:cNvSpPr>
            <p:nvPr/>
          </p:nvSpPr>
          <p:spPr bwMode="auto">
            <a:xfrm>
              <a:off x="6300" y="4145"/>
              <a:ext cx="900" cy="469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FFFFFF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05" name="Text Box 21"/>
            <p:cNvSpPr txBox="1">
              <a:spLocks noChangeArrowheads="1"/>
            </p:cNvSpPr>
            <p:nvPr/>
          </p:nvSpPr>
          <p:spPr bwMode="auto">
            <a:xfrm>
              <a:off x="7560" y="9698"/>
              <a:ext cx="1080" cy="469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FFFFFF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流程控制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06" name="Text Box 22"/>
            <p:cNvSpPr txBox="1">
              <a:spLocks noChangeArrowheads="1"/>
            </p:cNvSpPr>
            <p:nvPr/>
          </p:nvSpPr>
          <p:spPr bwMode="auto">
            <a:xfrm>
              <a:off x="5220" y="9917"/>
              <a:ext cx="900" cy="468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高风险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07" name="Line 23"/>
            <p:cNvSpPr>
              <a:spLocks noChangeShapeType="1"/>
            </p:cNvSpPr>
            <p:nvPr/>
          </p:nvSpPr>
          <p:spPr bwMode="auto">
            <a:xfrm>
              <a:off x="6110" y="4145"/>
              <a:ext cx="11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08" name="Text Box 24"/>
            <p:cNvSpPr txBox="1">
              <a:spLocks noChangeArrowheads="1"/>
            </p:cNvSpPr>
            <p:nvPr/>
          </p:nvSpPr>
          <p:spPr bwMode="auto">
            <a:xfrm>
              <a:off x="4002" y="11484"/>
              <a:ext cx="5040" cy="773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应急及事故管理</a:t>
              </a:r>
              <a:endPara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09" name="Text Box 25"/>
            <p:cNvSpPr txBox="1">
              <a:spLocks noChangeArrowheads="1"/>
            </p:cNvSpPr>
            <p:nvPr/>
          </p:nvSpPr>
          <p:spPr bwMode="auto">
            <a:xfrm>
              <a:off x="3059" y="8513"/>
              <a:ext cx="720" cy="468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FFFFFF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风险评估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10" name="Text Box 26"/>
            <p:cNvSpPr txBox="1">
              <a:spLocks noChangeArrowheads="1"/>
            </p:cNvSpPr>
            <p:nvPr/>
          </p:nvSpPr>
          <p:spPr bwMode="auto">
            <a:xfrm>
              <a:off x="5270" y="8409"/>
              <a:ext cx="900" cy="624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风险评估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11" name="Text Box 27"/>
            <p:cNvSpPr txBox="1">
              <a:spLocks noChangeArrowheads="1"/>
            </p:cNvSpPr>
            <p:nvPr/>
          </p:nvSpPr>
          <p:spPr bwMode="auto">
            <a:xfrm>
              <a:off x="6660" y="7343"/>
              <a:ext cx="2158" cy="85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人、机、物风险</a:t>
              </a:r>
              <a:endPara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12" name="Text Box 28"/>
            <p:cNvSpPr txBox="1">
              <a:spLocks noChangeArrowheads="1"/>
            </p:cNvSpPr>
            <p:nvPr/>
          </p:nvSpPr>
          <p:spPr bwMode="auto">
            <a:xfrm>
              <a:off x="6390" y="10307"/>
              <a:ext cx="1398" cy="70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工作标准</a:t>
              </a:r>
              <a:endPara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13" name="Text Box 29"/>
            <p:cNvSpPr txBox="1">
              <a:spLocks noChangeArrowheads="1"/>
            </p:cNvSpPr>
            <p:nvPr/>
          </p:nvSpPr>
          <p:spPr bwMode="auto">
            <a:xfrm>
              <a:off x="3060" y="9917"/>
              <a:ext cx="830" cy="624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流程控制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14" name="Text Box 30"/>
            <p:cNvSpPr txBox="1">
              <a:spLocks noChangeArrowheads="1"/>
            </p:cNvSpPr>
            <p:nvPr/>
          </p:nvSpPr>
          <p:spPr bwMode="auto">
            <a:xfrm>
              <a:off x="2340" y="13037"/>
              <a:ext cx="7645" cy="78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检查与审核</a:t>
              </a:r>
              <a:endPara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15" name="Text Box 31"/>
            <p:cNvSpPr txBox="1">
              <a:spLocks noChangeArrowheads="1"/>
            </p:cNvSpPr>
            <p:nvPr/>
          </p:nvSpPr>
          <p:spPr bwMode="auto">
            <a:xfrm>
              <a:off x="5580" y="12257"/>
              <a:ext cx="1260" cy="468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FFFFFF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应急预案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16" name="Text Box 32"/>
            <p:cNvSpPr txBox="1">
              <a:spLocks noChangeArrowheads="1"/>
            </p:cNvSpPr>
            <p:nvPr/>
          </p:nvSpPr>
          <p:spPr bwMode="auto">
            <a:xfrm>
              <a:off x="9000" y="11477"/>
              <a:ext cx="1260" cy="468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</a:t>
              </a: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人的</a:t>
              </a: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17" name="Text Box 33"/>
            <p:cNvSpPr txBox="1">
              <a:spLocks noChangeArrowheads="1"/>
            </p:cNvSpPr>
            <p:nvPr/>
          </p:nvSpPr>
          <p:spPr bwMode="auto">
            <a:xfrm>
              <a:off x="5940" y="13817"/>
              <a:ext cx="1260" cy="468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FFFFFF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ct val="0"/>
                </a:spcBef>
              </a:pPr>
              <a:r>
                <a:rPr lang="zh-CN" alt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持续改进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19" name="Line 35"/>
            <p:cNvSpPr>
              <a:spLocks noChangeShapeType="1"/>
            </p:cNvSpPr>
            <p:nvPr/>
          </p:nvSpPr>
          <p:spPr bwMode="auto">
            <a:xfrm flipH="1">
              <a:off x="2880" y="6953"/>
              <a:ext cx="720" cy="7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20" name="Line 36"/>
            <p:cNvSpPr>
              <a:spLocks noChangeShapeType="1"/>
            </p:cNvSpPr>
            <p:nvPr/>
          </p:nvSpPr>
          <p:spPr bwMode="auto">
            <a:xfrm>
              <a:off x="4320" y="6953"/>
              <a:ext cx="720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21" name="Line 37"/>
            <p:cNvSpPr>
              <a:spLocks noChangeShapeType="1"/>
            </p:cNvSpPr>
            <p:nvPr/>
          </p:nvSpPr>
          <p:spPr bwMode="auto">
            <a:xfrm>
              <a:off x="7739" y="6953"/>
              <a:ext cx="0" cy="3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22" name="Line 38"/>
            <p:cNvSpPr>
              <a:spLocks noChangeShapeType="1"/>
            </p:cNvSpPr>
            <p:nvPr/>
          </p:nvSpPr>
          <p:spPr bwMode="auto">
            <a:xfrm>
              <a:off x="2880" y="8513"/>
              <a:ext cx="1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23" name="Line 39"/>
            <p:cNvSpPr>
              <a:spLocks noChangeShapeType="1"/>
            </p:cNvSpPr>
            <p:nvPr/>
          </p:nvSpPr>
          <p:spPr bwMode="auto">
            <a:xfrm>
              <a:off x="5040" y="8357"/>
              <a:ext cx="0" cy="7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26" name="Line 42"/>
            <p:cNvSpPr>
              <a:spLocks noChangeShapeType="1"/>
            </p:cNvSpPr>
            <p:nvPr/>
          </p:nvSpPr>
          <p:spPr bwMode="auto">
            <a:xfrm>
              <a:off x="2880" y="10073"/>
              <a:ext cx="1" cy="4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27" name="Line 43"/>
            <p:cNvSpPr>
              <a:spLocks noChangeShapeType="1"/>
            </p:cNvSpPr>
            <p:nvPr/>
          </p:nvSpPr>
          <p:spPr bwMode="auto">
            <a:xfrm>
              <a:off x="5038" y="9732"/>
              <a:ext cx="1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28" name="Line 44"/>
            <p:cNvSpPr>
              <a:spLocks noChangeShapeType="1"/>
            </p:cNvSpPr>
            <p:nvPr/>
          </p:nvSpPr>
          <p:spPr bwMode="auto">
            <a:xfrm>
              <a:off x="7200" y="9605"/>
              <a:ext cx="0" cy="9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29" name="Line 45"/>
            <p:cNvSpPr>
              <a:spLocks noChangeShapeType="1"/>
            </p:cNvSpPr>
            <p:nvPr/>
          </p:nvSpPr>
          <p:spPr bwMode="auto">
            <a:xfrm>
              <a:off x="8820" y="9605"/>
              <a:ext cx="0" cy="9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30" name="Line 46"/>
            <p:cNvSpPr>
              <a:spLocks noChangeShapeType="1"/>
            </p:cNvSpPr>
            <p:nvPr/>
          </p:nvSpPr>
          <p:spPr bwMode="auto">
            <a:xfrm>
              <a:off x="5040" y="11165"/>
              <a:ext cx="1" cy="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31" name="Line 47"/>
            <p:cNvSpPr>
              <a:spLocks noChangeShapeType="1"/>
            </p:cNvSpPr>
            <p:nvPr/>
          </p:nvSpPr>
          <p:spPr bwMode="auto">
            <a:xfrm>
              <a:off x="7921" y="5574"/>
              <a:ext cx="0" cy="5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32" name="Line 48"/>
            <p:cNvSpPr>
              <a:spLocks noChangeShapeType="1"/>
            </p:cNvSpPr>
            <p:nvPr/>
          </p:nvSpPr>
          <p:spPr bwMode="auto">
            <a:xfrm>
              <a:off x="8438" y="11087"/>
              <a:ext cx="1" cy="4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33" name="Line 49"/>
            <p:cNvSpPr>
              <a:spLocks noChangeShapeType="1"/>
            </p:cNvSpPr>
            <p:nvPr/>
          </p:nvSpPr>
          <p:spPr bwMode="auto">
            <a:xfrm>
              <a:off x="2189" y="12101"/>
              <a:ext cx="0" cy="6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34" name="Line 50"/>
            <p:cNvSpPr>
              <a:spLocks noChangeShapeType="1"/>
            </p:cNvSpPr>
            <p:nvPr/>
          </p:nvSpPr>
          <p:spPr bwMode="auto">
            <a:xfrm>
              <a:off x="2189" y="12725"/>
              <a:ext cx="800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36" name="Line 52"/>
            <p:cNvSpPr>
              <a:spLocks noChangeShapeType="1"/>
            </p:cNvSpPr>
            <p:nvPr/>
          </p:nvSpPr>
          <p:spPr bwMode="auto">
            <a:xfrm flipV="1">
              <a:off x="6480" y="12725"/>
              <a:ext cx="0" cy="3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37" name="Line 53"/>
            <p:cNvSpPr>
              <a:spLocks noChangeShapeType="1"/>
            </p:cNvSpPr>
            <p:nvPr/>
          </p:nvSpPr>
          <p:spPr bwMode="auto">
            <a:xfrm>
              <a:off x="9553" y="6943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38" name="Line 54"/>
            <p:cNvSpPr>
              <a:spLocks noChangeShapeType="1"/>
            </p:cNvSpPr>
            <p:nvPr/>
          </p:nvSpPr>
          <p:spPr bwMode="auto">
            <a:xfrm>
              <a:off x="10273" y="6953"/>
              <a:ext cx="0" cy="68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039" name="Line 55"/>
            <p:cNvSpPr>
              <a:spLocks noChangeShapeType="1"/>
            </p:cNvSpPr>
            <p:nvPr/>
          </p:nvSpPr>
          <p:spPr bwMode="auto">
            <a:xfrm flipH="1">
              <a:off x="9536" y="13817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下箭头 5"/>
          <p:cNvSpPr/>
          <p:nvPr/>
        </p:nvSpPr>
        <p:spPr>
          <a:xfrm>
            <a:off x="5292080" y="2241193"/>
            <a:ext cx="194320" cy="231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下箭头 58"/>
          <p:cNvSpPr/>
          <p:nvPr/>
        </p:nvSpPr>
        <p:spPr>
          <a:xfrm>
            <a:off x="6745046" y="2254696"/>
            <a:ext cx="194320" cy="231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05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338" y="3867894"/>
            <a:ext cx="7001883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排查风险点是风险管控的基础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，对风险点内的不同危险源（与危险点相关的人、物、环境及管理）进行识别，风险评估以及根据评估结果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采取不同控制措施是风险分级管控的核心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排查风险点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547664" y="1347614"/>
            <a:ext cx="6336704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风险点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是指伴随风险的部位、设施、场所和区域，以及在特定部位、设施、场所和区域实施的伴随风险的作业过程，或两者以上的组合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684721"/>
            <a:ext cx="223224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如危险化学品罐区、液氨站、煤气炉等是风险点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2684721"/>
            <a:ext cx="244827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在罐区进行的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清罐作业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、防火区内进行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动火作业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等也是风险点。</a:t>
            </a:r>
            <a:endParaRPr lang="en-US" altLang="zh-CN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左大括号 8"/>
          <p:cNvSpPr/>
          <p:nvPr/>
        </p:nvSpPr>
        <p:spPr>
          <a:xfrm rot="5400000">
            <a:off x="4571998" y="884519"/>
            <a:ext cx="288035" cy="33123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1742018" y="3611339"/>
            <a:ext cx="5616624" cy="1235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2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71550"/>
            <a:ext cx="31683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排查风险点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835696" y="1347614"/>
            <a:ext cx="525658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风险点识别过程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827584" y="2134038"/>
            <a:ext cx="1152128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303748" y="2139702"/>
            <a:ext cx="1152128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生产工艺流程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3862264" y="2134038"/>
            <a:ext cx="1152128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装置装备设施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5436096" y="2130353"/>
            <a:ext cx="1152128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生产场所区域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7015945" y="2139702"/>
            <a:ext cx="1152128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交叉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</a:t>
            </a:r>
          </a:p>
        </p:txBody>
      </p:sp>
      <p:sp>
        <p:nvSpPr>
          <p:cNvPr id="17" name="左大括号 16"/>
          <p:cNvSpPr/>
          <p:nvPr/>
        </p:nvSpPr>
        <p:spPr>
          <a:xfrm rot="5400000">
            <a:off x="4242923" y="-1075360"/>
            <a:ext cx="370123" cy="60486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27584" y="3486235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/>
              <a:t>1</a:t>
            </a:r>
            <a:endParaRPr lang="zh-CN" altLang="en-US" sz="2400" i="1" dirty="0"/>
          </a:p>
        </p:txBody>
      </p:sp>
      <p:sp>
        <p:nvSpPr>
          <p:cNvPr id="19" name="椭圆 18"/>
          <p:cNvSpPr/>
          <p:nvPr/>
        </p:nvSpPr>
        <p:spPr>
          <a:xfrm>
            <a:off x="1403648" y="3702259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/>
              <a:t>2</a:t>
            </a:r>
            <a:endParaRPr lang="zh-CN" altLang="en-US" sz="2400" i="1" dirty="0"/>
          </a:p>
        </p:txBody>
      </p:sp>
      <p:cxnSp>
        <p:nvCxnSpPr>
          <p:cNvPr id="21" name="直接箭头连接符 20"/>
          <p:cNvCxnSpPr>
            <a:endCxn id="18" idx="0"/>
          </p:cNvCxnSpPr>
          <p:nvPr/>
        </p:nvCxnSpPr>
        <p:spPr>
          <a:xfrm>
            <a:off x="1043608" y="2787774"/>
            <a:ext cx="0" cy="6984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19" idx="0"/>
          </p:cNvCxnSpPr>
          <p:nvPr/>
        </p:nvCxnSpPr>
        <p:spPr>
          <a:xfrm>
            <a:off x="1619672" y="2787774"/>
            <a:ext cx="0" cy="9144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2301449" y="3486235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/>
              <a:t>1</a:t>
            </a:r>
            <a:endParaRPr lang="zh-CN" altLang="en-US" sz="2400" i="1" dirty="0"/>
          </a:p>
        </p:txBody>
      </p:sp>
      <p:sp>
        <p:nvSpPr>
          <p:cNvPr id="25" name="椭圆 24"/>
          <p:cNvSpPr/>
          <p:nvPr/>
        </p:nvSpPr>
        <p:spPr>
          <a:xfrm>
            <a:off x="2877513" y="3702259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/>
              <a:t>2</a:t>
            </a:r>
            <a:endParaRPr lang="zh-CN" altLang="en-US" sz="2400" i="1" dirty="0"/>
          </a:p>
        </p:txBody>
      </p:sp>
      <p:cxnSp>
        <p:nvCxnSpPr>
          <p:cNvPr id="26" name="直接箭头连接符 25"/>
          <p:cNvCxnSpPr>
            <a:endCxn id="24" idx="0"/>
          </p:cNvCxnSpPr>
          <p:nvPr/>
        </p:nvCxnSpPr>
        <p:spPr>
          <a:xfrm>
            <a:off x="2517473" y="2787774"/>
            <a:ext cx="0" cy="6984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endCxn id="25" idx="0"/>
          </p:cNvCxnSpPr>
          <p:nvPr/>
        </p:nvCxnSpPr>
        <p:spPr>
          <a:xfrm>
            <a:off x="3093537" y="2787774"/>
            <a:ext cx="0" cy="9144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3870850" y="3486235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/>
              <a:t>1</a:t>
            </a:r>
            <a:endParaRPr lang="zh-CN" altLang="en-US" sz="2400" i="1" dirty="0"/>
          </a:p>
        </p:txBody>
      </p:sp>
      <p:sp>
        <p:nvSpPr>
          <p:cNvPr id="29" name="椭圆 28"/>
          <p:cNvSpPr/>
          <p:nvPr/>
        </p:nvSpPr>
        <p:spPr>
          <a:xfrm>
            <a:off x="4446914" y="3702259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/>
              <a:t>2</a:t>
            </a:r>
            <a:endParaRPr lang="zh-CN" altLang="en-US" sz="2400" i="1" dirty="0"/>
          </a:p>
        </p:txBody>
      </p:sp>
      <p:cxnSp>
        <p:nvCxnSpPr>
          <p:cNvPr id="30" name="直接箭头连接符 29"/>
          <p:cNvCxnSpPr>
            <a:endCxn id="28" idx="0"/>
          </p:cNvCxnSpPr>
          <p:nvPr/>
        </p:nvCxnSpPr>
        <p:spPr>
          <a:xfrm>
            <a:off x="4086874" y="2787774"/>
            <a:ext cx="0" cy="6984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endCxn id="29" idx="0"/>
          </p:cNvCxnSpPr>
          <p:nvPr/>
        </p:nvCxnSpPr>
        <p:spPr>
          <a:xfrm>
            <a:off x="4662938" y="2787774"/>
            <a:ext cx="0" cy="9144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5566927" y="3486235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/>
              <a:t>1</a:t>
            </a:r>
            <a:endParaRPr lang="zh-CN" altLang="en-US" sz="2400" i="1" dirty="0"/>
          </a:p>
        </p:txBody>
      </p:sp>
      <p:sp>
        <p:nvSpPr>
          <p:cNvPr id="33" name="椭圆 32"/>
          <p:cNvSpPr/>
          <p:nvPr/>
        </p:nvSpPr>
        <p:spPr>
          <a:xfrm>
            <a:off x="6142991" y="3702259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/>
              <a:t>2</a:t>
            </a:r>
            <a:endParaRPr lang="zh-CN" altLang="en-US" sz="2400" i="1" dirty="0"/>
          </a:p>
        </p:txBody>
      </p:sp>
      <p:cxnSp>
        <p:nvCxnSpPr>
          <p:cNvPr id="34" name="直接箭头连接符 33"/>
          <p:cNvCxnSpPr>
            <a:endCxn id="32" idx="0"/>
          </p:cNvCxnSpPr>
          <p:nvPr/>
        </p:nvCxnSpPr>
        <p:spPr>
          <a:xfrm>
            <a:off x="5782951" y="2787774"/>
            <a:ext cx="0" cy="6984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endCxn id="33" idx="0"/>
          </p:cNvCxnSpPr>
          <p:nvPr/>
        </p:nvCxnSpPr>
        <p:spPr>
          <a:xfrm>
            <a:off x="6359015" y="2787774"/>
            <a:ext cx="0" cy="9144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7089981" y="3486235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/>
              <a:t>1</a:t>
            </a:r>
            <a:endParaRPr lang="zh-CN" altLang="en-US" sz="2400" i="1" dirty="0"/>
          </a:p>
        </p:txBody>
      </p:sp>
      <p:sp>
        <p:nvSpPr>
          <p:cNvPr id="37" name="椭圆 36"/>
          <p:cNvSpPr/>
          <p:nvPr/>
        </p:nvSpPr>
        <p:spPr>
          <a:xfrm>
            <a:off x="7666045" y="3702259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/>
              <a:t>2</a:t>
            </a:r>
            <a:endParaRPr lang="zh-CN" altLang="en-US" sz="2400" i="1" dirty="0"/>
          </a:p>
        </p:txBody>
      </p:sp>
      <p:cxnSp>
        <p:nvCxnSpPr>
          <p:cNvPr id="38" name="直接箭头连接符 37"/>
          <p:cNvCxnSpPr>
            <a:endCxn id="36" idx="0"/>
          </p:cNvCxnSpPr>
          <p:nvPr/>
        </p:nvCxnSpPr>
        <p:spPr>
          <a:xfrm>
            <a:off x="7306005" y="2787774"/>
            <a:ext cx="0" cy="6984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endCxn id="37" idx="0"/>
          </p:cNvCxnSpPr>
          <p:nvPr/>
        </p:nvCxnSpPr>
        <p:spPr>
          <a:xfrm>
            <a:off x="7882069" y="2787774"/>
            <a:ext cx="0" cy="9144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6545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001" y="771550"/>
            <a:ext cx="307189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排查风险点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4001" y="1183803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基于以上系统的划分，可明确到特定的部位、设施、场所和区域，以及在特定部位、设施、场所和区域实施的伴随风险的作业过程，作为危险源辨识的基本单元，即为确定的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风险点。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262483"/>
              </p:ext>
            </p:extLst>
          </p:nvPr>
        </p:nvGraphicFramePr>
        <p:xfrm>
          <a:off x="635732" y="2742779"/>
          <a:ext cx="772852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02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区域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班组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风险点名称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工作任务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99792" y="236327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风险点排查清单</a:t>
            </a:r>
          </a:p>
        </p:txBody>
      </p:sp>
    </p:spTree>
    <p:extLst>
      <p:ext uri="{BB962C8B-B14F-4D97-AF65-F5344CB8AC3E}">
        <p14:creationId xmlns:p14="http://schemas.microsoft.com/office/powerpoint/2010/main" val="40358457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辨识危险源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34761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根据企业生产作业特点，参照国家标准，应用风险辨识工具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83569" y="1993899"/>
            <a:ext cx="2592287" cy="39590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87279" tIns="43640" rIns="87279" bIns="43640">
            <a:spAutoFit/>
          </a:bodyPr>
          <a:lstStyle>
            <a:lvl1pPr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36563"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873125"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09688"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746250"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0345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66065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1785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57505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划分作业活动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83569" y="2816224"/>
            <a:ext cx="2592287" cy="39590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87279" tIns="43640" rIns="87279" bIns="43640">
            <a:spAutoFit/>
          </a:bodyPr>
          <a:lstStyle>
            <a:lvl1pPr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36563"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873125"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09688"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746250"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0345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66065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1785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57505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辨识危险源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83569" y="3590924"/>
            <a:ext cx="2592287" cy="39590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87279" tIns="43640" rIns="87279" bIns="43640">
            <a:spAutoFit/>
          </a:bodyPr>
          <a:lstStyle>
            <a:lvl1pPr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36563"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873125"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09688"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746250"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0345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66065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1785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57505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确定风险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83569" y="4430712"/>
            <a:ext cx="2592287" cy="39590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87279" tIns="43640" rIns="87279" bIns="43640">
            <a:spAutoFit/>
          </a:bodyPr>
          <a:lstStyle>
            <a:lvl1pPr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36563"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873125"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09688"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746250" defTabSz="8731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0345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66065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11785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57505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确定风险是否可承受</a:t>
            </a: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1972944" y="2454274"/>
            <a:ext cx="0" cy="3619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1972944" y="3267073"/>
            <a:ext cx="0" cy="3603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1966176" y="4068762"/>
            <a:ext cx="0" cy="3619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左大括号 4"/>
          <p:cNvSpPr/>
          <p:nvPr/>
        </p:nvSpPr>
        <p:spPr>
          <a:xfrm rot="10800000">
            <a:off x="3367198" y="2191853"/>
            <a:ext cx="288033" cy="24368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11689" y="2389808"/>
            <a:ext cx="4737992" cy="1788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《生产过程危险和有害因素分类与代码》（GB/T 13861-2009）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 企业职工伤亡事故分类标准》（GB6441-86）</a:t>
            </a:r>
          </a:p>
        </p:txBody>
      </p:sp>
    </p:spTree>
    <p:extLst>
      <p:ext uri="{BB962C8B-B14F-4D97-AF65-F5344CB8AC3E}">
        <p14:creationId xmlns:p14="http://schemas.microsoft.com/office/powerpoint/2010/main" val="24955868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03355" y="1128563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危害原因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603" y="1951939"/>
            <a:ext cx="1219953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根本原因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164" y="2668343"/>
            <a:ext cx="648072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危险物质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3628" y="2668344"/>
            <a:ext cx="648072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危险能量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0097" y="1951775"/>
            <a:ext cx="1373952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直接原因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0849" y="2661221"/>
            <a:ext cx="648072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人的因素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6595" y="2668344"/>
            <a:ext cx="648072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物的因素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2181" y="3655894"/>
            <a:ext cx="6087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生理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心理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5547" y="3674737"/>
            <a:ext cx="6087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行为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右大括号 10"/>
          <p:cNvSpPr/>
          <p:nvPr/>
        </p:nvSpPr>
        <p:spPr>
          <a:xfrm rot="16200000">
            <a:off x="2143724" y="3082474"/>
            <a:ext cx="288032" cy="8023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4109" y="3665336"/>
            <a:ext cx="61367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物理性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0988" y="3660232"/>
            <a:ext cx="61367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化学性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7868" y="3667597"/>
            <a:ext cx="61367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生物性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3955" y="1951940"/>
            <a:ext cx="1385519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间接因素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6136" y="2685406"/>
            <a:ext cx="648072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环境因素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20238" y="2704344"/>
            <a:ext cx="648072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管理因素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8391" y="3655894"/>
            <a:ext cx="6087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室内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80435" y="3667597"/>
            <a:ext cx="6141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室外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3955" y="3674737"/>
            <a:ext cx="6480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地下水下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1588" y="3678623"/>
            <a:ext cx="62865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右大括号 21"/>
          <p:cNvSpPr/>
          <p:nvPr/>
        </p:nvSpPr>
        <p:spPr>
          <a:xfrm rot="16200000">
            <a:off x="3794733" y="2797700"/>
            <a:ext cx="326192" cy="13337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右大括号 22"/>
          <p:cNvSpPr/>
          <p:nvPr/>
        </p:nvSpPr>
        <p:spPr>
          <a:xfrm rot="16200000">
            <a:off x="1076368" y="2064104"/>
            <a:ext cx="288032" cy="8023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右大括号 23"/>
          <p:cNvSpPr/>
          <p:nvPr/>
        </p:nvSpPr>
        <p:spPr>
          <a:xfrm rot="16200000">
            <a:off x="3008742" y="1699219"/>
            <a:ext cx="288032" cy="15757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右大括号 24"/>
          <p:cNvSpPr/>
          <p:nvPr/>
        </p:nvSpPr>
        <p:spPr>
          <a:xfrm rot="16200000">
            <a:off x="6904385" y="1491217"/>
            <a:ext cx="288032" cy="1991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右大括号 25"/>
          <p:cNvSpPr/>
          <p:nvPr/>
        </p:nvSpPr>
        <p:spPr>
          <a:xfrm rot="16200000">
            <a:off x="5848300" y="2845420"/>
            <a:ext cx="295936" cy="12685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2184" y="4419453"/>
            <a:ext cx="60874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05547" y="4419453"/>
            <a:ext cx="60874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0014" y="4439812"/>
            <a:ext cx="60874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1881" y="4439812"/>
            <a:ext cx="60874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22804" y="4439812"/>
            <a:ext cx="60874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8391" y="4449538"/>
            <a:ext cx="60874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9432" y="4439812"/>
            <a:ext cx="60874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13284" y="4460171"/>
            <a:ext cx="60874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59567" y="4439811"/>
            <a:ext cx="60874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右大括号 35"/>
          <p:cNvSpPr/>
          <p:nvPr/>
        </p:nvSpPr>
        <p:spPr>
          <a:xfrm rot="16200000">
            <a:off x="3923435" y="-1100176"/>
            <a:ext cx="288032" cy="57536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900" y="720966"/>
            <a:ext cx="210519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辨识危险源</a:t>
            </a:r>
          </a:p>
        </p:txBody>
      </p:sp>
      <p:sp>
        <p:nvSpPr>
          <p:cNvPr id="39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</p:spTree>
    <p:extLst>
      <p:ext uri="{BB962C8B-B14F-4D97-AF65-F5344CB8AC3E}">
        <p14:creationId xmlns:p14="http://schemas.microsoft.com/office/powerpoint/2010/main" val="143594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16016" y="3028569"/>
            <a:ext cx="3744416" cy="1470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安全管理的核心工作：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ts val="37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控制风险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ts val="37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消除隐患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 例 分 析</a:t>
            </a:r>
          </a:p>
        </p:txBody>
      </p:sp>
      <p:pic>
        <p:nvPicPr>
          <p:cNvPr id="1026" name="Picture 2" descr="F:\网站用图\已用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976083"/>
            <a:ext cx="3744416" cy="19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9849" y="3845462"/>
            <a:ext cx="347099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控制源头与诱因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647" y="987574"/>
            <a:ext cx="127004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风险失控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1" y="987574"/>
            <a:ext cx="144016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物体下落</a:t>
            </a:r>
          </a:p>
        </p:txBody>
      </p:sp>
      <p:sp>
        <p:nvSpPr>
          <p:cNvPr id="3" name="下箭头 2"/>
          <p:cNvSpPr/>
          <p:nvPr/>
        </p:nvSpPr>
        <p:spPr>
          <a:xfrm>
            <a:off x="768623" y="1381198"/>
            <a:ext cx="864096" cy="608002"/>
          </a:xfrm>
          <a:prstGeom prst="downArrow">
            <a:avLst>
              <a:gd name="adj1" fmla="val 50000"/>
              <a:gd name="adj2" fmla="val 28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569" y="2020336"/>
            <a:ext cx="127004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防坠失效</a:t>
            </a:r>
          </a:p>
        </p:txBody>
      </p:sp>
      <p:sp>
        <p:nvSpPr>
          <p:cNvPr id="10" name="下箭头 9"/>
          <p:cNvSpPr/>
          <p:nvPr/>
        </p:nvSpPr>
        <p:spPr>
          <a:xfrm>
            <a:off x="2699793" y="1403652"/>
            <a:ext cx="864096" cy="608002"/>
          </a:xfrm>
          <a:prstGeom prst="downArrow">
            <a:avLst>
              <a:gd name="adj1" fmla="val 50000"/>
              <a:gd name="adj2" fmla="val 28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偶合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874" y="2020336"/>
            <a:ext cx="144016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隔离失效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874" y="2628459"/>
            <a:ext cx="144016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不当</a:t>
            </a:r>
          </a:p>
        </p:txBody>
      </p:sp>
      <p:sp>
        <p:nvSpPr>
          <p:cNvPr id="5" name="右箭头 4"/>
          <p:cNvSpPr/>
          <p:nvPr/>
        </p:nvSpPr>
        <p:spPr>
          <a:xfrm>
            <a:off x="1847596" y="1062825"/>
            <a:ext cx="576065" cy="249608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65647" y="2648684"/>
            <a:ext cx="1270049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隐患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395536" y="1851670"/>
            <a:ext cx="3744416" cy="1512168"/>
          </a:xfrm>
          <a:prstGeom prst="round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>
            <a:stCxn id="9" idx="3"/>
            <a:endCxn id="12" idx="1"/>
          </p:cNvCxnSpPr>
          <p:nvPr/>
        </p:nvCxnSpPr>
        <p:spPr>
          <a:xfrm>
            <a:off x="1820618" y="2220391"/>
            <a:ext cx="618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12" idx="2"/>
            <a:endCxn id="13" idx="0"/>
          </p:cNvCxnSpPr>
          <p:nvPr/>
        </p:nvCxnSpPr>
        <p:spPr>
          <a:xfrm>
            <a:off x="3158954" y="2420446"/>
            <a:ext cx="0" cy="2080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直接箭头连接符 1024"/>
          <p:cNvCxnSpPr>
            <a:stCxn id="9" idx="3"/>
            <a:endCxn id="13" idx="1"/>
          </p:cNvCxnSpPr>
          <p:nvPr/>
        </p:nvCxnSpPr>
        <p:spPr>
          <a:xfrm>
            <a:off x="1820618" y="2220391"/>
            <a:ext cx="618256" cy="6081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下箭头 1026"/>
          <p:cNvSpPr/>
          <p:nvPr/>
        </p:nvSpPr>
        <p:spPr>
          <a:xfrm>
            <a:off x="1820618" y="3363838"/>
            <a:ext cx="1095198" cy="481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右箭头 1027"/>
          <p:cNvSpPr/>
          <p:nvPr/>
        </p:nvSpPr>
        <p:spPr>
          <a:xfrm>
            <a:off x="4060840" y="3928686"/>
            <a:ext cx="655176" cy="356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6258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辨识危险源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39552" y="1462655"/>
            <a:ext cx="1944216" cy="3168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危害根源的两种形式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483768" y="1834645"/>
            <a:ext cx="36724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危险物质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483768" y="3263783"/>
            <a:ext cx="36724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有害能量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5776" y="2463081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有毒物质、腐蚀性、有害粉尘、窒息性、易燃易爆物质等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55776" y="3838919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动能、热能、辐射、电能、声能、光能、冲击波等</a:t>
            </a:r>
          </a:p>
        </p:txBody>
      </p:sp>
      <p:pic>
        <p:nvPicPr>
          <p:cNvPr id="27650" name="Picture 2" descr="F:\网站用图\20121005001534_mB2Ne.thumb.600_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48" y="1470742"/>
            <a:ext cx="1964904" cy="280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</p:spTree>
    <p:extLst>
      <p:ext uri="{BB962C8B-B14F-4D97-AF65-F5344CB8AC3E}">
        <p14:creationId xmlns:p14="http://schemas.microsoft.com/office/powerpoint/2010/main" val="24119378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1477" y="91556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危险能量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11560" y="1491630"/>
            <a:ext cx="3733800" cy="3394472"/>
          </a:xfrm>
          <a:prstGeom prst="rect">
            <a:avLst/>
          </a:prstGeom>
          <a:ln w="38100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运动的物体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转动的机械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高处的物体、人体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带电的线路、设备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高温的物体、物质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带压的容器、管道</a:t>
            </a:r>
          </a:p>
        </p:txBody>
      </p:sp>
      <p:pic>
        <p:nvPicPr>
          <p:cNvPr id="23554" name="Picture 2" descr="https://timgsa.baidu.com/timg?image&amp;quality=80&amp;size=b9999_10000&amp;sec=1503942534494&amp;di=f38b4eae8ae0d55c1a740263426f6ef3&amp;imgtype=0&amp;src=http%3A%2F%2Fnews.eastday.com%2Feastday%2Fdftp%2Fszly%2Fnode51318%2Fimages%2F00248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1" y="1059582"/>
            <a:ext cx="305488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s://timgsa.baidu.com/timg?image&amp;quality=80&amp;size=b9999_10000&amp;sec=1503942988696&amp;di=e29b67e4098a535a77d95e43980b60b2&amp;imgtype=0&amp;src=http%3A%2F%2Fwww.esafety.cn%2FUploadFiles%2Fzazhi2008_UploadFiles_1369%2F200807%2F20080712143356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13" y="2807974"/>
            <a:ext cx="2611388" cy="19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290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1477" y="91556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危险物质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3568" y="1543051"/>
            <a:ext cx="4953000" cy="2684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易燃易爆物质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有害物质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刺激性物质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腐蚀性物质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有毒物质</a:t>
            </a:r>
          </a:p>
        </p:txBody>
      </p:sp>
      <p:pic>
        <p:nvPicPr>
          <p:cNvPr id="9" name="Picture 4" descr="https://timgsa.baidu.com/timg?image&amp;quality=80&amp;size=b9999_10000&amp;sec=1503942680664&amp;di=752e838b119b2226c390f1a55443a272&amp;imgtype=0&amp;src=http%3A%2F%2Fwww.tianshannet.com.cn%2Fnews%2Fcontent%2Fattache%2Fsite1%2F20070305%2Fa16b305c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32521"/>
            <a:ext cx="3162977" cy="236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https://timgsa.baidu.com/timg?image&amp;quality=80&amp;size=b10000_10000&amp;sec=1503932783&amp;di=7adc101d9bebee4de614f6f403360c94&amp;src=http://img.mp.sohu.com/upload/20170615/a477a8c784014deb9cf48f4dcfda76df_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15566"/>
            <a:ext cx="3882752" cy="218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247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辨识危险源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205" y="128873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《生产过程危险和有害因素分类与代码》（GB/T 13861-2009）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449421" y="1761758"/>
            <a:ext cx="40324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生产过程危险和有害因素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94758" y="2523910"/>
            <a:ext cx="1548172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人的因素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827463" y="2538768"/>
            <a:ext cx="1548172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物的因素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753677" y="2538768"/>
            <a:ext cx="1548172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环境因素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625885" y="2538768"/>
            <a:ext cx="1548172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管理因素</a:t>
            </a:r>
          </a:p>
        </p:txBody>
      </p:sp>
      <p:sp>
        <p:nvSpPr>
          <p:cNvPr id="7" name="左大括号 6"/>
          <p:cNvSpPr/>
          <p:nvPr/>
        </p:nvSpPr>
        <p:spPr>
          <a:xfrm rot="5400000">
            <a:off x="4383432" y="-492629"/>
            <a:ext cx="362450" cy="56706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00517" y="3089511"/>
            <a:ext cx="1734061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心理、生理性危险和有害因素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行为性危险和有害因素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14" y="3104233"/>
            <a:ext cx="1734061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物理性危险和有害因素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化学性危险和有害因素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生物性危险和有害因素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8682" y="3112922"/>
            <a:ext cx="170479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室内作业场所环境不良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室内作业场所环境不良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地下（含水下）作业环境不良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81869" y="3104233"/>
            <a:ext cx="216024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组织机构不健全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责任制未落实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规章制度不完善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投入不足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管理不完善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其他管理因素缺陷</a:t>
            </a:r>
          </a:p>
        </p:txBody>
      </p:sp>
    </p:spTree>
    <p:extLst>
      <p:ext uri="{BB962C8B-B14F-4D97-AF65-F5344CB8AC3E}">
        <p14:creationId xmlns:p14="http://schemas.microsoft.com/office/powerpoint/2010/main" val="9595776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辨识危险源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1251714"/>
            <a:ext cx="295232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个类型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2656245"/>
            <a:ext cx="2967271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个状态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713379"/>
            <a:ext cx="295232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危险能量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危险物质</a:t>
            </a:r>
          </a:p>
        </p:txBody>
      </p:sp>
      <p:graphicFrame>
        <p:nvGraphicFramePr>
          <p:cNvPr id="9" name="Group 18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81283845"/>
              </p:ext>
            </p:extLst>
          </p:nvPr>
        </p:nvGraphicFramePr>
        <p:xfrm>
          <a:off x="1115617" y="3117910"/>
          <a:ext cx="2952328" cy="1737360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36">
                <a:tc>
                  <a:txBody>
                    <a:bodyPr/>
                    <a:lstStyle>
                      <a:lvl1pPr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itchFamily="34" charset="0"/>
                        </a:rPr>
                        <a:t>物的不安全状态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36">
                <a:tc>
                  <a:txBody>
                    <a:bodyPr/>
                    <a:lstStyle>
                      <a:lvl1pPr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itchFamily="34" charset="0"/>
                        </a:rPr>
                        <a:t>人的不安全行为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36">
                <a:tc>
                  <a:txBody>
                    <a:bodyPr/>
                    <a:lstStyle>
                      <a:lvl1pPr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itchFamily="34" charset="0"/>
                        </a:rPr>
                        <a:t>管理缺陷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36">
                <a:tc>
                  <a:txBody>
                    <a:bodyPr/>
                    <a:lstStyle>
                      <a:lvl1pPr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itchFamily="34" charset="0"/>
                        </a:rPr>
                        <a:t>环境不良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4048" y="979965"/>
            <a:ext cx="331236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个方面</a:t>
            </a:r>
          </a:p>
        </p:txBody>
      </p:sp>
      <p:graphicFrame>
        <p:nvGraphicFramePr>
          <p:cNvPr id="12" name="Group 16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73117889"/>
              </p:ext>
            </p:extLst>
          </p:nvPr>
        </p:nvGraphicFramePr>
        <p:xfrm>
          <a:off x="5004048" y="1479559"/>
          <a:ext cx="3312368" cy="3500440"/>
        </p:xfrm>
        <a:graphic>
          <a:graphicData uri="http://schemas.openxmlformats.org/drawingml/2006/table">
            <a:tbl>
              <a:tblPr/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0">
                <a:tc>
                  <a:txBody>
                    <a:bodyPr/>
                    <a:lstStyle>
                      <a:lvl1pPr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itchFamily="34" charset="0"/>
                        </a:rPr>
                        <a:t>地理位置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35">
                <a:tc>
                  <a:txBody>
                    <a:bodyPr/>
                    <a:lstStyle>
                      <a:lvl1pPr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itchFamily="34" charset="0"/>
                        </a:rPr>
                        <a:t>平面布局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>
                      <a:lvl1pPr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itchFamily="34" charset="0"/>
                        </a:rPr>
                        <a:t>基础设施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35">
                <a:tc>
                  <a:txBody>
                    <a:bodyPr/>
                    <a:lstStyle>
                      <a:lvl1pPr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itchFamily="34" charset="0"/>
                        </a:rPr>
                        <a:t>作业环境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>
                      <a:lvl1pPr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itchFamily="34" charset="0"/>
                        </a:rPr>
                        <a:t>生产工艺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>
                      <a:lvl1pPr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itchFamily="34" charset="0"/>
                        </a:rPr>
                        <a:t>物料性质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335">
                <a:tc>
                  <a:txBody>
                    <a:bodyPr/>
                    <a:lstStyle>
                      <a:lvl1pPr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itchFamily="34" charset="0"/>
                        </a:rPr>
                        <a:t>设施设备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>
                  <a:txBody>
                    <a:bodyPr/>
                    <a:lstStyle>
                      <a:lvl1pPr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itchFamily="34" charset="0"/>
                        </a:rPr>
                        <a:t>人员活动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335">
                <a:tc>
                  <a:txBody>
                    <a:bodyPr/>
                    <a:lstStyle>
                      <a:lvl1pPr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400" b="1">
                          <a:solidFill>
                            <a:srgbClr val="000099"/>
                          </a:solidFill>
                          <a:latin typeface="Times New Roman" pitchFamily="18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itchFamily="34" charset="0"/>
                        </a:rPr>
                        <a:t>管理制度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</p:spTree>
    <p:extLst>
      <p:ext uri="{BB962C8B-B14F-4D97-AF65-F5344CB8AC3E}">
        <p14:creationId xmlns:p14="http://schemas.microsoft.com/office/powerpoint/2010/main" val="36390812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辨识危险源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矩形 10"/>
          <p:cNvSpPr/>
          <p:nvPr/>
        </p:nvSpPr>
        <p:spPr>
          <a:xfrm>
            <a:off x="512979" y="1255812"/>
            <a:ext cx="5814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 企业职工伤亡事故分类标准》（GB6441-86）</a:t>
            </a:r>
          </a:p>
        </p:txBody>
      </p:sp>
      <p:graphicFrame>
        <p:nvGraphicFramePr>
          <p:cNvPr id="1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356119"/>
              </p:ext>
            </p:extLst>
          </p:nvPr>
        </p:nvGraphicFramePr>
        <p:xfrm>
          <a:off x="468308" y="1675716"/>
          <a:ext cx="8084819" cy="2893904"/>
        </p:xfrm>
        <a:graphic>
          <a:graphicData uri="http://schemas.openxmlformats.org/drawingml/2006/table">
            <a:tbl>
              <a:tblPr/>
              <a:tblGrid>
                <a:gridCol w="80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86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8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69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34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01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02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03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04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05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06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07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08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09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10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4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物体打击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车辆伤害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机械伤害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起重伤害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触电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淹溺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灼烫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火灾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高处坠落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坍塌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4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11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12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13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14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15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16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17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18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19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琥珀" pitchFamily="2" charset="-122"/>
                          <a:ea typeface="华文琥珀" pitchFamily="2" charset="-122"/>
                        </a:rPr>
                        <a:t>20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4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冒顶片帮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透水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放炮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火药爆炸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瓦斯爆炸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锅炉爆炸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容器爆炸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其它爆炸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中毒窒息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bg1"/>
                          </a:solidFill>
                          <a:latin typeface="Arial" pitchFamily="34" charset="0"/>
                          <a:ea typeface="微软雅黑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其它伤害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888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辨识危险源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131840" y="1369673"/>
            <a:ext cx="2736304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辨识风险源的存在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606570" y="2067694"/>
            <a:ext cx="11161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根源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148064" y="2067694"/>
            <a:ext cx="11161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</a:t>
            </a:r>
          </a:p>
        </p:txBody>
      </p:sp>
      <p:sp>
        <p:nvSpPr>
          <p:cNvPr id="10" name="下箭头 9"/>
          <p:cNvSpPr/>
          <p:nvPr/>
        </p:nvSpPr>
        <p:spPr>
          <a:xfrm>
            <a:off x="3347864" y="1729713"/>
            <a:ext cx="216024" cy="337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5364088" y="1734302"/>
            <a:ext cx="216024" cy="337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547664" y="2715766"/>
            <a:ext cx="244827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能量（能源或能源载体）危险物质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0032" y="2715766"/>
            <a:ext cx="23762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物的不安全状态</a:t>
            </a:r>
            <a:endParaRPr lang="en-US" altLang="zh-CN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人的不安全行为</a:t>
            </a:r>
          </a:p>
        </p:txBody>
      </p:sp>
      <p:sp>
        <p:nvSpPr>
          <p:cNvPr id="15" name="矩形 14"/>
          <p:cNvSpPr/>
          <p:nvPr/>
        </p:nvSpPr>
        <p:spPr>
          <a:xfrm>
            <a:off x="2753798" y="3723878"/>
            <a:ext cx="34923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确定其特性</a:t>
            </a:r>
          </a:p>
        </p:txBody>
      </p:sp>
      <p:sp>
        <p:nvSpPr>
          <p:cNvPr id="16" name="下箭头 15"/>
          <p:cNvSpPr/>
          <p:nvPr/>
        </p:nvSpPr>
        <p:spPr>
          <a:xfrm>
            <a:off x="2987824" y="2499742"/>
            <a:ext cx="360040" cy="216024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5526106" y="2499742"/>
            <a:ext cx="360040" cy="216024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2987824" y="3362096"/>
            <a:ext cx="360040" cy="361781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5580112" y="3362097"/>
            <a:ext cx="360040" cy="361780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44347" y="2116460"/>
            <a:ext cx="461665" cy="1728192"/>
          </a:xfrm>
          <a:prstGeom prst="rect">
            <a:avLst/>
          </a:prstGeom>
          <a:solidFill>
            <a:schemeClr val="accent1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第一类危险源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96336" y="1995685"/>
            <a:ext cx="461665" cy="1728192"/>
          </a:xfrm>
          <a:prstGeom prst="rect">
            <a:avLst/>
          </a:prstGeom>
          <a:solidFill>
            <a:schemeClr val="accent1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第二类危险源</a:t>
            </a:r>
          </a:p>
        </p:txBody>
      </p:sp>
      <p:sp>
        <p:nvSpPr>
          <p:cNvPr id="22" name="右箭头 21"/>
          <p:cNvSpPr/>
          <p:nvPr/>
        </p:nvSpPr>
        <p:spPr>
          <a:xfrm>
            <a:off x="1206012" y="2859781"/>
            <a:ext cx="341652" cy="360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 rot="10800000">
            <a:off x="7254684" y="2862468"/>
            <a:ext cx="341652" cy="360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5083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辨识危险源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3768" y="134761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   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067694"/>
            <a:ext cx="792088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、电是危险能量，配电柜是不是危险源？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、柴油是危险物质，储油罐是不是危险源？</a:t>
            </a:r>
          </a:p>
        </p:txBody>
      </p:sp>
    </p:spTree>
    <p:extLst>
      <p:ext uri="{BB962C8B-B14F-4D97-AF65-F5344CB8AC3E}">
        <p14:creationId xmlns:p14="http://schemas.microsoft.com/office/powerpoint/2010/main" val="27532264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辨识危险源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9269" y="3948267"/>
            <a:ext cx="745282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危险源的表述：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第一危险源、事件及原因、潜在后果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1275606"/>
            <a:ext cx="273630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辨识步骤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954181"/>
            <a:ext cx="22322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确定风险分析的生产场所和区域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3801" y="1961346"/>
            <a:ext cx="132782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对确定的生产场所和区域进行工序划分（关注风险点）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242" y="2806358"/>
            <a:ext cx="224955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对每个工序进行工作内容分析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4028" y="1975361"/>
            <a:ext cx="1800199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确定每进行一项工作内容可能存在的危险类型（第一危险源及可能导致的后果）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2489" y="1980408"/>
            <a:ext cx="1800199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从人、物、环、管方面，分析导致危害发生的途径及原因（第二危险源）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1331640" y="2600512"/>
            <a:ext cx="648072" cy="205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2771800" y="3003798"/>
            <a:ext cx="41200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4511621" y="3012182"/>
            <a:ext cx="3175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>
            <a:off x="6624227" y="3020566"/>
            <a:ext cx="3175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0800000">
            <a:off x="1655676" y="3543858"/>
            <a:ext cx="5760640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3661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539552" y="699542"/>
            <a:ext cx="7560840" cy="4176464"/>
            <a:chOff x="539552" y="555526"/>
            <a:chExt cx="7560840" cy="4320480"/>
          </a:xfrm>
        </p:grpSpPr>
        <p:sp>
          <p:nvSpPr>
            <p:cNvPr id="62" name="椭圆 61"/>
            <p:cNvSpPr/>
            <p:nvPr/>
          </p:nvSpPr>
          <p:spPr>
            <a:xfrm>
              <a:off x="539552" y="555526"/>
              <a:ext cx="7560840" cy="43204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TextBox 29"/>
            <p:cNvSpPr txBox="1"/>
            <p:nvPr/>
          </p:nvSpPr>
          <p:spPr>
            <a:xfrm>
              <a:off x="6855104" y="1685888"/>
              <a:ext cx="701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行动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938456" y="971526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培训实施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449687" y="1284507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修改设计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17822" y="2078133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围堵策略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252224" y="2564824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应急响应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17822" y="3061127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制定程序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639239" y="3496736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冗余系统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217792" y="3837510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更新设备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8325" y="915566"/>
            <a:ext cx="6264696" cy="3804194"/>
            <a:chOff x="611560" y="811605"/>
            <a:chExt cx="6264696" cy="3920386"/>
          </a:xfrm>
        </p:grpSpPr>
        <p:sp>
          <p:nvSpPr>
            <p:cNvPr id="42" name="椭圆 41"/>
            <p:cNvSpPr/>
            <p:nvPr/>
          </p:nvSpPr>
          <p:spPr>
            <a:xfrm>
              <a:off x="611560" y="811605"/>
              <a:ext cx="6264696" cy="392038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08104" y="1868715"/>
              <a:ext cx="1080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安全措施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81847" y="1056273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报警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48563" y="1352915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15094" y="1412947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保护系统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898565" y="2238525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检修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39147" y="2553041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检测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97391" y="2859803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人员培训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52423" y="3861547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15094" y="3360200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完善设计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9317" y="1060984"/>
            <a:ext cx="4968552" cy="3445934"/>
            <a:chOff x="683568" y="1144642"/>
            <a:chExt cx="4968552" cy="3445934"/>
          </a:xfrm>
        </p:grpSpPr>
        <p:sp>
          <p:nvSpPr>
            <p:cNvPr id="32" name="椭圆 31"/>
            <p:cNvSpPr/>
            <p:nvPr/>
          </p:nvSpPr>
          <p:spPr>
            <a:xfrm>
              <a:off x="683568" y="1144642"/>
              <a:ext cx="4968552" cy="3445934"/>
            </a:xfrm>
            <a:prstGeom prst="ellipse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95023" y="2068861"/>
              <a:ext cx="670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后果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89346" y="1243011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爆炸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04278" y="1316621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设备损坏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11758" y="1592214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影响运行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16129" y="2467676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有害物质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9904" y="2955131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违反许可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61027" y="3454450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损失严重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03219" y="3880218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火灾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8325" y="1386782"/>
            <a:ext cx="4032448" cy="2854165"/>
            <a:chOff x="683568" y="1517785"/>
            <a:chExt cx="4032448" cy="2854165"/>
          </a:xfrm>
        </p:grpSpPr>
        <p:sp>
          <p:nvSpPr>
            <p:cNvPr id="23" name="椭圆 22"/>
            <p:cNvSpPr/>
            <p:nvPr/>
          </p:nvSpPr>
          <p:spPr>
            <a:xfrm>
              <a:off x="683568" y="1517785"/>
              <a:ext cx="4032448" cy="285416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24687" y="2370787"/>
              <a:ext cx="7827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原因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52037" y="3064031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操作失误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02037" y="3525696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管路失效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16082" y="2608933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腐蚀侵蚀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68771" y="1916147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机械碰撞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27073" y="1685888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控制失效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61184" y="1517786"/>
              <a:ext cx="566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阀门失效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5513" y="1832316"/>
            <a:ext cx="3024336" cy="2358903"/>
            <a:chOff x="719572" y="1923678"/>
            <a:chExt cx="3024336" cy="2358903"/>
          </a:xfrm>
        </p:grpSpPr>
        <p:sp>
          <p:nvSpPr>
            <p:cNvPr id="14" name="椭圆 13"/>
            <p:cNvSpPr/>
            <p:nvPr/>
          </p:nvSpPr>
          <p:spPr>
            <a:xfrm>
              <a:off x="719572" y="1923678"/>
              <a:ext cx="3024336" cy="2358903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27785" y="2520904"/>
              <a:ext cx="1080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工艺参数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43808" y="3522602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混合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56586" y="3179406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反应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56586" y="2844712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流量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60542" y="2213127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温度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82077" y="2042495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压力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52430" y="2053381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液位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3931" y="2268993"/>
            <a:ext cx="2016224" cy="1720467"/>
            <a:chOff x="827584" y="2409714"/>
            <a:chExt cx="2016224" cy="1720467"/>
          </a:xfrm>
        </p:grpSpPr>
        <p:sp>
          <p:nvSpPr>
            <p:cNvPr id="6" name="椭圆 5"/>
            <p:cNvSpPr/>
            <p:nvPr/>
          </p:nvSpPr>
          <p:spPr>
            <a:xfrm>
              <a:off x="827584" y="2409714"/>
              <a:ext cx="2016224" cy="1720467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35697" y="2777901"/>
              <a:ext cx="10081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引导词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96209" y="2520904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过量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53141" y="2608933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减量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82078" y="3064031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伴随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82078" y="3371808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相逆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48475" y="3676491"/>
              <a:ext cx="5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异常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76297" y="2791069"/>
            <a:ext cx="1152128" cy="1080120"/>
            <a:chOff x="929950" y="2931790"/>
            <a:chExt cx="1152128" cy="1080120"/>
          </a:xfrm>
        </p:grpSpPr>
        <p:sp>
          <p:nvSpPr>
            <p:cNvPr id="2" name="椭圆 1"/>
            <p:cNvSpPr/>
            <p:nvPr/>
          </p:nvSpPr>
          <p:spPr>
            <a:xfrm>
              <a:off x="929950" y="2931790"/>
              <a:ext cx="1152128" cy="1080120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53141" y="3102518"/>
              <a:ext cx="9057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工艺单元操作步骤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分析节点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3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70958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   示</a:t>
            </a:r>
          </a:p>
        </p:txBody>
      </p:sp>
      <p:pic>
        <p:nvPicPr>
          <p:cNvPr id="14" name="Picture 12" descr="图片下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7145"/>
            <a:ext cx="20401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7634" y="894961"/>
            <a:ext cx="561662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事故的发生都有其内在根源与外在影响，一旦超过安全允许程度，就会导致事故发生。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2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为预防事故发生，必须根据企业生产作业特征，找到事故发生的根源，并采取有效措施与手段，确保安全生产。</a:t>
            </a:r>
          </a:p>
        </p:txBody>
      </p:sp>
    </p:spTree>
    <p:extLst>
      <p:ext uri="{BB962C8B-B14F-4D97-AF65-F5344CB8AC3E}">
        <p14:creationId xmlns:p14="http://schemas.microsoft.com/office/powerpoint/2010/main" val="18889598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1590"/>
            <a:ext cx="5616624" cy="304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1"/>
          <p:cNvSpPr txBox="1">
            <a:spLocks noChangeArrowheads="1"/>
          </p:cNvSpPr>
          <p:nvPr/>
        </p:nvSpPr>
        <p:spPr bwMode="auto">
          <a:xfrm>
            <a:off x="599728" y="3291830"/>
            <a:ext cx="7656512" cy="15081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我们想听听您的观点</a:t>
            </a:r>
            <a:endParaRPr lang="en-US" altLang="zh-CN" sz="3600" b="1" dirty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小组讨论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分钟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TextBox 2"/>
          <p:cNvSpPr txBox="1">
            <a:spLocks noChangeArrowheads="1"/>
          </p:cNvSpPr>
          <p:nvPr/>
        </p:nvSpPr>
        <p:spPr bwMode="auto">
          <a:xfrm>
            <a:off x="827584" y="1127641"/>
            <a:ext cx="72008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在工作中有哪些危险能量和危险物质？</a:t>
            </a:r>
          </a:p>
        </p:txBody>
      </p:sp>
    </p:spTree>
    <p:extLst>
      <p:ext uri="{BB962C8B-B14F-4D97-AF65-F5344CB8AC3E}">
        <p14:creationId xmlns:p14="http://schemas.microsoft.com/office/powerpoint/2010/main" val="13309383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75606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风险管理：   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风险评估</a:t>
            </a:r>
          </a:p>
        </p:txBody>
      </p:sp>
      <p:pic>
        <p:nvPicPr>
          <p:cNvPr id="1026" name="Picture 2" descr="F:\网站用图\timg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1590"/>
            <a:ext cx="37211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640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893436" y="1651990"/>
            <a:ext cx="1728192" cy="1368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存在什么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危险源</a:t>
            </a:r>
          </a:p>
        </p:txBody>
      </p:sp>
      <p:sp>
        <p:nvSpPr>
          <p:cNvPr id="25" name="椭圆 24"/>
          <p:cNvSpPr/>
          <p:nvPr/>
        </p:nvSpPr>
        <p:spPr>
          <a:xfrm>
            <a:off x="1217472" y="3524622"/>
            <a:ext cx="108012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前提</a:t>
            </a:r>
          </a:p>
        </p:txBody>
      </p:sp>
      <p:sp>
        <p:nvSpPr>
          <p:cNvPr id="26" name="椭圆 25"/>
          <p:cNvSpPr/>
          <p:nvPr/>
        </p:nvSpPr>
        <p:spPr>
          <a:xfrm>
            <a:off x="3887924" y="3579862"/>
            <a:ext cx="108012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条件</a:t>
            </a:r>
          </a:p>
        </p:txBody>
      </p:sp>
      <p:sp>
        <p:nvSpPr>
          <p:cNvPr id="27" name="椭圆 26"/>
          <p:cNvSpPr/>
          <p:nvPr/>
        </p:nvSpPr>
        <p:spPr>
          <a:xfrm>
            <a:off x="6658724" y="3524622"/>
            <a:ext cx="108012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</a:p>
        </p:txBody>
      </p:sp>
      <p:sp>
        <p:nvSpPr>
          <p:cNvPr id="28" name="椭圆 27"/>
          <p:cNvSpPr/>
          <p:nvPr/>
        </p:nvSpPr>
        <p:spPr>
          <a:xfrm>
            <a:off x="3563888" y="1655933"/>
            <a:ext cx="1728192" cy="1368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什么条件发生事故</a:t>
            </a:r>
          </a:p>
        </p:txBody>
      </p:sp>
      <p:sp>
        <p:nvSpPr>
          <p:cNvPr id="29" name="椭圆 28"/>
          <p:cNvSpPr/>
          <p:nvPr/>
        </p:nvSpPr>
        <p:spPr>
          <a:xfrm>
            <a:off x="6299493" y="1617346"/>
            <a:ext cx="1728192" cy="1368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会发生什么事故</a:t>
            </a:r>
          </a:p>
        </p:txBody>
      </p:sp>
      <p:sp>
        <p:nvSpPr>
          <p:cNvPr id="4" name="右箭头 3"/>
          <p:cNvSpPr/>
          <p:nvPr/>
        </p:nvSpPr>
        <p:spPr>
          <a:xfrm>
            <a:off x="2771800" y="206769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>
            <a:off x="5508104" y="206769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</p:spTree>
    <p:extLst>
      <p:ext uri="{BB962C8B-B14F-4D97-AF65-F5344CB8AC3E}">
        <p14:creationId xmlns:p14="http://schemas.microsoft.com/office/powerpoint/2010/main" val="23318831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115616" y="1275606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危险源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5508104" y="1275606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2355726"/>
            <a:ext cx="187220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造成伤害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危险能量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危险物质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0112" y="2355725"/>
            <a:ext cx="187220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发生事故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可能性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严重度</a:t>
            </a:r>
          </a:p>
        </p:txBody>
      </p:sp>
      <p:sp>
        <p:nvSpPr>
          <p:cNvPr id="5" name="右箭头 4"/>
          <p:cNvSpPr/>
          <p:nvPr/>
        </p:nvSpPr>
        <p:spPr>
          <a:xfrm>
            <a:off x="3270075" y="2067694"/>
            <a:ext cx="360040" cy="888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630115" y="2280958"/>
            <a:ext cx="1013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</a:p>
        </p:txBody>
      </p:sp>
      <p:sp>
        <p:nvSpPr>
          <p:cNvPr id="17" name="右箭头 16"/>
          <p:cNvSpPr/>
          <p:nvPr/>
        </p:nvSpPr>
        <p:spPr>
          <a:xfrm>
            <a:off x="4788024" y="2086657"/>
            <a:ext cx="360040" cy="888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0577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风险评价与分级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134" y="1347614"/>
            <a:ext cx="7917297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对辨识出的危险源进行分析，确定发生事故的可能性和严重度。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5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风险评价的方法主要应用评级工具或者软件进行。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10" descr="图片下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06" y="2975652"/>
            <a:ext cx="2656290" cy="177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图片下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13" y="2975652"/>
            <a:ext cx="2664472" cy="177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833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511660" y="555526"/>
            <a:ext cx="5575197" cy="30243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11560" y="1707654"/>
            <a:ext cx="72008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危险辨识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0273" y="1203598"/>
            <a:ext cx="13681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原因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8465" y="1203598"/>
            <a:ext cx="13681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原因可能性评估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6377" y="7715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概率分析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0273" y="2571750"/>
            <a:ext cx="13681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后果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8465" y="2566781"/>
            <a:ext cx="13681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后果严重性评估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2363" y="216931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后果评价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2681" y="1844960"/>
            <a:ext cx="136815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事故风险的确定</a:t>
            </a:r>
          </a:p>
        </p:txBody>
      </p:sp>
      <p:sp>
        <p:nvSpPr>
          <p:cNvPr id="10" name="右大括号 9"/>
          <p:cNvSpPr/>
          <p:nvPr/>
        </p:nvSpPr>
        <p:spPr>
          <a:xfrm>
            <a:off x="5142641" y="1526763"/>
            <a:ext cx="288032" cy="15490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4490" y="1526764"/>
            <a:ext cx="432048" cy="147732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可接受风险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184" y="2630984"/>
            <a:ext cx="324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不可接受风险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6742" y="4062651"/>
            <a:ext cx="136815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消除风险的措施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404" y="4062144"/>
            <a:ext cx="136815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降低风险的措施</a:t>
            </a:r>
          </a:p>
        </p:txBody>
      </p:sp>
      <p:cxnSp>
        <p:nvCxnSpPr>
          <p:cNvPr id="16" name="直接连接符 15"/>
          <p:cNvCxnSpPr>
            <a:stCxn id="14" idx="1"/>
          </p:cNvCxnSpPr>
          <p:nvPr/>
        </p:nvCxnSpPr>
        <p:spPr>
          <a:xfrm flipH="1">
            <a:off x="906707" y="4385310"/>
            <a:ext cx="10746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971600" y="2353986"/>
            <a:ext cx="0" cy="2031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2" idx="3"/>
          </p:cNvCxnSpPr>
          <p:nvPr/>
        </p:nvCxnSpPr>
        <p:spPr>
          <a:xfrm flipV="1">
            <a:off x="1331640" y="203081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691680" y="1526763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1691680" y="1526763"/>
            <a:ext cx="1385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endCxn id="6" idx="1"/>
          </p:cNvCxnSpPr>
          <p:nvPr/>
        </p:nvCxnSpPr>
        <p:spPr>
          <a:xfrm>
            <a:off x="1691680" y="2894915"/>
            <a:ext cx="13859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3" idx="3"/>
          </p:cNvCxnSpPr>
          <p:nvPr/>
        </p:nvCxnSpPr>
        <p:spPr>
          <a:xfrm flipV="1">
            <a:off x="3198425" y="1526763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6" idx="3"/>
            <a:endCxn id="7" idx="1"/>
          </p:cNvCxnSpPr>
          <p:nvPr/>
        </p:nvCxnSpPr>
        <p:spPr>
          <a:xfrm flipV="1">
            <a:off x="3198425" y="2889947"/>
            <a:ext cx="360040" cy="4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760976" y="1140882"/>
            <a:ext cx="3315080" cy="889937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756909" y="2484203"/>
            <a:ext cx="3315080" cy="889937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2845077" y="359380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风险控制</a:t>
            </a:r>
          </a:p>
        </p:txBody>
      </p:sp>
      <p:cxnSp>
        <p:nvCxnSpPr>
          <p:cNvPr id="36" name="直接箭头连接符 35"/>
          <p:cNvCxnSpPr>
            <a:stCxn id="13" idx="1"/>
            <a:endCxn id="14" idx="3"/>
          </p:cNvCxnSpPr>
          <p:nvPr/>
        </p:nvCxnSpPr>
        <p:spPr>
          <a:xfrm flipH="1" flipV="1">
            <a:off x="3349556" y="4385310"/>
            <a:ext cx="287186" cy="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1805676" y="3940340"/>
            <a:ext cx="3315080" cy="889937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箭头连接符 41"/>
          <p:cNvCxnSpPr>
            <a:stCxn id="9" idx="3"/>
          </p:cNvCxnSpPr>
          <p:nvPr/>
        </p:nvCxnSpPr>
        <p:spPr>
          <a:xfrm flipV="1">
            <a:off x="6870833" y="2168125"/>
            <a:ext cx="67365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186757" y="2491291"/>
            <a:ext cx="0" cy="18945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endCxn id="37" idx="3"/>
          </p:cNvCxnSpPr>
          <p:nvPr/>
        </p:nvCxnSpPr>
        <p:spPr>
          <a:xfrm flipH="1">
            <a:off x="5120756" y="4385308"/>
            <a:ext cx="1066001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2257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风险评价与分级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339752" y="1152055"/>
            <a:ext cx="3816424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风险评价常用方法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1539" y="1916028"/>
            <a:ext cx="392429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定性评价／半定量评价／定量评价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是非判断法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风险矩阵法（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LS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法）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作业条件危险性评价方法（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LEC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法）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en-GB" altLang="zh-CN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Bow-Tie Analysis</a:t>
            </a:r>
            <a:r>
              <a:rPr lang="zh-CN" altLang="en-US"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领结图分析法</a:t>
            </a:r>
            <a:endParaRPr lang="en-US" altLang="zh-CN" sz="1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事故树分析（ＦＴＡ）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事件树分析（ＥＴＡ）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道化学法（ＤＯＷ）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蒙德法（ＭＯＮＤ）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日本劳动省六阶段法</a:t>
            </a:r>
          </a:p>
        </p:txBody>
      </p:sp>
      <p:sp>
        <p:nvSpPr>
          <p:cNvPr id="2" name="左大括号 1"/>
          <p:cNvSpPr/>
          <p:nvPr/>
        </p:nvSpPr>
        <p:spPr>
          <a:xfrm rot="10800000">
            <a:off x="4172333" y="1952032"/>
            <a:ext cx="360040" cy="27363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436096" y="1584103"/>
            <a:ext cx="266402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企业常用评价方法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9" y="1916028"/>
            <a:ext cx="4051650" cy="288797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  <a:buFont typeface="Wingdings" pitchFamily="2" charset="2"/>
              <a:buChar char="Ø"/>
            </a:pPr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风险矩阵法（</a:t>
            </a:r>
            <a:r>
              <a:rPr lang="en-US" altLang="zh-CN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LS</a:t>
            </a:r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法）</a:t>
            </a:r>
            <a:endParaRPr lang="en-US" altLang="zh-CN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评估后果及产生这种后果的可能性，并确定风险分级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100"/>
              </a:lnSpc>
              <a:buFont typeface="Wingdings" pitchFamily="2" charset="2"/>
              <a:buChar char="Ø"/>
            </a:pPr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作业条件危险性评价方法（</a:t>
            </a:r>
            <a:r>
              <a:rPr lang="en-US" altLang="zh-CN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LEC</a:t>
            </a:r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法）</a:t>
            </a:r>
            <a:endParaRPr lang="en-US" altLang="zh-CN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根据事故发生可能性（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），暴露于危险环境频率（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），危险严重程度（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）确定作业条件危险性（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D=L X EX C</a:t>
            </a:r>
          </a:p>
        </p:txBody>
      </p:sp>
    </p:spTree>
    <p:extLst>
      <p:ext uri="{BB962C8B-B14F-4D97-AF65-F5344CB8AC3E}">
        <p14:creationId xmlns:p14="http://schemas.microsoft.com/office/powerpoint/2010/main" val="7728234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风险评价与分级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339752" y="1275606"/>
            <a:ext cx="3816424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风险矩阵评价法（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LS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法）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127" y="1708753"/>
            <a:ext cx="8205329" cy="208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风险矩阵法是一种简单易行的评价作业条件危险性的方法，它给出了两个变量，分别是表示危险源潜在后果的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可能性（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）和后果（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。识别出每个作业活动可能存在的危害，并判定这种危害可能产生的后果及产生这种后果的可能性，二者乘积，得出所确定危害的风险，然后进行风险分级，根据不同级别的风险，采取相应风险控制措施。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936" y="3750466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R—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风险值</a:t>
            </a:r>
            <a:endParaRPr lang="en-US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L---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发生伤害的可能性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S---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发生伤害后果的严重程度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5113" y="3892151"/>
            <a:ext cx="165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R=L X S</a:t>
            </a:r>
          </a:p>
        </p:txBody>
      </p:sp>
    </p:spTree>
    <p:extLst>
      <p:ext uri="{BB962C8B-B14F-4D97-AF65-F5344CB8AC3E}">
        <p14:creationId xmlns:p14="http://schemas.microsoft.com/office/powerpoint/2010/main" val="39553672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风险评价与分级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339752" y="1275606"/>
            <a:ext cx="3816424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风险矩阵评价法（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LS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法）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9158" y="2106235"/>
            <a:ext cx="2088232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确定危害事件发生的可能性（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2114028"/>
            <a:ext cx="2088232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确定危害事件可能产生的后果（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7824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6116" y="173631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9892" y="30786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3447956"/>
            <a:ext cx="676875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二者乘积，得出所确定危害的风险，然后进行风险分级，根据不同级别的风险，采取相应风险控制措施</a:t>
            </a:r>
            <a:endParaRPr lang="zh-CN" altLang="en-US" dirty="0"/>
          </a:p>
        </p:txBody>
      </p:sp>
      <p:cxnSp>
        <p:nvCxnSpPr>
          <p:cNvPr id="6" name="直接箭头连接符 5"/>
          <p:cNvCxnSpPr>
            <a:stCxn id="2" idx="3"/>
            <a:endCxn id="12" idx="1"/>
          </p:cNvCxnSpPr>
          <p:nvPr/>
        </p:nvCxnSpPr>
        <p:spPr>
          <a:xfrm>
            <a:off x="3397390" y="2429401"/>
            <a:ext cx="1822682" cy="77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12" idx="2"/>
          </p:cNvCxnSpPr>
          <p:nvPr/>
        </p:nvCxnSpPr>
        <p:spPr>
          <a:xfrm>
            <a:off x="6264188" y="2760359"/>
            <a:ext cx="0" cy="6875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2001" y="4181483"/>
            <a:ext cx="165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R=L X S</a:t>
            </a:r>
          </a:p>
        </p:txBody>
      </p:sp>
    </p:spTree>
    <p:extLst>
      <p:ext uri="{BB962C8B-B14F-4D97-AF65-F5344CB8AC3E}">
        <p14:creationId xmlns:p14="http://schemas.microsoft.com/office/powerpoint/2010/main" val="1694495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风险评价与分级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339752" y="1275606"/>
            <a:ext cx="3816424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5112499" y="1760896"/>
            <a:ext cx="3570287" cy="2413041"/>
            <a:chOff x="428596" y="3143248"/>
            <a:chExt cx="2592388" cy="1944688"/>
          </a:xfrm>
        </p:grpSpPr>
        <p:pic>
          <p:nvPicPr>
            <p:cNvPr id="12" name="Picture 4" descr="IMG_059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3143248"/>
              <a:ext cx="2592388" cy="194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214414" y="3500438"/>
              <a:ext cx="1584325" cy="1439863"/>
            </a:xfrm>
            <a:prstGeom prst="irregularSeal1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40075"/>
            <a:ext cx="1872134" cy="138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9552" y="1851670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某企业一台设备皮带轮长期没有防护罩 </a:t>
            </a:r>
            <a:endParaRPr lang="en-US" altLang="zh-CN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操作工郝某在未停车的情况下进行清理作业，将手臂被带入皮带轮            </a:t>
            </a:r>
            <a:endParaRPr lang="en-US" altLang="zh-CN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皮带机没有紧急停车装置，在机尾没有防护栏杆，是造成这起事故的重要原因；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该厂安全管理不到位，对职工安全教育不够</a:t>
            </a:r>
          </a:p>
        </p:txBody>
      </p:sp>
    </p:spTree>
    <p:extLst>
      <p:ext uri="{BB962C8B-B14F-4D97-AF65-F5344CB8AC3E}">
        <p14:creationId xmlns:p14="http://schemas.microsoft.com/office/powerpoint/2010/main" val="22423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141480"/>
            <a:ext cx="6264696" cy="63007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近年来我国发生了多起严重的事故</a:t>
            </a:r>
          </a:p>
        </p:txBody>
      </p:sp>
      <p:pic>
        <p:nvPicPr>
          <p:cNvPr id="1031" name="Picture 7" descr="http://ugc.qpic.cn/baikepic2/0/ori-20150813094319-798608789.jpg/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9" y="1812144"/>
            <a:ext cx="3600400" cy="235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0095" y="882341"/>
            <a:ext cx="346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天津港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8.12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危化品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爆炸事故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165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人死亡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2939" y="874508"/>
            <a:ext cx="380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江西丰城电厂在建冷却塔倒塌事故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</a:t>
            </a:r>
          </a:p>
        </p:txBody>
      </p:sp>
      <p:sp>
        <p:nvSpPr>
          <p:cNvPr id="6" name="AutoShape 2" descr="https://ss0.bdstatic.com/70cFuHSh_Q1YnxGkpoWK1HF6hhy/it/u=1428716623,3138683335&amp;fm=27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4" descr="https://ss0.bdstatic.com/70cFuHSh_Q1YnxGkpoWK1HF6hhy/it/u=1428716623,3138683335&amp;fm=27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Picture 5" descr="F:\图片\下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89" y="1824872"/>
            <a:ext cx="3523701" cy="234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539" y="4345152"/>
            <a:ext cx="7413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都是没有认识到风险，形成发生事故的隐患所导致。</a:t>
            </a:r>
          </a:p>
        </p:txBody>
      </p:sp>
    </p:spTree>
    <p:extLst>
      <p:ext uri="{BB962C8B-B14F-4D97-AF65-F5344CB8AC3E}">
        <p14:creationId xmlns:p14="http://schemas.microsoft.com/office/powerpoint/2010/main" val="8814538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风险评价与分级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339752" y="1275606"/>
            <a:ext cx="3816424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风险矩阵评价法（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LS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法）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741410"/>
            <a:ext cx="4968552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、确定危害事件发生的可能性（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900"/>
              </a:lnSpc>
            </a:pP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固有风险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：指该危险源现实如何存在，该危险源导致后果发生的可能性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9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如皮带轮无防护罩导致人员机械伤害，无防护罩情况下发生事故的可能性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900"/>
              </a:lnSpc>
            </a:pP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现实风险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：是指现场实际状态下，该危险源存在的可能性有多少。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即皮带轮无防护罩这种现象存在的可能性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1329" y="2200033"/>
            <a:ext cx="3096344" cy="2323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偏差发生频率、安全检查、操作规程、员工胜任程度、控制措施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五个方面对危害事件发生的可能性进行评价取值，取五项得分最高的分值作为其最终的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值。</a:t>
            </a:r>
          </a:p>
        </p:txBody>
      </p:sp>
      <p:sp>
        <p:nvSpPr>
          <p:cNvPr id="3" name="左大括号 2"/>
          <p:cNvSpPr/>
          <p:nvPr/>
        </p:nvSpPr>
        <p:spPr>
          <a:xfrm rot="10800000">
            <a:off x="5256075" y="2283717"/>
            <a:ext cx="396045" cy="21563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090284"/>
              </p:ext>
            </p:extLst>
          </p:nvPr>
        </p:nvGraphicFramePr>
        <p:xfrm>
          <a:off x="323528" y="565686"/>
          <a:ext cx="8568954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003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安全检查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操作规程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员工胜任程度</a:t>
                      </a:r>
                      <a:endPara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意识、技能、经验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控制措施</a:t>
                      </a:r>
                      <a:endPara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监控、联锁、报警、应急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62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每次作业或每月发生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无检查（作业）标准，不按标准检查（作业）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无操作规程或从不执行操作规程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不胜任（无上岗资格证、无任何培训、无操作技能）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无任何监控措施或有措施从未使用，无应急措施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6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每季度发生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6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每年发生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每年发生或经常发生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619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从未发生过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标准完善、按标准检查作业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操作规程齐全、严格执行并有记录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高度胜任（有上岗资格证、接受有效培训、经验丰富、技能安全意识强）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监控措施能满足控制要求，联锁从未失电或误动作，有应急措施每年至少演练二次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0544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确定危害事件发生的可能性（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07247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70331_103630_268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0" b="5557"/>
          <a:stretch/>
        </p:blipFill>
        <p:spPr>
          <a:xfrm>
            <a:off x="0" y="771550"/>
            <a:ext cx="9144000" cy="40059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63149" y="26413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确定危害事件发生的可能性分析表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17482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618191"/>
              </p:ext>
            </p:extLst>
          </p:nvPr>
        </p:nvGraphicFramePr>
        <p:xfrm>
          <a:off x="395536" y="1851670"/>
          <a:ext cx="820891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法律法规符合性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人员伤害情况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财产损失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停工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企业形象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违反法律法规和标准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死亡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大于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部分装置（大于两套）或设备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国内外重大影响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潜在违反法规和标准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丧失劳动能力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大于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两套装置停工或设备停工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行业内、省内影响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不符合上级或行业制度与规定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截肢、骨折、听力丧失、慢性病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大于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一套装置停工或设备停工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地区影响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不符合企业安全操作程序和规定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轻微受伤、不影响工时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小于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影响不大、几乎不停工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公司及周边范围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完全符合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无伤亡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无损失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没有停工</a:t>
                      </a:r>
                    </a:p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形象没有受损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3385" y="134761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确定危害事件可能产生的后果（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  <a:endParaRPr lang="zh-CN" altLang="en-US" sz="3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风险评价与分级</a:t>
            </a:r>
          </a:p>
        </p:txBody>
      </p:sp>
    </p:spTree>
    <p:extLst>
      <p:ext uri="{BB962C8B-B14F-4D97-AF65-F5344CB8AC3E}">
        <p14:creationId xmlns:p14="http://schemas.microsoft.com/office/powerpoint/2010/main" val="16610873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风险评价与分级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339752" y="1275606"/>
            <a:ext cx="3816424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风险矩阵评价法（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LS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法）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03962"/>
              </p:ext>
            </p:extLst>
          </p:nvPr>
        </p:nvGraphicFramePr>
        <p:xfrm>
          <a:off x="545637" y="1923678"/>
          <a:ext cx="7992888" cy="239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8561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  L</a:t>
                      </a:r>
                      <a:r>
                        <a:rPr lang="en-US" altLang="zh-CN" baseline="0" dirty="0">
                          <a:solidFill>
                            <a:schemeClr val="tx1"/>
                          </a:solidFill>
                        </a:rPr>
                        <a:t>              S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6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6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56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56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56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5405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697225"/>
              </p:ext>
            </p:extLst>
          </p:nvPr>
        </p:nvGraphicFramePr>
        <p:xfrm>
          <a:off x="394994" y="1580789"/>
          <a:ext cx="828092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风险度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应采取的措施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实施期限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20—25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重大风险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在采取措施降低危害前，不能继续作业，对改进措施进行评估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立刻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15—16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较大风险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采取紧急措施降低风险，建立运行控制程序，定期检查，测量及评估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立即或近期整改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8—12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一般风险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可考虑建立目标，建立操作规程，加强培训及沟通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年内治理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4—6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低风险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可考虑建立操作规程，作业指导书但需定期检查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有条件时治理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˂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低风险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无需采用控制措施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需保存记录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  <a:endParaRPr lang="zh-CN" altLang="en-US" sz="3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风险评价与分级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39552" y="1162416"/>
            <a:ext cx="3816424" cy="4183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风险等级判定及控制措施</a:t>
            </a:r>
            <a:endParaRPr lang="en-US" altLang="zh-CN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14304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23528" y="267494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分组练习</a:t>
            </a:r>
            <a:r>
              <a:rPr lang="zh-CN" altLang="en-US" sz="3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3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20</a:t>
            </a:r>
            <a:r>
              <a:rPr lang="zh-CN" altLang="en-US" sz="3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分钟）</a:t>
            </a:r>
            <a:endParaRPr lang="zh-CN" altLang="en-US" sz="3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203598"/>
            <a:ext cx="8280920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每个组选择一个本企业的生产单元，根据目前安全管理现状和危险源特征，确定发生事故的可能性（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）与严重性（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），并用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风险矩阵评价法（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LS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，进行风险评估，确定风险等级。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将结果写在白板纸上。</a:t>
            </a:r>
            <a:endParaRPr lang="en-US" altLang="zh-CN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23344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风险评价与分级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304728" y="1244926"/>
            <a:ext cx="4248472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作业条件危险性评价法（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LEC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法）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334" y="1779662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在具有潜在危险环境中作业的危险性，以所评价的环境与某些作为参考环境的对比为基础，将作业条件的危险性作为因变量（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），事故或危险事件发生的可能性（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），暴露于危险环境的频率（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）及危险严重程度（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）作为自变量，确定他们之间函数式。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D=L X E X C</a:t>
            </a:r>
          </a:p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作业条件危险评价法，根据实际经验得出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个自然变量的各种不同情况的分数值，采取对所评价的对象根据情况进行打分的办法，根据公式计算出其危险性分数值，据此划分危险程度等级，分析其危险程度的评价方法</a:t>
            </a:r>
          </a:p>
        </p:txBody>
      </p:sp>
    </p:spTree>
    <p:extLst>
      <p:ext uri="{BB962C8B-B14F-4D97-AF65-F5344CB8AC3E}">
        <p14:creationId xmlns:p14="http://schemas.microsoft.com/office/powerpoint/2010/main" val="13114013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风险评价与分级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304728" y="1244926"/>
            <a:ext cx="4248472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作业条件危险性评价法（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LEC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法）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8313" y="1851670"/>
            <a:ext cx="8280400" cy="27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2900" indent="-342900" algn="l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L—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发生事故的可能性大小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E—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人体暴露在这种危险环境中的频繁程度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C—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一旦发生事故会造成的损失后果 </a:t>
            </a:r>
          </a:p>
          <a:p>
            <a:pPr algn="l">
              <a:lnSpc>
                <a:spcPts val="3000"/>
              </a:lnSpc>
              <a:spcBef>
                <a:spcPts val="0"/>
              </a:spcBef>
              <a:buClr>
                <a:srgbClr val="FF3300"/>
              </a:buClr>
            </a:pP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 = L×E×C</a:t>
            </a: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危险性的大小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32906"/>
            <a:ext cx="2726432" cy="20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9990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timgsa.baidu.com/timg?image&amp;quality=80&amp;size=b9999_10000&amp;sec=1491568082585&amp;di=b8e5c872440c7bf7c585366064ec4fbf&amp;imgtype=0&amp;src=http%3A%2F%2Fwww.jianbihua.cc%2Fuploads%2Fallimg%2F140704%2F15-140F4134013141-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3860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风险评价与分级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104627" y="1244926"/>
            <a:ext cx="4248472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作业条件危险性评价法（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LEC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法）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24411"/>
              </p:ext>
            </p:extLst>
          </p:nvPr>
        </p:nvGraphicFramePr>
        <p:xfrm>
          <a:off x="4228862" y="1995686"/>
          <a:ext cx="4309389" cy="2748756"/>
        </p:xfrm>
        <a:graphic>
          <a:graphicData uri="http://schemas.openxmlformats.org/drawingml/2006/table">
            <a:tbl>
              <a:tblPr/>
              <a:tblGrid>
                <a:gridCol w="1423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1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分数值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事故发生的可能性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极为可能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相当可能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8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可能，但不经常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8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可能性小，完全意外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很不可能，可以设想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8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极不可能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实际不可能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2405" y="191438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  </a:t>
            </a:r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确定事故发生的可能性（</a:t>
            </a:r>
            <a:r>
              <a:rPr lang="en-US" altLang="zh-CN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2425" y="242773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根据危险因素导致事故发生的可能性</a:t>
            </a:r>
          </a:p>
        </p:txBody>
      </p:sp>
    </p:spTree>
    <p:extLst>
      <p:ext uri="{BB962C8B-B14F-4D97-AF65-F5344CB8AC3E}">
        <p14:creationId xmlns:p14="http://schemas.microsoft.com/office/powerpoint/2010/main" val="195899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   例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4274" y="897563"/>
            <a:ext cx="812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事故造成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165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人遇难，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人失踪，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798</a:t>
            </a:r>
            <a:r>
              <a:rPr lang="zh-CN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人受伤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304</a:t>
            </a:r>
            <a:r>
              <a:rPr lang="zh-CN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幢建筑物、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7533</a:t>
            </a:r>
            <a:r>
              <a:rPr lang="zh-CN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个集装箱受损。直接经济损失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68.66</a:t>
            </a:r>
            <a:r>
              <a:rPr lang="zh-CN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</a:p>
        </p:txBody>
      </p:sp>
      <p:pic>
        <p:nvPicPr>
          <p:cNvPr id="8" name="Picture 12" descr="http://i04.pic.sogou.com/8f2354646d76e6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3" y="1785967"/>
            <a:ext cx="3353898" cy="143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i02.pic.sogou.com/ac7d42c81a63d4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4" y="3273828"/>
            <a:ext cx="3357413" cy="13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i01.pic.sogou.com/cf30ecb5399b43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92" y="1761660"/>
            <a:ext cx="3673971" cy="288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25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风险评价与分级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104627" y="1244926"/>
            <a:ext cx="4248472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作业条件危险性评价法（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LEC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法）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91438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 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确定暴露在危险环境的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频繁程度（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262227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根据人员在危险环境中暴露的时间</a:t>
            </a:r>
          </a:p>
        </p:txBody>
      </p:sp>
      <p:graphicFrame>
        <p:nvGraphicFramePr>
          <p:cNvPr id="10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055327"/>
              </p:ext>
            </p:extLst>
          </p:nvPr>
        </p:nvGraphicFramePr>
        <p:xfrm>
          <a:off x="4067944" y="2055867"/>
          <a:ext cx="4464496" cy="2722413"/>
        </p:xfrm>
        <a:graphic>
          <a:graphicData uri="http://schemas.openxmlformats.org/drawingml/2006/table">
            <a:tbl>
              <a:tblPr/>
              <a:tblGrid>
                <a:gridCol w="948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5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5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分数值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频繁程度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9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连续暴露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每天工作时间内暴露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9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每周一次，或偶然暴露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每月一次暴露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9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每年几次暴露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0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非常罕见地暴露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Picture 10" descr="https://timgsa.baidu.com/timg?image&amp;quality=80&amp;size=b9999_10000&amp;sec=1491568124094&amp;di=69ebd2f4da7a89d191f6917b9b793731&amp;imgtype=0&amp;src=http%3A%2F%2Fwww.jianbihua.cc%2Fuploads%2Fallimg%2F140705%2F15-140F5092252A6-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27" y="3291830"/>
            <a:ext cx="1326654" cy="132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584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风险评价与分级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104627" y="1244926"/>
            <a:ext cx="4248472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作业条件危险性评价法（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LEC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法）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606" y="191438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 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确定发生事故产生后果（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3" y="2367920"/>
            <a:ext cx="340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根据分析出的事故导致后果</a:t>
            </a:r>
          </a:p>
        </p:txBody>
      </p:sp>
      <p:graphicFrame>
        <p:nvGraphicFramePr>
          <p:cNvPr id="1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489363"/>
              </p:ext>
            </p:extLst>
          </p:nvPr>
        </p:nvGraphicFramePr>
        <p:xfrm>
          <a:off x="4572000" y="1914386"/>
          <a:ext cx="4104456" cy="2856414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分数值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    果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大灾难，群死群伤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灾难，数人死亡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非常严重，一人死亡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严重，重伤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重大，致残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引人注目，不利于基本安全要求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" name="Picture 8" descr="http://i04.pictn.sogoucdn.com/680d1c1b3e7698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31790"/>
            <a:ext cx="2274007" cy="16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150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风险评价与分级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104627" y="1244926"/>
            <a:ext cx="4248472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作业条件危险性评价法（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LEC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法）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981218"/>
              </p:ext>
            </p:extLst>
          </p:nvPr>
        </p:nvGraphicFramePr>
        <p:xfrm>
          <a:off x="6084168" y="1900060"/>
          <a:ext cx="2664296" cy="1737486"/>
        </p:xfrm>
        <a:graphic>
          <a:graphicData uri="http://schemas.openxmlformats.org/drawingml/2006/table">
            <a:tbl>
              <a:tblPr/>
              <a:tblGrid>
                <a:gridCol w="65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分数值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    果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大灾难，群死群伤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灾难，数人死亡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非常严重，一人死亡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严重，重伤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重大，致残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引人注目，不利于安全要求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413315"/>
              </p:ext>
            </p:extLst>
          </p:nvPr>
        </p:nvGraphicFramePr>
        <p:xfrm>
          <a:off x="539552" y="1851670"/>
          <a:ext cx="2376263" cy="1889760"/>
        </p:xfrm>
        <a:graphic>
          <a:graphicData uri="http://schemas.openxmlformats.org/drawingml/2006/table">
            <a:tbl>
              <a:tblPr/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分数值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事故发生的可能性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极为可能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相当可能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可能，但不经常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可能性小，完全意外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很不可能，可以设想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极不可能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实际不可能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372387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L-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可能性</a:t>
            </a:r>
          </a:p>
        </p:txBody>
      </p:sp>
      <p:graphicFrame>
        <p:nvGraphicFramePr>
          <p:cNvPr id="17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058192"/>
              </p:ext>
            </p:extLst>
          </p:nvPr>
        </p:nvGraphicFramePr>
        <p:xfrm>
          <a:off x="3059832" y="1867054"/>
          <a:ext cx="2736304" cy="1760220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0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分数值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频繁程度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连续暴露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每天工作时间内暴露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每周一次，或偶然暴露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每月一次暴露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每年几次暴露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非常罕见地暴露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851920" y="367002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频繁度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2240" y="363754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C—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415592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D=L X E X C</a:t>
            </a:r>
          </a:p>
        </p:txBody>
      </p:sp>
    </p:spTree>
    <p:extLst>
      <p:ext uri="{BB962C8B-B14F-4D97-AF65-F5344CB8AC3E}">
        <p14:creationId xmlns:p14="http://schemas.microsoft.com/office/powerpoint/2010/main" val="40365189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、风险辨识思路方法与工具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风险评价与分级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104627" y="1244926"/>
            <a:ext cx="4248472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作业条件危险性评价法（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LEC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法）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047" y="166799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  </a:t>
            </a: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风险等级划分（</a:t>
            </a:r>
            <a:r>
              <a:rPr lang="en-US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graphicFrame>
        <p:nvGraphicFramePr>
          <p:cNvPr id="1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936478"/>
              </p:ext>
            </p:extLst>
          </p:nvPr>
        </p:nvGraphicFramePr>
        <p:xfrm>
          <a:off x="683568" y="2080904"/>
          <a:ext cx="7620000" cy="2415919"/>
        </p:xfrm>
        <a:graphic>
          <a:graphicData uri="http://schemas.openxmlformats.org/drawingml/2006/table">
            <a:tbl>
              <a:tblPr/>
              <a:tblGrid>
                <a:gridCol w="1443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1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</a:t>
                      </a: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值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等级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风险程度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大于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   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重大风险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极其危险，不能继续作业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  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较大风险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高度危险，需立即整改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2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  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一般风险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显著危险，需要整改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     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低风险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一般危险，需要注意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2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小于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    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低风险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稍有危险，可能接受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2459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12775" y="141685"/>
            <a:ext cx="792003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例：危险源辨识与风险评价表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</a:endParaRPr>
          </a:p>
        </p:txBody>
      </p:sp>
      <p:pic>
        <p:nvPicPr>
          <p:cNvPr id="39" name="Picture 35" descr="5 bar horiz -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883444"/>
            <a:ext cx="8929688" cy="67866"/>
          </a:xfrm>
          <a:prstGeom prst="rect">
            <a:avLst/>
          </a:prstGeom>
          <a:gradFill rotWithShape="1">
            <a:gsLst>
              <a:gs pos="0">
                <a:srgbClr val="A1FDB3">
                  <a:gamma/>
                  <a:shade val="46275"/>
                  <a:invGamma/>
                </a:srgbClr>
              </a:gs>
              <a:gs pos="100000">
                <a:srgbClr val="A1FDB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84213" y="998935"/>
            <a:ext cx="75612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2"/>
                </a:solidFill>
              </a:rPr>
              <a:t>部门</a:t>
            </a:r>
            <a:r>
              <a:rPr lang="en-US" altLang="zh-CN" sz="2000" b="1" dirty="0">
                <a:solidFill>
                  <a:schemeClr val="accent2"/>
                </a:solidFill>
              </a:rPr>
              <a:t>/</a:t>
            </a:r>
            <a:r>
              <a:rPr lang="zh-CN" altLang="en-US" sz="2000" b="1" dirty="0">
                <a:solidFill>
                  <a:schemeClr val="accent2"/>
                </a:solidFill>
              </a:rPr>
              <a:t>车间：机修车间   工段：机修   作业活动：焊接气割作业</a:t>
            </a: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2"/>
                </a:solidFill>
              </a:rPr>
              <a:t>分析人员：                                 分析日期：</a:t>
            </a:r>
          </a:p>
        </p:txBody>
      </p:sp>
      <p:graphicFrame>
        <p:nvGraphicFramePr>
          <p:cNvPr id="55658" name="Group 1386"/>
          <p:cNvGraphicFramePr>
            <a:graphicFrameLocks noGrp="1"/>
          </p:cNvGraphicFramePr>
          <p:nvPr/>
        </p:nvGraphicFramePr>
        <p:xfrm>
          <a:off x="323850" y="1815703"/>
          <a:ext cx="8521700" cy="2857500"/>
        </p:xfrm>
        <a:graphic>
          <a:graphicData uri="http://schemas.openxmlformats.org/drawingml/2006/table">
            <a:tbl>
              <a:tblPr/>
              <a:tblGrid>
                <a:gridCol w="31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335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序号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事故类别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危害因素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现有控制措施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风险评价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风险  等级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3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现有原料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可能存在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L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E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C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D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火灾、爆炸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在禁火区内擅自动火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动火许可证制度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240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高度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火灾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周围可燃物未能清楚干净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动火许可证制度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显著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火灾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高处动火火花飞溅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专人监护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显著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触电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电焊机两侧接线未能压紧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作业时认真检查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54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一般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触电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电焊机焊钳、焊把电线损坏、绝缘不好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定期检查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54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一般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尘肺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焊接时产生烟尘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作业时戴好防护口罩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108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显著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眼睛灼伤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焊接时产生紫外线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正确使用面罩或防护眼镜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一般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烫伤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操作时皮肤裸露、化纤工作服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正确配备、穿戴好防护用具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54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一般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烫伤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直接接触焊接、气割后的高温物件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集中注意力、戴好防护手套、工作鞋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54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一般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爆炸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甲苯、乙醇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设备、管道检修时未彻底清洗置换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检维修制度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一般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火灾、爆炸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粉尘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动火时设备、管道内粉尘未清理干净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动火许可证制度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一般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爆炸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--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氧气钢瓶和乙炔钢瓶未按规定要求放置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作业时认真检查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显著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火灾、爆炸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氧气、乙炔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氧气皮管、乙炔皮管老化开裂漏气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定期检查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显著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0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654455"/>
              </p:ext>
            </p:extLst>
          </p:nvPr>
        </p:nvGraphicFramePr>
        <p:xfrm>
          <a:off x="539548" y="1401124"/>
          <a:ext cx="80488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重大风险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较重风险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一般风险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低风险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低风险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LS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LEC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r>
                        <a:rPr lang="zh-CN" altLang="en-US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</a:t>
                      </a:r>
                      <a:r>
                        <a:rPr lang="zh-CN" altLang="en-US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lang="zh-CN" altLang="en-US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危险色度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红色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橙色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黄色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蓝色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蓝色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3217752"/>
            <a:ext cx="144016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不可容许的（重大风险），极其危险，必须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立即整改，停止作业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9752" y="3223306"/>
            <a:ext cx="1872208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较大危险（较大风险），必须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制定措施进行控制管理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，企业对较大以上风险因素应重点管控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5976" y="3213683"/>
            <a:ext cx="144016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中度（显著）危险，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需要控制整改，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各级应引起关注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0152" y="3218356"/>
            <a:ext cx="1244218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轻度危险，可以接受（或容许）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车间班组应引起关注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08304" y="3223306"/>
            <a:ext cx="1296144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稍有危险，需要注意，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员工应引起注意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9562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风险分级管理及控制措施</a:t>
            </a:r>
          </a:p>
        </p:txBody>
      </p:sp>
      <p:sp>
        <p:nvSpPr>
          <p:cNvPr id="5" name="下箭头 4"/>
          <p:cNvSpPr/>
          <p:nvPr/>
        </p:nvSpPr>
        <p:spPr>
          <a:xfrm>
            <a:off x="1763688" y="2859782"/>
            <a:ext cx="216024" cy="35390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3419872" y="2882305"/>
            <a:ext cx="216024" cy="35390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4881161" y="2871802"/>
            <a:ext cx="216024" cy="353901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7452320" y="2892808"/>
            <a:ext cx="216024" cy="353901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下箭头 20"/>
          <p:cNvSpPr/>
          <p:nvPr/>
        </p:nvSpPr>
        <p:spPr>
          <a:xfrm>
            <a:off x="6084168" y="2882305"/>
            <a:ext cx="216024" cy="353901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、风险控制与管理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风险控制思路</a:t>
            </a:r>
          </a:p>
        </p:txBody>
      </p:sp>
    </p:spTree>
    <p:extLst>
      <p:ext uri="{BB962C8B-B14F-4D97-AF65-F5344CB8AC3E}">
        <p14:creationId xmlns:p14="http://schemas.microsoft.com/office/powerpoint/2010/main" val="20350096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75606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风险管理：   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风险控制</a:t>
            </a:r>
          </a:p>
        </p:txBody>
      </p:sp>
      <p:pic>
        <p:nvPicPr>
          <p:cNvPr id="1026" name="Picture 2" descr="F:\网站用图\timg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1590"/>
            <a:ext cx="37211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6407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93888" y="245316"/>
            <a:ext cx="6521450" cy="4640263"/>
            <a:chOff x="1169988" y="252467"/>
            <a:chExt cx="6521450" cy="5249863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3606800" y="252467"/>
              <a:ext cx="1619250" cy="719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10800" rIns="36000" bIns="10800" anchor="ctr"/>
            <a:lstStyle/>
            <a:p>
              <a:pPr algn="ctr"/>
              <a:r>
                <a:rPr kumimoji="1"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企业活动</a:t>
              </a:r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1169988" y="1166867"/>
              <a:ext cx="1619250" cy="719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10800" anchor="ctr"/>
            <a:lstStyle/>
            <a:p>
              <a:pPr algn="ctr"/>
              <a:r>
                <a:rPr kumimoji="1"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法律法规</a:t>
              </a:r>
              <a:endParaRPr kumimoji="1"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6064250" y="3348092"/>
              <a:ext cx="1619250" cy="719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10800" rIns="36000" bIns="10800" anchor="ctr"/>
            <a:lstStyle/>
            <a:p>
              <a:pPr algn="ctr"/>
              <a:r>
                <a:rPr kumimoji="1"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应急反应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3659188" y="3348092"/>
              <a:ext cx="1619250" cy="719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10800" rIns="36000" bIns="10800" anchor="ctr"/>
            <a:lstStyle/>
            <a:p>
              <a:pPr algn="ctr"/>
              <a:r>
                <a:rPr kumimoji="1"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作业控制</a:t>
              </a: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983288" y="1192267"/>
              <a:ext cx="1619250" cy="719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10800" rIns="36000" bIns="10800" anchor="ctr"/>
            <a:lstStyle/>
            <a:p>
              <a:pPr algn="ctr"/>
              <a:r>
                <a:rPr kumimoji="1" lang="zh-CN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</a:t>
              </a:r>
              <a:r>
                <a:rPr kumimoji="1"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kumimoji="1" lang="zh-CN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针</a:t>
              </a:r>
              <a:endParaRPr kumimoji="1"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1195388" y="3363967"/>
              <a:ext cx="1619250" cy="719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10800" rIns="36000" bIns="10800" anchor="ctr"/>
            <a:lstStyle/>
            <a:p>
              <a:pPr algn="ctr"/>
              <a:r>
                <a:rPr kumimoji="1"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管理方案</a:t>
              </a: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6072188" y="2182867"/>
              <a:ext cx="1619250" cy="719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10800" rIns="36000" bIns="10800" anchor="ctr"/>
            <a:lstStyle/>
            <a:p>
              <a:pPr algn="ctr"/>
              <a:r>
                <a:rPr kumimoji="1"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培训与意识</a:t>
              </a:r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1169988" y="2170167"/>
              <a:ext cx="1619250" cy="719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10800" anchor="ctr"/>
            <a:lstStyle/>
            <a:p>
              <a:pPr algn="ctr"/>
              <a:r>
                <a:rPr kumimoji="1"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目标及指标</a:t>
              </a:r>
              <a:endParaRPr kumimoji="1"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3570288" y="1192267"/>
              <a:ext cx="1619250" cy="719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10800" rIns="36000" bIns="10800" anchor="ctr"/>
            <a:lstStyle/>
            <a:p>
              <a:pPr algn="ctr"/>
              <a:r>
                <a:rPr kumimoji="1" lang="zh-CN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</a:t>
              </a:r>
              <a:r>
                <a:rPr kumimoji="1"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险</a:t>
              </a:r>
              <a:endParaRPr kumimoji="1"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3438525" y="2233667"/>
              <a:ext cx="1979613" cy="5762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10800" rIns="36000" bIns="10800" anchor="ctr"/>
            <a:lstStyle/>
            <a:p>
              <a:pPr algn="ctr"/>
              <a:r>
                <a:rPr kumimoji="1"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不可接受风险</a:t>
              </a:r>
              <a:endParaRPr kumimoji="1"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795588" y="1547867"/>
              <a:ext cx="762000" cy="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5221288" y="1547867"/>
              <a:ext cx="762000" cy="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 flipV="1">
              <a:off x="2795588" y="2525767"/>
              <a:ext cx="611187" cy="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5449888" y="2525767"/>
              <a:ext cx="609600" cy="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5154613" y="2900417"/>
              <a:ext cx="869950" cy="61595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441825" y="2843267"/>
              <a:ext cx="0" cy="5334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3324225" y="4283130"/>
              <a:ext cx="2305050" cy="1219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绩效测量与监测</a:t>
              </a:r>
            </a:p>
            <a:p>
              <a:pPr algn="ctr"/>
              <a:r>
                <a:rPr kumimoji="1"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审核</a:t>
              </a:r>
            </a:p>
            <a:p>
              <a:pPr algn="ctr"/>
              <a:r>
                <a:rPr kumimoji="1"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管理评审</a:t>
              </a: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 flipV="1">
              <a:off x="2463800" y="4067230"/>
              <a:ext cx="668338" cy="569912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4464050" y="4067230"/>
              <a:ext cx="0" cy="2159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5795963" y="4138667"/>
              <a:ext cx="773112" cy="498475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H="1">
              <a:off x="4402138" y="944617"/>
              <a:ext cx="0" cy="25876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6899275" y="2914705"/>
              <a:ext cx="0" cy="4318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4427538" y="1930455"/>
              <a:ext cx="0" cy="32385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52931" y="533991"/>
            <a:ext cx="615553" cy="3586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风险管理因果图</a:t>
            </a:r>
          </a:p>
        </p:txBody>
      </p:sp>
    </p:spTree>
    <p:extLst>
      <p:ext uri="{BB962C8B-B14F-4D97-AF65-F5344CB8AC3E}">
        <p14:creationId xmlns:p14="http://schemas.microsoft.com/office/powerpoint/2010/main" val="85678205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6375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、风险控制与管理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71550"/>
            <a:ext cx="30963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风险控制思路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30696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风险控制是根据风险等级采取相应措施，将风险控制在安全程度内，预防事故发生。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601271"/>
            <a:ext cx="237626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固有危险源控制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91880" y="2601271"/>
            <a:ext cx="219624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人为失误控制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6176" y="2601271"/>
            <a:ext cx="208823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安全目标管理</a:t>
            </a:r>
          </a:p>
        </p:txBody>
      </p:sp>
      <p:sp>
        <p:nvSpPr>
          <p:cNvPr id="7" name="左大括号 6"/>
          <p:cNvSpPr/>
          <p:nvPr/>
        </p:nvSpPr>
        <p:spPr>
          <a:xfrm rot="5400000">
            <a:off x="4265966" y="-436325"/>
            <a:ext cx="360042" cy="55086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83568" y="3476140"/>
            <a:ext cx="2410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通过改进工艺、材料、环境等手段消除、控制危险源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37874" y="3491884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主要采用人的安全化和操作安全化的方法进行控制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5311" y="3489455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采用法律、经济、教育和工程技术手段进行控制</a:t>
            </a:r>
          </a:p>
        </p:txBody>
      </p:sp>
      <p:sp>
        <p:nvSpPr>
          <p:cNvPr id="14" name="下箭头 13"/>
          <p:cNvSpPr/>
          <p:nvPr/>
        </p:nvSpPr>
        <p:spPr>
          <a:xfrm>
            <a:off x="1221362" y="3065037"/>
            <a:ext cx="1080120" cy="30090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下箭头 24"/>
          <p:cNvSpPr/>
          <p:nvPr/>
        </p:nvSpPr>
        <p:spPr>
          <a:xfrm>
            <a:off x="6660234" y="3062936"/>
            <a:ext cx="1080120" cy="30090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>
            <a:off x="3923928" y="3062936"/>
            <a:ext cx="1080120" cy="30090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797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954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安全技术措施等级顺序</a:t>
            </a:r>
          </a:p>
        </p:txBody>
      </p:sp>
      <p:sp>
        <p:nvSpPr>
          <p:cNvPr id="3" name="右箭头 2"/>
          <p:cNvSpPr/>
          <p:nvPr/>
        </p:nvSpPr>
        <p:spPr>
          <a:xfrm>
            <a:off x="755576" y="1563638"/>
            <a:ext cx="7704855" cy="158417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971600" y="1635646"/>
            <a:ext cx="122413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直接安全技术措施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771800" y="1624198"/>
            <a:ext cx="122413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间接安全技术措施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499992" y="1635646"/>
            <a:ext cx="122413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指示性安全技术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措施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156176" y="1635646"/>
            <a:ext cx="122413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管理安全措施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357986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本质安全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5331" y="359072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安全防护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3968" y="3590729"/>
            <a:ext cx="1584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检测报警装置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警示标志等措施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6176" y="3606161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操作规程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安全培训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个体防护</a:t>
            </a: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323528" y="123478"/>
            <a:ext cx="8229600" cy="63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、风险控制与管理</a:t>
            </a:r>
          </a:p>
        </p:txBody>
      </p:sp>
    </p:spTree>
    <p:extLst>
      <p:ext uri="{BB962C8B-B14F-4D97-AF65-F5344CB8AC3E}">
        <p14:creationId xmlns:p14="http://schemas.microsoft.com/office/powerpoint/2010/main" val="742434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095207"/>
  <p:tag name="MH_LIBRARY" val="GRAPHIC"/>
  <p:tag name="MH_ORDER" val="矩形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095207"/>
  <p:tag name="MH_LIBRARY" val="GRAPHIC"/>
  <p:tag name="MH_ORDER" val="椭圆 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095207"/>
  <p:tag name="MH_LIBRARY" val="GRAPHIC"/>
  <p:tag name="MH_ORDER" val="文本框 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095207"/>
  <p:tag name="MH_LIBRARY" val="GRAPHIC"/>
  <p:tag name="MH_ORDER" val="文本框 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095207"/>
  <p:tag name="MH_LIBRARY" val="GRAPHIC"/>
  <p:tag name="MH_ORDER" val="椭圆 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095207"/>
  <p:tag name="MH_LIBRARY" val="GRAPHIC"/>
  <p:tag name="MH_ORDER" val="文本框 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095207"/>
  <p:tag name="MH_LIBRARY" val="GRAPHIC"/>
  <p:tag name="MH_ORDER" val="椭圆 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5095207"/>
  <p:tag name="MH_LIBRARY" val="GRAPHIC"/>
  <p:tag name="MH_ORDER" val="文本框 1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11186</TotalTime>
  <Words>9139</Words>
  <Application>Microsoft Office PowerPoint</Application>
  <PresentationFormat>全屏显示(16:9)</PresentationFormat>
  <Paragraphs>2120</Paragraphs>
  <Slides>145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145</vt:i4>
      </vt:variant>
    </vt:vector>
  </HeadingPairs>
  <TitlesOfParts>
    <vt:vector size="157" baseType="lpstr">
      <vt:lpstr>Monotype Sorts</vt:lpstr>
      <vt:lpstr>黑体</vt:lpstr>
      <vt:lpstr>华文琥珀</vt:lpstr>
      <vt:lpstr>楷体_GB2312</vt:lpstr>
      <vt:lpstr>宋体</vt:lpstr>
      <vt:lpstr>微软雅黑</vt:lpstr>
      <vt:lpstr>Arial</vt:lpstr>
      <vt:lpstr>Calibri</vt:lpstr>
      <vt:lpstr>Impact</vt:lpstr>
      <vt:lpstr>Times New Roman</vt:lpstr>
      <vt:lpstr>Wingdings</vt:lpstr>
      <vt:lpstr>Office 主题​​</vt:lpstr>
      <vt:lpstr>风险分级管控与现代安全管理</vt:lpstr>
      <vt:lpstr>案   例</vt:lpstr>
      <vt:lpstr>案   例</vt:lpstr>
      <vt:lpstr>案 例 分 析</vt:lpstr>
      <vt:lpstr>案 例 分 析</vt:lpstr>
      <vt:lpstr>案 例 分 析</vt:lpstr>
      <vt:lpstr>启   示</vt:lpstr>
      <vt:lpstr>近年来我国发生了多起严重的事故</vt:lpstr>
      <vt:lpstr>案   例</vt:lpstr>
      <vt:lpstr>案   例</vt:lpstr>
      <vt:lpstr>案   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1、风险与隐患</vt:lpstr>
      <vt:lpstr>1、风险与隐患</vt:lpstr>
      <vt:lpstr>1、风险与隐患</vt:lpstr>
      <vt:lpstr>1、风险与隐患</vt:lpstr>
      <vt:lpstr>2、风险与隐患对事故影响</vt:lpstr>
      <vt:lpstr>2、风险与隐患对事故影响</vt:lpstr>
      <vt:lpstr>2、风险与隐患对事故影响</vt:lpstr>
      <vt:lpstr>PowerPoint 演示文稿</vt:lpstr>
      <vt:lpstr>3、安全管理基础工作</vt:lpstr>
      <vt:lpstr>PowerPoint 演示文稿</vt:lpstr>
      <vt:lpstr>PowerPoint 演示文稿</vt:lpstr>
      <vt:lpstr>PowerPoint 演示文稿</vt:lpstr>
      <vt:lpstr>PowerPoint 演示文稿</vt:lpstr>
      <vt:lpstr>1、风险管理</vt:lpstr>
      <vt:lpstr>1、风险管理</vt:lpstr>
      <vt:lpstr>1、风险管理</vt:lpstr>
      <vt:lpstr>1、风险管理</vt:lpstr>
      <vt:lpstr>1、风险管理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2、风险辨识思路方法与工具</vt:lpstr>
      <vt:lpstr>2、风险辨识思路方法与工具</vt:lpstr>
      <vt:lpstr>2、风险辨识思路方法与工具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2、风险辨识思路方法与工具</vt:lpstr>
      <vt:lpstr>PowerPoint 演示文稿</vt:lpstr>
      <vt:lpstr>PowerPoint 演示文稿</vt:lpstr>
      <vt:lpstr>PowerPoint 演示文稿</vt:lpstr>
      <vt:lpstr>2、风险辨识思路方法与工具</vt:lpstr>
      <vt:lpstr>2、风险辨识思路方法与工具</vt:lpstr>
      <vt:lpstr>2、风险辨识思路方法与工具</vt:lpstr>
      <vt:lpstr>PowerPoint 演示文稿</vt:lpstr>
      <vt:lpstr>2、风险辨识思路方法与工具</vt:lpstr>
      <vt:lpstr>2、风险辨识思路方法与工具</vt:lpstr>
      <vt:lpstr>2、风险辨识思路方法与工具</vt:lpstr>
      <vt:lpstr>2、风险辨识思路方法与工具</vt:lpstr>
      <vt:lpstr>2、风险辨识思路方法与工具</vt:lpstr>
      <vt:lpstr>PowerPoint 演示文稿</vt:lpstr>
      <vt:lpstr>PowerPoint 演示文稿</vt:lpstr>
      <vt:lpstr>PowerPoint 演示文稿</vt:lpstr>
      <vt:lpstr>2、风险辨识思路方法与工具</vt:lpstr>
      <vt:lpstr>PowerPoint 演示文稿</vt:lpstr>
      <vt:lpstr>PowerPoint 演示文稿</vt:lpstr>
      <vt:lpstr>2、风险辨识思路方法与工具</vt:lpstr>
      <vt:lpstr>2、风险辨识思路方法与工具</vt:lpstr>
      <vt:lpstr>2、风险辨识思路方法与工具</vt:lpstr>
      <vt:lpstr>2、风险辨识思路方法与工具</vt:lpstr>
      <vt:lpstr>2、风险辨识思路方法与工具</vt:lpstr>
      <vt:lpstr>2、风险辨识思路方法与工具</vt:lpstr>
      <vt:lpstr>2、风险辨识思路方法与工具</vt:lpstr>
      <vt:lpstr>PowerPoint 演示文稿</vt:lpstr>
      <vt:lpstr>3、风险控制与管理</vt:lpstr>
      <vt:lpstr>PowerPoint 演示文稿</vt:lpstr>
      <vt:lpstr>PowerPoint 演示文稿</vt:lpstr>
      <vt:lpstr>3、风险控制与管理</vt:lpstr>
      <vt:lpstr>PowerPoint 演示文稿</vt:lpstr>
      <vt:lpstr>3、风险控制与管理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作业安全分析（JSA）</vt:lpstr>
      <vt:lpstr>作业安全分析（JSA）</vt:lpstr>
      <vt:lpstr>作业安全分析（JSA）</vt:lpstr>
      <vt:lpstr>作业安全分析（JSA）</vt:lpstr>
      <vt:lpstr>作业安全分析（JSA）</vt:lpstr>
      <vt:lpstr>作业安全分析（JSA）</vt:lpstr>
      <vt:lpstr>作业安全分析（JSA）</vt:lpstr>
      <vt:lpstr>PowerPoint 演示文稿</vt:lpstr>
      <vt:lpstr>作业安全分析（JSA）</vt:lpstr>
      <vt:lpstr>PowerPoint 演示文稿</vt:lpstr>
      <vt:lpstr>作业安全分析（JSA）</vt:lpstr>
      <vt:lpstr>作业安全分析（JSA）</vt:lpstr>
      <vt:lpstr>PowerPoint 演示文稿</vt:lpstr>
      <vt:lpstr>作业安全分析（JSA）</vt:lpstr>
      <vt:lpstr>作业安全分析（JSA）</vt:lpstr>
      <vt:lpstr>PowerPoint 演示文稿</vt:lpstr>
      <vt:lpstr>作业安全分析（JSA）</vt:lpstr>
      <vt:lpstr>作业安全分析（JSA）</vt:lpstr>
      <vt:lpstr>危险来自两个基本的因素</vt:lpstr>
      <vt:lpstr>PowerPoint 演示文稿</vt:lpstr>
      <vt:lpstr>作业安全分析（JSA）</vt:lpstr>
      <vt:lpstr>作业安全分析（JSA）</vt:lpstr>
      <vt:lpstr>PowerPoint 演示文稿</vt:lpstr>
      <vt:lpstr>作业安全分析（JSA）</vt:lpstr>
      <vt:lpstr>作业安全分析（JSA）</vt:lpstr>
      <vt:lpstr>作业安全分析（JSA）</vt:lpstr>
      <vt:lpstr>作业安全分析（JSA）</vt:lpstr>
      <vt:lpstr>PowerPoint 演示文稿</vt:lpstr>
      <vt:lpstr>作业安全分析（JSA）</vt:lpstr>
      <vt:lpstr>PowerPoint 演示文稿</vt:lpstr>
      <vt:lpstr>作业安全分析（JSA）</vt:lpstr>
      <vt:lpstr>作业安全分析（JSA）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thinkpad</dc:creator>
  <cp:lastModifiedBy>Administrator</cp:lastModifiedBy>
  <cp:revision>320</cp:revision>
  <dcterms:created xsi:type="dcterms:W3CDTF">2017-05-04T11:53:57Z</dcterms:created>
  <dcterms:modified xsi:type="dcterms:W3CDTF">2020-08-20T13:58:28Z</dcterms:modified>
</cp:coreProperties>
</file>