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2" r:id="rId2"/>
  </p:sldMasterIdLst>
  <p:notesMasterIdLst>
    <p:notesMasterId r:id="rId90"/>
  </p:notesMasterIdLst>
  <p:sldIdLst>
    <p:sldId id="312" r:id="rId3"/>
    <p:sldId id="313" r:id="rId4"/>
    <p:sldId id="357" r:id="rId5"/>
    <p:sldId id="358" r:id="rId6"/>
    <p:sldId id="359" r:id="rId7"/>
    <p:sldId id="314" r:id="rId8"/>
    <p:sldId id="451" r:id="rId9"/>
    <p:sldId id="362" r:id="rId10"/>
    <p:sldId id="364" r:id="rId11"/>
    <p:sldId id="369" r:id="rId12"/>
    <p:sldId id="370" r:id="rId13"/>
    <p:sldId id="371" r:id="rId14"/>
    <p:sldId id="372" r:id="rId15"/>
    <p:sldId id="373" r:id="rId16"/>
    <p:sldId id="374" r:id="rId17"/>
    <p:sldId id="375" r:id="rId18"/>
    <p:sldId id="376" r:id="rId19"/>
    <p:sldId id="377" r:id="rId20"/>
    <p:sldId id="378" r:id="rId21"/>
    <p:sldId id="379" r:id="rId22"/>
    <p:sldId id="380" r:id="rId23"/>
    <p:sldId id="381" r:id="rId24"/>
    <p:sldId id="382" r:id="rId25"/>
    <p:sldId id="383" r:id="rId26"/>
    <p:sldId id="384" r:id="rId27"/>
    <p:sldId id="449" r:id="rId28"/>
    <p:sldId id="315" r:id="rId29"/>
    <p:sldId id="387" r:id="rId30"/>
    <p:sldId id="388" r:id="rId31"/>
    <p:sldId id="389" r:id="rId32"/>
    <p:sldId id="390" r:id="rId33"/>
    <p:sldId id="391" r:id="rId34"/>
    <p:sldId id="393" r:id="rId35"/>
    <p:sldId id="394" r:id="rId36"/>
    <p:sldId id="392" r:id="rId37"/>
    <p:sldId id="395" r:id="rId38"/>
    <p:sldId id="396" r:id="rId39"/>
    <p:sldId id="397" r:id="rId40"/>
    <p:sldId id="398" r:id="rId41"/>
    <p:sldId id="399" r:id="rId42"/>
    <p:sldId id="400" r:id="rId43"/>
    <p:sldId id="401" r:id="rId44"/>
    <p:sldId id="402" r:id="rId45"/>
    <p:sldId id="403" r:id="rId46"/>
    <p:sldId id="404" r:id="rId47"/>
    <p:sldId id="405" r:id="rId48"/>
    <p:sldId id="406" r:id="rId49"/>
    <p:sldId id="408" r:id="rId50"/>
    <p:sldId id="409" r:id="rId51"/>
    <p:sldId id="407" r:id="rId52"/>
    <p:sldId id="410" r:id="rId53"/>
    <p:sldId id="416" r:id="rId54"/>
    <p:sldId id="411" r:id="rId55"/>
    <p:sldId id="412" r:id="rId56"/>
    <p:sldId id="413" r:id="rId57"/>
    <p:sldId id="414" r:id="rId58"/>
    <p:sldId id="417" r:id="rId59"/>
    <p:sldId id="418" r:id="rId60"/>
    <p:sldId id="419" r:id="rId61"/>
    <p:sldId id="420" r:id="rId62"/>
    <p:sldId id="421" r:id="rId63"/>
    <p:sldId id="422" r:id="rId64"/>
    <p:sldId id="423" r:id="rId65"/>
    <p:sldId id="424" r:id="rId66"/>
    <p:sldId id="425" r:id="rId67"/>
    <p:sldId id="426" r:id="rId68"/>
    <p:sldId id="427" r:id="rId69"/>
    <p:sldId id="428" r:id="rId70"/>
    <p:sldId id="429" r:id="rId71"/>
    <p:sldId id="430" r:id="rId72"/>
    <p:sldId id="431" r:id="rId73"/>
    <p:sldId id="432" r:id="rId74"/>
    <p:sldId id="433" r:id="rId75"/>
    <p:sldId id="434" r:id="rId76"/>
    <p:sldId id="452" r:id="rId77"/>
    <p:sldId id="435" r:id="rId78"/>
    <p:sldId id="436" r:id="rId79"/>
    <p:sldId id="440" r:id="rId80"/>
    <p:sldId id="441" r:id="rId81"/>
    <p:sldId id="442" r:id="rId82"/>
    <p:sldId id="443" r:id="rId83"/>
    <p:sldId id="444" r:id="rId84"/>
    <p:sldId id="445" r:id="rId85"/>
    <p:sldId id="446" r:id="rId86"/>
    <p:sldId id="447" r:id="rId87"/>
    <p:sldId id="448" r:id="rId88"/>
    <p:sldId id="356" r:id="rId8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娣辫壊鏍峰紡 1 - 寮鸿皟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涓害鏍峰紡 2 - 寮鸿皟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1">
  <dgm:title val=""/>
  <dgm:desc val=""/>
  <dgm:catLst>
    <dgm:cat type="accent1" pri="11400"/>
  </dgm:catLst>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3F7B2263-9D71-4F65-B41F-A5802404A5D9}" type="doc">
      <dgm:prSet loTypeId="urn:microsoft.com/office/officeart/2005/8/layout/vList2#1" loCatId="list" qsTypeId="urn:microsoft.com/office/officeart/2005/8/quickstyle/simple1#1" qsCatId="simple" csTypeId="urn:microsoft.com/office/officeart/2005/8/colors/accent1_2#1" csCatId="accent1" phldr="1"/>
      <dgm:spPr/>
      <dgm:t>
        <a:bodyPr/>
        <a:lstStyle/>
        <a:p>
          <a:endParaRPr lang="zh-CN" altLang="en-US"/>
        </a:p>
      </dgm:t>
    </dgm:pt>
    <dgm:pt modelId="{51C76DF1-9947-49FD-9F11-2DC79ED5E1B8}">
      <dgm:prSet custT="1"/>
      <dgm:spPr>
        <a:solidFill>
          <a:srgbClr val="FFC000"/>
        </a:solidFill>
      </dgm:spPr>
      <dgm:t>
        <a:bodyPr/>
        <a:lstStyle/>
        <a:p>
          <a:pPr rtl="0"/>
          <a:r>
            <a:rPr lang="zh-CN" sz="2000" dirty="0">
              <a:solidFill>
                <a:schemeClr val="tx1"/>
              </a:solidFill>
              <a:latin typeface="Arial" charset="0"/>
              <a:ea typeface="微软雅黑" pitchFamily="34" charset="-122"/>
              <a:sym typeface="Arial" charset="0"/>
            </a:rPr>
            <a:t>劳动者≧ </a:t>
          </a:r>
          <a:r>
            <a:rPr lang="en-US" sz="2000" dirty="0">
              <a:solidFill>
                <a:schemeClr val="tx1"/>
              </a:solidFill>
              <a:latin typeface="Arial" charset="0"/>
              <a:ea typeface="微软雅黑" pitchFamily="34" charset="-122"/>
              <a:sym typeface="Arial" charset="0"/>
            </a:rPr>
            <a:t>100</a:t>
          </a:r>
          <a:r>
            <a:rPr lang="zh-CN" sz="2000" dirty="0">
              <a:solidFill>
                <a:schemeClr val="tx1"/>
              </a:solidFill>
              <a:latin typeface="Arial" charset="0"/>
              <a:ea typeface="微软雅黑" pitchFamily="34" charset="-122"/>
              <a:sym typeface="Arial" charset="0"/>
            </a:rPr>
            <a:t>人的，应当设置职业卫生管理机构，配备专职职业卫生管理人员</a:t>
          </a:r>
          <a:endParaRPr lang="en-US" sz="2000" dirty="0">
            <a:solidFill>
              <a:schemeClr val="tx1"/>
            </a:solidFill>
            <a:latin typeface="Arial" charset="0"/>
            <a:ea typeface="微软雅黑" pitchFamily="34" charset="-122"/>
            <a:sym typeface="Arial" charset="0"/>
          </a:endParaRPr>
        </a:p>
      </dgm:t>
    </dgm:pt>
    <dgm:pt modelId="{66FF2082-023F-4CE4-BDBA-9239814E4273}" type="parTrans" cxnId="{5029973A-A29B-4031-8D4E-5A486FA4C19B}">
      <dgm:prSet/>
      <dgm:spPr/>
      <dgm:t>
        <a:bodyPr/>
        <a:lstStyle/>
        <a:p>
          <a:endParaRPr lang="zh-CN" altLang="en-US"/>
        </a:p>
      </dgm:t>
    </dgm:pt>
    <dgm:pt modelId="{A36437A3-9840-4D98-B7A4-6E57EC83FF96}" type="sibTrans" cxnId="{5029973A-A29B-4031-8D4E-5A486FA4C19B}">
      <dgm:prSet/>
      <dgm:spPr/>
      <dgm:t>
        <a:bodyPr/>
        <a:lstStyle/>
        <a:p>
          <a:endParaRPr lang="zh-CN" altLang="en-US"/>
        </a:p>
      </dgm:t>
    </dgm:pt>
    <dgm:pt modelId="{90865B05-5F0F-4256-B278-611607AD95A2}">
      <dgm:prSet custT="1"/>
      <dgm:spPr>
        <a:solidFill>
          <a:schemeClr val="accent1"/>
        </a:solidFill>
      </dgm:spPr>
      <dgm:t>
        <a:bodyPr/>
        <a:lstStyle/>
        <a:p>
          <a:pPr rtl="0"/>
          <a:r>
            <a:rPr lang="zh-CN" sz="2000" dirty="0">
              <a:solidFill>
                <a:schemeClr val="tx1"/>
              </a:solidFill>
              <a:latin typeface="Arial" charset="0"/>
              <a:ea typeface="微软雅黑" pitchFamily="34" charset="-122"/>
              <a:sym typeface="Arial" charset="0"/>
            </a:rPr>
            <a:t>劳动者﹤ </a:t>
          </a:r>
          <a:r>
            <a:rPr lang="en-US" sz="2000" dirty="0">
              <a:solidFill>
                <a:schemeClr val="tx1"/>
              </a:solidFill>
              <a:latin typeface="Arial" charset="0"/>
              <a:ea typeface="微软雅黑" pitchFamily="34" charset="-122"/>
              <a:sym typeface="Arial" charset="0"/>
            </a:rPr>
            <a:t>100</a:t>
          </a:r>
          <a:r>
            <a:rPr lang="zh-CN" sz="2000" dirty="0">
              <a:solidFill>
                <a:schemeClr val="tx1"/>
              </a:solidFill>
              <a:latin typeface="Arial" charset="0"/>
              <a:ea typeface="微软雅黑" pitchFamily="34" charset="-122"/>
              <a:sym typeface="Arial" charset="0"/>
            </a:rPr>
            <a:t>人的，应当配备专职或者兼职的职业卫生管理人</a:t>
          </a:r>
          <a:r>
            <a:rPr lang="zh-CN" altLang="en-US" sz="2000" dirty="0">
              <a:solidFill>
                <a:schemeClr val="tx1"/>
              </a:solidFill>
              <a:latin typeface="Arial" charset="0"/>
              <a:ea typeface="微软雅黑" pitchFamily="34" charset="-122"/>
              <a:sym typeface="Arial" charset="0"/>
            </a:rPr>
            <a:t>员</a:t>
          </a:r>
          <a:endParaRPr lang="en-US" sz="2000" dirty="0">
            <a:solidFill>
              <a:schemeClr val="tx1"/>
            </a:solidFill>
            <a:latin typeface="Arial" charset="0"/>
            <a:ea typeface="微软雅黑" pitchFamily="34" charset="-122"/>
            <a:sym typeface="Arial" charset="0"/>
          </a:endParaRPr>
        </a:p>
      </dgm:t>
    </dgm:pt>
    <dgm:pt modelId="{7AAAEE06-4A8B-402A-A057-C8155B23AB9D}" type="parTrans" cxnId="{D69EACE5-AB8A-4F2C-87C3-607497C7B550}">
      <dgm:prSet/>
      <dgm:spPr/>
      <dgm:t>
        <a:bodyPr/>
        <a:lstStyle/>
        <a:p>
          <a:endParaRPr lang="zh-CN" altLang="en-US"/>
        </a:p>
      </dgm:t>
    </dgm:pt>
    <dgm:pt modelId="{4D3D8D7A-A557-4E3F-BADA-A1B39DF0A0EB}" type="sibTrans" cxnId="{D69EACE5-AB8A-4F2C-87C3-607497C7B550}">
      <dgm:prSet/>
      <dgm:spPr/>
      <dgm:t>
        <a:bodyPr/>
        <a:lstStyle/>
        <a:p>
          <a:endParaRPr lang="zh-CN" altLang="en-US"/>
        </a:p>
      </dgm:t>
    </dgm:pt>
    <dgm:pt modelId="{125883EF-AF9B-47B7-B1E6-26844553B9AD}">
      <dgm:prSet custT="1"/>
      <dgm:spPr>
        <a:solidFill>
          <a:srgbClr val="00B050"/>
        </a:solidFill>
      </dgm:spPr>
      <dgm:t>
        <a:bodyPr/>
        <a:lstStyle/>
        <a:p>
          <a:pPr rtl="0"/>
          <a:r>
            <a:rPr lang="zh-CN" sz="2000" dirty="0">
              <a:solidFill>
                <a:schemeClr val="tx1"/>
              </a:solidFill>
              <a:latin typeface="Arial" charset="0"/>
              <a:ea typeface="微软雅黑" pitchFamily="34" charset="-122"/>
              <a:sym typeface="Arial" charset="0"/>
            </a:rPr>
            <a:t>职业病危害严重的用人单位，应当设置职业卫生管理机构，配备专职职业卫生管理人员</a:t>
          </a:r>
          <a:endParaRPr lang="en-US" sz="2400" dirty="0">
            <a:solidFill>
              <a:schemeClr val="tx1"/>
            </a:solidFill>
            <a:latin typeface="Arial" charset="0"/>
            <a:ea typeface="微软雅黑" pitchFamily="34" charset="-122"/>
            <a:sym typeface="Arial" charset="0"/>
          </a:endParaRPr>
        </a:p>
      </dgm:t>
    </dgm:pt>
    <dgm:pt modelId="{5CAA3A9D-C16A-48CD-9DAF-CFC4AB610CB2}" type="parTrans" cxnId="{5B88A321-FF92-4832-B1B4-A765DD25FC30}">
      <dgm:prSet/>
      <dgm:spPr/>
      <dgm:t>
        <a:bodyPr/>
        <a:lstStyle/>
        <a:p>
          <a:endParaRPr lang="zh-CN" altLang="en-US"/>
        </a:p>
      </dgm:t>
    </dgm:pt>
    <dgm:pt modelId="{FF153786-D4D7-4175-B651-67ADE33F3835}" type="sibTrans" cxnId="{5B88A321-FF92-4832-B1B4-A765DD25FC30}">
      <dgm:prSet/>
      <dgm:spPr/>
      <dgm:t>
        <a:bodyPr/>
        <a:lstStyle/>
        <a:p>
          <a:endParaRPr lang="zh-CN" altLang="en-US"/>
        </a:p>
      </dgm:t>
    </dgm:pt>
    <dgm:pt modelId="{BDEAF5AC-379D-4F93-B425-1CE4C84EEFA0}" type="pres">
      <dgm:prSet presAssocID="{3F7B2263-9D71-4F65-B41F-A5802404A5D9}" presName="linear" presStyleCnt="0">
        <dgm:presLayoutVars>
          <dgm:animLvl val="lvl"/>
          <dgm:resizeHandles val="exact"/>
        </dgm:presLayoutVars>
      </dgm:prSet>
      <dgm:spPr/>
    </dgm:pt>
    <dgm:pt modelId="{0A0CB876-E20E-4364-B665-57D167BBB616}" type="pres">
      <dgm:prSet presAssocID="{51C76DF1-9947-49FD-9F11-2DC79ED5E1B8}" presName="parentText" presStyleLbl="node1" presStyleIdx="0" presStyleCnt="3" custScaleY="51927" custLinFactNeighborY="-13745">
        <dgm:presLayoutVars>
          <dgm:chMax val="0"/>
          <dgm:bulletEnabled val="1"/>
        </dgm:presLayoutVars>
      </dgm:prSet>
      <dgm:spPr/>
    </dgm:pt>
    <dgm:pt modelId="{69B8C5F8-5744-4212-B981-83B111A0249A}" type="pres">
      <dgm:prSet presAssocID="{A36437A3-9840-4D98-B7A4-6E57EC83FF96}" presName="spacer" presStyleCnt="0"/>
      <dgm:spPr/>
    </dgm:pt>
    <dgm:pt modelId="{91B0C9B0-7C03-438B-89D9-37C6FD81D92E}" type="pres">
      <dgm:prSet presAssocID="{90865B05-5F0F-4256-B278-611607AD95A2}" presName="parentText" presStyleLbl="node1" presStyleIdx="1" presStyleCnt="3" custScaleY="50523" custLinFactNeighborY="-78891">
        <dgm:presLayoutVars>
          <dgm:chMax val="0"/>
          <dgm:bulletEnabled val="1"/>
        </dgm:presLayoutVars>
      </dgm:prSet>
      <dgm:spPr/>
    </dgm:pt>
    <dgm:pt modelId="{CF83807D-5DC2-41FC-A1CD-AB9EE94BCC2D}" type="pres">
      <dgm:prSet presAssocID="{4D3D8D7A-A557-4E3F-BADA-A1B39DF0A0EB}" presName="spacer" presStyleCnt="0"/>
      <dgm:spPr/>
    </dgm:pt>
    <dgm:pt modelId="{16B16124-C855-456B-B6D3-2ACAE4E1A844}" type="pres">
      <dgm:prSet presAssocID="{125883EF-AF9B-47B7-B1E6-26844553B9AD}" presName="parentText" presStyleLbl="node1" presStyleIdx="2" presStyleCnt="3" custScaleY="43333" custLinFactY="-5616" custLinFactNeighborY="-100000">
        <dgm:presLayoutVars>
          <dgm:chMax val="0"/>
          <dgm:bulletEnabled val="1"/>
        </dgm:presLayoutVars>
      </dgm:prSet>
      <dgm:spPr/>
    </dgm:pt>
  </dgm:ptLst>
  <dgm:cxnLst>
    <dgm:cxn modelId="{AD94EA1D-8549-431F-AB6E-1B766AA560BD}" type="presOf" srcId="{3F7B2263-9D71-4F65-B41F-A5802404A5D9}" destId="{BDEAF5AC-379D-4F93-B425-1CE4C84EEFA0}" srcOrd="0" destOrd="0" presId="urn:microsoft.com/office/officeart/2005/8/layout/vList2#1"/>
    <dgm:cxn modelId="{5B88A321-FF92-4832-B1B4-A765DD25FC30}" srcId="{3F7B2263-9D71-4F65-B41F-A5802404A5D9}" destId="{125883EF-AF9B-47B7-B1E6-26844553B9AD}" srcOrd="2" destOrd="0" parTransId="{5CAA3A9D-C16A-48CD-9DAF-CFC4AB610CB2}" sibTransId="{FF153786-D4D7-4175-B651-67ADE33F3835}"/>
    <dgm:cxn modelId="{5029973A-A29B-4031-8D4E-5A486FA4C19B}" srcId="{3F7B2263-9D71-4F65-B41F-A5802404A5D9}" destId="{51C76DF1-9947-49FD-9F11-2DC79ED5E1B8}" srcOrd="0" destOrd="0" parTransId="{66FF2082-023F-4CE4-BDBA-9239814E4273}" sibTransId="{A36437A3-9840-4D98-B7A4-6E57EC83FF96}"/>
    <dgm:cxn modelId="{75EB1165-72AD-4393-BE92-2CD379A78366}" type="presOf" srcId="{51C76DF1-9947-49FD-9F11-2DC79ED5E1B8}" destId="{0A0CB876-E20E-4364-B665-57D167BBB616}" srcOrd="0" destOrd="0" presId="urn:microsoft.com/office/officeart/2005/8/layout/vList2#1"/>
    <dgm:cxn modelId="{A431B375-1E91-4AC2-93CC-6253A8A589CA}" type="presOf" srcId="{125883EF-AF9B-47B7-B1E6-26844553B9AD}" destId="{16B16124-C855-456B-B6D3-2ACAE4E1A844}" srcOrd="0" destOrd="0" presId="urn:microsoft.com/office/officeart/2005/8/layout/vList2#1"/>
    <dgm:cxn modelId="{A224FEC0-0DD7-40A5-B4D9-CC952FE35A9D}" type="presOf" srcId="{90865B05-5F0F-4256-B278-611607AD95A2}" destId="{91B0C9B0-7C03-438B-89D9-37C6FD81D92E}" srcOrd="0" destOrd="0" presId="urn:microsoft.com/office/officeart/2005/8/layout/vList2#1"/>
    <dgm:cxn modelId="{D69EACE5-AB8A-4F2C-87C3-607497C7B550}" srcId="{3F7B2263-9D71-4F65-B41F-A5802404A5D9}" destId="{90865B05-5F0F-4256-B278-611607AD95A2}" srcOrd="1" destOrd="0" parTransId="{7AAAEE06-4A8B-402A-A057-C8155B23AB9D}" sibTransId="{4D3D8D7A-A557-4E3F-BADA-A1B39DF0A0EB}"/>
    <dgm:cxn modelId="{9BE741DF-70F4-49D6-B376-6856EEC3072C}" type="presParOf" srcId="{BDEAF5AC-379D-4F93-B425-1CE4C84EEFA0}" destId="{0A0CB876-E20E-4364-B665-57D167BBB616}" srcOrd="0" destOrd="0" presId="urn:microsoft.com/office/officeart/2005/8/layout/vList2#1"/>
    <dgm:cxn modelId="{DBCAA87F-B8EA-411A-9B4B-3CE419563F17}" type="presParOf" srcId="{BDEAF5AC-379D-4F93-B425-1CE4C84EEFA0}" destId="{69B8C5F8-5744-4212-B981-83B111A0249A}" srcOrd="1" destOrd="0" presId="urn:microsoft.com/office/officeart/2005/8/layout/vList2#1"/>
    <dgm:cxn modelId="{90CE2B02-5E5C-4F69-88EE-D147F6AC7BF2}" type="presParOf" srcId="{BDEAF5AC-379D-4F93-B425-1CE4C84EEFA0}" destId="{91B0C9B0-7C03-438B-89D9-37C6FD81D92E}" srcOrd="2" destOrd="0" presId="urn:microsoft.com/office/officeart/2005/8/layout/vList2#1"/>
    <dgm:cxn modelId="{75835587-8144-46E0-AB5D-165BE00ABBFE}" type="presParOf" srcId="{BDEAF5AC-379D-4F93-B425-1CE4C84EEFA0}" destId="{CF83807D-5DC2-41FC-A1CD-AB9EE94BCC2D}" srcOrd="3" destOrd="0" presId="urn:microsoft.com/office/officeart/2005/8/layout/vList2#1"/>
    <dgm:cxn modelId="{215F0D11-9894-41C8-A493-9EF1641C2023}" type="presParOf" srcId="{BDEAF5AC-379D-4F93-B425-1CE4C84EEFA0}" destId="{16B16124-C855-456B-B6D3-2ACAE4E1A844}" srcOrd="4" destOrd="0" presId="urn:microsoft.com/office/officeart/2005/8/layout/v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D823B1-DDF6-496A-AC1E-3CD1E265AE84}" type="doc">
      <dgm:prSet loTypeId="urn:microsoft.com/office/officeart/2005/8/layout/process1" loCatId="process" qsTypeId="urn:microsoft.com/office/officeart/2005/8/quickstyle/simple1#2" qsCatId="simple" csTypeId="urn:microsoft.com/office/officeart/2005/8/colors/accent1_2#2" csCatId="accent1" phldr="1"/>
      <dgm:spPr/>
    </dgm:pt>
    <dgm:pt modelId="{8E02C43D-59B6-4EEC-A254-97D80A56BEFB}">
      <dgm:prSet phldrT="[文本]" custT="1"/>
      <dgm:spPr>
        <a:solidFill>
          <a:srgbClr val="00B050"/>
        </a:solidFill>
        <a:effectLst>
          <a:innerShdw blurRad="63500" dist="50800" dir="13500000">
            <a:prstClr val="black">
              <a:alpha val="50000"/>
            </a:prstClr>
          </a:innerShdw>
        </a:effectLst>
      </dgm:spPr>
      <dgm:t>
        <a:bodyPr/>
        <a:lstStyle/>
        <a:p>
          <a:r>
            <a:rPr lang="zh-CN" altLang="en-US" sz="2000" b="1" dirty="0">
              <a:solidFill>
                <a:schemeClr val="bg1"/>
              </a:solidFill>
              <a:latin typeface="Arial" charset="0"/>
              <a:ea typeface="微软雅黑" pitchFamily="34" charset="-122"/>
              <a:sym typeface="Arial" charset="0"/>
            </a:rPr>
            <a:t>本质安全</a:t>
          </a:r>
        </a:p>
      </dgm:t>
    </dgm:pt>
    <dgm:pt modelId="{406E5097-F711-4A80-A411-C098BA0BEC99}" type="parTrans" cxnId="{CF8B5EFB-68F1-44BD-BA65-533168386B1B}">
      <dgm:prSet/>
      <dgm:spPr/>
      <dgm:t>
        <a:bodyPr/>
        <a:lstStyle/>
        <a:p>
          <a:endParaRPr lang="zh-CN" altLang="en-US"/>
        </a:p>
      </dgm:t>
    </dgm:pt>
    <dgm:pt modelId="{2630441D-6574-4F04-A951-99ACFAC09C48}" type="sibTrans" cxnId="{CF8B5EFB-68F1-44BD-BA65-533168386B1B}">
      <dgm:prSet/>
      <dgm:spPr>
        <a:solidFill>
          <a:srgbClr val="FFC000"/>
        </a:solidFill>
        <a:ln>
          <a:solidFill>
            <a:schemeClr val="accent4"/>
          </a:solidFill>
        </a:ln>
      </dgm:spPr>
      <dgm:t>
        <a:bodyPr/>
        <a:lstStyle/>
        <a:p>
          <a:endParaRPr lang="zh-CN" altLang="en-US"/>
        </a:p>
      </dgm:t>
    </dgm:pt>
    <dgm:pt modelId="{B46A9940-7C1D-44E9-B76A-45FEE2E911EA}">
      <dgm:prSet phldrT="[文本]" custT="1"/>
      <dgm:spPr>
        <a:solidFill>
          <a:srgbClr val="00B050"/>
        </a:solidFill>
        <a:effectLst>
          <a:innerShdw blurRad="63500" dist="50800" dir="13500000">
            <a:prstClr val="black">
              <a:alpha val="50000"/>
            </a:prstClr>
          </a:innerShdw>
        </a:effectLst>
      </dgm:spPr>
      <dgm:t>
        <a:bodyPr/>
        <a:lstStyle/>
        <a:p>
          <a:r>
            <a:rPr lang="zh-CN" altLang="en-US" sz="2000" b="1" dirty="0">
              <a:solidFill>
                <a:schemeClr val="bg1"/>
              </a:solidFill>
              <a:latin typeface="Arial" charset="0"/>
              <a:ea typeface="微软雅黑" pitchFamily="34" charset="-122"/>
              <a:sym typeface="Arial" charset="0"/>
            </a:rPr>
            <a:t>隔离操作</a:t>
          </a:r>
        </a:p>
      </dgm:t>
    </dgm:pt>
    <dgm:pt modelId="{9404138D-48EF-4EA2-B604-44929D431712}" type="parTrans" cxnId="{D2E732C5-FD06-4BE6-8F16-FCAF3D4678F9}">
      <dgm:prSet/>
      <dgm:spPr/>
      <dgm:t>
        <a:bodyPr/>
        <a:lstStyle/>
        <a:p>
          <a:endParaRPr lang="zh-CN" altLang="en-US"/>
        </a:p>
      </dgm:t>
    </dgm:pt>
    <dgm:pt modelId="{AAD17AF4-6533-41DC-B502-604B6F27393A}" type="sibTrans" cxnId="{D2E732C5-FD06-4BE6-8F16-FCAF3D4678F9}">
      <dgm:prSet/>
      <dgm:spPr>
        <a:solidFill>
          <a:srgbClr val="FFC000"/>
        </a:solidFill>
        <a:ln>
          <a:solidFill>
            <a:schemeClr val="accent4"/>
          </a:solidFill>
        </a:ln>
      </dgm:spPr>
      <dgm:t>
        <a:bodyPr/>
        <a:lstStyle/>
        <a:p>
          <a:endParaRPr lang="zh-CN" altLang="en-US"/>
        </a:p>
      </dgm:t>
    </dgm:pt>
    <dgm:pt modelId="{EAF25DEC-C1E3-466E-BDA6-3E7B71141469}">
      <dgm:prSet phldrT="[文本]" custT="1"/>
      <dgm:spPr>
        <a:solidFill>
          <a:srgbClr val="00B050"/>
        </a:solidFill>
        <a:effectLst>
          <a:innerShdw blurRad="63500" dist="50800" dir="13500000">
            <a:prstClr val="black">
              <a:alpha val="50000"/>
            </a:prstClr>
          </a:innerShdw>
        </a:effectLst>
      </dgm:spPr>
      <dgm:t>
        <a:bodyPr/>
        <a:lstStyle/>
        <a:p>
          <a:r>
            <a:rPr lang="zh-CN" altLang="en-US" sz="2000" b="1" dirty="0">
              <a:solidFill>
                <a:schemeClr val="bg1"/>
              </a:solidFill>
              <a:latin typeface="Arial" charset="0"/>
              <a:ea typeface="微软雅黑" pitchFamily="34" charset="-122"/>
              <a:sym typeface="Arial" charset="0"/>
            </a:rPr>
            <a:t>控制措施</a:t>
          </a:r>
        </a:p>
      </dgm:t>
    </dgm:pt>
    <dgm:pt modelId="{1805B44E-986E-47D6-B6DF-D6E8A9E59C92}" type="parTrans" cxnId="{6BA8F2A4-8177-409D-AB30-C7AE808C5440}">
      <dgm:prSet/>
      <dgm:spPr/>
      <dgm:t>
        <a:bodyPr/>
        <a:lstStyle/>
        <a:p>
          <a:endParaRPr lang="zh-CN" altLang="en-US"/>
        </a:p>
      </dgm:t>
    </dgm:pt>
    <dgm:pt modelId="{E9D091B2-A863-4C46-A57A-91C88464FA27}" type="sibTrans" cxnId="{6BA8F2A4-8177-409D-AB30-C7AE808C5440}">
      <dgm:prSet/>
      <dgm:spPr>
        <a:solidFill>
          <a:srgbClr val="FFC000"/>
        </a:solidFill>
        <a:ln>
          <a:solidFill>
            <a:schemeClr val="accent4"/>
          </a:solidFill>
        </a:ln>
      </dgm:spPr>
      <dgm:t>
        <a:bodyPr/>
        <a:lstStyle/>
        <a:p>
          <a:endParaRPr lang="zh-CN" altLang="en-US"/>
        </a:p>
      </dgm:t>
    </dgm:pt>
    <dgm:pt modelId="{51BB902A-17A8-4EA3-8EAC-24ED0743FA4C}">
      <dgm:prSet custT="1"/>
      <dgm:spPr>
        <a:solidFill>
          <a:srgbClr val="00B050"/>
        </a:solidFill>
        <a:effectLst>
          <a:innerShdw blurRad="63500" dist="50800" dir="13500000">
            <a:prstClr val="black">
              <a:alpha val="50000"/>
            </a:prstClr>
          </a:innerShdw>
        </a:effectLst>
      </dgm:spPr>
      <dgm:t>
        <a:bodyPr/>
        <a:lstStyle/>
        <a:p>
          <a:r>
            <a:rPr lang="zh-CN" altLang="en-US" sz="2000" b="1" dirty="0">
              <a:solidFill>
                <a:schemeClr val="bg1"/>
              </a:solidFill>
              <a:latin typeface="Arial" charset="0"/>
              <a:ea typeface="微软雅黑" pitchFamily="34" charset="-122"/>
              <a:sym typeface="Arial" charset="0"/>
            </a:rPr>
            <a:t>个体防护</a:t>
          </a:r>
        </a:p>
      </dgm:t>
    </dgm:pt>
    <dgm:pt modelId="{3058FBB1-19FC-4A29-B55C-F8E66EA099D7}" type="parTrans" cxnId="{1665E0FC-4769-4ED1-95EA-180F0EC36BCA}">
      <dgm:prSet/>
      <dgm:spPr/>
      <dgm:t>
        <a:bodyPr/>
        <a:lstStyle/>
        <a:p>
          <a:endParaRPr lang="zh-CN" altLang="en-US"/>
        </a:p>
      </dgm:t>
    </dgm:pt>
    <dgm:pt modelId="{ECE7B41B-4A1C-4BE7-ABEC-657F627B8C38}" type="sibTrans" cxnId="{1665E0FC-4769-4ED1-95EA-180F0EC36BCA}">
      <dgm:prSet/>
      <dgm:spPr/>
      <dgm:t>
        <a:bodyPr/>
        <a:lstStyle/>
        <a:p>
          <a:endParaRPr lang="zh-CN" altLang="en-US"/>
        </a:p>
      </dgm:t>
    </dgm:pt>
    <dgm:pt modelId="{598DE269-4761-402F-A27F-1C0EA4D25301}" type="pres">
      <dgm:prSet presAssocID="{69D823B1-DDF6-496A-AC1E-3CD1E265AE84}" presName="Name0" presStyleCnt="0">
        <dgm:presLayoutVars>
          <dgm:dir/>
          <dgm:resizeHandles val="exact"/>
        </dgm:presLayoutVars>
      </dgm:prSet>
      <dgm:spPr/>
    </dgm:pt>
    <dgm:pt modelId="{2B8BA4D0-2BD0-43BE-80B4-B3438AC7FE03}" type="pres">
      <dgm:prSet presAssocID="{8E02C43D-59B6-4EEC-A254-97D80A56BEFB}" presName="node" presStyleLbl="node1" presStyleIdx="0" presStyleCnt="4">
        <dgm:presLayoutVars>
          <dgm:bulletEnabled val="1"/>
        </dgm:presLayoutVars>
      </dgm:prSet>
      <dgm:spPr/>
    </dgm:pt>
    <dgm:pt modelId="{8065FBD0-0198-4250-95B5-70976E2C9423}" type="pres">
      <dgm:prSet presAssocID="{2630441D-6574-4F04-A951-99ACFAC09C48}" presName="sibTrans" presStyleLbl="sibTrans2D1" presStyleIdx="0" presStyleCnt="3"/>
      <dgm:spPr/>
    </dgm:pt>
    <dgm:pt modelId="{AE970262-FA53-4BBE-8056-D497EFD6D285}" type="pres">
      <dgm:prSet presAssocID="{2630441D-6574-4F04-A951-99ACFAC09C48}" presName="connectorText" presStyleLbl="sibTrans2D1" presStyleIdx="0" presStyleCnt="3"/>
      <dgm:spPr/>
    </dgm:pt>
    <dgm:pt modelId="{15F8767B-6824-4554-8346-D44CEFF483CC}" type="pres">
      <dgm:prSet presAssocID="{B46A9940-7C1D-44E9-B76A-45FEE2E911EA}" presName="node" presStyleLbl="node1" presStyleIdx="1" presStyleCnt="4">
        <dgm:presLayoutVars>
          <dgm:bulletEnabled val="1"/>
        </dgm:presLayoutVars>
      </dgm:prSet>
      <dgm:spPr/>
    </dgm:pt>
    <dgm:pt modelId="{1DBEA91C-6F59-4162-8972-F30A7B03ABF4}" type="pres">
      <dgm:prSet presAssocID="{AAD17AF4-6533-41DC-B502-604B6F27393A}" presName="sibTrans" presStyleLbl="sibTrans2D1" presStyleIdx="1" presStyleCnt="3"/>
      <dgm:spPr/>
    </dgm:pt>
    <dgm:pt modelId="{022B8E64-968F-4C6A-90A6-15C4A6A63291}" type="pres">
      <dgm:prSet presAssocID="{AAD17AF4-6533-41DC-B502-604B6F27393A}" presName="connectorText" presStyleLbl="sibTrans2D1" presStyleIdx="1" presStyleCnt="3"/>
      <dgm:spPr/>
    </dgm:pt>
    <dgm:pt modelId="{8FC80884-C0FB-4F85-9AAE-17C5EA1522D3}" type="pres">
      <dgm:prSet presAssocID="{EAF25DEC-C1E3-466E-BDA6-3E7B71141469}" presName="node" presStyleLbl="node1" presStyleIdx="2" presStyleCnt="4">
        <dgm:presLayoutVars>
          <dgm:bulletEnabled val="1"/>
        </dgm:presLayoutVars>
      </dgm:prSet>
      <dgm:spPr/>
    </dgm:pt>
    <dgm:pt modelId="{B077AC6E-4080-4592-9E85-1397B032B72B}" type="pres">
      <dgm:prSet presAssocID="{E9D091B2-A863-4C46-A57A-91C88464FA27}" presName="sibTrans" presStyleLbl="sibTrans2D1" presStyleIdx="2" presStyleCnt="3"/>
      <dgm:spPr/>
    </dgm:pt>
    <dgm:pt modelId="{B46E1AA8-34EC-42C5-A028-29081EB40B8C}" type="pres">
      <dgm:prSet presAssocID="{E9D091B2-A863-4C46-A57A-91C88464FA27}" presName="connectorText" presStyleLbl="sibTrans2D1" presStyleIdx="2" presStyleCnt="3"/>
      <dgm:spPr/>
    </dgm:pt>
    <dgm:pt modelId="{AF27C7FD-60C7-4FB1-908B-3C8E2AA5DC9E}" type="pres">
      <dgm:prSet presAssocID="{51BB902A-17A8-4EA3-8EAC-24ED0743FA4C}" presName="node" presStyleLbl="node1" presStyleIdx="3" presStyleCnt="4">
        <dgm:presLayoutVars>
          <dgm:bulletEnabled val="1"/>
        </dgm:presLayoutVars>
      </dgm:prSet>
      <dgm:spPr/>
    </dgm:pt>
  </dgm:ptLst>
  <dgm:cxnLst>
    <dgm:cxn modelId="{8C663400-DD5C-48DA-84F7-0D95B9AA0F0B}" type="presOf" srcId="{E9D091B2-A863-4C46-A57A-91C88464FA27}" destId="{B46E1AA8-34EC-42C5-A028-29081EB40B8C}" srcOrd="1" destOrd="0" presId="urn:microsoft.com/office/officeart/2005/8/layout/process1"/>
    <dgm:cxn modelId="{B50ACE0D-B777-467C-B81C-E9C550F76ECE}" type="presOf" srcId="{AAD17AF4-6533-41DC-B502-604B6F27393A}" destId="{022B8E64-968F-4C6A-90A6-15C4A6A63291}" srcOrd="1" destOrd="0" presId="urn:microsoft.com/office/officeart/2005/8/layout/process1"/>
    <dgm:cxn modelId="{4863FC0E-A27A-4750-94D3-CE789F0A33CF}" type="presOf" srcId="{AAD17AF4-6533-41DC-B502-604B6F27393A}" destId="{1DBEA91C-6F59-4162-8972-F30A7B03ABF4}" srcOrd="0" destOrd="0" presId="urn:microsoft.com/office/officeart/2005/8/layout/process1"/>
    <dgm:cxn modelId="{A4486511-1E1F-4DA7-8C7A-30DC81A3C153}" type="presOf" srcId="{2630441D-6574-4F04-A951-99ACFAC09C48}" destId="{AE970262-FA53-4BBE-8056-D497EFD6D285}" srcOrd="1" destOrd="0" presId="urn:microsoft.com/office/officeart/2005/8/layout/process1"/>
    <dgm:cxn modelId="{E8A6253D-10A9-47CA-88B9-A1751EF43538}" type="presOf" srcId="{8E02C43D-59B6-4EEC-A254-97D80A56BEFB}" destId="{2B8BA4D0-2BD0-43BE-80B4-B3438AC7FE03}" srcOrd="0" destOrd="0" presId="urn:microsoft.com/office/officeart/2005/8/layout/process1"/>
    <dgm:cxn modelId="{8F0E8362-8FAA-4FC1-910D-706F3F1A6F4E}" type="presOf" srcId="{B46A9940-7C1D-44E9-B76A-45FEE2E911EA}" destId="{15F8767B-6824-4554-8346-D44CEFF483CC}" srcOrd="0" destOrd="0" presId="urn:microsoft.com/office/officeart/2005/8/layout/process1"/>
    <dgm:cxn modelId="{B8C34A67-514C-48FD-908D-2D289DFDCBF0}" type="presOf" srcId="{EAF25DEC-C1E3-466E-BDA6-3E7B71141469}" destId="{8FC80884-C0FB-4F85-9AAE-17C5EA1522D3}" srcOrd="0" destOrd="0" presId="urn:microsoft.com/office/officeart/2005/8/layout/process1"/>
    <dgm:cxn modelId="{06BFCE86-1BE9-452D-BB17-4A57E10E636D}" type="presOf" srcId="{69D823B1-DDF6-496A-AC1E-3CD1E265AE84}" destId="{598DE269-4761-402F-A27F-1C0EA4D25301}" srcOrd="0" destOrd="0" presId="urn:microsoft.com/office/officeart/2005/8/layout/process1"/>
    <dgm:cxn modelId="{C360EA8E-869C-4D9E-8331-1AC943E60725}" type="presOf" srcId="{51BB902A-17A8-4EA3-8EAC-24ED0743FA4C}" destId="{AF27C7FD-60C7-4FB1-908B-3C8E2AA5DC9E}" srcOrd="0" destOrd="0" presId="urn:microsoft.com/office/officeart/2005/8/layout/process1"/>
    <dgm:cxn modelId="{6BA8F2A4-8177-409D-AB30-C7AE808C5440}" srcId="{69D823B1-DDF6-496A-AC1E-3CD1E265AE84}" destId="{EAF25DEC-C1E3-466E-BDA6-3E7B71141469}" srcOrd="2" destOrd="0" parTransId="{1805B44E-986E-47D6-B6DF-D6E8A9E59C92}" sibTransId="{E9D091B2-A863-4C46-A57A-91C88464FA27}"/>
    <dgm:cxn modelId="{ED971DB5-9C02-4D37-9ED5-D28D10C94C23}" type="presOf" srcId="{2630441D-6574-4F04-A951-99ACFAC09C48}" destId="{8065FBD0-0198-4250-95B5-70976E2C9423}" srcOrd="0" destOrd="0" presId="urn:microsoft.com/office/officeart/2005/8/layout/process1"/>
    <dgm:cxn modelId="{D2E732C5-FD06-4BE6-8F16-FCAF3D4678F9}" srcId="{69D823B1-DDF6-496A-AC1E-3CD1E265AE84}" destId="{B46A9940-7C1D-44E9-B76A-45FEE2E911EA}" srcOrd="1" destOrd="0" parTransId="{9404138D-48EF-4EA2-B604-44929D431712}" sibTransId="{AAD17AF4-6533-41DC-B502-604B6F27393A}"/>
    <dgm:cxn modelId="{CC10E1E7-B01B-475B-9D4E-DBF7EB90C95C}" type="presOf" srcId="{E9D091B2-A863-4C46-A57A-91C88464FA27}" destId="{B077AC6E-4080-4592-9E85-1397B032B72B}" srcOrd="0" destOrd="0" presId="urn:microsoft.com/office/officeart/2005/8/layout/process1"/>
    <dgm:cxn modelId="{CF8B5EFB-68F1-44BD-BA65-533168386B1B}" srcId="{69D823B1-DDF6-496A-AC1E-3CD1E265AE84}" destId="{8E02C43D-59B6-4EEC-A254-97D80A56BEFB}" srcOrd="0" destOrd="0" parTransId="{406E5097-F711-4A80-A411-C098BA0BEC99}" sibTransId="{2630441D-6574-4F04-A951-99ACFAC09C48}"/>
    <dgm:cxn modelId="{1665E0FC-4769-4ED1-95EA-180F0EC36BCA}" srcId="{69D823B1-DDF6-496A-AC1E-3CD1E265AE84}" destId="{51BB902A-17A8-4EA3-8EAC-24ED0743FA4C}" srcOrd="3" destOrd="0" parTransId="{3058FBB1-19FC-4A29-B55C-F8E66EA099D7}" sibTransId="{ECE7B41B-4A1C-4BE7-ABEC-657F627B8C38}"/>
    <dgm:cxn modelId="{E1348781-52BC-4FC9-B23E-59661DFA8C9A}" type="presParOf" srcId="{598DE269-4761-402F-A27F-1C0EA4D25301}" destId="{2B8BA4D0-2BD0-43BE-80B4-B3438AC7FE03}" srcOrd="0" destOrd="0" presId="urn:microsoft.com/office/officeart/2005/8/layout/process1"/>
    <dgm:cxn modelId="{CC09EE08-7B94-49A9-BA03-7375781102CD}" type="presParOf" srcId="{598DE269-4761-402F-A27F-1C0EA4D25301}" destId="{8065FBD0-0198-4250-95B5-70976E2C9423}" srcOrd="1" destOrd="0" presId="urn:microsoft.com/office/officeart/2005/8/layout/process1"/>
    <dgm:cxn modelId="{5A1F0358-A59E-408F-AAA7-6B1EC0592C2D}" type="presParOf" srcId="{8065FBD0-0198-4250-95B5-70976E2C9423}" destId="{AE970262-FA53-4BBE-8056-D497EFD6D285}" srcOrd="0" destOrd="0" presId="urn:microsoft.com/office/officeart/2005/8/layout/process1"/>
    <dgm:cxn modelId="{9EE9D6FA-8B72-4DFF-BD2B-D2009A598511}" type="presParOf" srcId="{598DE269-4761-402F-A27F-1C0EA4D25301}" destId="{15F8767B-6824-4554-8346-D44CEFF483CC}" srcOrd="2" destOrd="0" presId="urn:microsoft.com/office/officeart/2005/8/layout/process1"/>
    <dgm:cxn modelId="{781CC66D-530A-4F15-B5ED-63103E25C803}" type="presParOf" srcId="{598DE269-4761-402F-A27F-1C0EA4D25301}" destId="{1DBEA91C-6F59-4162-8972-F30A7B03ABF4}" srcOrd="3" destOrd="0" presId="urn:microsoft.com/office/officeart/2005/8/layout/process1"/>
    <dgm:cxn modelId="{D3504C36-921C-48DE-9348-50A2A0AF56F5}" type="presParOf" srcId="{1DBEA91C-6F59-4162-8972-F30A7B03ABF4}" destId="{022B8E64-968F-4C6A-90A6-15C4A6A63291}" srcOrd="0" destOrd="0" presId="urn:microsoft.com/office/officeart/2005/8/layout/process1"/>
    <dgm:cxn modelId="{3E0AEE74-06D8-4997-9CD5-4F3C8429A36E}" type="presParOf" srcId="{598DE269-4761-402F-A27F-1C0EA4D25301}" destId="{8FC80884-C0FB-4F85-9AAE-17C5EA1522D3}" srcOrd="4" destOrd="0" presId="urn:microsoft.com/office/officeart/2005/8/layout/process1"/>
    <dgm:cxn modelId="{5DC948B8-F7BC-4C4F-82E8-68DD211EE532}" type="presParOf" srcId="{598DE269-4761-402F-A27F-1C0EA4D25301}" destId="{B077AC6E-4080-4592-9E85-1397B032B72B}" srcOrd="5" destOrd="0" presId="urn:microsoft.com/office/officeart/2005/8/layout/process1"/>
    <dgm:cxn modelId="{0CBEE785-1080-4509-A616-E28C0C1EBBA0}" type="presParOf" srcId="{B077AC6E-4080-4592-9E85-1397B032B72B}" destId="{B46E1AA8-34EC-42C5-A028-29081EB40B8C}" srcOrd="0" destOrd="0" presId="urn:microsoft.com/office/officeart/2005/8/layout/process1"/>
    <dgm:cxn modelId="{34125DC1-D3DE-4FA1-9DF2-CE7BE5B1EA6E}" type="presParOf" srcId="{598DE269-4761-402F-A27F-1C0EA4D25301}" destId="{AF27C7FD-60C7-4FB1-908B-3C8E2AA5DC9E}"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6A9588-2BBF-40FA-8548-2A8484108181}" type="doc">
      <dgm:prSet loTypeId="urn:microsoft.com/office/officeart/2005/8/layout/hierarchy2#1" loCatId="hierarchy" qsTypeId="urn:microsoft.com/office/officeart/2005/8/quickstyle/simple4#1" qsCatId="simple" csTypeId="urn:microsoft.com/office/officeart/2005/8/colors/accent1_4#1" csCatId="accent1" phldr="1"/>
      <dgm:spPr/>
      <dgm:t>
        <a:bodyPr/>
        <a:lstStyle/>
        <a:p>
          <a:endParaRPr lang="zh-CN" altLang="en-US"/>
        </a:p>
      </dgm:t>
    </dgm:pt>
    <dgm:pt modelId="{113E0CC0-AD5C-4B50-938F-AC222527E2FC}">
      <dgm:prSet phldrT="[文本]"/>
      <dgm:spPr>
        <a:solidFill>
          <a:schemeClr val="accent2">
            <a:lumMod val="60000"/>
            <a:lumOff val="40000"/>
          </a:schemeClr>
        </a:solidFill>
        <a:ln>
          <a:solidFill>
            <a:schemeClr val="bg2">
              <a:lumMod val="60000"/>
              <a:lumOff val="40000"/>
            </a:schemeClr>
          </a:solidFill>
        </a:ln>
      </dgm:spPr>
      <dgm:t>
        <a:bodyPr/>
        <a:lstStyle/>
        <a:p>
          <a:r>
            <a:rPr lang="zh-CN" altLang="en-US" b="1" dirty="0">
              <a:solidFill>
                <a:schemeClr val="tx1"/>
              </a:solidFill>
              <a:latin typeface="Arial" charset="0"/>
              <a:ea typeface="微软雅黑" pitchFamily="34" charset="-122"/>
              <a:sym typeface="Arial" charset="0"/>
            </a:rPr>
            <a:t>通风系统</a:t>
          </a:r>
        </a:p>
      </dgm:t>
    </dgm:pt>
    <dgm:pt modelId="{A3972382-58EA-47A3-AC93-2128D3164F14}" type="parTrans" cxnId="{736C5C0D-279A-40B0-9BF4-DF95AFDD1F79}">
      <dgm:prSet/>
      <dgm:spPr/>
      <dgm:t>
        <a:bodyPr/>
        <a:lstStyle/>
        <a:p>
          <a:endParaRPr lang="zh-CN" altLang="en-US"/>
        </a:p>
      </dgm:t>
    </dgm:pt>
    <dgm:pt modelId="{82E08E1E-6EE6-4933-8B81-6771D42F87BD}" type="sibTrans" cxnId="{736C5C0D-279A-40B0-9BF4-DF95AFDD1F79}">
      <dgm:prSet/>
      <dgm:spPr/>
      <dgm:t>
        <a:bodyPr/>
        <a:lstStyle/>
        <a:p>
          <a:endParaRPr lang="zh-CN" altLang="en-US"/>
        </a:p>
      </dgm:t>
    </dgm:pt>
    <dgm:pt modelId="{29CB6392-161C-469A-9E4C-A0037E87378C}">
      <dgm:prSet phldrT="[文本]"/>
      <dgm:spPr>
        <a:solidFill>
          <a:schemeClr val="accent2">
            <a:lumMod val="60000"/>
            <a:lumOff val="40000"/>
          </a:schemeClr>
        </a:solidFill>
      </dgm:spPr>
      <dgm:t>
        <a:bodyPr/>
        <a:lstStyle/>
        <a:p>
          <a:r>
            <a:rPr lang="zh-CN" altLang="en-US" b="1" dirty="0">
              <a:solidFill>
                <a:schemeClr val="tx1"/>
              </a:solidFill>
              <a:latin typeface="Arial" charset="0"/>
              <a:ea typeface="微软雅黑" pitchFamily="34" charset="-122"/>
              <a:sym typeface="Arial" charset="0"/>
            </a:rPr>
            <a:t>按工作动力分类</a:t>
          </a:r>
        </a:p>
      </dgm:t>
    </dgm:pt>
    <dgm:pt modelId="{A6B4AF4A-43C0-4EE2-9705-B6D70C93F59D}" type="parTrans" cxnId="{38EEE64F-BE4F-43E8-B89B-812A872693D1}">
      <dgm:prSet/>
      <dgm:spPr>
        <a:ln w="19050">
          <a:solidFill>
            <a:schemeClr val="accent1">
              <a:lumMod val="25000"/>
            </a:schemeClr>
          </a:solidFill>
        </a:ln>
      </dgm:spPr>
      <dgm:t>
        <a:bodyPr/>
        <a:lstStyle/>
        <a:p>
          <a:endParaRPr lang="zh-CN" altLang="en-US"/>
        </a:p>
      </dgm:t>
    </dgm:pt>
    <dgm:pt modelId="{105D42BC-3451-457E-AB55-8AEEF6C6C697}" type="sibTrans" cxnId="{38EEE64F-BE4F-43E8-B89B-812A872693D1}">
      <dgm:prSet/>
      <dgm:spPr/>
      <dgm:t>
        <a:bodyPr/>
        <a:lstStyle/>
        <a:p>
          <a:endParaRPr lang="zh-CN" altLang="en-US"/>
        </a:p>
      </dgm:t>
    </dgm:pt>
    <dgm:pt modelId="{5EDBF30E-CFE9-4825-95C9-96FC808C2AA0}">
      <dgm:prSet phldrT="[文本]"/>
      <dgm:spPr>
        <a:solidFill>
          <a:schemeClr val="accent2">
            <a:lumMod val="40000"/>
            <a:lumOff val="60000"/>
          </a:schemeClr>
        </a:solidFill>
      </dgm:spPr>
      <dgm:t>
        <a:bodyPr/>
        <a:lstStyle/>
        <a:p>
          <a:r>
            <a:rPr lang="zh-CN" altLang="en-US" b="1" dirty="0">
              <a:solidFill>
                <a:schemeClr val="tx1"/>
              </a:solidFill>
              <a:latin typeface="Arial" charset="0"/>
              <a:ea typeface="微软雅黑" pitchFamily="34" charset="-122"/>
              <a:sym typeface="Arial" charset="0"/>
            </a:rPr>
            <a:t>自然通风系统</a:t>
          </a:r>
        </a:p>
      </dgm:t>
    </dgm:pt>
    <dgm:pt modelId="{4EC24BB3-E422-4BEE-AD98-EC8D59D0CF76}" type="parTrans" cxnId="{B9766496-4ABA-41E9-8564-CC00A9DC2FBA}">
      <dgm:prSet/>
      <dgm:spPr>
        <a:ln w="19050">
          <a:solidFill>
            <a:schemeClr val="accent1">
              <a:lumMod val="50000"/>
            </a:schemeClr>
          </a:solidFill>
        </a:ln>
      </dgm:spPr>
      <dgm:t>
        <a:bodyPr/>
        <a:lstStyle/>
        <a:p>
          <a:endParaRPr lang="zh-CN" altLang="en-US"/>
        </a:p>
      </dgm:t>
    </dgm:pt>
    <dgm:pt modelId="{E7FFAA49-A2A9-41B6-9D2F-3CC8DDB4225C}" type="sibTrans" cxnId="{B9766496-4ABA-41E9-8564-CC00A9DC2FBA}">
      <dgm:prSet/>
      <dgm:spPr/>
      <dgm:t>
        <a:bodyPr/>
        <a:lstStyle/>
        <a:p>
          <a:endParaRPr lang="zh-CN" altLang="en-US"/>
        </a:p>
      </dgm:t>
    </dgm:pt>
    <dgm:pt modelId="{1E193BBD-29E3-4DA9-9E23-3F1B40514F34}">
      <dgm:prSet phldrT="[文本]"/>
      <dgm:spPr>
        <a:solidFill>
          <a:schemeClr val="accent2">
            <a:lumMod val="40000"/>
            <a:lumOff val="60000"/>
          </a:schemeClr>
        </a:solidFill>
      </dgm:spPr>
      <dgm:t>
        <a:bodyPr/>
        <a:lstStyle/>
        <a:p>
          <a:r>
            <a:rPr lang="zh-CN" altLang="en-US" b="1" dirty="0">
              <a:solidFill>
                <a:schemeClr val="tx1"/>
              </a:solidFill>
              <a:latin typeface="Arial" charset="0"/>
              <a:ea typeface="微软雅黑" pitchFamily="34" charset="-122"/>
              <a:sym typeface="Arial" charset="0"/>
            </a:rPr>
            <a:t>机械通风系统</a:t>
          </a:r>
        </a:p>
      </dgm:t>
    </dgm:pt>
    <dgm:pt modelId="{EB1E72D9-5002-441E-A233-D48E1D21AC61}" type="parTrans" cxnId="{A63B0CF2-EFFB-4870-85E1-81BD1A6E28E9}">
      <dgm:prSet/>
      <dgm:spPr>
        <a:ln w="19050">
          <a:solidFill>
            <a:schemeClr val="accent1">
              <a:lumMod val="50000"/>
            </a:schemeClr>
          </a:solidFill>
        </a:ln>
      </dgm:spPr>
      <dgm:t>
        <a:bodyPr/>
        <a:lstStyle/>
        <a:p>
          <a:endParaRPr lang="zh-CN" altLang="en-US"/>
        </a:p>
      </dgm:t>
    </dgm:pt>
    <dgm:pt modelId="{EF3EFAA9-DCC3-4806-BB60-27927ABA4BE1}" type="sibTrans" cxnId="{A63B0CF2-EFFB-4870-85E1-81BD1A6E28E9}">
      <dgm:prSet/>
      <dgm:spPr/>
      <dgm:t>
        <a:bodyPr/>
        <a:lstStyle/>
        <a:p>
          <a:endParaRPr lang="zh-CN" altLang="en-US"/>
        </a:p>
      </dgm:t>
    </dgm:pt>
    <dgm:pt modelId="{0E316F51-574F-4480-B7E0-FA9A9B05F741}">
      <dgm:prSet phldrT="[文本]"/>
      <dgm:spPr>
        <a:solidFill>
          <a:srgbClr val="FFC000"/>
        </a:solidFill>
      </dgm:spPr>
      <dgm:t>
        <a:bodyPr/>
        <a:lstStyle/>
        <a:p>
          <a:r>
            <a:rPr lang="zh-CN" altLang="en-US" b="1" dirty="0">
              <a:solidFill>
                <a:schemeClr val="tx1"/>
              </a:solidFill>
              <a:latin typeface="Arial" charset="0"/>
              <a:ea typeface="微软雅黑" pitchFamily="34" charset="-122"/>
              <a:sym typeface="Arial" charset="0"/>
            </a:rPr>
            <a:t>按作用范围分类</a:t>
          </a:r>
        </a:p>
      </dgm:t>
    </dgm:pt>
    <dgm:pt modelId="{4EC94071-B386-45B7-8087-27B67DEADD1E}" type="parTrans" cxnId="{B907349B-616F-4460-AD22-E7837BE6DC49}">
      <dgm:prSet/>
      <dgm:spPr>
        <a:ln w="19050">
          <a:solidFill>
            <a:schemeClr val="accent1">
              <a:lumMod val="25000"/>
            </a:schemeClr>
          </a:solidFill>
        </a:ln>
      </dgm:spPr>
      <dgm:t>
        <a:bodyPr/>
        <a:lstStyle/>
        <a:p>
          <a:endParaRPr lang="zh-CN" altLang="en-US"/>
        </a:p>
      </dgm:t>
    </dgm:pt>
    <dgm:pt modelId="{531AFAE2-2756-4B16-8FC2-2B7E07624FC0}" type="sibTrans" cxnId="{B907349B-616F-4460-AD22-E7837BE6DC49}">
      <dgm:prSet/>
      <dgm:spPr/>
      <dgm:t>
        <a:bodyPr/>
        <a:lstStyle/>
        <a:p>
          <a:endParaRPr lang="zh-CN" altLang="en-US"/>
        </a:p>
      </dgm:t>
    </dgm:pt>
    <dgm:pt modelId="{68058CFB-F773-4C77-8139-E5AB7C2DE354}">
      <dgm:prSet phldrT="[文本]"/>
      <dgm:spPr>
        <a:solidFill>
          <a:srgbClr val="FFC000"/>
        </a:solidFill>
      </dgm:spPr>
      <dgm:t>
        <a:bodyPr/>
        <a:lstStyle/>
        <a:p>
          <a:r>
            <a:rPr lang="zh-CN" altLang="en-US" b="1" dirty="0">
              <a:solidFill>
                <a:schemeClr val="tx1"/>
              </a:solidFill>
              <a:latin typeface="Arial" charset="0"/>
              <a:ea typeface="微软雅黑" pitchFamily="34" charset="-122"/>
              <a:sym typeface="Arial" charset="0"/>
            </a:rPr>
            <a:t>全面通风系统</a:t>
          </a:r>
        </a:p>
      </dgm:t>
    </dgm:pt>
    <dgm:pt modelId="{A45A04F9-3038-4562-B9DD-544E8F813E5B}" type="parTrans" cxnId="{3154A704-4907-4089-9D25-A3627B9659DE}">
      <dgm:prSet/>
      <dgm:spPr>
        <a:ln w="19050">
          <a:solidFill>
            <a:schemeClr val="accent1">
              <a:lumMod val="50000"/>
            </a:schemeClr>
          </a:solidFill>
        </a:ln>
      </dgm:spPr>
      <dgm:t>
        <a:bodyPr/>
        <a:lstStyle/>
        <a:p>
          <a:endParaRPr lang="zh-CN" altLang="en-US"/>
        </a:p>
      </dgm:t>
    </dgm:pt>
    <dgm:pt modelId="{CA7A56A8-206F-4185-966C-09B07B61FE37}" type="sibTrans" cxnId="{3154A704-4907-4089-9D25-A3627B9659DE}">
      <dgm:prSet/>
      <dgm:spPr/>
      <dgm:t>
        <a:bodyPr/>
        <a:lstStyle/>
        <a:p>
          <a:endParaRPr lang="zh-CN" altLang="en-US"/>
        </a:p>
      </dgm:t>
    </dgm:pt>
    <dgm:pt modelId="{D8373BAB-B39A-48DA-A53A-006150D0C158}">
      <dgm:prSet phldrT="[文本]"/>
      <dgm:spPr>
        <a:solidFill>
          <a:srgbClr val="FFC000"/>
        </a:solidFill>
      </dgm:spPr>
      <dgm:t>
        <a:bodyPr/>
        <a:lstStyle/>
        <a:p>
          <a:r>
            <a:rPr lang="zh-CN" altLang="en-US" b="1" dirty="0">
              <a:solidFill>
                <a:schemeClr val="tx1"/>
              </a:solidFill>
              <a:latin typeface="Arial" charset="0"/>
              <a:ea typeface="微软雅黑" pitchFamily="34" charset="-122"/>
              <a:sym typeface="Arial" charset="0"/>
            </a:rPr>
            <a:t>局部通风系统</a:t>
          </a:r>
        </a:p>
      </dgm:t>
    </dgm:pt>
    <dgm:pt modelId="{94515CCD-D0BA-42AD-B3D8-B4DFEA9F922E}" type="parTrans" cxnId="{51314EAF-3B1B-4A8C-A5C7-2AA6E376078D}">
      <dgm:prSet/>
      <dgm:spPr>
        <a:ln w="19050">
          <a:solidFill>
            <a:schemeClr val="accent1">
              <a:lumMod val="50000"/>
            </a:schemeClr>
          </a:solidFill>
        </a:ln>
      </dgm:spPr>
      <dgm:t>
        <a:bodyPr/>
        <a:lstStyle/>
        <a:p>
          <a:endParaRPr lang="zh-CN" altLang="en-US"/>
        </a:p>
      </dgm:t>
    </dgm:pt>
    <dgm:pt modelId="{C4A87E9E-3F06-4241-93AB-0C380217D2F9}" type="sibTrans" cxnId="{51314EAF-3B1B-4A8C-A5C7-2AA6E376078D}">
      <dgm:prSet/>
      <dgm:spPr/>
      <dgm:t>
        <a:bodyPr/>
        <a:lstStyle/>
        <a:p>
          <a:endParaRPr lang="zh-CN" altLang="en-US"/>
        </a:p>
      </dgm:t>
    </dgm:pt>
    <dgm:pt modelId="{88A8E72C-3654-4CE5-B8AF-2B1BD010AB50}" type="pres">
      <dgm:prSet presAssocID="{966A9588-2BBF-40FA-8548-2A8484108181}" presName="diagram" presStyleCnt="0">
        <dgm:presLayoutVars>
          <dgm:chPref val="1"/>
          <dgm:dir/>
          <dgm:animOne val="branch"/>
          <dgm:animLvl val="lvl"/>
          <dgm:resizeHandles val="exact"/>
        </dgm:presLayoutVars>
      </dgm:prSet>
      <dgm:spPr/>
    </dgm:pt>
    <dgm:pt modelId="{799A7BF1-E3F5-4DDB-8274-7343D39890AE}" type="pres">
      <dgm:prSet presAssocID="{113E0CC0-AD5C-4B50-938F-AC222527E2FC}" presName="root1" presStyleCnt="0"/>
      <dgm:spPr/>
    </dgm:pt>
    <dgm:pt modelId="{6A1EA5E1-0DB1-423A-AE7B-C0D5F7806381}" type="pres">
      <dgm:prSet presAssocID="{113E0CC0-AD5C-4B50-938F-AC222527E2FC}" presName="LevelOneTextNode" presStyleLbl="node0" presStyleIdx="0" presStyleCnt="1" custLinFactNeighborX="-20008" custLinFactNeighborY="-4602">
        <dgm:presLayoutVars>
          <dgm:chPref val="3"/>
        </dgm:presLayoutVars>
      </dgm:prSet>
      <dgm:spPr/>
    </dgm:pt>
    <dgm:pt modelId="{C0E51B7A-2874-494D-8C8F-0DC4FB3162B0}" type="pres">
      <dgm:prSet presAssocID="{113E0CC0-AD5C-4B50-938F-AC222527E2FC}" presName="level2hierChild" presStyleCnt="0"/>
      <dgm:spPr/>
    </dgm:pt>
    <dgm:pt modelId="{6E80B143-A2E0-4679-B655-7CAAC12D39A8}" type="pres">
      <dgm:prSet presAssocID="{A6B4AF4A-43C0-4EE2-9705-B6D70C93F59D}" presName="conn2-1" presStyleLbl="parChTrans1D2" presStyleIdx="0" presStyleCnt="2"/>
      <dgm:spPr/>
    </dgm:pt>
    <dgm:pt modelId="{6310DE48-5F9D-4651-865B-5715CA22B437}" type="pres">
      <dgm:prSet presAssocID="{A6B4AF4A-43C0-4EE2-9705-B6D70C93F59D}" presName="connTx" presStyleLbl="parChTrans1D2" presStyleIdx="0" presStyleCnt="2"/>
      <dgm:spPr/>
    </dgm:pt>
    <dgm:pt modelId="{AD088370-3900-4BE5-82E0-8286ACBC7593}" type="pres">
      <dgm:prSet presAssocID="{29CB6392-161C-469A-9E4C-A0037E87378C}" presName="root2" presStyleCnt="0"/>
      <dgm:spPr/>
    </dgm:pt>
    <dgm:pt modelId="{32959AA9-5C71-4B01-B92D-F97EE788358D}" type="pres">
      <dgm:prSet presAssocID="{29CB6392-161C-469A-9E4C-A0037E87378C}" presName="LevelTwoTextNode" presStyleLbl="node2" presStyleIdx="0" presStyleCnt="2" custScaleX="143609" custLinFactNeighborX="-8491" custLinFactNeighborY="-8934">
        <dgm:presLayoutVars>
          <dgm:chPref val="3"/>
        </dgm:presLayoutVars>
      </dgm:prSet>
      <dgm:spPr/>
    </dgm:pt>
    <dgm:pt modelId="{56A6EA2E-8C6C-4C6A-B4DD-3CDB88917B46}" type="pres">
      <dgm:prSet presAssocID="{29CB6392-161C-469A-9E4C-A0037E87378C}" presName="level3hierChild" presStyleCnt="0"/>
      <dgm:spPr/>
    </dgm:pt>
    <dgm:pt modelId="{13A2FDFB-82A3-4707-A1B8-76A2683346DC}" type="pres">
      <dgm:prSet presAssocID="{4EC24BB3-E422-4BEE-AD98-EC8D59D0CF76}" presName="conn2-1" presStyleLbl="parChTrans1D3" presStyleIdx="0" presStyleCnt="4"/>
      <dgm:spPr/>
    </dgm:pt>
    <dgm:pt modelId="{0B25E822-703B-4E3D-90F1-C3135766B75D}" type="pres">
      <dgm:prSet presAssocID="{4EC24BB3-E422-4BEE-AD98-EC8D59D0CF76}" presName="connTx" presStyleLbl="parChTrans1D3" presStyleIdx="0" presStyleCnt="4"/>
      <dgm:spPr/>
    </dgm:pt>
    <dgm:pt modelId="{7764D2D3-FD2D-4919-AA2A-FA59E9A0E568}" type="pres">
      <dgm:prSet presAssocID="{5EDBF30E-CFE9-4825-95C9-96FC808C2AA0}" presName="root2" presStyleCnt="0"/>
      <dgm:spPr/>
    </dgm:pt>
    <dgm:pt modelId="{79238C10-156D-42EA-B904-83B1F9A20D84}" type="pres">
      <dgm:prSet presAssocID="{5EDBF30E-CFE9-4825-95C9-96FC808C2AA0}" presName="LevelTwoTextNode" presStyleLbl="node3" presStyleIdx="0" presStyleCnt="4" custScaleX="155161">
        <dgm:presLayoutVars>
          <dgm:chPref val="3"/>
        </dgm:presLayoutVars>
      </dgm:prSet>
      <dgm:spPr/>
    </dgm:pt>
    <dgm:pt modelId="{6D984112-5EB6-4991-A6F9-3BC63845EEC5}" type="pres">
      <dgm:prSet presAssocID="{5EDBF30E-CFE9-4825-95C9-96FC808C2AA0}" presName="level3hierChild" presStyleCnt="0"/>
      <dgm:spPr/>
    </dgm:pt>
    <dgm:pt modelId="{7E733C0A-8B70-419A-8EBB-96A9D0218ED6}" type="pres">
      <dgm:prSet presAssocID="{EB1E72D9-5002-441E-A233-D48E1D21AC61}" presName="conn2-1" presStyleLbl="parChTrans1D3" presStyleIdx="1" presStyleCnt="4"/>
      <dgm:spPr/>
    </dgm:pt>
    <dgm:pt modelId="{5ABBA049-C7BA-4157-BBAE-BBD56B4C73FD}" type="pres">
      <dgm:prSet presAssocID="{EB1E72D9-5002-441E-A233-D48E1D21AC61}" presName="connTx" presStyleLbl="parChTrans1D3" presStyleIdx="1" presStyleCnt="4"/>
      <dgm:spPr/>
    </dgm:pt>
    <dgm:pt modelId="{A39D09EA-83E2-4808-A04F-88CC672C4BE1}" type="pres">
      <dgm:prSet presAssocID="{1E193BBD-29E3-4DA9-9E23-3F1B40514F34}" presName="root2" presStyleCnt="0"/>
      <dgm:spPr/>
    </dgm:pt>
    <dgm:pt modelId="{E6A3BAF2-F167-4CBC-8F52-4CB6780C5309}" type="pres">
      <dgm:prSet presAssocID="{1E193BBD-29E3-4DA9-9E23-3F1B40514F34}" presName="LevelTwoTextNode" presStyleLbl="node3" presStyleIdx="1" presStyleCnt="4" custScaleX="155650">
        <dgm:presLayoutVars>
          <dgm:chPref val="3"/>
        </dgm:presLayoutVars>
      </dgm:prSet>
      <dgm:spPr/>
    </dgm:pt>
    <dgm:pt modelId="{4D24441A-6B2F-4C28-9F19-EB57B89328A7}" type="pres">
      <dgm:prSet presAssocID="{1E193BBD-29E3-4DA9-9E23-3F1B40514F34}" presName="level3hierChild" presStyleCnt="0"/>
      <dgm:spPr/>
    </dgm:pt>
    <dgm:pt modelId="{48CA29D9-12CE-4B0D-A9CD-ED97EB10FDBF}" type="pres">
      <dgm:prSet presAssocID="{4EC94071-B386-45B7-8087-27B67DEADD1E}" presName="conn2-1" presStyleLbl="parChTrans1D2" presStyleIdx="1" presStyleCnt="2"/>
      <dgm:spPr/>
    </dgm:pt>
    <dgm:pt modelId="{113E0A7A-8700-4F8E-8C05-684A3637ED25}" type="pres">
      <dgm:prSet presAssocID="{4EC94071-B386-45B7-8087-27B67DEADD1E}" presName="connTx" presStyleLbl="parChTrans1D2" presStyleIdx="1" presStyleCnt="2"/>
      <dgm:spPr/>
    </dgm:pt>
    <dgm:pt modelId="{449B4003-A6F9-47E3-9426-D3B4C6CB6B0C}" type="pres">
      <dgm:prSet presAssocID="{0E316F51-574F-4480-B7E0-FA9A9B05F741}" presName="root2" presStyleCnt="0"/>
      <dgm:spPr/>
    </dgm:pt>
    <dgm:pt modelId="{899ABEDE-CBFD-42D7-9436-679A4E08D336}" type="pres">
      <dgm:prSet presAssocID="{0E316F51-574F-4480-B7E0-FA9A9B05F741}" presName="LevelTwoTextNode" presStyleLbl="node2" presStyleIdx="1" presStyleCnt="2" custScaleX="142003" custLinFactNeighborX="-8491" custLinFactNeighborY="-3888">
        <dgm:presLayoutVars>
          <dgm:chPref val="3"/>
        </dgm:presLayoutVars>
      </dgm:prSet>
      <dgm:spPr/>
    </dgm:pt>
    <dgm:pt modelId="{D820D73F-0240-4C99-A3BA-E480FCCE9159}" type="pres">
      <dgm:prSet presAssocID="{0E316F51-574F-4480-B7E0-FA9A9B05F741}" presName="level3hierChild" presStyleCnt="0"/>
      <dgm:spPr/>
    </dgm:pt>
    <dgm:pt modelId="{FBE656CF-A228-4B40-82DE-6415BE6A71BB}" type="pres">
      <dgm:prSet presAssocID="{A45A04F9-3038-4562-B9DD-544E8F813E5B}" presName="conn2-1" presStyleLbl="parChTrans1D3" presStyleIdx="2" presStyleCnt="4"/>
      <dgm:spPr/>
    </dgm:pt>
    <dgm:pt modelId="{01330C0E-B69E-4E96-AC05-4515F6FD9C5D}" type="pres">
      <dgm:prSet presAssocID="{A45A04F9-3038-4562-B9DD-544E8F813E5B}" presName="connTx" presStyleLbl="parChTrans1D3" presStyleIdx="2" presStyleCnt="4"/>
      <dgm:spPr/>
    </dgm:pt>
    <dgm:pt modelId="{0DCD7915-95E4-41E0-B759-8CD9E975E308}" type="pres">
      <dgm:prSet presAssocID="{68058CFB-F773-4C77-8139-E5AB7C2DE354}" presName="root2" presStyleCnt="0"/>
      <dgm:spPr/>
    </dgm:pt>
    <dgm:pt modelId="{033C1A2D-4009-4B05-8A9C-878F0E92F530}" type="pres">
      <dgm:prSet presAssocID="{68058CFB-F773-4C77-8139-E5AB7C2DE354}" presName="LevelTwoTextNode" presStyleLbl="node3" presStyleIdx="2" presStyleCnt="4" custScaleX="156411">
        <dgm:presLayoutVars>
          <dgm:chPref val="3"/>
        </dgm:presLayoutVars>
      </dgm:prSet>
      <dgm:spPr/>
    </dgm:pt>
    <dgm:pt modelId="{3FF48925-5298-4F9F-B852-FB75DDC941B1}" type="pres">
      <dgm:prSet presAssocID="{68058CFB-F773-4C77-8139-E5AB7C2DE354}" presName="level3hierChild" presStyleCnt="0"/>
      <dgm:spPr/>
    </dgm:pt>
    <dgm:pt modelId="{107D0DE9-97C9-4298-92C3-FAB17BFD30CF}" type="pres">
      <dgm:prSet presAssocID="{94515CCD-D0BA-42AD-B3D8-B4DFEA9F922E}" presName="conn2-1" presStyleLbl="parChTrans1D3" presStyleIdx="3" presStyleCnt="4"/>
      <dgm:spPr/>
    </dgm:pt>
    <dgm:pt modelId="{EDF4EFF3-A84C-4292-AB1B-821442D3AD2C}" type="pres">
      <dgm:prSet presAssocID="{94515CCD-D0BA-42AD-B3D8-B4DFEA9F922E}" presName="connTx" presStyleLbl="parChTrans1D3" presStyleIdx="3" presStyleCnt="4"/>
      <dgm:spPr/>
    </dgm:pt>
    <dgm:pt modelId="{C8A6C2E0-7A8C-495D-9DD6-802BD97ADE7F}" type="pres">
      <dgm:prSet presAssocID="{D8373BAB-B39A-48DA-A53A-006150D0C158}" presName="root2" presStyleCnt="0"/>
      <dgm:spPr/>
    </dgm:pt>
    <dgm:pt modelId="{D461015E-1B3F-41EE-A297-D067704477F1}" type="pres">
      <dgm:prSet presAssocID="{D8373BAB-B39A-48DA-A53A-006150D0C158}" presName="LevelTwoTextNode" presStyleLbl="node3" presStyleIdx="3" presStyleCnt="4" custScaleX="156411">
        <dgm:presLayoutVars>
          <dgm:chPref val="3"/>
        </dgm:presLayoutVars>
      </dgm:prSet>
      <dgm:spPr/>
    </dgm:pt>
    <dgm:pt modelId="{BE96BA89-D438-4C0B-93F9-B03BBE5CC3CF}" type="pres">
      <dgm:prSet presAssocID="{D8373BAB-B39A-48DA-A53A-006150D0C158}" presName="level3hierChild" presStyleCnt="0"/>
      <dgm:spPr/>
    </dgm:pt>
  </dgm:ptLst>
  <dgm:cxnLst>
    <dgm:cxn modelId="{4AA84603-929A-41DD-888D-36EBB9E5A2AB}" type="presOf" srcId="{68058CFB-F773-4C77-8139-E5AB7C2DE354}" destId="{033C1A2D-4009-4B05-8A9C-878F0E92F530}" srcOrd="0" destOrd="0" presId="urn:microsoft.com/office/officeart/2005/8/layout/hierarchy2#1"/>
    <dgm:cxn modelId="{3154A704-4907-4089-9D25-A3627B9659DE}" srcId="{0E316F51-574F-4480-B7E0-FA9A9B05F741}" destId="{68058CFB-F773-4C77-8139-E5AB7C2DE354}" srcOrd="0" destOrd="0" parTransId="{A45A04F9-3038-4562-B9DD-544E8F813E5B}" sibTransId="{CA7A56A8-206F-4185-966C-09B07B61FE37}"/>
    <dgm:cxn modelId="{736C5C0D-279A-40B0-9BF4-DF95AFDD1F79}" srcId="{966A9588-2BBF-40FA-8548-2A8484108181}" destId="{113E0CC0-AD5C-4B50-938F-AC222527E2FC}" srcOrd="0" destOrd="0" parTransId="{A3972382-58EA-47A3-AC93-2128D3164F14}" sibTransId="{82E08E1E-6EE6-4933-8B81-6771D42F87BD}"/>
    <dgm:cxn modelId="{576CBA1C-9323-4955-AE0F-0B062FEBB3F6}" type="presOf" srcId="{4EC24BB3-E422-4BEE-AD98-EC8D59D0CF76}" destId="{0B25E822-703B-4E3D-90F1-C3135766B75D}" srcOrd="1" destOrd="0" presId="urn:microsoft.com/office/officeart/2005/8/layout/hierarchy2#1"/>
    <dgm:cxn modelId="{C06B982B-6228-4FE1-832F-2658FBC3ECA3}" type="presOf" srcId="{A6B4AF4A-43C0-4EE2-9705-B6D70C93F59D}" destId="{6310DE48-5F9D-4651-865B-5715CA22B437}" srcOrd="1" destOrd="0" presId="urn:microsoft.com/office/officeart/2005/8/layout/hierarchy2#1"/>
    <dgm:cxn modelId="{BF70C232-98BE-49DD-93AB-266458CB2654}" type="presOf" srcId="{4EC94071-B386-45B7-8087-27B67DEADD1E}" destId="{48CA29D9-12CE-4B0D-A9CD-ED97EB10FDBF}" srcOrd="0" destOrd="0" presId="urn:microsoft.com/office/officeart/2005/8/layout/hierarchy2#1"/>
    <dgm:cxn modelId="{36EE0735-6339-487E-A6AA-C72190A338DA}" type="presOf" srcId="{A45A04F9-3038-4562-B9DD-544E8F813E5B}" destId="{01330C0E-B69E-4E96-AC05-4515F6FD9C5D}" srcOrd="1" destOrd="0" presId="urn:microsoft.com/office/officeart/2005/8/layout/hierarchy2#1"/>
    <dgm:cxn modelId="{85E20660-EF3A-4F72-A271-B30AF7198F9E}" type="presOf" srcId="{0E316F51-574F-4480-B7E0-FA9A9B05F741}" destId="{899ABEDE-CBFD-42D7-9436-679A4E08D336}" srcOrd="0" destOrd="0" presId="urn:microsoft.com/office/officeart/2005/8/layout/hierarchy2#1"/>
    <dgm:cxn modelId="{2EAB6D62-6C46-452C-A445-917157011B1B}" type="presOf" srcId="{94515CCD-D0BA-42AD-B3D8-B4DFEA9F922E}" destId="{EDF4EFF3-A84C-4292-AB1B-821442D3AD2C}" srcOrd="1" destOrd="0" presId="urn:microsoft.com/office/officeart/2005/8/layout/hierarchy2#1"/>
    <dgm:cxn modelId="{38EEE64F-BE4F-43E8-B89B-812A872693D1}" srcId="{113E0CC0-AD5C-4B50-938F-AC222527E2FC}" destId="{29CB6392-161C-469A-9E4C-A0037E87378C}" srcOrd="0" destOrd="0" parTransId="{A6B4AF4A-43C0-4EE2-9705-B6D70C93F59D}" sibTransId="{105D42BC-3451-457E-AB55-8AEEF6C6C697}"/>
    <dgm:cxn modelId="{0388E475-1EAA-448B-85B0-D8F299E49176}" type="presOf" srcId="{4EC94071-B386-45B7-8087-27B67DEADD1E}" destId="{113E0A7A-8700-4F8E-8C05-684A3637ED25}" srcOrd="1" destOrd="0" presId="urn:microsoft.com/office/officeart/2005/8/layout/hierarchy2#1"/>
    <dgm:cxn modelId="{D7379979-2686-464B-BF8B-A3A8B7CAEC64}" type="presOf" srcId="{4EC24BB3-E422-4BEE-AD98-EC8D59D0CF76}" destId="{13A2FDFB-82A3-4707-A1B8-76A2683346DC}" srcOrd="0" destOrd="0" presId="urn:microsoft.com/office/officeart/2005/8/layout/hierarchy2#1"/>
    <dgm:cxn modelId="{E9BB1581-2262-4834-A6B3-16727A33E8E6}" type="presOf" srcId="{5EDBF30E-CFE9-4825-95C9-96FC808C2AA0}" destId="{79238C10-156D-42EA-B904-83B1F9A20D84}" srcOrd="0" destOrd="0" presId="urn:microsoft.com/office/officeart/2005/8/layout/hierarchy2#1"/>
    <dgm:cxn modelId="{59A4DC8A-7AC5-49B4-95D3-000FC3C010EC}" type="presOf" srcId="{EB1E72D9-5002-441E-A233-D48E1D21AC61}" destId="{7E733C0A-8B70-419A-8EBB-96A9D0218ED6}" srcOrd="0" destOrd="0" presId="urn:microsoft.com/office/officeart/2005/8/layout/hierarchy2#1"/>
    <dgm:cxn modelId="{F767CC8F-2068-4E7B-B0E0-778DBC600E4E}" type="presOf" srcId="{113E0CC0-AD5C-4B50-938F-AC222527E2FC}" destId="{6A1EA5E1-0DB1-423A-AE7B-C0D5F7806381}" srcOrd="0" destOrd="0" presId="urn:microsoft.com/office/officeart/2005/8/layout/hierarchy2#1"/>
    <dgm:cxn modelId="{B9766496-4ABA-41E9-8564-CC00A9DC2FBA}" srcId="{29CB6392-161C-469A-9E4C-A0037E87378C}" destId="{5EDBF30E-CFE9-4825-95C9-96FC808C2AA0}" srcOrd="0" destOrd="0" parTransId="{4EC24BB3-E422-4BEE-AD98-EC8D59D0CF76}" sibTransId="{E7FFAA49-A2A9-41B6-9D2F-3CC8DDB4225C}"/>
    <dgm:cxn modelId="{B907349B-616F-4460-AD22-E7837BE6DC49}" srcId="{113E0CC0-AD5C-4B50-938F-AC222527E2FC}" destId="{0E316F51-574F-4480-B7E0-FA9A9B05F741}" srcOrd="1" destOrd="0" parTransId="{4EC94071-B386-45B7-8087-27B67DEADD1E}" sibTransId="{531AFAE2-2756-4B16-8FC2-2B7E07624FC0}"/>
    <dgm:cxn modelId="{B5A83BA6-4C66-4C0E-92D7-46924863ACAB}" type="presOf" srcId="{A6B4AF4A-43C0-4EE2-9705-B6D70C93F59D}" destId="{6E80B143-A2E0-4679-B655-7CAAC12D39A8}" srcOrd="0" destOrd="0" presId="urn:microsoft.com/office/officeart/2005/8/layout/hierarchy2#1"/>
    <dgm:cxn modelId="{51314EAF-3B1B-4A8C-A5C7-2AA6E376078D}" srcId="{0E316F51-574F-4480-B7E0-FA9A9B05F741}" destId="{D8373BAB-B39A-48DA-A53A-006150D0C158}" srcOrd="1" destOrd="0" parTransId="{94515CCD-D0BA-42AD-B3D8-B4DFEA9F922E}" sibTransId="{C4A87E9E-3F06-4241-93AB-0C380217D2F9}"/>
    <dgm:cxn modelId="{5A7F25B1-1F09-4E25-A5A1-3B21190B3F7C}" type="presOf" srcId="{A45A04F9-3038-4562-B9DD-544E8F813E5B}" destId="{FBE656CF-A228-4B40-82DE-6415BE6A71BB}" srcOrd="0" destOrd="0" presId="urn:microsoft.com/office/officeart/2005/8/layout/hierarchy2#1"/>
    <dgm:cxn modelId="{91E54FC2-7856-4467-B8D9-C46AAD69C9E3}" type="presOf" srcId="{966A9588-2BBF-40FA-8548-2A8484108181}" destId="{88A8E72C-3654-4CE5-B8AF-2B1BD010AB50}" srcOrd="0" destOrd="0" presId="urn:microsoft.com/office/officeart/2005/8/layout/hierarchy2#1"/>
    <dgm:cxn modelId="{1899ABCB-6129-4E5C-810C-A78088FBCD26}" type="presOf" srcId="{94515CCD-D0BA-42AD-B3D8-B4DFEA9F922E}" destId="{107D0DE9-97C9-4298-92C3-FAB17BFD30CF}" srcOrd="0" destOrd="0" presId="urn:microsoft.com/office/officeart/2005/8/layout/hierarchy2#1"/>
    <dgm:cxn modelId="{2059F3D3-AC77-444C-9B28-7A404D8DC832}" type="presOf" srcId="{1E193BBD-29E3-4DA9-9E23-3F1B40514F34}" destId="{E6A3BAF2-F167-4CBC-8F52-4CB6780C5309}" srcOrd="0" destOrd="0" presId="urn:microsoft.com/office/officeart/2005/8/layout/hierarchy2#1"/>
    <dgm:cxn modelId="{393467E0-5047-4EE4-AE39-FADE90BB3D19}" type="presOf" srcId="{D8373BAB-B39A-48DA-A53A-006150D0C158}" destId="{D461015E-1B3F-41EE-A297-D067704477F1}" srcOrd="0" destOrd="0" presId="urn:microsoft.com/office/officeart/2005/8/layout/hierarchy2#1"/>
    <dgm:cxn modelId="{69BEEFE8-26E5-436B-AE01-5F855BC03AA9}" type="presOf" srcId="{29CB6392-161C-469A-9E4C-A0037E87378C}" destId="{32959AA9-5C71-4B01-B92D-F97EE788358D}" srcOrd="0" destOrd="0" presId="urn:microsoft.com/office/officeart/2005/8/layout/hierarchy2#1"/>
    <dgm:cxn modelId="{8BE7C5EE-142E-4C72-BA2E-8146F50CAA64}" type="presOf" srcId="{EB1E72D9-5002-441E-A233-D48E1D21AC61}" destId="{5ABBA049-C7BA-4157-BBAE-BBD56B4C73FD}" srcOrd="1" destOrd="0" presId="urn:microsoft.com/office/officeart/2005/8/layout/hierarchy2#1"/>
    <dgm:cxn modelId="{A63B0CF2-EFFB-4870-85E1-81BD1A6E28E9}" srcId="{29CB6392-161C-469A-9E4C-A0037E87378C}" destId="{1E193BBD-29E3-4DA9-9E23-3F1B40514F34}" srcOrd="1" destOrd="0" parTransId="{EB1E72D9-5002-441E-A233-D48E1D21AC61}" sibTransId="{EF3EFAA9-DCC3-4806-BB60-27927ABA4BE1}"/>
    <dgm:cxn modelId="{8D229F3D-65C2-4572-B63E-779B0D933C1A}" type="presParOf" srcId="{88A8E72C-3654-4CE5-B8AF-2B1BD010AB50}" destId="{799A7BF1-E3F5-4DDB-8274-7343D39890AE}" srcOrd="0" destOrd="0" presId="urn:microsoft.com/office/officeart/2005/8/layout/hierarchy2#1"/>
    <dgm:cxn modelId="{4304B2F8-FCC9-4B78-B19A-C8F708799756}" type="presParOf" srcId="{799A7BF1-E3F5-4DDB-8274-7343D39890AE}" destId="{6A1EA5E1-0DB1-423A-AE7B-C0D5F7806381}" srcOrd="0" destOrd="0" presId="urn:microsoft.com/office/officeart/2005/8/layout/hierarchy2#1"/>
    <dgm:cxn modelId="{8B932C84-C182-41F1-97CA-D9C7DE373858}" type="presParOf" srcId="{799A7BF1-E3F5-4DDB-8274-7343D39890AE}" destId="{C0E51B7A-2874-494D-8C8F-0DC4FB3162B0}" srcOrd="1" destOrd="0" presId="urn:microsoft.com/office/officeart/2005/8/layout/hierarchy2#1"/>
    <dgm:cxn modelId="{AC2AF833-E9B1-40BE-B229-9E8E5D0DF599}" type="presParOf" srcId="{C0E51B7A-2874-494D-8C8F-0DC4FB3162B0}" destId="{6E80B143-A2E0-4679-B655-7CAAC12D39A8}" srcOrd="0" destOrd="0" presId="urn:microsoft.com/office/officeart/2005/8/layout/hierarchy2#1"/>
    <dgm:cxn modelId="{699BB04B-7803-4ACC-8027-72EEFFA746F7}" type="presParOf" srcId="{6E80B143-A2E0-4679-B655-7CAAC12D39A8}" destId="{6310DE48-5F9D-4651-865B-5715CA22B437}" srcOrd="0" destOrd="0" presId="urn:microsoft.com/office/officeart/2005/8/layout/hierarchy2#1"/>
    <dgm:cxn modelId="{CA923168-F8C7-43A1-A184-880B9E24B66B}" type="presParOf" srcId="{C0E51B7A-2874-494D-8C8F-0DC4FB3162B0}" destId="{AD088370-3900-4BE5-82E0-8286ACBC7593}" srcOrd="1" destOrd="0" presId="urn:microsoft.com/office/officeart/2005/8/layout/hierarchy2#1"/>
    <dgm:cxn modelId="{AEA91C80-8738-47BE-A66B-798C7B19217C}" type="presParOf" srcId="{AD088370-3900-4BE5-82E0-8286ACBC7593}" destId="{32959AA9-5C71-4B01-B92D-F97EE788358D}" srcOrd="0" destOrd="0" presId="urn:microsoft.com/office/officeart/2005/8/layout/hierarchy2#1"/>
    <dgm:cxn modelId="{288EC488-6FAB-4246-B358-4F6F76FEFADB}" type="presParOf" srcId="{AD088370-3900-4BE5-82E0-8286ACBC7593}" destId="{56A6EA2E-8C6C-4C6A-B4DD-3CDB88917B46}" srcOrd="1" destOrd="0" presId="urn:microsoft.com/office/officeart/2005/8/layout/hierarchy2#1"/>
    <dgm:cxn modelId="{FB653146-5225-4D4C-91F0-A29A5E17DBA1}" type="presParOf" srcId="{56A6EA2E-8C6C-4C6A-B4DD-3CDB88917B46}" destId="{13A2FDFB-82A3-4707-A1B8-76A2683346DC}" srcOrd="0" destOrd="0" presId="urn:microsoft.com/office/officeart/2005/8/layout/hierarchy2#1"/>
    <dgm:cxn modelId="{B7E9118F-2279-4AB7-B8DD-A3FB1AEF8EFC}" type="presParOf" srcId="{13A2FDFB-82A3-4707-A1B8-76A2683346DC}" destId="{0B25E822-703B-4E3D-90F1-C3135766B75D}" srcOrd="0" destOrd="0" presId="urn:microsoft.com/office/officeart/2005/8/layout/hierarchy2#1"/>
    <dgm:cxn modelId="{E97C10F4-6C0A-4418-AD2A-7F7D92409E8F}" type="presParOf" srcId="{56A6EA2E-8C6C-4C6A-B4DD-3CDB88917B46}" destId="{7764D2D3-FD2D-4919-AA2A-FA59E9A0E568}" srcOrd="1" destOrd="0" presId="urn:microsoft.com/office/officeart/2005/8/layout/hierarchy2#1"/>
    <dgm:cxn modelId="{C7BA7952-D3CF-4D51-BDFE-E9FFDAF1AEF7}" type="presParOf" srcId="{7764D2D3-FD2D-4919-AA2A-FA59E9A0E568}" destId="{79238C10-156D-42EA-B904-83B1F9A20D84}" srcOrd="0" destOrd="0" presId="urn:microsoft.com/office/officeart/2005/8/layout/hierarchy2#1"/>
    <dgm:cxn modelId="{2E0B0723-3A08-480B-AFA3-07ED84803BA1}" type="presParOf" srcId="{7764D2D3-FD2D-4919-AA2A-FA59E9A0E568}" destId="{6D984112-5EB6-4991-A6F9-3BC63845EEC5}" srcOrd="1" destOrd="0" presId="urn:microsoft.com/office/officeart/2005/8/layout/hierarchy2#1"/>
    <dgm:cxn modelId="{069F83D3-2D01-478F-B6B7-54846A9DE275}" type="presParOf" srcId="{56A6EA2E-8C6C-4C6A-B4DD-3CDB88917B46}" destId="{7E733C0A-8B70-419A-8EBB-96A9D0218ED6}" srcOrd="2" destOrd="0" presId="urn:microsoft.com/office/officeart/2005/8/layout/hierarchy2#1"/>
    <dgm:cxn modelId="{3073474A-7DAF-48CC-9EB9-90219768CB3D}" type="presParOf" srcId="{7E733C0A-8B70-419A-8EBB-96A9D0218ED6}" destId="{5ABBA049-C7BA-4157-BBAE-BBD56B4C73FD}" srcOrd="0" destOrd="0" presId="urn:microsoft.com/office/officeart/2005/8/layout/hierarchy2#1"/>
    <dgm:cxn modelId="{AD812DF9-9A11-4EE7-94DA-12425B261BE5}" type="presParOf" srcId="{56A6EA2E-8C6C-4C6A-B4DD-3CDB88917B46}" destId="{A39D09EA-83E2-4808-A04F-88CC672C4BE1}" srcOrd="3" destOrd="0" presId="urn:microsoft.com/office/officeart/2005/8/layout/hierarchy2#1"/>
    <dgm:cxn modelId="{5197F078-6C0C-42CC-BBF8-36E772572E56}" type="presParOf" srcId="{A39D09EA-83E2-4808-A04F-88CC672C4BE1}" destId="{E6A3BAF2-F167-4CBC-8F52-4CB6780C5309}" srcOrd="0" destOrd="0" presId="urn:microsoft.com/office/officeart/2005/8/layout/hierarchy2#1"/>
    <dgm:cxn modelId="{F3675D70-806C-48C8-9CFE-8B5EE40CAEF0}" type="presParOf" srcId="{A39D09EA-83E2-4808-A04F-88CC672C4BE1}" destId="{4D24441A-6B2F-4C28-9F19-EB57B89328A7}" srcOrd="1" destOrd="0" presId="urn:microsoft.com/office/officeart/2005/8/layout/hierarchy2#1"/>
    <dgm:cxn modelId="{0898D985-E501-4C22-B6C0-E7DC2B2BDB2C}" type="presParOf" srcId="{C0E51B7A-2874-494D-8C8F-0DC4FB3162B0}" destId="{48CA29D9-12CE-4B0D-A9CD-ED97EB10FDBF}" srcOrd="2" destOrd="0" presId="urn:microsoft.com/office/officeart/2005/8/layout/hierarchy2#1"/>
    <dgm:cxn modelId="{FD89CAE2-839C-4AD3-8535-32C5A6586A77}" type="presParOf" srcId="{48CA29D9-12CE-4B0D-A9CD-ED97EB10FDBF}" destId="{113E0A7A-8700-4F8E-8C05-684A3637ED25}" srcOrd="0" destOrd="0" presId="urn:microsoft.com/office/officeart/2005/8/layout/hierarchy2#1"/>
    <dgm:cxn modelId="{34F6FA03-8BAE-4827-A2CD-04629A911419}" type="presParOf" srcId="{C0E51B7A-2874-494D-8C8F-0DC4FB3162B0}" destId="{449B4003-A6F9-47E3-9426-D3B4C6CB6B0C}" srcOrd="3" destOrd="0" presId="urn:microsoft.com/office/officeart/2005/8/layout/hierarchy2#1"/>
    <dgm:cxn modelId="{9D503F83-CE0F-4B22-AA0F-C167B4CF91CF}" type="presParOf" srcId="{449B4003-A6F9-47E3-9426-D3B4C6CB6B0C}" destId="{899ABEDE-CBFD-42D7-9436-679A4E08D336}" srcOrd="0" destOrd="0" presId="urn:microsoft.com/office/officeart/2005/8/layout/hierarchy2#1"/>
    <dgm:cxn modelId="{655F4AFF-74A7-4711-B198-460B7540DE85}" type="presParOf" srcId="{449B4003-A6F9-47E3-9426-D3B4C6CB6B0C}" destId="{D820D73F-0240-4C99-A3BA-E480FCCE9159}" srcOrd="1" destOrd="0" presId="urn:microsoft.com/office/officeart/2005/8/layout/hierarchy2#1"/>
    <dgm:cxn modelId="{ED42F477-B871-475B-978F-FE12563BAAF3}" type="presParOf" srcId="{D820D73F-0240-4C99-A3BA-E480FCCE9159}" destId="{FBE656CF-A228-4B40-82DE-6415BE6A71BB}" srcOrd="0" destOrd="0" presId="urn:microsoft.com/office/officeart/2005/8/layout/hierarchy2#1"/>
    <dgm:cxn modelId="{E747A96D-C72D-4678-A4AB-C4B5B70FADC2}" type="presParOf" srcId="{FBE656CF-A228-4B40-82DE-6415BE6A71BB}" destId="{01330C0E-B69E-4E96-AC05-4515F6FD9C5D}" srcOrd="0" destOrd="0" presId="urn:microsoft.com/office/officeart/2005/8/layout/hierarchy2#1"/>
    <dgm:cxn modelId="{B7305A5C-D787-4832-BD9C-AD0467DC5C7B}" type="presParOf" srcId="{D820D73F-0240-4C99-A3BA-E480FCCE9159}" destId="{0DCD7915-95E4-41E0-B759-8CD9E975E308}" srcOrd="1" destOrd="0" presId="urn:microsoft.com/office/officeart/2005/8/layout/hierarchy2#1"/>
    <dgm:cxn modelId="{922ED33B-B95D-486E-8620-244E617D4F28}" type="presParOf" srcId="{0DCD7915-95E4-41E0-B759-8CD9E975E308}" destId="{033C1A2D-4009-4B05-8A9C-878F0E92F530}" srcOrd="0" destOrd="0" presId="urn:microsoft.com/office/officeart/2005/8/layout/hierarchy2#1"/>
    <dgm:cxn modelId="{A9D1F45D-A6EA-4052-94BA-4D3F93F628D3}" type="presParOf" srcId="{0DCD7915-95E4-41E0-B759-8CD9E975E308}" destId="{3FF48925-5298-4F9F-B852-FB75DDC941B1}" srcOrd="1" destOrd="0" presId="urn:microsoft.com/office/officeart/2005/8/layout/hierarchy2#1"/>
    <dgm:cxn modelId="{A1F5A5FF-C875-42F4-8C0C-E1B793E190DA}" type="presParOf" srcId="{D820D73F-0240-4C99-A3BA-E480FCCE9159}" destId="{107D0DE9-97C9-4298-92C3-FAB17BFD30CF}" srcOrd="2" destOrd="0" presId="urn:microsoft.com/office/officeart/2005/8/layout/hierarchy2#1"/>
    <dgm:cxn modelId="{DD0DA253-A3F3-44BA-AFC0-621F7522443E}" type="presParOf" srcId="{107D0DE9-97C9-4298-92C3-FAB17BFD30CF}" destId="{EDF4EFF3-A84C-4292-AB1B-821442D3AD2C}" srcOrd="0" destOrd="0" presId="urn:microsoft.com/office/officeart/2005/8/layout/hierarchy2#1"/>
    <dgm:cxn modelId="{84E1086C-CEF8-4E10-B640-108E8C491D01}" type="presParOf" srcId="{D820D73F-0240-4C99-A3BA-E480FCCE9159}" destId="{C8A6C2E0-7A8C-495D-9DD6-802BD97ADE7F}" srcOrd="3" destOrd="0" presId="urn:microsoft.com/office/officeart/2005/8/layout/hierarchy2#1"/>
    <dgm:cxn modelId="{363EA4B8-9082-4CE6-A551-0A940ED295FD}" type="presParOf" srcId="{C8A6C2E0-7A8C-495D-9DD6-802BD97ADE7F}" destId="{D461015E-1B3F-41EE-A297-D067704477F1}" srcOrd="0" destOrd="0" presId="urn:microsoft.com/office/officeart/2005/8/layout/hierarchy2#1"/>
    <dgm:cxn modelId="{90E44755-834F-4E3C-A750-D938CD70FEF9}" type="presParOf" srcId="{C8A6C2E0-7A8C-495D-9DD6-802BD97ADE7F}" destId="{BE96BA89-D438-4C0B-93F9-B03BBE5CC3CF}" srcOrd="1" destOrd="0" presId="urn:microsoft.com/office/officeart/2005/8/layout/hierarchy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7DE2F5-A797-4E12-9A60-ABAD1B3E2629}" type="doc">
      <dgm:prSet loTypeId="urn:microsoft.com/office/officeart/2005/8/layout/radial1#1" loCatId="cycle" qsTypeId="urn:microsoft.com/office/officeart/2005/8/quickstyle/simple1#3" qsCatId="simple" csTypeId="urn:microsoft.com/office/officeart/2005/8/colors/accent1_2#3" csCatId="accent1" phldr="1"/>
      <dgm:spPr/>
      <dgm:t>
        <a:bodyPr/>
        <a:lstStyle/>
        <a:p>
          <a:endParaRPr lang="zh-CN" altLang="en-US"/>
        </a:p>
      </dgm:t>
    </dgm:pt>
    <dgm:pt modelId="{991BAA6B-0578-4097-B3DE-E18B7FE586DB}">
      <dgm:prSet phldrT="[文本]" custT="1"/>
      <dgm:spPr/>
      <dgm:t>
        <a:bodyPr/>
        <a:lstStyle/>
        <a:p>
          <a:r>
            <a:rPr lang="zh-CN" altLang="en-US" sz="1800" b="1" dirty="0">
              <a:latin typeface="Arial" charset="0"/>
              <a:ea typeface="微软雅黑" pitchFamily="34" charset="-122"/>
              <a:sym typeface="Arial" charset="0"/>
            </a:rPr>
            <a:t>排风罩</a:t>
          </a:r>
        </a:p>
      </dgm:t>
    </dgm:pt>
    <dgm:pt modelId="{7AB37B7D-9F3B-4549-836D-2D79E4174BCD}" type="parTrans" cxnId="{8398F5BF-8DDD-42A9-A385-84FC11B946B0}">
      <dgm:prSet/>
      <dgm:spPr/>
      <dgm:t>
        <a:bodyPr/>
        <a:lstStyle/>
        <a:p>
          <a:endParaRPr lang="zh-CN" altLang="en-US"/>
        </a:p>
      </dgm:t>
    </dgm:pt>
    <dgm:pt modelId="{A555944F-33CD-4A13-930E-442E570E54A8}" type="sibTrans" cxnId="{8398F5BF-8DDD-42A9-A385-84FC11B946B0}">
      <dgm:prSet/>
      <dgm:spPr/>
      <dgm:t>
        <a:bodyPr/>
        <a:lstStyle/>
        <a:p>
          <a:endParaRPr lang="zh-CN" altLang="en-US"/>
        </a:p>
      </dgm:t>
    </dgm:pt>
    <dgm:pt modelId="{08609001-EC91-436F-B7B4-0AEDC1E5D97A}">
      <dgm:prSet phldrT="[文本]" custT="1"/>
      <dgm:spPr/>
      <dgm:t>
        <a:bodyPr/>
        <a:lstStyle/>
        <a:p>
          <a:r>
            <a:rPr lang="zh-CN" altLang="en-US" sz="1800" b="1" dirty="0">
              <a:latin typeface="Arial" charset="0"/>
              <a:ea typeface="微软雅黑" pitchFamily="34" charset="-122"/>
              <a:sym typeface="Arial" charset="0"/>
            </a:rPr>
            <a:t>柜式排风罩</a:t>
          </a:r>
        </a:p>
      </dgm:t>
    </dgm:pt>
    <dgm:pt modelId="{CB4D8D93-5E73-4FAC-BAC4-63A927F24847}" type="parTrans" cxnId="{9B382DEE-9714-441A-8A30-74ECAA2102ED}">
      <dgm:prSet/>
      <dgm:spPr/>
      <dgm:t>
        <a:bodyPr/>
        <a:lstStyle/>
        <a:p>
          <a:endParaRPr lang="zh-CN" altLang="en-US"/>
        </a:p>
      </dgm:t>
    </dgm:pt>
    <dgm:pt modelId="{99F9A2C4-0DA0-4758-8594-575CE8E6CA57}" type="sibTrans" cxnId="{9B382DEE-9714-441A-8A30-74ECAA2102ED}">
      <dgm:prSet/>
      <dgm:spPr/>
      <dgm:t>
        <a:bodyPr/>
        <a:lstStyle/>
        <a:p>
          <a:endParaRPr lang="zh-CN" altLang="en-US"/>
        </a:p>
      </dgm:t>
    </dgm:pt>
    <dgm:pt modelId="{E3A2FC14-66A6-4F8B-BFDA-1D6FE5B4267D}">
      <dgm:prSet phldrT="[文本]" custT="1"/>
      <dgm:spPr/>
      <dgm:t>
        <a:bodyPr/>
        <a:lstStyle/>
        <a:p>
          <a:r>
            <a:rPr lang="zh-CN" altLang="en-US" sz="1800" b="1" dirty="0">
              <a:latin typeface="Arial" charset="0"/>
              <a:ea typeface="微软雅黑" pitchFamily="34" charset="-122"/>
              <a:sym typeface="Arial" charset="0"/>
            </a:rPr>
            <a:t>外部吸气罩</a:t>
          </a:r>
        </a:p>
      </dgm:t>
    </dgm:pt>
    <dgm:pt modelId="{B8B433ED-3C5B-498D-8565-2166CC88CC93}" type="parTrans" cxnId="{35C79CD5-F72A-47EE-9D60-A56E32BBEE62}">
      <dgm:prSet/>
      <dgm:spPr/>
      <dgm:t>
        <a:bodyPr/>
        <a:lstStyle/>
        <a:p>
          <a:endParaRPr lang="zh-CN" altLang="en-US"/>
        </a:p>
      </dgm:t>
    </dgm:pt>
    <dgm:pt modelId="{348F2B9E-91C6-4446-8947-680EA6786A64}" type="sibTrans" cxnId="{35C79CD5-F72A-47EE-9D60-A56E32BBEE62}">
      <dgm:prSet/>
      <dgm:spPr/>
      <dgm:t>
        <a:bodyPr/>
        <a:lstStyle/>
        <a:p>
          <a:endParaRPr lang="zh-CN" altLang="en-US"/>
        </a:p>
      </dgm:t>
    </dgm:pt>
    <dgm:pt modelId="{B84A7333-DCB8-4A1D-8F6C-F9F30D3A3741}">
      <dgm:prSet phldrT="[文本]" custT="1"/>
      <dgm:spPr/>
      <dgm:t>
        <a:bodyPr/>
        <a:lstStyle/>
        <a:p>
          <a:r>
            <a:rPr lang="zh-CN" altLang="en-US" sz="1800" b="1" dirty="0">
              <a:latin typeface="Arial" charset="0"/>
              <a:ea typeface="微软雅黑" pitchFamily="34" charset="-122"/>
              <a:sym typeface="Arial" charset="0"/>
            </a:rPr>
            <a:t>接受式吸气罩</a:t>
          </a:r>
        </a:p>
      </dgm:t>
    </dgm:pt>
    <dgm:pt modelId="{34FB4074-B71C-4B9E-AA33-64C3EB763EAF}" type="parTrans" cxnId="{24396988-34E3-44AC-8630-74842987BBC1}">
      <dgm:prSet/>
      <dgm:spPr/>
      <dgm:t>
        <a:bodyPr/>
        <a:lstStyle/>
        <a:p>
          <a:endParaRPr lang="zh-CN" altLang="en-US"/>
        </a:p>
      </dgm:t>
    </dgm:pt>
    <dgm:pt modelId="{77DCC9FF-E18F-4872-BBBD-2099A0222032}" type="sibTrans" cxnId="{24396988-34E3-44AC-8630-74842987BBC1}">
      <dgm:prSet/>
      <dgm:spPr/>
      <dgm:t>
        <a:bodyPr/>
        <a:lstStyle/>
        <a:p>
          <a:endParaRPr lang="zh-CN" altLang="en-US"/>
        </a:p>
      </dgm:t>
    </dgm:pt>
    <dgm:pt modelId="{A13D6323-7CB2-40BB-98F0-59CABF0A0D7E}">
      <dgm:prSet phldrT="[文本]" custT="1"/>
      <dgm:spPr/>
      <dgm:t>
        <a:bodyPr/>
        <a:lstStyle/>
        <a:p>
          <a:r>
            <a:rPr lang="zh-CN" altLang="en-US" sz="1800" b="1" dirty="0">
              <a:latin typeface="Arial" charset="0"/>
              <a:ea typeface="微软雅黑" pitchFamily="34" charset="-122"/>
              <a:sym typeface="Arial" charset="0"/>
            </a:rPr>
            <a:t>吹吸罩</a:t>
          </a:r>
        </a:p>
      </dgm:t>
    </dgm:pt>
    <dgm:pt modelId="{D497FC3A-CB8C-4324-BC56-461929DF3102}" type="parTrans" cxnId="{500AAD5E-768F-446C-8381-8ED00B290368}">
      <dgm:prSet/>
      <dgm:spPr/>
      <dgm:t>
        <a:bodyPr/>
        <a:lstStyle/>
        <a:p>
          <a:endParaRPr lang="zh-CN" altLang="en-US"/>
        </a:p>
      </dgm:t>
    </dgm:pt>
    <dgm:pt modelId="{DF2D61F8-C20A-4F22-B25E-1C2C00D9D76F}" type="sibTrans" cxnId="{500AAD5E-768F-446C-8381-8ED00B290368}">
      <dgm:prSet/>
      <dgm:spPr/>
      <dgm:t>
        <a:bodyPr/>
        <a:lstStyle/>
        <a:p>
          <a:endParaRPr lang="zh-CN" altLang="en-US"/>
        </a:p>
      </dgm:t>
    </dgm:pt>
    <dgm:pt modelId="{BA2C490D-54B6-42D8-AF78-2E761B1491AC}">
      <dgm:prSet custT="1"/>
      <dgm:spPr/>
      <dgm:t>
        <a:bodyPr/>
        <a:lstStyle/>
        <a:p>
          <a:r>
            <a:rPr lang="zh-CN" altLang="en-US" sz="1800" b="1" dirty="0">
              <a:latin typeface="Arial" charset="0"/>
              <a:ea typeface="微软雅黑" pitchFamily="34" charset="-122"/>
              <a:sym typeface="Arial" charset="0"/>
            </a:rPr>
            <a:t>密闭罩</a:t>
          </a:r>
        </a:p>
      </dgm:t>
    </dgm:pt>
    <dgm:pt modelId="{F59FF935-5718-422C-88D9-B180D0426F8D}" type="parTrans" cxnId="{6E4AA7F2-9CF1-408E-9934-49B29C914949}">
      <dgm:prSet/>
      <dgm:spPr/>
      <dgm:t>
        <a:bodyPr/>
        <a:lstStyle/>
        <a:p>
          <a:endParaRPr lang="zh-CN" altLang="en-US"/>
        </a:p>
      </dgm:t>
    </dgm:pt>
    <dgm:pt modelId="{AE9F46C1-F3F3-42D6-B29C-927BEA62E8FC}" type="sibTrans" cxnId="{6E4AA7F2-9CF1-408E-9934-49B29C914949}">
      <dgm:prSet/>
      <dgm:spPr/>
      <dgm:t>
        <a:bodyPr/>
        <a:lstStyle/>
        <a:p>
          <a:endParaRPr lang="zh-CN" altLang="en-US"/>
        </a:p>
      </dgm:t>
    </dgm:pt>
    <dgm:pt modelId="{E074B713-990C-4AA9-AE2A-71537D95753A}" type="pres">
      <dgm:prSet presAssocID="{187DE2F5-A797-4E12-9A60-ABAD1B3E2629}" presName="cycle" presStyleCnt="0">
        <dgm:presLayoutVars>
          <dgm:chMax val="1"/>
          <dgm:dir/>
          <dgm:animLvl val="ctr"/>
          <dgm:resizeHandles val="exact"/>
        </dgm:presLayoutVars>
      </dgm:prSet>
      <dgm:spPr/>
    </dgm:pt>
    <dgm:pt modelId="{8D4D6290-BD6B-419D-95FF-F0278B8C2154}" type="pres">
      <dgm:prSet presAssocID="{991BAA6B-0578-4097-B3DE-E18B7FE586DB}" presName="centerShape" presStyleLbl="node0" presStyleIdx="0" presStyleCnt="1"/>
      <dgm:spPr/>
    </dgm:pt>
    <dgm:pt modelId="{AB69EBE0-2417-481A-B960-9D8D7076CA98}" type="pres">
      <dgm:prSet presAssocID="{CB4D8D93-5E73-4FAC-BAC4-63A927F24847}" presName="Name9" presStyleLbl="parChTrans1D2" presStyleIdx="0" presStyleCnt="5"/>
      <dgm:spPr/>
    </dgm:pt>
    <dgm:pt modelId="{F00E8CD4-C47A-419F-ABC0-B583DA5E5402}" type="pres">
      <dgm:prSet presAssocID="{CB4D8D93-5E73-4FAC-BAC4-63A927F24847}" presName="connTx" presStyleLbl="parChTrans1D2" presStyleIdx="0" presStyleCnt="5"/>
      <dgm:spPr/>
    </dgm:pt>
    <dgm:pt modelId="{71890BA5-3E5C-4BBA-A6A6-0C3B5BEBD090}" type="pres">
      <dgm:prSet presAssocID="{08609001-EC91-436F-B7B4-0AEDC1E5D97A}" presName="node" presStyleLbl="node1" presStyleIdx="0" presStyleCnt="5">
        <dgm:presLayoutVars>
          <dgm:bulletEnabled val="1"/>
        </dgm:presLayoutVars>
      </dgm:prSet>
      <dgm:spPr/>
    </dgm:pt>
    <dgm:pt modelId="{374A968F-6E81-48EE-8AA6-08629AE2D36A}" type="pres">
      <dgm:prSet presAssocID="{F59FF935-5718-422C-88D9-B180D0426F8D}" presName="Name9" presStyleLbl="parChTrans1D2" presStyleIdx="1" presStyleCnt="5"/>
      <dgm:spPr/>
    </dgm:pt>
    <dgm:pt modelId="{EDBD022A-3332-4F78-B4AA-6B737514B372}" type="pres">
      <dgm:prSet presAssocID="{F59FF935-5718-422C-88D9-B180D0426F8D}" presName="connTx" presStyleLbl="parChTrans1D2" presStyleIdx="1" presStyleCnt="5"/>
      <dgm:spPr/>
    </dgm:pt>
    <dgm:pt modelId="{AA45F5C8-C1B6-46DC-A0C7-25975E29179B}" type="pres">
      <dgm:prSet presAssocID="{BA2C490D-54B6-42D8-AF78-2E761B1491AC}" presName="node" presStyleLbl="node1" presStyleIdx="1" presStyleCnt="5">
        <dgm:presLayoutVars>
          <dgm:bulletEnabled val="1"/>
        </dgm:presLayoutVars>
      </dgm:prSet>
      <dgm:spPr/>
    </dgm:pt>
    <dgm:pt modelId="{5C33986E-7419-4B48-B1E8-B8692D09FC04}" type="pres">
      <dgm:prSet presAssocID="{B8B433ED-3C5B-498D-8565-2166CC88CC93}" presName="Name9" presStyleLbl="parChTrans1D2" presStyleIdx="2" presStyleCnt="5"/>
      <dgm:spPr/>
    </dgm:pt>
    <dgm:pt modelId="{6BD67DA0-9E17-4672-A555-CB287A6E4FB1}" type="pres">
      <dgm:prSet presAssocID="{B8B433ED-3C5B-498D-8565-2166CC88CC93}" presName="connTx" presStyleLbl="parChTrans1D2" presStyleIdx="2" presStyleCnt="5"/>
      <dgm:spPr/>
    </dgm:pt>
    <dgm:pt modelId="{54B35F4B-BBCA-465C-9B34-5668AACB1BFE}" type="pres">
      <dgm:prSet presAssocID="{E3A2FC14-66A6-4F8B-BFDA-1D6FE5B4267D}" presName="node" presStyleLbl="node1" presStyleIdx="2" presStyleCnt="5">
        <dgm:presLayoutVars>
          <dgm:bulletEnabled val="1"/>
        </dgm:presLayoutVars>
      </dgm:prSet>
      <dgm:spPr/>
    </dgm:pt>
    <dgm:pt modelId="{19EA8D02-9C7B-44A2-8B25-AC62DF8B9B8F}" type="pres">
      <dgm:prSet presAssocID="{34FB4074-B71C-4B9E-AA33-64C3EB763EAF}" presName="Name9" presStyleLbl="parChTrans1D2" presStyleIdx="3" presStyleCnt="5"/>
      <dgm:spPr/>
    </dgm:pt>
    <dgm:pt modelId="{82F2D5AB-DECF-46CE-AA3E-1AD2CC2BDD09}" type="pres">
      <dgm:prSet presAssocID="{34FB4074-B71C-4B9E-AA33-64C3EB763EAF}" presName="connTx" presStyleLbl="parChTrans1D2" presStyleIdx="3" presStyleCnt="5"/>
      <dgm:spPr/>
    </dgm:pt>
    <dgm:pt modelId="{6A1E5B78-01C3-406F-8BAD-352F6C6DB44C}" type="pres">
      <dgm:prSet presAssocID="{B84A7333-DCB8-4A1D-8F6C-F9F30D3A3741}" presName="node" presStyleLbl="node1" presStyleIdx="3" presStyleCnt="5">
        <dgm:presLayoutVars>
          <dgm:bulletEnabled val="1"/>
        </dgm:presLayoutVars>
      </dgm:prSet>
      <dgm:spPr/>
    </dgm:pt>
    <dgm:pt modelId="{631185B5-7D99-43B1-9B68-DBDC18C59B9F}" type="pres">
      <dgm:prSet presAssocID="{D497FC3A-CB8C-4324-BC56-461929DF3102}" presName="Name9" presStyleLbl="parChTrans1D2" presStyleIdx="4" presStyleCnt="5"/>
      <dgm:spPr/>
    </dgm:pt>
    <dgm:pt modelId="{1597A2F3-E227-4043-9BB2-40BBE8778AF5}" type="pres">
      <dgm:prSet presAssocID="{D497FC3A-CB8C-4324-BC56-461929DF3102}" presName="connTx" presStyleLbl="parChTrans1D2" presStyleIdx="4" presStyleCnt="5"/>
      <dgm:spPr/>
    </dgm:pt>
    <dgm:pt modelId="{C6D0082A-4E19-4F6B-9E51-D275D1286EDA}" type="pres">
      <dgm:prSet presAssocID="{A13D6323-7CB2-40BB-98F0-59CABF0A0D7E}" presName="node" presStyleLbl="node1" presStyleIdx="4" presStyleCnt="5">
        <dgm:presLayoutVars>
          <dgm:bulletEnabled val="1"/>
        </dgm:presLayoutVars>
      </dgm:prSet>
      <dgm:spPr/>
    </dgm:pt>
  </dgm:ptLst>
  <dgm:cxnLst>
    <dgm:cxn modelId="{BD80601E-A615-43DA-B344-5B2061A8A0D8}" type="presOf" srcId="{34FB4074-B71C-4B9E-AA33-64C3EB763EAF}" destId="{19EA8D02-9C7B-44A2-8B25-AC62DF8B9B8F}" srcOrd="0" destOrd="0" presId="urn:microsoft.com/office/officeart/2005/8/layout/radial1#1"/>
    <dgm:cxn modelId="{EA1E8926-5BE5-4AC9-BBF7-5FFCDD523056}" type="presOf" srcId="{B8B433ED-3C5B-498D-8565-2166CC88CC93}" destId="{6BD67DA0-9E17-4672-A555-CB287A6E4FB1}" srcOrd="1" destOrd="0" presId="urn:microsoft.com/office/officeart/2005/8/layout/radial1#1"/>
    <dgm:cxn modelId="{8C85B327-5F86-4124-8E96-9E8D534943A3}" type="presOf" srcId="{D497FC3A-CB8C-4324-BC56-461929DF3102}" destId="{1597A2F3-E227-4043-9BB2-40BBE8778AF5}" srcOrd="1" destOrd="0" presId="urn:microsoft.com/office/officeart/2005/8/layout/radial1#1"/>
    <dgm:cxn modelId="{82B7AD2C-A512-4125-A2B2-03D5B9586690}" type="presOf" srcId="{08609001-EC91-436F-B7B4-0AEDC1E5D97A}" destId="{71890BA5-3E5C-4BBA-A6A6-0C3B5BEBD090}" srcOrd="0" destOrd="0" presId="urn:microsoft.com/office/officeart/2005/8/layout/radial1#1"/>
    <dgm:cxn modelId="{500AAD5E-768F-446C-8381-8ED00B290368}" srcId="{991BAA6B-0578-4097-B3DE-E18B7FE586DB}" destId="{A13D6323-7CB2-40BB-98F0-59CABF0A0D7E}" srcOrd="4" destOrd="0" parTransId="{D497FC3A-CB8C-4324-BC56-461929DF3102}" sibTransId="{DF2D61F8-C20A-4F22-B25E-1C2C00D9D76F}"/>
    <dgm:cxn modelId="{D174525F-7217-4D5B-B608-7C9CDE36B7EC}" type="presOf" srcId="{34FB4074-B71C-4B9E-AA33-64C3EB763EAF}" destId="{82F2D5AB-DECF-46CE-AA3E-1AD2CC2BDD09}" srcOrd="1" destOrd="0" presId="urn:microsoft.com/office/officeart/2005/8/layout/radial1#1"/>
    <dgm:cxn modelId="{C14F7964-1EA3-46E5-8F16-AD974AD1A5A8}" type="presOf" srcId="{D497FC3A-CB8C-4324-BC56-461929DF3102}" destId="{631185B5-7D99-43B1-9B68-DBDC18C59B9F}" srcOrd="0" destOrd="0" presId="urn:microsoft.com/office/officeart/2005/8/layout/radial1#1"/>
    <dgm:cxn modelId="{6320796A-DF5C-432B-9435-B8652AA6AFA4}" type="presOf" srcId="{BA2C490D-54B6-42D8-AF78-2E761B1491AC}" destId="{AA45F5C8-C1B6-46DC-A0C7-25975E29179B}" srcOrd="0" destOrd="0" presId="urn:microsoft.com/office/officeart/2005/8/layout/radial1#1"/>
    <dgm:cxn modelId="{192E0B50-6235-4F2C-BC2F-886775D22F98}" type="presOf" srcId="{B8B433ED-3C5B-498D-8565-2166CC88CC93}" destId="{5C33986E-7419-4B48-B1E8-B8692D09FC04}" srcOrd="0" destOrd="0" presId="urn:microsoft.com/office/officeart/2005/8/layout/radial1#1"/>
    <dgm:cxn modelId="{24396988-34E3-44AC-8630-74842987BBC1}" srcId="{991BAA6B-0578-4097-B3DE-E18B7FE586DB}" destId="{B84A7333-DCB8-4A1D-8F6C-F9F30D3A3741}" srcOrd="3" destOrd="0" parTransId="{34FB4074-B71C-4B9E-AA33-64C3EB763EAF}" sibTransId="{77DCC9FF-E18F-4872-BBBD-2099A0222032}"/>
    <dgm:cxn modelId="{7BAEC489-DDAF-49EB-BEB2-BA52363422D4}" type="presOf" srcId="{CB4D8D93-5E73-4FAC-BAC4-63A927F24847}" destId="{F00E8CD4-C47A-419F-ABC0-B583DA5E5402}" srcOrd="1" destOrd="0" presId="urn:microsoft.com/office/officeart/2005/8/layout/radial1#1"/>
    <dgm:cxn modelId="{F015BC94-E229-42D7-9773-829FB76DC6B4}" type="presOf" srcId="{991BAA6B-0578-4097-B3DE-E18B7FE586DB}" destId="{8D4D6290-BD6B-419D-95FF-F0278B8C2154}" srcOrd="0" destOrd="0" presId="urn:microsoft.com/office/officeart/2005/8/layout/radial1#1"/>
    <dgm:cxn modelId="{7F586D9D-A1E3-44D5-8236-7215DE39F9EB}" type="presOf" srcId="{F59FF935-5718-422C-88D9-B180D0426F8D}" destId="{374A968F-6E81-48EE-8AA6-08629AE2D36A}" srcOrd="0" destOrd="0" presId="urn:microsoft.com/office/officeart/2005/8/layout/radial1#1"/>
    <dgm:cxn modelId="{161B12B3-CD94-4F90-8A60-197BADA6FB94}" type="presOf" srcId="{E3A2FC14-66A6-4F8B-BFDA-1D6FE5B4267D}" destId="{54B35F4B-BBCA-465C-9B34-5668AACB1BFE}" srcOrd="0" destOrd="0" presId="urn:microsoft.com/office/officeart/2005/8/layout/radial1#1"/>
    <dgm:cxn modelId="{8398F5BF-8DDD-42A9-A385-84FC11B946B0}" srcId="{187DE2F5-A797-4E12-9A60-ABAD1B3E2629}" destId="{991BAA6B-0578-4097-B3DE-E18B7FE586DB}" srcOrd="0" destOrd="0" parTransId="{7AB37B7D-9F3B-4549-836D-2D79E4174BCD}" sibTransId="{A555944F-33CD-4A13-930E-442E570E54A8}"/>
    <dgm:cxn modelId="{364C33C2-8781-4E42-9354-71AE87AA01EB}" type="presOf" srcId="{187DE2F5-A797-4E12-9A60-ABAD1B3E2629}" destId="{E074B713-990C-4AA9-AE2A-71537D95753A}" srcOrd="0" destOrd="0" presId="urn:microsoft.com/office/officeart/2005/8/layout/radial1#1"/>
    <dgm:cxn modelId="{3E8085CC-CE37-4A38-8A4B-05792A7A6F1F}" type="presOf" srcId="{B84A7333-DCB8-4A1D-8F6C-F9F30D3A3741}" destId="{6A1E5B78-01C3-406F-8BAD-352F6C6DB44C}" srcOrd="0" destOrd="0" presId="urn:microsoft.com/office/officeart/2005/8/layout/radial1#1"/>
    <dgm:cxn modelId="{35C79CD5-F72A-47EE-9D60-A56E32BBEE62}" srcId="{991BAA6B-0578-4097-B3DE-E18B7FE586DB}" destId="{E3A2FC14-66A6-4F8B-BFDA-1D6FE5B4267D}" srcOrd="2" destOrd="0" parTransId="{B8B433ED-3C5B-498D-8565-2166CC88CC93}" sibTransId="{348F2B9E-91C6-4446-8947-680EA6786A64}"/>
    <dgm:cxn modelId="{D2067DE9-157B-44A4-BC4A-515EDE1E04B1}" type="presOf" srcId="{A13D6323-7CB2-40BB-98F0-59CABF0A0D7E}" destId="{C6D0082A-4E19-4F6B-9E51-D275D1286EDA}" srcOrd="0" destOrd="0" presId="urn:microsoft.com/office/officeart/2005/8/layout/radial1#1"/>
    <dgm:cxn modelId="{9B382DEE-9714-441A-8A30-74ECAA2102ED}" srcId="{991BAA6B-0578-4097-B3DE-E18B7FE586DB}" destId="{08609001-EC91-436F-B7B4-0AEDC1E5D97A}" srcOrd="0" destOrd="0" parTransId="{CB4D8D93-5E73-4FAC-BAC4-63A927F24847}" sibTransId="{99F9A2C4-0DA0-4758-8594-575CE8E6CA57}"/>
    <dgm:cxn modelId="{6E4AA7F2-9CF1-408E-9934-49B29C914949}" srcId="{991BAA6B-0578-4097-B3DE-E18B7FE586DB}" destId="{BA2C490D-54B6-42D8-AF78-2E761B1491AC}" srcOrd="1" destOrd="0" parTransId="{F59FF935-5718-422C-88D9-B180D0426F8D}" sibTransId="{AE9F46C1-F3F3-42D6-B29C-927BEA62E8FC}"/>
    <dgm:cxn modelId="{B2D9B4FD-F16C-4B1E-931B-C4A7BDF01A6E}" type="presOf" srcId="{F59FF935-5718-422C-88D9-B180D0426F8D}" destId="{EDBD022A-3332-4F78-B4AA-6B737514B372}" srcOrd="1" destOrd="0" presId="urn:microsoft.com/office/officeart/2005/8/layout/radial1#1"/>
    <dgm:cxn modelId="{0C8159FF-C062-46FD-885B-5887FA35A9E1}" type="presOf" srcId="{CB4D8D93-5E73-4FAC-BAC4-63A927F24847}" destId="{AB69EBE0-2417-481A-B960-9D8D7076CA98}" srcOrd="0" destOrd="0" presId="urn:microsoft.com/office/officeart/2005/8/layout/radial1#1"/>
    <dgm:cxn modelId="{3461275B-4C9B-415A-9BC2-01F4A8450CB4}" type="presParOf" srcId="{E074B713-990C-4AA9-AE2A-71537D95753A}" destId="{8D4D6290-BD6B-419D-95FF-F0278B8C2154}" srcOrd="0" destOrd="0" presId="urn:microsoft.com/office/officeart/2005/8/layout/radial1#1"/>
    <dgm:cxn modelId="{5C3F0D14-B8D5-4653-954B-D8D629CF4C1C}" type="presParOf" srcId="{E074B713-990C-4AA9-AE2A-71537D95753A}" destId="{AB69EBE0-2417-481A-B960-9D8D7076CA98}" srcOrd="1" destOrd="0" presId="urn:microsoft.com/office/officeart/2005/8/layout/radial1#1"/>
    <dgm:cxn modelId="{BFD79551-B379-42DC-985D-2565D1BF34F3}" type="presParOf" srcId="{AB69EBE0-2417-481A-B960-9D8D7076CA98}" destId="{F00E8CD4-C47A-419F-ABC0-B583DA5E5402}" srcOrd="0" destOrd="0" presId="urn:microsoft.com/office/officeart/2005/8/layout/radial1#1"/>
    <dgm:cxn modelId="{702BE9D1-3F07-43E6-93C4-A854C9F419EE}" type="presParOf" srcId="{E074B713-990C-4AA9-AE2A-71537D95753A}" destId="{71890BA5-3E5C-4BBA-A6A6-0C3B5BEBD090}" srcOrd="2" destOrd="0" presId="urn:microsoft.com/office/officeart/2005/8/layout/radial1#1"/>
    <dgm:cxn modelId="{02E7AFAA-252E-4EEF-80D1-B9B8AECDF3A0}" type="presParOf" srcId="{E074B713-990C-4AA9-AE2A-71537D95753A}" destId="{374A968F-6E81-48EE-8AA6-08629AE2D36A}" srcOrd="3" destOrd="0" presId="urn:microsoft.com/office/officeart/2005/8/layout/radial1#1"/>
    <dgm:cxn modelId="{40B47318-E350-4688-85CD-0797B11A28CC}" type="presParOf" srcId="{374A968F-6E81-48EE-8AA6-08629AE2D36A}" destId="{EDBD022A-3332-4F78-B4AA-6B737514B372}" srcOrd="0" destOrd="0" presId="urn:microsoft.com/office/officeart/2005/8/layout/radial1#1"/>
    <dgm:cxn modelId="{B17026BA-F567-46B4-8ADB-C94D55A3C196}" type="presParOf" srcId="{E074B713-990C-4AA9-AE2A-71537D95753A}" destId="{AA45F5C8-C1B6-46DC-A0C7-25975E29179B}" srcOrd="4" destOrd="0" presId="urn:microsoft.com/office/officeart/2005/8/layout/radial1#1"/>
    <dgm:cxn modelId="{1DFD3E21-9D1A-4402-A06E-17DF2BA5BE09}" type="presParOf" srcId="{E074B713-990C-4AA9-AE2A-71537D95753A}" destId="{5C33986E-7419-4B48-B1E8-B8692D09FC04}" srcOrd="5" destOrd="0" presId="urn:microsoft.com/office/officeart/2005/8/layout/radial1#1"/>
    <dgm:cxn modelId="{CA24883C-97B1-4ECA-AED3-6A1E96CAF78F}" type="presParOf" srcId="{5C33986E-7419-4B48-B1E8-B8692D09FC04}" destId="{6BD67DA0-9E17-4672-A555-CB287A6E4FB1}" srcOrd="0" destOrd="0" presId="urn:microsoft.com/office/officeart/2005/8/layout/radial1#1"/>
    <dgm:cxn modelId="{982B06E9-37DB-4DE9-8C2D-435D75C0AB92}" type="presParOf" srcId="{E074B713-990C-4AA9-AE2A-71537D95753A}" destId="{54B35F4B-BBCA-465C-9B34-5668AACB1BFE}" srcOrd="6" destOrd="0" presId="urn:microsoft.com/office/officeart/2005/8/layout/radial1#1"/>
    <dgm:cxn modelId="{CA7945C5-0301-40AC-88EE-C3CAA0D75E9D}" type="presParOf" srcId="{E074B713-990C-4AA9-AE2A-71537D95753A}" destId="{19EA8D02-9C7B-44A2-8B25-AC62DF8B9B8F}" srcOrd="7" destOrd="0" presId="urn:microsoft.com/office/officeart/2005/8/layout/radial1#1"/>
    <dgm:cxn modelId="{FD453BE2-8566-4B0F-899E-F2897A686096}" type="presParOf" srcId="{19EA8D02-9C7B-44A2-8B25-AC62DF8B9B8F}" destId="{82F2D5AB-DECF-46CE-AA3E-1AD2CC2BDD09}" srcOrd="0" destOrd="0" presId="urn:microsoft.com/office/officeart/2005/8/layout/radial1#1"/>
    <dgm:cxn modelId="{974C35DC-9263-41A6-ADB6-95A03BD25369}" type="presParOf" srcId="{E074B713-990C-4AA9-AE2A-71537D95753A}" destId="{6A1E5B78-01C3-406F-8BAD-352F6C6DB44C}" srcOrd="8" destOrd="0" presId="urn:microsoft.com/office/officeart/2005/8/layout/radial1#1"/>
    <dgm:cxn modelId="{E2DADCFD-05E8-4934-92F6-4B7FD7C7C49F}" type="presParOf" srcId="{E074B713-990C-4AA9-AE2A-71537D95753A}" destId="{631185B5-7D99-43B1-9B68-DBDC18C59B9F}" srcOrd="9" destOrd="0" presId="urn:microsoft.com/office/officeart/2005/8/layout/radial1#1"/>
    <dgm:cxn modelId="{7A008F6B-4604-4D27-9213-98F0B08ED668}" type="presParOf" srcId="{631185B5-7D99-43B1-9B68-DBDC18C59B9F}" destId="{1597A2F3-E227-4043-9BB2-40BBE8778AF5}" srcOrd="0" destOrd="0" presId="urn:microsoft.com/office/officeart/2005/8/layout/radial1#1"/>
    <dgm:cxn modelId="{BA942BBD-F6A3-421F-9331-314DB7899530}" type="presParOf" srcId="{E074B713-990C-4AA9-AE2A-71537D95753A}" destId="{C6D0082A-4E19-4F6B-9E51-D275D1286EDA}" srcOrd="10" destOrd="0" presId="urn:microsoft.com/office/officeart/2005/8/layout/radial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0CB876-E20E-4364-B665-57D167BBB616}">
      <dsp:nvSpPr>
        <dsp:cNvPr id="0" name=""/>
        <dsp:cNvSpPr/>
      </dsp:nvSpPr>
      <dsp:spPr>
        <a:xfrm>
          <a:off x="0" y="357206"/>
          <a:ext cx="9904399" cy="622127"/>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zh-CN" sz="2000" kern="1200" dirty="0">
              <a:solidFill>
                <a:schemeClr val="tx1"/>
              </a:solidFill>
              <a:latin typeface="Arial" charset="0"/>
              <a:ea typeface="微软雅黑" pitchFamily="34" charset="-122"/>
              <a:sym typeface="Arial" charset="0"/>
            </a:rPr>
            <a:t>劳动者≧ </a:t>
          </a:r>
          <a:r>
            <a:rPr lang="en-US" sz="2000" kern="1200" dirty="0">
              <a:solidFill>
                <a:schemeClr val="tx1"/>
              </a:solidFill>
              <a:latin typeface="Arial" charset="0"/>
              <a:ea typeface="微软雅黑" pitchFamily="34" charset="-122"/>
              <a:sym typeface="Arial" charset="0"/>
            </a:rPr>
            <a:t>100</a:t>
          </a:r>
          <a:r>
            <a:rPr lang="zh-CN" sz="2000" kern="1200" dirty="0">
              <a:solidFill>
                <a:schemeClr val="tx1"/>
              </a:solidFill>
              <a:latin typeface="Arial" charset="0"/>
              <a:ea typeface="微软雅黑" pitchFamily="34" charset="-122"/>
              <a:sym typeface="Arial" charset="0"/>
            </a:rPr>
            <a:t>人的，应当设置职业卫生管理机构，配备专职职业卫生管理人员</a:t>
          </a:r>
          <a:endParaRPr lang="en-US" sz="2000" kern="1200" dirty="0">
            <a:solidFill>
              <a:schemeClr val="tx1"/>
            </a:solidFill>
            <a:latin typeface="Arial" charset="0"/>
            <a:ea typeface="微软雅黑" pitchFamily="34" charset="-122"/>
            <a:sym typeface="Arial" charset="0"/>
          </a:endParaRPr>
        </a:p>
      </dsp:txBody>
      <dsp:txXfrm>
        <a:off x="30370" y="387576"/>
        <a:ext cx="9843659" cy="561387"/>
      </dsp:txXfrm>
    </dsp:sp>
    <dsp:sp modelId="{91B0C9B0-7C03-438B-89D9-37C6FD81D92E}">
      <dsp:nvSpPr>
        <dsp:cNvPr id="0" name=""/>
        <dsp:cNvSpPr/>
      </dsp:nvSpPr>
      <dsp:spPr>
        <a:xfrm>
          <a:off x="0" y="1043576"/>
          <a:ext cx="9904399" cy="60530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zh-CN" sz="2000" kern="1200" dirty="0">
              <a:solidFill>
                <a:schemeClr val="tx1"/>
              </a:solidFill>
              <a:latin typeface="Arial" charset="0"/>
              <a:ea typeface="微软雅黑" pitchFamily="34" charset="-122"/>
              <a:sym typeface="Arial" charset="0"/>
            </a:rPr>
            <a:t>劳动者﹤ </a:t>
          </a:r>
          <a:r>
            <a:rPr lang="en-US" sz="2000" kern="1200" dirty="0">
              <a:solidFill>
                <a:schemeClr val="tx1"/>
              </a:solidFill>
              <a:latin typeface="Arial" charset="0"/>
              <a:ea typeface="微软雅黑" pitchFamily="34" charset="-122"/>
              <a:sym typeface="Arial" charset="0"/>
            </a:rPr>
            <a:t>100</a:t>
          </a:r>
          <a:r>
            <a:rPr lang="zh-CN" sz="2000" kern="1200" dirty="0">
              <a:solidFill>
                <a:schemeClr val="tx1"/>
              </a:solidFill>
              <a:latin typeface="Arial" charset="0"/>
              <a:ea typeface="微软雅黑" pitchFamily="34" charset="-122"/>
              <a:sym typeface="Arial" charset="0"/>
            </a:rPr>
            <a:t>人的，应当配备专职或者兼职的职业卫生管理人</a:t>
          </a:r>
          <a:r>
            <a:rPr lang="zh-CN" altLang="en-US" sz="2000" kern="1200" dirty="0">
              <a:solidFill>
                <a:schemeClr val="tx1"/>
              </a:solidFill>
              <a:latin typeface="Arial" charset="0"/>
              <a:ea typeface="微软雅黑" pitchFamily="34" charset="-122"/>
              <a:sym typeface="Arial" charset="0"/>
            </a:rPr>
            <a:t>员</a:t>
          </a:r>
          <a:endParaRPr lang="en-US" sz="2000" kern="1200" dirty="0">
            <a:solidFill>
              <a:schemeClr val="tx1"/>
            </a:solidFill>
            <a:latin typeface="Arial" charset="0"/>
            <a:ea typeface="微软雅黑" pitchFamily="34" charset="-122"/>
            <a:sym typeface="Arial" charset="0"/>
          </a:endParaRPr>
        </a:p>
      </dsp:txBody>
      <dsp:txXfrm>
        <a:off x="29549" y="1073125"/>
        <a:ext cx="9845301" cy="546207"/>
      </dsp:txXfrm>
    </dsp:sp>
    <dsp:sp modelId="{16B16124-C855-456B-B6D3-2ACAE4E1A844}">
      <dsp:nvSpPr>
        <dsp:cNvPr id="0" name=""/>
        <dsp:cNvSpPr/>
      </dsp:nvSpPr>
      <dsp:spPr>
        <a:xfrm>
          <a:off x="0" y="1727010"/>
          <a:ext cx="9904399" cy="519164"/>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zh-CN" sz="2000" kern="1200" dirty="0">
              <a:solidFill>
                <a:schemeClr val="tx1"/>
              </a:solidFill>
              <a:latin typeface="Arial" charset="0"/>
              <a:ea typeface="微软雅黑" pitchFamily="34" charset="-122"/>
              <a:sym typeface="Arial" charset="0"/>
            </a:rPr>
            <a:t>职业病危害严重的用人单位，应当设置职业卫生管理机构，配备专职职业卫生管理人员</a:t>
          </a:r>
          <a:endParaRPr lang="en-US" sz="2400" kern="1200" dirty="0">
            <a:solidFill>
              <a:schemeClr val="tx1"/>
            </a:solidFill>
            <a:latin typeface="Arial" charset="0"/>
            <a:ea typeface="微软雅黑" pitchFamily="34" charset="-122"/>
            <a:sym typeface="Arial" charset="0"/>
          </a:endParaRPr>
        </a:p>
      </dsp:txBody>
      <dsp:txXfrm>
        <a:off x="25343" y="1752353"/>
        <a:ext cx="9853713" cy="4684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8BA4D0-2BD0-43BE-80B4-B3438AC7FE03}">
      <dsp:nvSpPr>
        <dsp:cNvPr id="0" name=""/>
        <dsp:cNvSpPr/>
      </dsp:nvSpPr>
      <dsp:spPr>
        <a:xfrm>
          <a:off x="3417" y="631849"/>
          <a:ext cx="1494236" cy="896541"/>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a:innerShdw blurRad="63500" dist="50800" dir="13500000">
            <a:prstClr val="black">
              <a:alpha val="5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solidFill>
                <a:schemeClr val="bg1"/>
              </a:solidFill>
              <a:latin typeface="Arial" charset="0"/>
              <a:ea typeface="微软雅黑" pitchFamily="34" charset="-122"/>
              <a:sym typeface="Arial" charset="0"/>
            </a:rPr>
            <a:t>本质安全</a:t>
          </a:r>
        </a:p>
      </dsp:txBody>
      <dsp:txXfrm>
        <a:off x="29676" y="658108"/>
        <a:ext cx="1441718" cy="844023"/>
      </dsp:txXfrm>
    </dsp:sp>
    <dsp:sp modelId="{8065FBD0-0198-4250-95B5-70976E2C9423}">
      <dsp:nvSpPr>
        <dsp:cNvPr id="0" name=""/>
        <dsp:cNvSpPr/>
      </dsp:nvSpPr>
      <dsp:spPr>
        <a:xfrm>
          <a:off x="1647077" y="894834"/>
          <a:ext cx="316778" cy="370570"/>
        </a:xfrm>
        <a:prstGeom prst="rightArrow">
          <a:avLst>
            <a:gd name="adj1" fmla="val 60000"/>
            <a:gd name="adj2" fmla="val 50000"/>
          </a:avLst>
        </a:prstGeom>
        <a:solidFill>
          <a:srgbClr val="FFC000"/>
        </a:solidFill>
        <a:ln>
          <a:solidFill>
            <a:schemeClr val="accent4"/>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zh-CN" altLang="en-US" sz="1500" kern="1200"/>
        </a:p>
      </dsp:txBody>
      <dsp:txXfrm>
        <a:off x="1647077" y="968948"/>
        <a:ext cx="221745" cy="222342"/>
      </dsp:txXfrm>
    </dsp:sp>
    <dsp:sp modelId="{15F8767B-6824-4554-8346-D44CEFF483CC}">
      <dsp:nvSpPr>
        <dsp:cNvPr id="0" name=""/>
        <dsp:cNvSpPr/>
      </dsp:nvSpPr>
      <dsp:spPr>
        <a:xfrm>
          <a:off x="2095348" y="631849"/>
          <a:ext cx="1494236" cy="896541"/>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a:innerShdw blurRad="63500" dist="50800" dir="13500000">
            <a:prstClr val="black">
              <a:alpha val="5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solidFill>
                <a:schemeClr val="bg1"/>
              </a:solidFill>
              <a:latin typeface="Arial" charset="0"/>
              <a:ea typeface="微软雅黑" pitchFamily="34" charset="-122"/>
              <a:sym typeface="Arial" charset="0"/>
            </a:rPr>
            <a:t>隔离操作</a:t>
          </a:r>
        </a:p>
      </dsp:txBody>
      <dsp:txXfrm>
        <a:off x="2121607" y="658108"/>
        <a:ext cx="1441718" cy="844023"/>
      </dsp:txXfrm>
    </dsp:sp>
    <dsp:sp modelId="{1DBEA91C-6F59-4162-8972-F30A7B03ABF4}">
      <dsp:nvSpPr>
        <dsp:cNvPr id="0" name=""/>
        <dsp:cNvSpPr/>
      </dsp:nvSpPr>
      <dsp:spPr>
        <a:xfrm>
          <a:off x="3739008" y="894834"/>
          <a:ext cx="316778" cy="370570"/>
        </a:xfrm>
        <a:prstGeom prst="rightArrow">
          <a:avLst>
            <a:gd name="adj1" fmla="val 60000"/>
            <a:gd name="adj2" fmla="val 50000"/>
          </a:avLst>
        </a:prstGeom>
        <a:solidFill>
          <a:srgbClr val="FFC000"/>
        </a:solidFill>
        <a:ln>
          <a:solidFill>
            <a:schemeClr val="accent4"/>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zh-CN" altLang="en-US" sz="1500" kern="1200"/>
        </a:p>
      </dsp:txBody>
      <dsp:txXfrm>
        <a:off x="3739008" y="968948"/>
        <a:ext cx="221745" cy="222342"/>
      </dsp:txXfrm>
    </dsp:sp>
    <dsp:sp modelId="{8FC80884-C0FB-4F85-9AAE-17C5EA1522D3}">
      <dsp:nvSpPr>
        <dsp:cNvPr id="0" name=""/>
        <dsp:cNvSpPr/>
      </dsp:nvSpPr>
      <dsp:spPr>
        <a:xfrm>
          <a:off x="4187279" y="631849"/>
          <a:ext cx="1494236" cy="896541"/>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a:innerShdw blurRad="63500" dist="50800" dir="13500000">
            <a:prstClr val="black">
              <a:alpha val="5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solidFill>
                <a:schemeClr val="bg1"/>
              </a:solidFill>
              <a:latin typeface="Arial" charset="0"/>
              <a:ea typeface="微软雅黑" pitchFamily="34" charset="-122"/>
              <a:sym typeface="Arial" charset="0"/>
            </a:rPr>
            <a:t>控制措施</a:t>
          </a:r>
        </a:p>
      </dsp:txBody>
      <dsp:txXfrm>
        <a:off x="4213538" y="658108"/>
        <a:ext cx="1441718" cy="844023"/>
      </dsp:txXfrm>
    </dsp:sp>
    <dsp:sp modelId="{B077AC6E-4080-4592-9E85-1397B032B72B}">
      <dsp:nvSpPr>
        <dsp:cNvPr id="0" name=""/>
        <dsp:cNvSpPr/>
      </dsp:nvSpPr>
      <dsp:spPr>
        <a:xfrm>
          <a:off x="5830939" y="894834"/>
          <a:ext cx="316778" cy="370570"/>
        </a:xfrm>
        <a:prstGeom prst="rightArrow">
          <a:avLst>
            <a:gd name="adj1" fmla="val 60000"/>
            <a:gd name="adj2" fmla="val 50000"/>
          </a:avLst>
        </a:prstGeom>
        <a:solidFill>
          <a:srgbClr val="FFC000"/>
        </a:solidFill>
        <a:ln>
          <a:solidFill>
            <a:schemeClr val="accent4"/>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zh-CN" altLang="en-US" sz="1500" kern="1200"/>
        </a:p>
      </dsp:txBody>
      <dsp:txXfrm>
        <a:off x="5830939" y="968948"/>
        <a:ext cx="221745" cy="222342"/>
      </dsp:txXfrm>
    </dsp:sp>
    <dsp:sp modelId="{AF27C7FD-60C7-4FB1-908B-3C8E2AA5DC9E}">
      <dsp:nvSpPr>
        <dsp:cNvPr id="0" name=""/>
        <dsp:cNvSpPr/>
      </dsp:nvSpPr>
      <dsp:spPr>
        <a:xfrm>
          <a:off x="6279210" y="631849"/>
          <a:ext cx="1494236" cy="896541"/>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a:innerShdw blurRad="63500" dist="50800" dir="13500000">
            <a:prstClr val="black">
              <a:alpha val="5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solidFill>
                <a:schemeClr val="bg1"/>
              </a:solidFill>
              <a:latin typeface="Arial" charset="0"/>
              <a:ea typeface="微软雅黑" pitchFamily="34" charset="-122"/>
              <a:sym typeface="Arial" charset="0"/>
            </a:rPr>
            <a:t>个体防护</a:t>
          </a:r>
        </a:p>
      </dsp:txBody>
      <dsp:txXfrm>
        <a:off x="6305469" y="658108"/>
        <a:ext cx="1441718" cy="8440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1EA5E1-0DB1-423A-AE7B-C0D5F7806381}">
      <dsp:nvSpPr>
        <dsp:cNvPr id="0" name=""/>
        <dsp:cNvSpPr/>
      </dsp:nvSpPr>
      <dsp:spPr>
        <a:xfrm>
          <a:off x="0" y="1794125"/>
          <a:ext cx="1537099" cy="768549"/>
        </a:xfrm>
        <a:prstGeom prst="roundRect">
          <a:avLst>
            <a:gd name="adj" fmla="val 10000"/>
          </a:avLst>
        </a:prstGeom>
        <a:solidFill>
          <a:schemeClr val="accent2">
            <a:lumMod val="60000"/>
            <a:lumOff val="40000"/>
          </a:schemeClr>
        </a:solidFill>
        <a:ln>
          <a:solidFill>
            <a:schemeClr val="bg2">
              <a:lumMod val="60000"/>
              <a:lumOff val="40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zh-CN" altLang="en-US" sz="1700" b="1" kern="1200" dirty="0">
              <a:solidFill>
                <a:schemeClr val="tx1"/>
              </a:solidFill>
              <a:latin typeface="Arial" charset="0"/>
              <a:ea typeface="微软雅黑" pitchFamily="34" charset="-122"/>
              <a:sym typeface="Arial" charset="0"/>
            </a:rPr>
            <a:t>通风系统</a:t>
          </a:r>
        </a:p>
      </dsp:txBody>
      <dsp:txXfrm>
        <a:off x="22510" y="1816635"/>
        <a:ext cx="1492079" cy="723529"/>
      </dsp:txXfrm>
    </dsp:sp>
    <dsp:sp modelId="{6E80B143-A2E0-4679-B655-7CAAC12D39A8}">
      <dsp:nvSpPr>
        <dsp:cNvPr id="0" name=""/>
        <dsp:cNvSpPr/>
      </dsp:nvSpPr>
      <dsp:spPr>
        <a:xfrm rot="17878573">
          <a:off x="1261437" y="1704214"/>
          <a:ext cx="1038479" cy="31245"/>
        </a:xfrm>
        <a:custGeom>
          <a:avLst/>
          <a:gdLst/>
          <a:ahLst/>
          <a:cxnLst/>
          <a:rect l="0" t="0" r="0" b="0"/>
          <a:pathLst>
            <a:path>
              <a:moveTo>
                <a:pt x="0" y="15622"/>
              </a:moveTo>
              <a:lnTo>
                <a:pt x="1038479" y="15622"/>
              </a:lnTo>
            </a:path>
          </a:pathLst>
        </a:custGeom>
        <a:noFill/>
        <a:ln w="19050" cap="flat" cmpd="sng" algn="ctr">
          <a:solidFill>
            <a:schemeClr val="accent1">
              <a:lumMod val="2500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1754715" y="1693875"/>
        <a:ext cx="51923" cy="51923"/>
      </dsp:txXfrm>
    </dsp:sp>
    <dsp:sp modelId="{32959AA9-5C71-4B01-B92D-F97EE788358D}">
      <dsp:nvSpPr>
        <dsp:cNvPr id="0" name=""/>
        <dsp:cNvSpPr/>
      </dsp:nvSpPr>
      <dsp:spPr>
        <a:xfrm>
          <a:off x="2024255" y="876999"/>
          <a:ext cx="2207413" cy="768549"/>
        </a:xfrm>
        <a:prstGeom prst="roundRect">
          <a:avLst>
            <a:gd name="adj" fmla="val 10000"/>
          </a:avLst>
        </a:prstGeom>
        <a:solidFill>
          <a:schemeClr val="accent2">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zh-CN" altLang="en-US" sz="1700" b="1" kern="1200" dirty="0">
              <a:solidFill>
                <a:schemeClr val="tx1"/>
              </a:solidFill>
              <a:latin typeface="Arial" charset="0"/>
              <a:ea typeface="微软雅黑" pitchFamily="34" charset="-122"/>
              <a:sym typeface="Arial" charset="0"/>
            </a:rPr>
            <a:t>按工作动力分类</a:t>
          </a:r>
        </a:p>
      </dsp:txBody>
      <dsp:txXfrm>
        <a:off x="2046765" y="899509"/>
        <a:ext cx="2162393" cy="723529"/>
      </dsp:txXfrm>
    </dsp:sp>
    <dsp:sp modelId="{13A2FDFB-82A3-4707-A1B8-76A2683346DC}">
      <dsp:nvSpPr>
        <dsp:cNvPr id="0" name=""/>
        <dsp:cNvSpPr/>
      </dsp:nvSpPr>
      <dsp:spPr>
        <a:xfrm rot="20003971">
          <a:off x="4187550" y="1059025"/>
          <a:ext cx="833590" cy="31245"/>
        </a:xfrm>
        <a:custGeom>
          <a:avLst/>
          <a:gdLst/>
          <a:ahLst/>
          <a:cxnLst/>
          <a:rect l="0" t="0" r="0" b="0"/>
          <a:pathLst>
            <a:path>
              <a:moveTo>
                <a:pt x="0" y="15622"/>
              </a:moveTo>
              <a:lnTo>
                <a:pt x="833590" y="15622"/>
              </a:lnTo>
            </a:path>
          </a:pathLst>
        </a:custGeom>
        <a:noFill/>
        <a:ln w="19050" cap="flat" cmpd="sng" algn="ctr">
          <a:solidFill>
            <a:schemeClr val="accent1">
              <a:lumMod val="5000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4583506" y="1053807"/>
        <a:ext cx="41679" cy="41679"/>
      </dsp:txXfrm>
    </dsp:sp>
    <dsp:sp modelId="{79238C10-156D-42EA-B904-83B1F9A20D84}">
      <dsp:nvSpPr>
        <dsp:cNvPr id="0" name=""/>
        <dsp:cNvSpPr/>
      </dsp:nvSpPr>
      <dsp:spPr>
        <a:xfrm>
          <a:off x="4977023" y="503745"/>
          <a:ext cx="2384978" cy="768549"/>
        </a:xfrm>
        <a:prstGeom prst="roundRect">
          <a:avLst>
            <a:gd name="adj" fmla="val 10000"/>
          </a:avLst>
        </a:prstGeom>
        <a:solidFill>
          <a:schemeClr val="accent2">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zh-CN" altLang="en-US" sz="1700" b="1" kern="1200" dirty="0">
              <a:solidFill>
                <a:schemeClr val="tx1"/>
              </a:solidFill>
              <a:latin typeface="Arial" charset="0"/>
              <a:ea typeface="微软雅黑" pitchFamily="34" charset="-122"/>
              <a:sym typeface="Arial" charset="0"/>
            </a:rPr>
            <a:t>自然通风系统</a:t>
          </a:r>
        </a:p>
      </dsp:txBody>
      <dsp:txXfrm>
        <a:off x="4999533" y="526255"/>
        <a:ext cx="2339958" cy="723529"/>
      </dsp:txXfrm>
    </dsp:sp>
    <dsp:sp modelId="{7E733C0A-8B70-419A-8EBB-96A9D0218ED6}">
      <dsp:nvSpPr>
        <dsp:cNvPr id="0" name=""/>
        <dsp:cNvSpPr/>
      </dsp:nvSpPr>
      <dsp:spPr>
        <a:xfrm rot="2064701">
          <a:off x="4152614" y="1500941"/>
          <a:ext cx="903462" cy="31245"/>
        </a:xfrm>
        <a:custGeom>
          <a:avLst/>
          <a:gdLst/>
          <a:ahLst/>
          <a:cxnLst/>
          <a:rect l="0" t="0" r="0" b="0"/>
          <a:pathLst>
            <a:path>
              <a:moveTo>
                <a:pt x="0" y="15622"/>
              </a:moveTo>
              <a:lnTo>
                <a:pt x="903462" y="15622"/>
              </a:lnTo>
            </a:path>
          </a:pathLst>
        </a:custGeom>
        <a:noFill/>
        <a:ln w="19050" cap="flat" cmpd="sng" algn="ctr">
          <a:solidFill>
            <a:schemeClr val="accent1">
              <a:lumMod val="5000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4581759" y="1493977"/>
        <a:ext cx="45173" cy="45173"/>
      </dsp:txXfrm>
    </dsp:sp>
    <dsp:sp modelId="{E6A3BAF2-F167-4CBC-8F52-4CB6780C5309}">
      <dsp:nvSpPr>
        <dsp:cNvPr id="0" name=""/>
        <dsp:cNvSpPr/>
      </dsp:nvSpPr>
      <dsp:spPr>
        <a:xfrm>
          <a:off x="4977023" y="1387578"/>
          <a:ext cx="2392495" cy="768549"/>
        </a:xfrm>
        <a:prstGeom prst="roundRect">
          <a:avLst>
            <a:gd name="adj" fmla="val 10000"/>
          </a:avLst>
        </a:prstGeom>
        <a:solidFill>
          <a:schemeClr val="accent2">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zh-CN" altLang="en-US" sz="1700" b="1" kern="1200" dirty="0">
              <a:solidFill>
                <a:schemeClr val="tx1"/>
              </a:solidFill>
              <a:latin typeface="Arial" charset="0"/>
              <a:ea typeface="微软雅黑" pitchFamily="34" charset="-122"/>
              <a:sym typeface="Arial" charset="0"/>
            </a:rPr>
            <a:t>机械通风系统</a:t>
          </a:r>
        </a:p>
      </dsp:txBody>
      <dsp:txXfrm>
        <a:off x="4999533" y="1410088"/>
        <a:ext cx="2347475" cy="723529"/>
      </dsp:txXfrm>
    </dsp:sp>
    <dsp:sp modelId="{48CA29D9-12CE-4B0D-A9CD-ED97EB10FDBF}">
      <dsp:nvSpPr>
        <dsp:cNvPr id="0" name=""/>
        <dsp:cNvSpPr/>
      </dsp:nvSpPr>
      <dsp:spPr>
        <a:xfrm rot="3677203">
          <a:off x="1273673" y="2607437"/>
          <a:ext cx="1014007" cy="31245"/>
        </a:xfrm>
        <a:custGeom>
          <a:avLst/>
          <a:gdLst/>
          <a:ahLst/>
          <a:cxnLst/>
          <a:rect l="0" t="0" r="0" b="0"/>
          <a:pathLst>
            <a:path>
              <a:moveTo>
                <a:pt x="0" y="15622"/>
              </a:moveTo>
              <a:lnTo>
                <a:pt x="1014007" y="15622"/>
              </a:lnTo>
            </a:path>
          </a:pathLst>
        </a:custGeom>
        <a:noFill/>
        <a:ln w="19050" cap="flat" cmpd="sng" algn="ctr">
          <a:solidFill>
            <a:schemeClr val="accent1">
              <a:lumMod val="2500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1755327" y="2597709"/>
        <a:ext cx="50700" cy="50700"/>
      </dsp:txXfrm>
    </dsp:sp>
    <dsp:sp modelId="{899ABEDE-CBFD-42D7-9436-679A4E08D336}">
      <dsp:nvSpPr>
        <dsp:cNvPr id="0" name=""/>
        <dsp:cNvSpPr/>
      </dsp:nvSpPr>
      <dsp:spPr>
        <a:xfrm>
          <a:off x="2024255" y="2683445"/>
          <a:ext cx="2182727" cy="768549"/>
        </a:xfrm>
        <a:prstGeom prst="roundRect">
          <a:avLst>
            <a:gd name="adj" fmla="val 10000"/>
          </a:avLst>
        </a:prstGeom>
        <a:solidFill>
          <a:srgbClr val="FFC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zh-CN" altLang="en-US" sz="1700" b="1" kern="1200" dirty="0">
              <a:solidFill>
                <a:schemeClr val="tx1"/>
              </a:solidFill>
              <a:latin typeface="Arial" charset="0"/>
              <a:ea typeface="微软雅黑" pitchFamily="34" charset="-122"/>
              <a:sym typeface="Arial" charset="0"/>
            </a:rPr>
            <a:t>按作用范围分类</a:t>
          </a:r>
        </a:p>
      </dsp:txBody>
      <dsp:txXfrm>
        <a:off x="2046765" y="2705955"/>
        <a:ext cx="2137707" cy="723529"/>
      </dsp:txXfrm>
    </dsp:sp>
    <dsp:sp modelId="{FBE656CF-A228-4B40-82DE-6415BE6A71BB}">
      <dsp:nvSpPr>
        <dsp:cNvPr id="0" name=""/>
        <dsp:cNvSpPr/>
      </dsp:nvSpPr>
      <dsp:spPr>
        <a:xfrm rot="19863961">
          <a:off x="4153829" y="2846079"/>
          <a:ext cx="851661" cy="31245"/>
        </a:xfrm>
        <a:custGeom>
          <a:avLst/>
          <a:gdLst/>
          <a:ahLst/>
          <a:cxnLst/>
          <a:rect l="0" t="0" r="0" b="0"/>
          <a:pathLst>
            <a:path>
              <a:moveTo>
                <a:pt x="0" y="15622"/>
              </a:moveTo>
              <a:lnTo>
                <a:pt x="851661" y="15622"/>
              </a:lnTo>
            </a:path>
          </a:pathLst>
        </a:custGeom>
        <a:noFill/>
        <a:ln w="19050" cap="flat" cmpd="sng" algn="ctr">
          <a:solidFill>
            <a:schemeClr val="accent1">
              <a:lumMod val="5000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4558368" y="2840410"/>
        <a:ext cx="42583" cy="42583"/>
      </dsp:txXfrm>
    </dsp:sp>
    <dsp:sp modelId="{033C1A2D-4009-4B05-8A9C-878F0E92F530}">
      <dsp:nvSpPr>
        <dsp:cNvPr id="0" name=""/>
        <dsp:cNvSpPr/>
      </dsp:nvSpPr>
      <dsp:spPr>
        <a:xfrm>
          <a:off x="4952337" y="2271410"/>
          <a:ext cx="2404192" cy="768549"/>
        </a:xfrm>
        <a:prstGeom prst="roundRect">
          <a:avLst>
            <a:gd name="adj" fmla="val 10000"/>
          </a:avLst>
        </a:prstGeom>
        <a:solidFill>
          <a:srgbClr val="FFC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zh-CN" altLang="en-US" sz="1700" b="1" kern="1200" dirty="0">
              <a:solidFill>
                <a:schemeClr val="tx1"/>
              </a:solidFill>
              <a:latin typeface="Arial" charset="0"/>
              <a:ea typeface="微软雅黑" pitchFamily="34" charset="-122"/>
              <a:sym typeface="Arial" charset="0"/>
            </a:rPr>
            <a:t>全面通风系统</a:t>
          </a:r>
        </a:p>
      </dsp:txBody>
      <dsp:txXfrm>
        <a:off x="4974847" y="2293920"/>
        <a:ext cx="2359172" cy="723529"/>
      </dsp:txXfrm>
    </dsp:sp>
    <dsp:sp modelId="{107D0DE9-97C9-4298-92C3-FAB17BFD30CF}">
      <dsp:nvSpPr>
        <dsp:cNvPr id="0" name=""/>
        <dsp:cNvSpPr/>
      </dsp:nvSpPr>
      <dsp:spPr>
        <a:xfrm rot="1939988">
          <a:off x="4138597" y="3287996"/>
          <a:ext cx="882126" cy="31245"/>
        </a:xfrm>
        <a:custGeom>
          <a:avLst/>
          <a:gdLst/>
          <a:ahLst/>
          <a:cxnLst/>
          <a:rect l="0" t="0" r="0" b="0"/>
          <a:pathLst>
            <a:path>
              <a:moveTo>
                <a:pt x="0" y="15622"/>
              </a:moveTo>
              <a:lnTo>
                <a:pt x="882126" y="15622"/>
              </a:lnTo>
            </a:path>
          </a:pathLst>
        </a:custGeom>
        <a:noFill/>
        <a:ln w="19050" cap="flat" cmpd="sng" algn="ctr">
          <a:solidFill>
            <a:schemeClr val="accent1">
              <a:lumMod val="5000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4557606" y="3281565"/>
        <a:ext cx="44106" cy="44106"/>
      </dsp:txXfrm>
    </dsp:sp>
    <dsp:sp modelId="{D461015E-1B3F-41EE-A297-D067704477F1}">
      <dsp:nvSpPr>
        <dsp:cNvPr id="0" name=""/>
        <dsp:cNvSpPr/>
      </dsp:nvSpPr>
      <dsp:spPr>
        <a:xfrm>
          <a:off x="4952337" y="3155242"/>
          <a:ext cx="2404192" cy="768549"/>
        </a:xfrm>
        <a:prstGeom prst="roundRect">
          <a:avLst>
            <a:gd name="adj" fmla="val 10000"/>
          </a:avLst>
        </a:prstGeom>
        <a:solidFill>
          <a:srgbClr val="FFC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zh-CN" altLang="en-US" sz="1700" b="1" kern="1200" dirty="0">
              <a:solidFill>
                <a:schemeClr val="tx1"/>
              </a:solidFill>
              <a:latin typeface="Arial" charset="0"/>
              <a:ea typeface="微软雅黑" pitchFamily="34" charset="-122"/>
              <a:sym typeface="Arial" charset="0"/>
            </a:rPr>
            <a:t>局部通风系统</a:t>
          </a:r>
        </a:p>
      </dsp:txBody>
      <dsp:txXfrm>
        <a:off x="4974847" y="3177752"/>
        <a:ext cx="2359172" cy="7235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4D6290-BD6B-419D-95FF-F0278B8C2154}">
      <dsp:nvSpPr>
        <dsp:cNvPr id="0" name=""/>
        <dsp:cNvSpPr/>
      </dsp:nvSpPr>
      <dsp:spPr>
        <a:xfrm>
          <a:off x="2447001" y="1580461"/>
          <a:ext cx="1201996" cy="120199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latin typeface="Arial" charset="0"/>
              <a:ea typeface="微软雅黑" pitchFamily="34" charset="-122"/>
              <a:sym typeface="Arial" charset="0"/>
            </a:rPr>
            <a:t>排风罩</a:t>
          </a:r>
        </a:p>
      </dsp:txBody>
      <dsp:txXfrm>
        <a:off x="2623029" y="1756489"/>
        <a:ext cx="849940" cy="849940"/>
      </dsp:txXfrm>
    </dsp:sp>
    <dsp:sp modelId="{AB69EBE0-2417-481A-B960-9D8D7076CA98}">
      <dsp:nvSpPr>
        <dsp:cNvPr id="0" name=""/>
        <dsp:cNvSpPr/>
      </dsp:nvSpPr>
      <dsp:spPr>
        <a:xfrm rot="16200000">
          <a:off x="2866418" y="1381133"/>
          <a:ext cx="363163" cy="35492"/>
        </a:xfrm>
        <a:custGeom>
          <a:avLst/>
          <a:gdLst/>
          <a:ahLst/>
          <a:cxnLst/>
          <a:rect l="0" t="0" r="0" b="0"/>
          <a:pathLst>
            <a:path>
              <a:moveTo>
                <a:pt x="0" y="17746"/>
              </a:moveTo>
              <a:lnTo>
                <a:pt x="363163" y="177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3038920" y="1389800"/>
        <a:ext cx="18158" cy="18158"/>
      </dsp:txXfrm>
    </dsp:sp>
    <dsp:sp modelId="{71890BA5-3E5C-4BBA-A6A6-0C3B5BEBD090}">
      <dsp:nvSpPr>
        <dsp:cNvPr id="0" name=""/>
        <dsp:cNvSpPr/>
      </dsp:nvSpPr>
      <dsp:spPr>
        <a:xfrm>
          <a:off x="2447001" y="15301"/>
          <a:ext cx="1201996" cy="120199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latin typeface="Arial" charset="0"/>
              <a:ea typeface="微软雅黑" pitchFamily="34" charset="-122"/>
              <a:sym typeface="Arial" charset="0"/>
            </a:rPr>
            <a:t>柜式排风罩</a:t>
          </a:r>
        </a:p>
      </dsp:txBody>
      <dsp:txXfrm>
        <a:off x="2623029" y="191329"/>
        <a:ext cx="849940" cy="849940"/>
      </dsp:txXfrm>
    </dsp:sp>
    <dsp:sp modelId="{374A968F-6E81-48EE-8AA6-08629AE2D36A}">
      <dsp:nvSpPr>
        <dsp:cNvPr id="0" name=""/>
        <dsp:cNvSpPr/>
      </dsp:nvSpPr>
      <dsp:spPr>
        <a:xfrm rot="20520000">
          <a:off x="3610696" y="1921882"/>
          <a:ext cx="363163" cy="35492"/>
        </a:xfrm>
        <a:custGeom>
          <a:avLst/>
          <a:gdLst/>
          <a:ahLst/>
          <a:cxnLst/>
          <a:rect l="0" t="0" r="0" b="0"/>
          <a:pathLst>
            <a:path>
              <a:moveTo>
                <a:pt x="0" y="17746"/>
              </a:moveTo>
              <a:lnTo>
                <a:pt x="363163" y="177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3783198" y="1930549"/>
        <a:ext cx="18158" cy="18158"/>
      </dsp:txXfrm>
    </dsp:sp>
    <dsp:sp modelId="{AA45F5C8-C1B6-46DC-A0C7-25975E29179B}">
      <dsp:nvSpPr>
        <dsp:cNvPr id="0" name=""/>
        <dsp:cNvSpPr/>
      </dsp:nvSpPr>
      <dsp:spPr>
        <a:xfrm>
          <a:off x="3935557" y="1096800"/>
          <a:ext cx="1201996" cy="120199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latin typeface="Arial" charset="0"/>
              <a:ea typeface="微软雅黑" pitchFamily="34" charset="-122"/>
              <a:sym typeface="Arial" charset="0"/>
            </a:rPr>
            <a:t>密闭罩</a:t>
          </a:r>
        </a:p>
      </dsp:txBody>
      <dsp:txXfrm>
        <a:off x="4111585" y="1272828"/>
        <a:ext cx="849940" cy="849940"/>
      </dsp:txXfrm>
    </dsp:sp>
    <dsp:sp modelId="{5C33986E-7419-4B48-B1E8-B8692D09FC04}">
      <dsp:nvSpPr>
        <dsp:cNvPr id="0" name=""/>
        <dsp:cNvSpPr/>
      </dsp:nvSpPr>
      <dsp:spPr>
        <a:xfrm rot="3240000">
          <a:off x="3326407" y="2796833"/>
          <a:ext cx="363163" cy="35492"/>
        </a:xfrm>
        <a:custGeom>
          <a:avLst/>
          <a:gdLst/>
          <a:ahLst/>
          <a:cxnLst/>
          <a:rect l="0" t="0" r="0" b="0"/>
          <a:pathLst>
            <a:path>
              <a:moveTo>
                <a:pt x="0" y="17746"/>
              </a:moveTo>
              <a:lnTo>
                <a:pt x="363163" y="177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3498909" y="2805500"/>
        <a:ext cx="18158" cy="18158"/>
      </dsp:txXfrm>
    </dsp:sp>
    <dsp:sp modelId="{54B35F4B-BBCA-465C-9B34-5668AACB1BFE}">
      <dsp:nvSpPr>
        <dsp:cNvPr id="0" name=""/>
        <dsp:cNvSpPr/>
      </dsp:nvSpPr>
      <dsp:spPr>
        <a:xfrm>
          <a:off x="3366979" y="2846702"/>
          <a:ext cx="1201996" cy="120199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latin typeface="Arial" charset="0"/>
              <a:ea typeface="微软雅黑" pitchFamily="34" charset="-122"/>
              <a:sym typeface="Arial" charset="0"/>
            </a:rPr>
            <a:t>外部吸气罩</a:t>
          </a:r>
        </a:p>
      </dsp:txBody>
      <dsp:txXfrm>
        <a:off x="3543007" y="3022730"/>
        <a:ext cx="849940" cy="849940"/>
      </dsp:txXfrm>
    </dsp:sp>
    <dsp:sp modelId="{19EA8D02-9C7B-44A2-8B25-AC62DF8B9B8F}">
      <dsp:nvSpPr>
        <dsp:cNvPr id="0" name=""/>
        <dsp:cNvSpPr/>
      </dsp:nvSpPr>
      <dsp:spPr>
        <a:xfrm rot="7560000">
          <a:off x="2406429" y="2796833"/>
          <a:ext cx="363163" cy="35492"/>
        </a:xfrm>
        <a:custGeom>
          <a:avLst/>
          <a:gdLst/>
          <a:ahLst/>
          <a:cxnLst/>
          <a:rect l="0" t="0" r="0" b="0"/>
          <a:pathLst>
            <a:path>
              <a:moveTo>
                <a:pt x="0" y="17746"/>
              </a:moveTo>
              <a:lnTo>
                <a:pt x="363163" y="177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rot="10800000">
        <a:off x="2578932" y="2805500"/>
        <a:ext cx="18158" cy="18158"/>
      </dsp:txXfrm>
    </dsp:sp>
    <dsp:sp modelId="{6A1E5B78-01C3-406F-8BAD-352F6C6DB44C}">
      <dsp:nvSpPr>
        <dsp:cNvPr id="0" name=""/>
        <dsp:cNvSpPr/>
      </dsp:nvSpPr>
      <dsp:spPr>
        <a:xfrm>
          <a:off x="1527024" y="2846702"/>
          <a:ext cx="1201996" cy="120199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latin typeface="Arial" charset="0"/>
              <a:ea typeface="微软雅黑" pitchFamily="34" charset="-122"/>
              <a:sym typeface="Arial" charset="0"/>
            </a:rPr>
            <a:t>接受式吸气罩</a:t>
          </a:r>
        </a:p>
      </dsp:txBody>
      <dsp:txXfrm>
        <a:off x="1703052" y="3022730"/>
        <a:ext cx="849940" cy="849940"/>
      </dsp:txXfrm>
    </dsp:sp>
    <dsp:sp modelId="{631185B5-7D99-43B1-9B68-DBDC18C59B9F}">
      <dsp:nvSpPr>
        <dsp:cNvPr id="0" name=""/>
        <dsp:cNvSpPr/>
      </dsp:nvSpPr>
      <dsp:spPr>
        <a:xfrm rot="11880000">
          <a:off x="2122140" y="1921882"/>
          <a:ext cx="363163" cy="35492"/>
        </a:xfrm>
        <a:custGeom>
          <a:avLst/>
          <a:gdLst/>
          <a:ahLst/>
          <a:cxnLst/>
          <a:rect l="0" t="0" r="0" b="0"/>
          <a:pathLst>
            <a:path>
              <a:moveTo>
                <a:pt x="0" y="17746"/>
              </a:moveTo>
              <a:lnTo>
                <a:pt x="363163" y="177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rot="10800000">
        <a:off x="2294643" y="1930549"/>
        <a:ext cx="18158" cy="18158"/>
      </dsp:txXfrm>
    </dsp:sp>
    <dsp:sp modelId="{C6D0082A-4E19-4F6B-9E51-D275D1286EDA}">
      <dsp:nvSpPr>
        <dsp:cNvPr id="0" name=""/>
        <dsp:cNvSpPr/>
      </dsp:nvSpPr>
      <dsp:spPr>
        <a:xfrm>
          <a:off x="958446" y="1096800"/>
          <a:ext cx="1201996" cy="120199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latin typeface="Arial" charset="0"/>
              <a:ea typeface="微软雅黑" pitchFamily="34" charset="-122"/>
              <a:sym typeface="Arial" charset="0"/>
            </a:rPr>
            <a:t>吹吸罩</a:t>
          </a:r>
        </a:p>
      </dsp:txBody>
      <dsp:txXfrm>
        <a:off x="1134474" y="1272828"/>
        <a:ext cx="849940" cy="849940"/>
      </dsp:txXfrm>
    </dsp:sp>
  </dsp:spTree>
</dsp:drawing>
</file>

<file path=ppt/diagrams/layout1.xml><?xml version="1.0" encoding="utf-8"?>
<dgm:layoutDef xmlns:dgm="http://schemas.openxmlformats.org/drawingml/2006/diagram" xmlns:a="http://schemas.openxmlformats.org/drawingml/2006/main" uniqueId="urn:microsoft.com/office/officeart/2005/8/layout/vList2#1">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1">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Sty" val="noArr"/>
              <dgm:param type="endSty" val="noArr"/>
              <dgm:param type="begPts" val="auto"/>
              <dgm:param type="endPts" val="auto"/>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1">
  <dgm:title val=""/>
  <dgm:desc val=""/>
  <dgm:catLst>
    <dgm:cat type="simple" pri="104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1B1744-BFCF-493E-9D5D-6B09D8186EB3}" type="datetimeFigureOut">
              <a:rPr lang="en-US" smtClean="0"/>
              <a:t>3/30/2020</a:t>
            </a:fld>
            <a:endParaRPr 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986C4F-1B15-4CE6-B747-AA01867582C1}"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75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76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77</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78</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79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8</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80</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81</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82</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83</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84</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85</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86</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87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86C4F-1B15-4CE6-B747-AA01867582C1}"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grpSp>
        <p:nvGrpSpPr>
          <p:cNvPr id="7" name="组合 6"/>
          <p:cNvGrpSpPr/>
          <p:nvPr userDrawn="1"/>
        </p:nvGrpSpPr>
        <p:grpSpPr>
          <a:xfrm>
            <a:off x="7421798" y="2425848"/>
            <a:ext cx="2599547" cy="2072335"/>
            <a:chOff x="7503886" y="1970815"/>
            <a:chExt cx="2599547" cy="2072335"/>
          </a:xfrm>
          <a:solidFill>
            <a:srgbClr val="88B40F"/>
          </a:solidFill>
        </p:grpSpPr>
        <p:sp>
          <p:nvSpPr>
            <p:cNvPr id="8" name="椭圆 7"/>
            <p:cNvSpPr/>
            <p:nvPr/>
          </p:nvSpPr>
          <p:spPr>
            <a:xfrm>
              <a:off x="7503886" y="1970815"/>
              <a:ext cx="1758553" cy="1758553"/>
            </a:xfrm>
            <a:prstGeom prst="ellipse">
              <a:avLst/>
            </a:prstGeom>
            <a:solidFill>
              <a:srgbClr val="007A3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8186058" y="2736864"/>
              <a:ext cx="1306286" cy="1306286"/>
            </a:xfrm>
            <a:prstGeom prst="ellipse">
              <a:avLst/>
            </a:prstGeom>
            <a:solidFill>
              <a:srgbClr val="007A3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9249415" y="2875350"/>
              <a:ext cx="854018" cy="854018"/>
            </a:xfrm>
            <a:prstGeom prst="ellipse">
              <a:avLst/>
            </a:prstGeom>
            <a:solidFill>
              <a:srgbClr val="007A37">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userDrawn="1"/>
        </p:nvGrpSpPr>
        <p:grpSpPr>
          <a:xfrm flipH="1">
            <a:off x="1962237" y="2511771"/>
            <a:ext cx="2599547" cy="2072335"/>
            <a:chOff x="1271166" y="2284597"/>
            <a:chExt cx="2599547" cy="2072335"/>
          </a:xfrm>
          <a:solidFill>
            <a:srgbClr val="88B40F"/>
          </a:solidFill>
        </p:grpSpPr>
        <p:sp>
          <p:nvSpPr>
            <p:cNvPr id="12" name="椭圆 11"/>
            <p:cNvSpPr/>
            <p:nvPr/>
          </p:nvSpPr>
          <p:spPr>
            <a:xfrm>
              <a:off x="1271166" y="2284597"/>
              <a:ext cx="1758553" cy="1758553"/>
            </a:xfrm>
            <a:prstGeom prst="ellipse">
              <a:avLst/>
            </a:prstGeom>
            <a:solidFill>
              <a:srgbClr val="007A3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953338" y="3050646"/>
              <a:ext cx="1306286" cy="1306286"/>
            </a:xfrm>
            <a:prstGeom prst="ellipse">
              <a:avLst/>
            </a:prstGeom>
            <a:solidFill>
              <a:srgbClr val="007A3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3016695" y="3189132"/>
              <a:ext cx="854018" cy="854018"/>
            </a:xfrm>
            <a:prstGeom prst="ellipse">
              <a:avLst/>
            </a:prstGeom>
            <a:solidFill>
              <a:srgbClr val="007A37">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 9"/>
          <p:cNvGrpSpPr/>
          <p:nvPr userDrawn="1"/>
        </p:nvGrpSpPr>
        <p:grpSpPr>
          <a:xfrm>
            <a:off x="4143657" y="1469396"/>
            <a:ext cx="3671455" cy="3671455"/>
            <a:chOff x="2736273" y="748180"/>
            <a:chExt cx="3671455" cy="3671455"/>
          </a:xfrm>
        </p:grpSpPr>
        <p:sp>
          <p:nvSpPr>
            <p:cNvPr id="16" name="椭圆 15"/>
            <p:cNvSpPr/>
            <p:nvPr/>
          </p:nvSpPr>
          <p:spPr>
            <a:xfrm>
              <a:off x="2736273" y="748180"/>
              <a:ext cx="3671455" cy="3671455"/>
            </a:xfrm>
            <a:prstGeom prst="ellipse">
              <a:avLst/>
            </a:prstGeom>
            <a:solidFill>
              <a:srgbClr val="007A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103154"/>
                </a:solidFill>
              </a:endParaRPr>
            </a:p>
          </p:txBody>
        </p:sp>
        <p:sp>
          <p:nvSpPr>
            <p:cNvPr id="17" name="矩形 16"/>
            <p:cNvSpPr/>
            <p:nvPr/>
          </p:nvSpPr>
          <p:spPr>
            <a:xfrm>
              <a:off x="4494148" y="1790555"/>
              <a:ext cx="184731" cy="707886"/>
            </a:xfrm>
            <a:prstGeom prst="rect">
              <a:avLst/>
            </a:prstGeom>
          </p:spPr>
          <p:txBody>
            <a:bodyPr wrap="none">
              <a:spAutoFit/>
            </a:bodyPr>
            <a:lstStyle/>
            <a:p>
              <a:pPr algn="ctr"/>
              <a:endParaRPr kumimoji="1" lang="en-US" altLang="zh-CN" sz="4000" b="1" dirty="0">
                <a:solidFill>
                  <a:schemeClr val="bg1"/>
                </a:solidFil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获取资料咨询微信：ansyingsj1]">
    <p:spTree>
      <p:nvGrpSpPr>
        <p:cNvPr id="1" name=""/>
        <p:cNvGrpSpPr/>
        <p:nvPr/>
      </p:nvGrpSpPr>
      <p:grpSpPr>
        <a:xfrm>
          <a:off x="0" y="0"/>
          <a:ext cx="0" cy="0"/>
          <a:chOff x="0" y="0"/>
          <a:chExt cx="0" cy="0"/>
        </a:xfrm>
      </p:grpSpPr>
      <p:sp>
        <p:nvSpPr>
          <p:cNvPr id="2" name="标题 1"/>
          <p:cNvSpPr>
            <a:spLocks noGrp="1"/>
          </p:cNvSpPr>
          <p:nvPr>
            <p:ph type="title"/>
          </p:nvPr>
        </p:nvSpPr>
        <p:spPr>
          <a:xfrm>
            <a:off x="843749" y="543840"/>
            <a:ext cx="3808933" cy="825045"/>
          </a:xfrm>
          <a:prstGeom prst="rect">
            <a:avLst/>
          </a:prstGeom>
        </p:spPr>
        <p:txBody>
          <a:bodyPr>
            <a:normAutofit/>
          </a:bodyPr>
          <a:lstStyle>
            <a:lvl1pPr>
              <a:defRPr sz="3200" b="1"/>
            </a:lvl1pPr>
          </a:lstStyle>
          <a:p>
            <a:r>
              <a:rPr lang="zh-CN" altLang="en-US" dirty="0"/>
              <a:t>单击此处添加标题</a:t>
            </a:r>
          </a:p>
        </p:txBody>
      </p:sp>
      <p:sp>
        <p:nvSpPr>
          <p:cNvPr id="7" name="矩形 6"/>
          <p:cNvSpPr/>
          <p:nvPr userDrawn="1"/>
        </p:nvSpPr>
        <p:spPr>
          <a:xfrm>
            <a:off x="0" y="0"/>
            <a:ext cx="624114" cy="119017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userDrawn="1"/>
        </p:nvCxnSpPr>
        <p:spPr>
          <a:xfrm>
            <a:off x="624114" y="543840"/>
            <a:ext cx="358140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userDrawn="1"/>
        </p:nvSpPr>
        <p:spPr>
          <a:xfrm>
            <a:off x="10813770" y="6523718"/>
            <a:ext cx="2027583" cy="307777"/>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dirty="0">
                <a:solidFill>
                  <a:schemeClr val="bg1">
                    <a:lumMod val="50000"/>
                  </a:schemeClr>
                </a:solidFill>
              </a:rPr>
              <a:t>www.safeboy.cn</a:t>
            </a:r>
          </a:p>
        </p:txBody>
      </p:sp>
      <p:sp>
        <p:nvSpPr>
          <p:cNvPr id="6" name="文本占位符 5"/>
          <p:cNvSpPr txBox="1"/>
          <p:nvPr userDrawn="1"/>
        </p:nvSpPr>
        <p:spPr>
          <a:xfrm>
            <a:off x="2" y="2549364"/>
            <a:ext cx="12191999" cy="584775"/>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9pPr>
          </a:lstStyle>
          <a:p>
            <a:pPr marL="0" marR="0" lvl="0" indent="0" algn="ctr" defTabSz="913765" rtl="0" eaLnBrk="1" fontAlgn="auto" latinLnBrk="0" hangingPunct="1">
              <a:lnSpc>
                <a:spcPct val="100000"/>
              </a:lnSpc>
              <a:spcBef>
                <a:spcPct val="20000"/>
              </a:spcBef>
              <a:spcAft>
                <a:spcPts val="0"/>
              </a:spcAft>
              <a:buClrTx/>
              <a:buSzTx/>
              <a:buFont typeface="Arial" charset="0"/>
              <a:buNone/>
              <a:defRPr/>
            </a:pPr>
            <a:r>
              <a:rPr kumimoji="0" lang="zh-CN" altLang="en-US" sz="3200" b="1" i="0" u="none" strike="noStrike" kern="1200" cap="none" spc="0" normalizeH="0" baseline="0" noProof="0">
                <a:ln>
                  <a:noFill/>
                </a:ln>
                <a:solidFill>
                  <a:srgbClr val="FBFBFB"/>
                </a:solidFill>
                <a:effectLst/>
                <a:uLnTx/>
                <a:uFillTx/>
                <a:latin typeface="Arial" charset="0"/>
                <a:ea typeface="微软雅黑" pitchFamily="34" charset="-122"/>
                <a:cs typeface="+mn-ea"/>
                <a:sym typeface="Arial" charset="0"/>
              </a:rPr>
              <a:t>更多</a:t>
            </a:r>
            <a:r>
              <a:rPr kumimoji="0" lang="en-US" altLang="zh-CN" sz="3200" b="1" i="0" u="none" strike="noStrike" kern="1200" cap="none" spc="0" normalizeH="0" baseline="0" noProof="0">
                <a:ln>
                  <a:noFill/>
                </a:ln>
                <a:solidFill>
                  <a:srgbClr val="FBFBFB"/>
                </a:solidFill>
                <a:effectLst/>
                <a:uLnTx/>
                <a:uFillTx/>
                <a:latin typeface="Arial" charset="0"/>
                <a:ea typeface="微软雅黑" pitchFamily="34" charset="-122"/>
                <a:cs typeface="+mn-ea"/>
                <a:sym typeface="Arial" charset="0"/>
              </a:rPr>
              <a:t>EHS</a:t>
            </a:r>
            <a:r>
              <a:rPr kumimoji="0" lang="zh-CN" altLang="en-US" sz="3200" b="1" i="0" u="none" strike="noStrike" kern="1200" cap="none" spc="0" normalizeH="0" baseline="0" noProof="0">
                <a:ln>
                  <a:noFill/>
                </a:ln>
                <a:solidFill>
                  <a:srgbClr val="FBFBFB"/>
                </a:solidFill>
                <a:effectLst/>
                <a:uLnTx/>
                <a:uFillTx/>
                <a:latin typeface="Arial" charset="0"/>
                <a:ea typeface="微软雅黑" pitchFamily="34" charset="-122"/>
                <a:cs typeface="+mn-ea"/>
                <a:sym typeface="Arial" charset="0"/>
              </a:rPr>
              <a:t>独家精品资料，请咨询“安应管家”微信号：</a:t>
            </a:r>
            <a:r>
              <a:rPr kumimoji="0" lang="en-US" altLang="zh-CN" sz="3200" b="1" i="0" u="none" strike="noStrike" kern="1200" cap="none" spc="0" normalizeH="0" baseline="0" noProof="0">
                <a:ln>
                  <a:noFill/>
                </a:ln>
                <a:solidFill>
                  <a:srgbClr val="FBFBFB"/>
                </a:solidFill>
                <a:effectLst/>
                <a:uLnTx/>
                <a:uFillTx/>
                <a:latin typeface="Arial" charset="0"/>
                <a:ea typeface="微软雅黑" pitchFamily="34" charset="-122"/>
                <a:cs typeface="+mn-ea"/>
                <a:sym typeface="Arial" charset="0"/>
              </a:rPr>
              <a:t>ansyingsj1</a:t>
            </a:r>
            <a:endParaRPr kumimoji="0" lang="en-US" altLang="en-US" sz="3200" b="1" i="0" u="none" strike="noStrike" kern="1200" cap="none" spc="0" normalizeH="0" baseline="0" noProof="0" dirty="0">
              <a:ln>
                <a:noFill/>
              </a:ln>
              <a:solidFill>
                <a:srgbClr val="FBFBFB"/>
              </a:solidFill>
              <a:effectLst/>
              <a:uLnTx/>
              <a:uFillTx/>
              <a:latin typeface="Arial" charset="0"/>
              <a:ea typeface="微软雅黑" pitchFamily="34" charset="-122"/>
              <a:cs typeface="+mn-cs"/>
              <a:sym typeface="Arial" charset="0"/>
            </a:endParaRPr>
          </a:p>
        </p:txBody>
      </p:sp>
      <p:pic>
        <p:nvPicPr>
          <p:cNvPr id="4" name="图片 3"/>
          <p:cNvPicPr>
            <a:picLocks noChangeAspect="1"/>
          </p:cNvPicPr>
          <p:nvPr userDrawn="1"/>
        </p:nvPicPr>
        <p:blipFill>
          <a:blip r:embed="rId2"/>
          <a:stretch>
            <a:fillRect/>
          </a:stretch>
        </p:blipFill>
        <p:spPr>
          <a:xfrm>
            <a:off x="-88928" y="4871599"/>
            <a:ext cx="12369856" cy="86570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TextBox 1"/>
          <p:cNvSpPr txBox="1"/>
          <p:nvPr userDrawn="1"/>
        </p:nvSpPr>
        <p:spPr>
          <a:xfrm>
            <a:off x="10813770" y="6523718"/>
            <a:ext cx="2027583" cy="307777"/>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dirty="0">
                <a:solidFill>
                  <a:schemeClr val="bg1">
                    <a:lumMod val="50000"/>
                  </a:schemeClr>
                </a:solidFill>
              </a:rPr>
              <a:t>www.safeboy.cn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获取资料咨询微信：ansyingsj1">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D6FE62-3F04-48CF-9E35-F1B645BF6C5C}" type="datetimeFigureOut">
              <a:rPr lang="en-US" smtClean="0"/>
              <a:t>3/30/2020</a:t>
            </a:fld>
            <a:endParaRPr 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ltLang="zh-CN" dirty="0"/>
              <a:t>www.safeboy.cn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文本占位符 5"/>
          <p:cNvSpPr txBox="1"/>
          <p:nvPr userDrawn="1"/>
        </p:nvSpPr>
        <p:spPr>
          <a:xfrm>
            <a:off x="2" y="2549364"/>
            <a:ext cx="12191999" cy="584775"/>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9pPr>
          </a:lstStyle>
          <a:p>
            <a:pPr marL="0" marR="0" lvl="0" indent="0" algn="ctr" defTabSz="913765" rtl="0" eaLnBrk="1" fontAlgn="auto" latinLnBrk="0" hangingPunct="1">
              <a:lnSpc>
                <a:spcPct val="100000"/>
              </a:lnSpc>
              <a:spcBef>
                <a:spcPct val="20000"/>
              </a:spcBef>
              <a:spcAft>
                <a:spcPts val="0"/>
              </a:spcAft>
              <a:buClrTx/>
              <a:buSzTx/>
              <a:buFont typeface="Arial" charset="0"/>
              <a:buNone/>
              <a:defRPr/>
            </a:pPr>
            <a:r>
              <a:rPr kumimoji="0" lang="zh-CN" altLang="en-US" sz="3200" b="1" i="0" u="none" strike="noStrike" kern="1200" cap="none" spc="0" normalizeH="0" baseline="0" noProof="0">
                <a:ln>
                  <a:noFill/>
                </a:ln>
                <a:solidFill>
                  <a:srgbClr val="FBFBFB"/>
                </a:solidFill>
                <a:effectLst/>
                <a:uLnTx/>
                <a:uFillTx/>
                <a:latin typeface="Arial" charset="0"/>
                <a:ea typeface="微软雅黑" pitchFamily="34" charset="-122"/>
                <a:cs typeface="+mn-ea"/>
                <a:sym typeface="Arial" charset="0"/>
              </a:rPr>
              <a:t>更多</a:t>
            </a:r>
            <a:r>
              <a:rPr kumimoji="0" lang="en-US" altLang="zh-CN" sz="3200" b="1" i="0" u="none" strike="noStrike" kern="1200" cap="none" spc="0" normalizeH="0" baseline="0" noProof="0">
                <a:ln>
                  <a:noFill/>
                </a:ln>
                <a:solidFill>
                  <a:srgbClr val="FBFBFB"/>
                </a:solidFill>
                <a:effectLst/>
                <a:uLnTx/>
                <a:uFillTx/>
                <a:latin typeface="Arial" charset="0"/>
                <a:ea typeface="微软雅黑" pitchFamily="34" charset="-122"/>
                <a:cs typeface="+mn-ea"/>
                <a:sym typeface="Arial" charset="0"/>
              </a:rPr>
              <a:t>EHS</a:t>
            </a:r>
            <a:r>
              <a:rPr kumimoji="0" lang="zh-CN" altLang="en-US" sz="3200" b="1" i="0" u="none" strike="noStrike" kern="1200" cap="none" spc="0" normalizeH="0" baseline="0" noProof="0">
                <a:ln>
                  <a:noFill/>
                </a:ln>
                <a:solidFill>
                  <a:srgbClr val="FBFBFB"/>
                </a:solidFill>
                <a:effectLst/>
                <a:uLnTx/>
                <a:uFillTx/>
                <a:latin typeface="Arial" charset="0"/>
                <a:ea typeface="微软雅黑" pitchFamily="34" charset="-122"/>
                <a:cs typeface="+mn-ea"/>
                <a:sym typeface="Arial" charset="0"/>
              </a:rPr>
              <a:t>独家精品资料，请咨询“安应管家”微信号：</a:t>
            </a:r>
            <a:r>
              <a:rPr kumimoji="0" lang="en-US" altLang="zh-CN" sz="3200" b="1" i="0" u="none" strike="noStrike" kern="1200" cap="none" spc="0" normalizeH="0" baseline="0" noProof="0">
                <a:ln>
                  <a:noFill/>
                </a:ln>
                <a:solidFill>
                  <a:srgbClr val="FBFBFB"/>
                </a:solidFill>
                <a:effectLst/>
                <a:uLnTx/>
                <a:uFillTx/>
                <a:latin typeface="Arial" charset="0"/>
                <a:ea typeface="微软雅黑" pitchFamily="34" charset="-122"/>
                <a:cs typeface="+mn-ea"/>
                <a:sym typeface="Arial" charset="0"/>
              </a:rPr>
              <a:t>ansyingsj1</a:t>
            </a:r>
            <a:endParaRPr kumimoji="0" lang="en-US" altLang="en-US" sz="3200" b="1" i="0" u="none" strike="noStrike" kern="1200" cap="none" spc="0" normalizeH="0" baseline="0" noProof="0" dirty="0">
              <a:ln>
                <a:noFill/>
              </a:ln>
              <a:solidFill>
                <a:srgbClr val="FBFBFB"/>
              </a:solidFill>
              <a:effectLst/>
              <a:uLnTx/>
              <a:uFillTx/>
              <a:latin typeface="Arial" charset="0"/>
              <a:ea typeface="微软雅黑" pitchFamily="34" charset="-122"/>
              <a:cs typeface="+mn-cs"/>
              <a:sym typeface="Arial" charset="0"/>
            </a:endParaRPr>
          </a:p>
        </p:txBody>
      </p:sp>
    </p:spTree>
  </p:cSld>
  <p:clrMap bg1="lt1" tx1="dk1" bg2="lt2" tx2="dk2" accent1="accent1" accent2="accent2" accent3="accent3" accent4="accent4" accent5="accent5" accent6="accent6" hlink="hlink" folHlink="folHlink"/>
  <p:sldLayoutIdLst>
    <p:sldLayoutId id="2147483653" r:id="rId1"/>
  </p:sldLayoutIdLst>
  <p:txStyles>
    <p:titleStyle>
      <a:lvl1pPr algn="l" defTabSz="91376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3765"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3765"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3765"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3765"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3765"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6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34.jpeg"/><Relationship Id="rId4" Type="http://schemas.openxmlformats.org/officeDocument/2006/relationships/image" Target="../media/image33.jpeg"/></Relationships>
</file>

<file path=ppt/slides/_rels/slide6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G:/2017/&#36890;&#24030;&#21306;&#23433;&#30417;&#23616;&#39033;&#30446;/&#36890;&#24030;&#30417;&#31649;&#20154;&#21592;&#22521;&#35757;2017.03.22/http:/multimedia.mmm.com/mws/mediawebserver.dyn?vvvvvvdbnGJvPZwvIZwvvvWA5GXS&amp;ptG-" TargetMode="External"/><Relationship Id="rId4" Type="http://schemas.openxmlformats.org/officeDocument/2006/relationships/image" Target="../media/image36.jpeg"/></Relationships>
</file>

<file path=ppt/slides/_rels/slide6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64.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50.jpeg"/><Relationship Id="rId3" Type="http://schemas.openxmlformats.org/officeDocument/2006/relationships/image" Target="../media/image40.jpeg"/><Relationship Id="rId7" Type="http://schemas.openxmlformats.org/officeDocument/2006/relationships/image" Target="../media/image44.jpeg"/><Relationship Id="rId12" Type="http://schemas.openxmlformats.org/officeDocument/2006/relationships/image" Target="../media/image49.jpe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43.jpeg"/><Relationship Id="rId11" Type="http://schemas.openxmlformats.org/officeDocument/2006/relationships/image" Target="../media/image48.jpeg"/><Relationship Id="rId5" Type="http://schemas.openxmlformats.org/officeDocument/2006/relationships/image" Target="../media/image42.jpeg"/><Relationship Id="rId10" Type="http://schemas.openxmlformats.org/officeDocument/2006/relationships/image" Target="../media/image47.jpeg"/><Relationship Id="rId4" Type="http://schemas.openxmlformats.org/officeDocument/2006/relationships/image" Target="../media/image41.jpeg"/><Relationship Id="rId9" Type="http://schemas.openxmlformats.org/officeDocument/2006/relationships/image" Target="../media/image46.jpeg"/></Relationships>
</file>

<file path=ppt/slides/_rels/slide6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66.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jpeg"/><Relationship Id="rId10" Type="http://schemas.openxmlformats.org/officeDocument/2006/relationships/image" Target="../media/image60.png"/><Relationship Id="rId4" Type="http://schemas.openxmlformats.org/officeDocument/2006/relationships/image" Target="../media/image54.jpeg"/><Relationship Id="rId9" Type="http://schemas.openxmlformats.org/officeDocument/2006/relationships/image" Target="../media/image59.png"/></Relationships>
</file>

<file path=ppt/slides/_rels/slide6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59138" y="2398599"/>
            <a:ext cx="3433429" cy="1690271"/>
          </a:xfrm>
          <a:prstGeom prst="rect">
            <a:avLst/>
          </a:prstGeom>
        </p:spPr>
        <p:txBody>
          <a:bodyPr wrap="square">
            <a:spAutoFit/>
          </a:bodyPr>
          <a:lstStyle/>
          <a:p>
            <a:pPr algn="ctr">
              <a:lnSpc>
                <a:spcPts val="6500"/>
              </a:lnSpc>
            </a:pPr>
            <a:r>
              <a:rPr kumimoji="1" lang="zh-CN" altLang="en-US" sz="4200" b="1" dirty="0">
                <a:solidFill>
                  <a:schemeClr val="bg1"/>
                </a:solidFill>
                <a:latin typeface="Arial" charset="0"/>
                <a:ea typeface="微软雅黑" pitchFamily="34" charset="-122"/>
                <a:sym typeface="Arial" charset="0"/>
              </a:rPr>
              <a:t>职业卫生日常管理工作要点</a:t>
            </a:r>
            <a:endParaRPr kumimoji="1" lang="en-US" altLang="zh-CN" sz="4200" b="1" dirty="0">
              <a:solidFill>
                <a:schemeClr val="bg1"/>
              </a:solidFill>
              <a:latin typeface="Arial" charset="0"/>
              <a:ea typeface="微软雅黑" pitchFamily="34" charset="-122"/>
              <a:sym typeface="Arial" charset="0"/>
            </a:endParaRPr>
          </a:p>
        </p:txBody>
      </p:sp>
    </p:spTree>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624114" cy="119017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cxnSp>
        <p:nvCxnSpPr>
          <p:cNvPr id="18" name="直接连接符 17"/>
          <p:cNvCxnSpPr/>
          <p:nvPr/>
        </p:nvCxnSpPr>
        <p:spPr>
          <a:xfrm>
            <a:off x="624114" y="543840"/>
            <a:ext cx="589280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文本框 3"/>
          <p:cNvSpPr txBox="1"/>
          <p:nvPr/>
        </p:nvSpPr>
        <p:spPr>
          <a:xfrm>
            <a:off x="120471" y="521241"/>
            <a:ext cx="6032421" cy="711092"/>
          </a:xfrm>
          <a:prstGeom prst="rect">
            <a:avLst/>
          </a:prstGeom>
          <a:noFill/>
        </p:spPr>
        <p:txBody>
          <a:bodyPr wrap="none" rtlCol="0">
            <a:spAutoFit/>
          </a:bodyPr>
          <a:lstStyle/>
          <a:p>
            <a:pPr lvl="1">
              <a:lnSpc>
                <a:spcPct val="150000"/>
              </a:lnSpc>
            </a:pPr>
            <a:r>
              <a:rPr kumimoji="1" lang="zh-CN" altLang="en-US" sz="3000" b="1" dirty="0">
                <a:solidFill>
                  <a:srgbClr val="103154"/>
                </a:solidFill>
                <a:latin typeface="Arial" charset="0"/>
                <a:ea typeface="微软雅黑" pitchFamily="34" charset="-122"/>
                <a:sym typeface="Arial" charset="0"/>
              </a:rPr>
              <a:t>（一）职业卫生管理机构及人员</a:t>
            </a:r>
            <a:endParaRPr kumimoji="1" lang="en-US" altLang="zh-CN" sz="3000" b="1" dirty="0">
              <a:solidFill>
                <a:srgbClr val="103154"/>
              </a:solidFill>
              <a:latin typeface="Arial" charset="0"/>
              <a:ea typeface="微软雅黑" pitchFamily="34" charset="-122"/>
              <a:sym typeface="Arial" charset="0"/>
            </a:endParaRPr>
          </a:p>
        </p:txBody>
      </p:sp>
      <p:sp>
        <p:nvSpPr>
          <p:cNvPr id="6" name="内容占位符 2"/>
          <p:cNvSpPr txBox="1"/>
          <p:nvPr/>
        </p:nvSpPr>
        <p:spPr>
          <a:xfrm>
            <a:off x="995587" y="1452338"/>
            <a:ext cx="10311040" cy="4321175"/>
          </a:xfrm>
          <a:prstGeom prst="rect">
            <a:avLst/>
          </a:prstGeom>
        </p:spPr>
        <p:txBody>
          <a:bodyPr vert="horz" wrap="square" lIns="91440" tIns="45720" rIns="91440" bIns="45720" anchor="t"/>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marL="0" indent="0">
              <a:lnSpc>
                <a:spcPct val="150000"/>
              </a:lnSpc>
              <a:buNone/>
            </a:pPr>
            <a:r>
              <a:rPr lang="en-US" altLang="zh-CN" sz="2400" b="1" dirty="0">
                <a:latin typeface="Arial" charset="0"/>
                <a:ea typeface="微软雅黑" pitchFamily="34" charset="-122"/>
                <a:sym typeface="Arial" charset="0"/>
              </a:rPr>
              <a:t>47</a:t>
            </a:r>
            <a:r>
              <a:rPr lang="zh-CN" altLang="en-US" sz="2400" b="1" dirty="0">
                <a:latin typeface="Arial" charset="0"/>
                <a:ea typeface="微软雅黑" pitchFamily="34" charset="-122"/>
                <a:sym typeface="Arial" charset="0"/>
              </a:rPr>
              <a:t>号令：</a:t>
            </a:r>
            <a:r>
              <a:rPr lang="zh-CN" altLang="en-US" sz="2400" dirty="0">
                <a:latin typeface="Arial" charset="0"/>
                <a:ea typeface="微软雅黑" pitchFamily="34" charset="-122"/>
                <a:sym typeface="Arial" charset="0"/>
              </a:rPr>
              <a:t>用人单位的主要负责人和职业卫生管理人员应当具备与本单位所从事的生产经营活动相适应的职业卫生知识和管理能力，并接受职业卫生培训。</a:t>
            </a:r>
            <a:endParaRPr lang="en-US" altLang="zh-CN" sz="2400" dirty="0">
              <a:latin typeface="Arial" charset="0"/>
              <a:ea typeface="微软雅黑" pitchFamily="34" charset="-122"/>
              <a:sym typeface="Arial" charset="0"/>
            </a:endParaRPr>
          </a:p>
          <a:p>
            <a:pPr marL="0" indent="0">
              <a:lnSpc>
                <a:spcPct val="150000"/>
              </a:lnSpc>
              <a:buNone/>
            </a:pPr>
            <a:r>
              <a:rPr lang="zh-CN" altLang="en-US" sz="2400" b="1" dirty="0">
                <a:latin typeface="Arial" charset="0"/>
                <a:ea typeface="微软雅黑" pitchFamily="34" charset="-122"/>
                <a:sym typeface="Arial" charset="0"/>
              </a:rPr>
              <a:t>要点：</a:t>
            </a:r>
            <a:endParaRPr lang="en-US" altLang="zh-CN" sz="2400" b="1" dirty="0">
              <a:latin typeface="Arial" charset="0"/>
              <a:ea typeface="微软雅黑" pitchFamily="34" charset="-122"/>
              <a:sym typeface="Arial" charset="0"/>
            </a:endParaRPr>
          </a:p>
          <a:p>
            <a:pPr lvl="1">
              <a:lnSpc>
                <a:spcPct val="150000"/>
              </a:lnSpc>
              <a:buFont typeface="Wingdings" charset="2"/>
              <a:buChar char="u"/>
            </a:pPr>
            <a:r>
              <a:rPr lang="zh-CN" altLang="en-US" sz="2000" dirty="0">
                <a:solidFill>
                  <a:srgbClr val="FF0000"/>
                </a:solidFill>
                <a:latin typeface="Arial" charset="0"/>
                <a:ea typeface="微软雅黑" pitchFamily="34" charset="-122"/>
                <a:sym typeface="Arial" charset="0"/>
              </a:rPr>
              <a:t>主要负责人注明职务（法人</a:t>
            </a:r>
            <a:r>
              <a:rPr lang="en-US" altLang="zh-CN" sz="2000" dirty="0">
                <a:solidFill>
                  <a:srgbClr val="FF0000"/>
                </a:solidFill>
                <a:latin typeface="Arial" charset="0"/>
                <a:ea typeface="微软雅黑" pitchFamily="34" charset="-122"/>
                <a:sym typeface="Arial" charset="0"/>
              </a:rPr>
              <a:t>or</a:t>
            </a:r>
            <a:r>
              <a:rPr lang="zh-CN" altLang="en-US" sz="2000" dirty="0">
                <a:solidFill>
                  <a:srgbClr val="FF0000"/>
                </a:solidFill>
                <a:latin typeface="Arial" charset="0"/>
                <a:ea typeface="微软雅黑" pitchFamily="34" charset="-122"/>
                <a:sym typeface="Arial" charset="0"/>
              </a:rPr>
              <a:t>分管领导）</a:t>
            </a:r>
            <a:endParaRPr lang="en-US" altLang="zh-CN" sz="2000" dirty="0">
              <a:solidFill>
                <a:srgbClr val="FF0000"/>
              </a:solidFill>
              <a:latin typeface="Arial" charset="0"/>
              <a:ea typeface="微软雅黑" pitchFamily="34" charset="-122"/>
              <a:sym typeface="Arial" charset="0"/>
            </a:endParaRPr>
          </a:p>
          <a:p>
            <a:pPr marL="457200" lvl="1" indent="0">
              <a:lnSpc>
                <a:spcPct val="150000"/>
              </a:lnSpc>
              <a:buNone/>
            </a:pPr>
            <a:r>
              <a:rPr lang="zh-CN" altLang="en-US" sz="2000" dirty="0">
                <a:solidFill>
                  <a:srgbClr val="FF0000"/>
                </a:solidFill>
                <a:latin typeface="Arial" charset="0"/>
                <a:ea typeface="微软雅黑" pitchFamily="34" charset="-122"/>
                <a:sym typeface="Arial" charset="0"/>
              </a:rPr>
              <a:t>            例：车间主任</a:t>
            </a:r>
            <a:r>
              <a:rPr lang="en-US" altLang="zh-CN" sz="2000" dirty="0">
                <a:solidFill>
                  <a:srgbClr val="FF0000"/>
                </a:solidFill>
                <a:latin typeface="Arial" charset="0"/>
                <a:ea typeface="微软雅黑" pitchFamily="34" charset="-122"/>
                <a:sym typeface="Arial" charset="0"/>
              </a:rPr>
              <a:t>—×</a:t>
            </a:r>
          </a:p>
          <a:p>
            <a:pPr marL="457200" lvl="1" indent="0">
              <a:lnSpc>
                <a:spcPct val="150000"/>
              </a:lnSpc>
              <a:buNone/>
            </a:pPr>
            <a:r>
              <a:rPr lang="en-US" altLang="zh-CN" sz="2000" dirty="0">
                <a:solidFill>
                  <a:srgbClr val="FF0000"/>
                </a:solidFill>
                <a:latin typeface="Arial" charset="0"/>
                <a:ea typeface="微软雅黑" pitchFamily="34" charset="-122"/>
                <a:sym typeface="Arial" charset="0"/>
              </a:rPr>
              <a:t>                </a:t>
            </a:r>
            <a:r>
              <a:rPr lang="zh-CN" altLang="en-US" sz="2000" dirty="0">
                <a:solidFill>
                  <a:srgbClr val="FF0000"/>
                </a:solidFill>
                <a:latin typeface="Arial" charset="0"/>
                <a:ea typeface="微软雅黑" pitchFamily="34" charset="-122"/>
                <a:sym typeface="Arial" charset="0"/>
              </a:rPr>
              <a:t>副总经理</a:t>
            </a:r>
            <a:r>
              <a:rPr lang="en-US" altLang="zh-CN" sz="2000" dirty="0">
                <a:solidFill>
                  <a:srgbClr val="FF0000"/>
                </a:solidFill>
                <a:latin typeface="Arial" charset="0"/>
                <a:ea typeface="微软雅黑" pitchFamily="34" charset="-122"/>
                <a:sym typeface="Arial" charset="0"/>
              </a:rPr>
              <a:t>— √</a:t>
            </a:r>
          </a:p>
          <a:p>
            <a:pPr lvl="1">
              <a:lnSpc>
                <a:spcPct val="150000"/>
              </a:lnSpc>
              <a:buFont typeface="Wingdings" charset="2"/>
              <a:buChar char="u"/>
            </a:pPr>
            <a:r>
              <a:rPr lang="zh-CN" altLang="en-US" sz="2000" dirty="0">
                <a:solidFill>
                  <a:srgbClr val="FF0000"/>
                </a:solidFill>
                <a:latin typeface="Arial" charset="0"/>
                <a:ea typeface="微软雅黑" pitchFamily="34" charset="-122"/>
                <a:sym typeface="Arial" charset="0"/>
              </a:rPr>
              <a:t>任命文件</a:t>
            </a:r>
            <a:r>
              <a:rPr lang="zh-CN" altLang="en-US" sz="2000" dirty="0">
                <a:latin typeface="Arial" charset="0"/>
                <a:ea typeface="微软雅黑" pitchFamily="34" charset="-122"/>
                <a:sym typeface="Arial" charset="0"/>
              </a:rPr>
              <a:t>（红头文件、公章）</a:t>
            </a:r>
            <a:endParaRPr lang="en-US" altLang="zh-CN" sz="2000" dirty="0">
              <a:solidFill>
                <a:srgbClr val="FF0000"/>
              </a:solidFill>
              <a:latin typeface="Arial" charset="0"/>
              <a:ea typeface="微软雅黑" pitchFamily="34" charset="-122"/>
              <a:sym typeface="Arial" charset="0"/>
            </a:endParaRPr>
          </a:p>
          <a:p>
            <a:pPr lvl="1">
              <a:lnSpc>
                <a:spcPct val="150000"/>
              </a:lnSpc>
              <a:buFont typeface="Wingdings" charset="2"/>
              <a:buChar char="u"/>
            </a:pPr>
            <a:r>
              <a:rPr lang="zh-CN" altLang="en-US" sz="2000" dirty="0">
                <a:solidFill>
                  <a:srgbClr val="FF0000"/>
                </a:solidFill>
                <a:latin typeface="Arial" charset="0"/>
                <a:ea typeface="微软雅黑" pitchFamily="34" charset="-122"/>
                <a:sym typeface="Arial" charset="0"/>
              </a:rPr>
              <a:t>处于有效期内的考核证书</a:t>
            </a:r>
          </a:p>
          <a:p>
            <a:pPr marL="0" indent="0">
              <a:buNone/>
            </a:pPr>
            <a:endParaRPr lang="zh-CN" altLang="en-US" dirty="0">
              <a:latin typeface="Arial" charset="0"/>
              <a:ea typeface="微软雅黑" pitchFamily="34" charset="-122"/>
              <a:sym typeface="Arial" charset="0"/>
            </a:endParaRPr>
          </a:p>
        </p:txBody>
      </p:sp>
      <p:pic>
        <p:nvPicPr>
          <p:cNvPr id="7" name="Picture 8"/>
          <p:cNvPicPr>
            <a:picLocks noChangeAspect="1"/>
          </p:cNvPicPr>
          <p:nvPr/>
        </p:nvPicPr>
        <p:blipFill>
          <a:blip r:embed="rId3"/>
          <a:stretch>
            <a:fillRect/>
          </a:stretch>
        </p:blipFill>
        <p:spPr>
          <a:xfrm>
            <a:off x="8244115" y="3612924"/>
            <a:ext cx="2878590" cy="2203109"/>
          </a:xfrm>
          <a:prstGeom prst="rect">
            <a:avLst/>
          </a:prstGeom>
          <a:noFill/>
          <a:ln w="9525">
            <a:noFill/>
          </a:ln>
        </p:spPr>
      </p:pic>
    </p:spTree>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624114" cy="119017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cxnSp>
        <p:nvCxnSpPr>
          <p:cNvPr id="18" name="直接连接符 17"/>
          <p:cNvCxnSpPr/>
          <p:nvPr/>
        </p:nvCxnSpPr>
        <p:spPr>
          <a:xfrm>
            <a:off x="624114" y="543840"/>
            <a:ext cx="589280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文本框 3"/>
          <p:cNvSpPr txBox="1"/>
          <p:nvPr/>
        </p:nvSpPr>
        <p:spPr>
          <a:xfrm>
            <a:off x="120471" y="521241"/>
            <a:ext cx="4878259" cy="711092"/>
          </a:xfrm>
          <a:prstGeom prst="rect">
            <a:avLst/>
          </a:prstGeom>
          <a:noFill/>
        </p:spPr>
        <p:txBody>
          <a:bodyPr wrap="none" rtlCol="0">
            <a:spAutoFit/>
          </a:bodyPr>
          <a:lstStyle/>
          <a:p>
            <a:pPr lvl="1">
              <a:lnSpc>
                <a:spcPct val="150000"/>
              </a:lnSpc>
            </a:pPr>
            <a:r>
              <a:rPr kumimoji="1" lang="zh-CN" altLang="en-US" sz="3000" b="1" dirty="0">
                <a:solidFill>
                  <a:srgbClr val="103154"/>
                </a:solidFill>
                <a:latin typeface="Arial" charset="0"/>
                <a:ea typeface="微软雅黑" pitchFamily="34" charset="-122"/>
                <a:sym typeface="Arial" charset="0"/>
              </a:rPr>
              <a:t>（二）职业卫生管理制度</a:t>
            </a:r>
            <a:endParaRPr kumimoji="1" lang="en-US" altLang="zh-CN" sz="3000" b="1" dirty="0">
              <a:solidFill>
                <a:srgbClr val="103154"/>
              </a:solidFill>
              <a:latin typeface="Arial" charset="0"/>
              <a:ea typeface="微软雅黑" pitchFamily="34" charset="-122"/>
              <a:sym typeface="Arial" charset="0"/>
            </a:endParaRPr>
          </a:p>
        </p:txBody>
      </p:sp>
      <p:sp>
        <p:nvSpPr>
          <p:cNvPr id="6" name="内容占位符 2"/>
          <p:cNvSpPr txBox="1"/>
          <p:nvPr/>
        </p:nvSpPr>
        <p:spPr>
          <a:xfrm>
            <a:off x="1662339" y="1614942"/>
            <a:ext cx="8207375" cy="4321175"/>
          </a:xfrm>
          <a:prstGeom prst="rect">
            <a:avLst/>
          </a:prstGeom>
        </p:spPr>
        <p:txBody>
          <a:bodyPr vert="horz" wrap="square" lIns="91440" tIns="45720" rIns="91440" bIns="45720" anchor="t"/>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marL="0" indent="0">
              <a:lnSpc>
                <a:spcPct val="150000"/>
              </a:lnSpc>
              <a:buNone/>
            </a:pPr>
            <a:r>
              <a:rPr lang="zh-CN" altLang="en-US" sz="2500" b="1" dirty="0">
                <a:latin typeface="Arial" charset="0"/>
                <a:ea typeface="微软雅黑" pitchFamily="34" charset="-122"/>
                <a:sym typeface="Arial" charset="0"/>
              </a:rPr>
              <a:t>建立十三项管理制度</a:t>
            </a:r>
            <a:endParaRPr lang="en-US" altLang="zh-CN" sz="2500" b="1" dirty="0">
              <a:latin typeface="Arial" charset="0"/>
              <a:ea typeface="微软雅黑" pitchFamily="34" charset="-122"/>
              <a:sym typeface="Arial" charset="0"/>
            </a:endParaRPr>
          </a:p>
          <a:p>
            <a:pPr lvl="1">
              <a:lnSpc>
                <a:spcPct val="150000"/>
              </a:lnSpc>
            </a:pPr>
            <a:r>
              <a:rPr lang="zh-CN" altLang="en-US" sz="2500" dirty="0">
                <a:latin typeface="Arial" charset="0"/>
                <a:ea typeface="微软雅黑" pitchFamily="34" charset="-122"/>
                <a:sym typeface="Arial" charset="0"/>
              </a:rPr>
              <a:t> 职业病危害防治责任制度；</a:t>
            </a:r>
          </a:p>
          <a:p>
            <a:pPr lvl="1">
              <a:lnSpc>
                <a:spcPct val="150000"/>
              </a:lnSpc>
            </a:pPr>
            <a:r>
              <a:rPr lang="zh-CN" altLang="en-US" sz="2500" dirty="0">
                <a:latin typeface="Arial" charset="0"/>
                <a:ea typeface="微软雅黑" pitchFamily="34" charset="-122"/>
                <a:sym typeface="Arial" charset="0"/>
              </a:rPr>
              <a:t> 职业病危害警示与告知制度；</a:t>
            </a:r>
            <a:endParaRPr lang="en-US" altLang="zh-CN" sz="2500" dirty="0">
              <a:latin typeface="Arial" charset="0"/>
              <a:ea typeface="微软雅黑" pitchFamily="34" charset="-122"/>
              <a:sym typeface="Arial" charset="0"/>
            </a:endParaRPr>
          </a:p>
          <a:p>
            <a:pPr lvl="1">
              <a:lnSpc>
                <a:spcPct val="150000"/>
              </a:lnSpc>
            </a:pPr>
            <a:r>
              <a:rPr lang="zh-CN" altLang="en-US" sz="2500" dirty="0">
                <a:latin typeface="Arial" charset="0"/>
                <a:ea typeface="微软雅黑" pitchFamily="34" charset="-122"/>
                <a:sym typeface="Arial" charset="0"/>
              </a:rPr>
              <a:t> 职业病危害项目申报制度；</a:t>
            </a:r>
          </a:p>
          <a:p>
            <a:pPr lvl="1">
              <a:lnSpc>
                <a:spcPct val="150000"/>
              </a:lnSpc>
            </a:pPr>
            <a:r>
              <a:rPr lang="zh-CN" altLang="en-US" sz="2500" dirty="0">
                <a:latin typeface="Arial" charset="0"/>
                <a:ea typeface="微软雅黑" pitchFamily="34" charset="-122"/>
                <a:sym typeface="Arial" charset="0"/>
              </a:rPr>
              <a:t> 职业病防治宣传教育培训制度；</a:t>
            </a:r>
          </a:p>
          <a:p>
            <a:pPr lvl="1">
              <a:lnSpc>
                <a:spcPct val="150000"/>
              </a:lnSpc>
            </a:pPr>
            <a:r>
              <a:rPr lang="zh-CN" altLang="en-US" sz="2500" dirty="0">
                <a:latin typeface="Arial" charset="0"/>
                <a:ea typeface="微软雅黑" pitchFamily="34" charset="-122"/>
                <a:sym typeface="Arial" charset="0"/>
              </a:rPr>
              <a:t> 职业病防护设施维护检修制度；</a:t>
            </a:r>
          </a:p>
          <a:p>
            <a:pPr lvl="1">
              <a:lnSpc>
                <a:spcPct val="150000"/>
              </a:lnSpc>
            </a:pPr>
            <a:r>
              <a:rPr lang="zh-CN" altLang="en-US" sz="2500" dirty="0">
                <a:latin typeface="Arial" charset="0"/>
                <a:ea typeface="微软雅黑" pitchFamily="34" charset="-122"/>
                <a:sym typeface="Arial" charset="0"/>
              </a:rPr>
              <a:t> 职业病防护用品管理制度；</a:t>
            </a:r>
            <a:endParaRPr lang="en-US" altLang="zh-CN" sz="2500" dirty="0">
              <a:latin typeface="Arial" charset="0"/>
              <a:ea typeface="微软雅黑" pitchFamily="34" charset="-122"/>
              <a:sym typeface="Arial" charset="0"/>
            </a:endParaRPr>
          </a:p>
        </p:txBody>
      </p:sp>
    </p:spTree>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624114" cy="119017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cxnSp>
        <p:nvCxnSpPr>
          <p:cNvPr id="18" name="直接连接符 17"/>
          <p:cNvCxnSpPr/>
          <p:nvPr/>
        </p:nvCxnSpPr>
        <p:spPr>
          <a:xfrm>
            <a:off x="624114" y="543840"/>
            <a:ext cx="589280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1538513" y="1503124"/>
            <a:ext cx="9797143" cy="4516621"/>
          </a:xfrm>
          <a:prstGeom prst="rect">
            <a:avLst/>
          </a:prstGeom>
        </p:spPr>
        <p:txBody>
          <a:bodyPr wrap="square">
            <a:spAutoFit/>
          </a:bodyPr>
          <a:lstStyle/>
          <a:p>
            <a:pPr marL="685800" lvl="1" indent="-228600">
              <a:lnSpc>
                <a:spcPct val="150000"/>
              </a:lnSpc>
              <a:spcBef>
                <a:spcPts val="500"/>
              </a:spcBef>
              <a:buFont typeface="Arial" charset="0"/>
              <a:buChar char="•"/>
            </a:pPr>
            <a:r>
              <a:rPr lang="en-US" altLang="zh-CN" sz="2500" dirty="0">
                <a:latin typeface="Arial" charset="0"/>
                <a:ea typeface="微软雅黑" pitchFamily="34" charset="-122"/>
                <a:sym typeface="Arial" charset="0"/>
              </a:rPr>
              <a:t> </a:t>
            </a:r>
            <a:r>
              <a:rPr lang="zh-CN" altLang="zh-CN" sz="2500" dirty="0">
                <a:latin typeface="Arial" charset="0"/>
                <a:ea typeface="微软雅黑" pitchFamily="34" charset="-122"/>
                <a:sym typeface="Arial" charset="0"/>
              </a:rPr>
              <a:t>职业病危害日常监测及评价管理制度</a:t>
            </a:r>
            <a:endParaRPr lang="en-US" altLang="zh-CN" sz="2500" dirty="0">
              <a:latin typeface="Arial" charset="0"/>
              <a:ea typeface="微软雅黑" pitchFamily="34" charset="-122"/>
              <a:sym typeface="Arial" charset="0"/>
            </a:endParaRPr>
          </a:p>
          <a:p>
            <a:pPr marL="685800" lvl="1" indent="-228600">
              <a:lnSpc>
                <a:spcPct val="150000"/>
              </a:lnSpc>
              <a:spcBef>
                <a:spcPts val="500"/>
              </a:spcBef>
              <a:buFont typeface="Arial" charset="0"/>
              <a:buChar char="•"/>
            </a:pPr>
            <a:r>
              <a:rPr lang="en-US" altLang="zh-CN" sz="2500" dirty="0">
                <a:latin typeface="Arial" charset="0"/>
                <a:ea typeface="微软雅黑" pitchFamily="34" charset="-122"/>
                <a:sym typeface="Arial" charset="0"/>
              </a:rPr>
              <a:t> </a:t>
            </a:r>
            <a:r>
              <a:rPr lang="zh-CN" altLang="zh-CN" sz="2500" dirty="0">
                <a:latin typeface="Arial" charset="0"/>
                <a:ea typeface="微软雅黑" pitchFamily="34" charset="-122"/>
                <a:sym typeface="Arial" charset="0"/>
              </a:rPr>
              <a:t>建设项目职业卫生“三同时”</a:t>
            </a:r>
            <a:r>
              <a:rPr lang="zh-CN" altLang="en-US" sz="2500" dirty="0">
                <a:latin typeface="Arial" charset="0"/>
                <a:ea typeface="微软雅黑" pitchFamily="34" charset="-122"/>
                <a:sym typeface="Arial" charset="0"/>
              </a:rPr>
              <a:t>管理</a:t>
            </a:r>
            <a:r>
              <a:rPr lang="zh-CN" altLang="zh-CN" sz="2500" dirty="0">
                <a:latin typeface="Arial" charset="0"/>
                <a:ea typeface="微软雅黑" pitchFamily="34" charset="-122"/>
                <a:sym typeface="Arial" charset="0"/>
              </a:rPr>
              <a:t>制度；</a:t>
            </a:r>
          </a:p>
          <a:p>
            <a:pPr marL="685800" lvl="1" indent="-228600">
              <a:lnSpc>
                <a:spcPct val="150000"/>
              </a:lnSpc>
              <a:spcBef>
                <a:spcPts val="500"/>
              </a:spcBef>
              <a:buFont typeface="Arial" charset="0"/>
              <a:buChar char="•"/>
            </a:pPr>
            <a:r>
              <a:rPr lang="en-US" altLang="zh-CN" sz="2500" dirty="0">
                <a:latin typeface="Arial" charset="0"/>
                <a:ea typeface="微软雅黑" pitchFamily="34" charset="-122"/>
                <a:sym typeface="Arial" charset="0"/>
              </a:rPr>
              <a:t> </a:t>
            </a:r>
            <a:r>
              <a:rPr lang="zh-CN" altLang="zh-CN" sz="2500" dirty="0">
                <a:latin typeface="Arial" charset="0"/>
                <a:ea typeface="微软雅黑" pitchFamily="34" charset="-122"/>
                <a:sym typeface="Arial" charset="0"/>
              </a:rPr>
              <a:t>劳动者职业健康监护及其档案管理制度；</a:t>
            </a:r>
          </a:p>
          <a:p>
            <a:pPr marL="685800" lvl="1" indent="-228600">
              <a:lnSpc>
                <a:spcPct val="150000"/>
              </a:lnSpc>
              <a:spcBef>
                <a:spcPts val="500"/>
              </a:spcBef>
              <a:buFont typeface="Arial" charset="0"/>
              <a:buChar char="•"/>
            </a:pPr>
            <a:r>
              <a:rPr lang="en-US" altLang="zh-CN" sz="2500" dirty="0">
                <a:latin typeface="Arial" charset="0"/>
                <a:ea typeface="微软雅黑" pitchFamily="34" charset="-122"/>
                <a:sym typeface="Arial" charset="0"/>
              </a:rPr>
              <a:t> </a:t>
            </a:r>
            <a:r>
              <a:rPr lang="zh-CN" altLang="zh-CN" sz="2500" dirty="0">
                <a:latin typeface="Arial" charset="0"/>
                <a:ea typeface="微软雅黑" pitchFamily="34" charset="-122"/>
                <a:sym typeface="Arial" charset="0"/>
              </a:rPr>
              <a:t>职业病危害事故处置与报告制度；</a:t>
            </a:r>
          </a:p>
          <a:p>
            <a:pPr marL="685800" lvl="1" indent="-228600">
              <a:lnSpc>
                <a:spcPct val="150000"/>
              </a:lnSpc>
              <a:spcBef>
                <a:spcPts val="500"/>
              </a:spcBef>
              <a:buFont typeface="Arial" charset="0"/>
              <a:buChar char="•"/>
            </a:pPr>
            <a:r>
              <a:rPr lang="en-US" altLang="zh-CN" sz="2500" dirty="0">
                <a:latin typeface="Arial" charset="0"/>
                <a:ea typeface="微软雅黑" pitchFamily="34" charset="-122"/>
                <a:sym typeface="Arial" charset="0"/>
              </a:rPr>
              <a:t> </a:t>
            </a:r>
            <a:r>
              <a:rPr lang="zh-CN" altLang="zh-CN" sz="2500" dirty="0">
                <a:latin typeface="Arial" charset="0"/>
                <a:ea typeface="微软雅黑" pitchFamily="34" charset="-122"/>
                <a:sym typeface="Arial" charset="0"/>
              </a:rPr>
              <a:t>职业病危害应急</a:t>
            </a:r>
            <a:r>
              <a:rPr lang="zh-CN" altLang="en-US" sz="2500" dirty="0">
                <a:latin typeface="Arial" charset="0"/>
                <a:ea typeface="微软雅黑" pitchFamily="34" charset="-122"/>
                <a:sym typeface="Arial" charset="0"/>
              </a:rPr>
              <a:t>救援与</a:t>
            </a:r>
            <a:r>
              <a:rPr lang="zh-CN" altLang="zh-CN" sz="2500" dirty="0">
                <a:latin typeface="Arial" charset="0"/>
                <a:ea typeface="微软雅黑" pitchFamily="34" charset="-122"/>
                <a:sym typeface="Arial" charset="0"/>
              </a:rPr>
              <a:t>管理制度；</a:t>
            </a:r>
          </a:p>
          <a:p>
            <a:pPr marL="685800" lvl="1" indent="-228600">
              <a:lnSpc>
                <a:spcPct val="150000"/>
              </a:lnSpc>
              <a:spcBef>
                <a:spcPts val="500"/>
              </a:spcBef>
              <a:buFont typeface="Arial" charset="0"/>
              <a:buChar char="•"/>
            </a:pPr>
            <a:r>
              <a:rPr lang="en-US" altLang="zh-CN" sz="2500" dirty="0">
                <a:latin typeface="Arial" charset="0"/>
                <a:ea typeface="微软雅黑" pitchFamily="34" charset="-122"/>
                <a:sym typeface="Arial" charset="0"/>
              </a:rPr>
              <a:t> </a:t>
            </a:r>
            <a:r>
              <a:rPr lang="zh-CN" altLang="en-US" sz="2500" dirty="0">
                <a:latin typeface="Arial" charset="0"/>
                <a:ea typeface="微软雅黑" pitchFamily="34" charset="-122"/>
                <a:sym typeface="Arial" charset="0"/>
              </a:rPr>
              <a:t>岗位</a:t>
            </a:r>
            <a:r>
              <a:rPr lang="zh-CN" altLang="zh-CN" sz="2500" dirty="0">
                <a:latin typeface="Arial" charset="0"/>
                <a:ea typeface="微软雅黑" pitchFamily="34" charset="-122"/>
                <a:sym typeface="Arial" charset="0"/>
              </a:rPr>
              <a:t>职业卫生</a:t>
            </a:r>
            <a:r>
              <a:rPr lang="zh-CN" altLang="en-US" sz="2500" dirty="0">
                <a:latin typeface="Arial" charset="0"/>
                <a:ea typeface="微软雅黑" pitchFamily="34" charset="-122"/>
                <a:sym typeface="Arial" charset="0"/>
              </a:rPr>
              <a:t>操作规程</a:t>
            </a:r>
            <a:r>
              <a:rPr lang="zh-CN" altLang="zh-CN" sz="2500" dirty="0">
                <a:latin typeface="Arial" charset="0"/>
                <a:ea typeface="微软雅黑" pitchFamily="34" charset="-122"/>
                <a:sym typeface="Arial" charset="0"/>
              </a:rPr>
              <a:t>；</a:t>
            </a:r>
          </a:p>
          <a:p>
            <a:pPr marL="685800" lvl="1" indent="-228600">
              <a:lnSpc>
                <a:spcPct val="150000"/>
              </a:lnSpc>
              <a:spcBef>
                <a:spcPts val="500"/>
              </a:spcBef>
              <a:buFont typeface="Arial" charset="0"/>
              <a:buChar char="•"/>
            </a:pPr>
            <a:r>
              <a:rPr lang="en-US" altLang="zh-CN" sz="2500" dirty="0">
                <a:latin typeface="Arial" charset="0"/>
                <a:ea typeface="微软雅黑" pitchFamily="34" charset="-122"/>
                <a:sym typeface="Arial" charset="0"/>
              </a:rPr>
              <a:t> </a:t>
            </a:r>
            <a:r>
              <a:rPr lang="zh-CN" altLang="zh-CN" sz="2500" dirty="0">
                <a:latin typeface="Arial" charset="0"/>
                <a:ea typeface="微软雅黑" pitchFamily="34" charset="-122"/>
                <a:sym typeface="Arial" charset="0"/>
              </a:rPr>
              <a:t>法律、法规、规章规定的其他职业病危害防治制度。</a:t>
            </a:r>
          </a:p>
        </p:txBody>
      </p:sp>
      <p:sp>
        <p:nvSpPr>
          <p:cNvPr id="6" name="文本框 3"/>
          <p:cNvSpPr txBox="1"/>
          <p:nvPr/>
        </p:nvSpPr>
        <p:spPr>
          <a:xfrm>
            <a:off x="120471" y="521241"/>
            <a:ext cx="4878259" cy="711092"/>
          </a:xfrm>
          <a:prstGeom prst="rect">
            <a:avLst/>
          </a:prstGeom>
          <a:noFill/>
        </p:spPr>
        <p:txBody>
          <a:bodyPr wrap="none" rtlCol="0">
            <a:spAutoFit/>
          </a:bodyPr>
          <a:lstStyle/>
          <a:p>
            <a:pPr lvl="1">
              <a:lnSpc>
                <a:spcPct val="150000"/>
              </a:lnSpc>
            </a:pPr>
            <a:r>
              <a:rPr kumimoji="1" lang="zh-CN" altLang="en-US" sz="3000" b="1" dirty="0">
                <a:solidFill>
                  <a:srgbClr val="103154"/>
                </a:solidFill>
                <a:latin typeface="Arial" charset="0"/>
                <a:ea typeface="微软雅黑" pitchFamily="34" charset="-122"/>
                <a:sym typeface="Arial" charset="0"/>
              </a:rPr>
              <a:t>（二）职业卫生管理制度</a:t>
            </a:r>
            <a:endParaRPr kumimoji="1" lang="en-US" altLang="zh-CN" sz="3000" b="1" dirty="0">
              <a:solidFill>
                <a:srgbClr val="103154"/>
              </a:solidFill>
              <a:latin typeface="Arial" charset="0"/>
              <a:ea typeface="微软雅黑" pitchFamily="34" charset="-122"/>
              <a:sym typeface="Arial" charset="0"/>
            </a:endParaRPr>
          </a:p>
        </p:txBody>
      </p:sp>
    </p:spTree>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624114" cy="119017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cxnSp>
        <p:nvCxnSpPr>
          <p:cNvPr id="18" name="直接连接符 17"/>
          <p:cNvCxnSpPr/>
          <p:nvPr/>
        </p:nvCxnSpPr>
        <p:spPr>
          <a:xfrm>
            <a:off x="624114" y="543840"/>
            <a:ext cx="589280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文本框 3"/>
          <p:cNvSpPr txBox="1"/>
          <p:nvPr/>
        </p:nvSpPr>
        <p:spPr>
          <a:xfrm>
            <a:off x="120471" y="521241"/>
            <a:ext cx="5262979" cy="711092"/>
          </a:xfrm>
          <a:prstGeom prst="rect">
            <a:avLst/>
          </a:prstGeom>
          <a:noFill/>
        </p:spPr>
        <p:txBody>
          <a:bodyPr wrap="none" rtlCol="0">
            <a:spAutoFit/>
          </a:bodyPr>
          <a:lstStyle/>
          <a:p>
            <a:pPr lvl="1">
              <a:lnSpc>
                <a:spcPct val="150000"/>
              </a:lnSpc>
            </a:pPr>
            <a:r>
              <a:rPr kumimoji="1" lang="zh-CN" altLang="en-US" sz="3000" b="1" dirty="0">
                <a:solidFill>
                  <a:srgbClr val="103154"/>
                </a:solidFill>
                <a:latin typeface="Arial" charset="0"/>
                <a:ea typeface="微软雅黑" pitchFamily="34" charset="-122"/>
                <a:sym typeface="Arial" charset="0"/>
              </a:rPr>
              <a:t>（三）职业病危害项目申报</a:t>
            </a:r>
            <a:endParaRPr kumimoji="1" lang="en-US" altLang="zh-CN" sz="3000" b="1" dirty="0">
              <a:solidFill>
                <a:srgbClr val="103154"/>
              </a:solidFill>
              <a:latin typeface="Arial" charset="0"/>
              <a:ea typeface="微软雅黑" pitchFamily="34" charset="-122"/>
              <a:sym typeface="Arial" charset="0"/>
            </a:endParaRPr>
          </a:p>
        </p:txBody>
      </p:sp>
      <p:sp>
        <p:nvSpPr>
          <p:cNvPr id="6" name="内容占位符 2"/>
          <p:cNvSpPr txBox="1"/>
          <p:nvPr/>
        </p:nvSpPr>
        <p:spPr>
          <a:xfrm>
            <a:off x="1179057" y="1611542"/>
            <a:ext cx="9808255" cy="4897437"/>
          </a:xfrm>
          <a:prstGeom prst="rect">
            <a:avLst/>
          </a:prstGeom>
        </p:spPr>
        <p:txBody>
          <a:bodyPr vert="horz" wrap="square" lIns="91440" tIns="45720" rIns="91440" bIns="45720" anchor="t"/>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marL="0" indent="0">
              <a:lnSpc>
                <a:spcPct val="150000"/>
              </a:lnSpc>
              <a:buNone/>
            </a:pPr>
            <a:r>
              <a:rPr lang="en-US" altLang="zh-CN" sz="2500" b="1" dirty="0">
                <a:latin typeface="Arial" charset="0"/>
                <a:ea typeface="微软雅黑" pitchFamily="34" charset="-122"/>
                <a:sym typeface="Arial" charset="0"/>
              </a:rPr>
              <a:t>47</a:t>
            </a:r>
            <a:r>
              <a:rPr lang="zh-CN" altLang="en-US" sz="2500" b="1" dirty="0">
                <a:latin typeface="Arial" charset="0"/>
                <a:ea typeface="微软雅黑" pitchFamily="34" charset="-122"/>
                <a:sym typeface="Arial" charset="0"/>
              </a:rPr>
              <a:t>号令要求：</a:t>
            </a:r>
            <a:r>
              <a:rPr lang="zh-CN" altLang="en-US" sz="2500" dirty="0">
                <a:latin typeface="Arial" charset="0"/>
                <a:ea typeface="微软雅黑" pitchFamily="34" charset="-122"/>
                <a:sym typeface="Arial" charset="0"/>
              </a:rPr>
              <a:t>用人单位工作场所存在职业病目录所列职业病的危害因素的，应当按照</a:t>
            </a:r>
            <a:r>
              <a:rPr lang="en-US" altLang="zh-CN" sz="2500" dirty="0">
                <a:latin typeface="Arial" charset="0"/>
                <a:ea typeface="微软雅黑" pitchFamily="34" charset="-122"/>
                <a:sym typeface="Arial" charset="0"/>
              </a:rPr>
              <a:t>《</a:t>
            </a:r>
            <a:r>
              <a:rPr lang="zh-CN" altLang="en-US" sz="2500" dirty="0">
                <a:latin typeface="Arial" charset="0"/>
                <a:ea typeface="微软雅黑" pitchFamily="34" charset="-122"/>
                <a:sym typeface="Arial" charset="0"/>
              </a:rPr>
              <a:t>职业病危害项目申报办法</a:t>
            </a:r>
            <a:r>
              <a:rPr lang="en-US" altLang="zh-CN" sz="2500" dirty="0">
                <a:latin typeface="Arial" charset="0"/>
                <a:ea typeface="微软雅黑" pitchFamily="34" charset="-122"/>
                <a:sym typeface="Arial" charset="0"/>
              </a:rPr>
              <a:t>》</a:t>
            </a:r>
            <a:r>
              <a:rPr lang="zh-CN" altLang="en-US" sz="2500" dirty="0">
                <a:latin typeface="Arial" charset="0"/>
                <a:ea typeface="微软雅黑" pitchFamily="34" charset="-122"/>
                <a:sym typeface="Arial" charset="0"/>
              </a:rPr>
              <a:t>的规定，及时、如实向所在地安全生产监督管理部门申报职业病危害项目。</a:t>
            </a:r>
            <a:endParaRPr lang="en-US" altLang="zh-CN" sz="2500" dirty="0">
              <a:latin typeface="Arial" charset="0"/>
              <a:ea typeface="微软雅黑" pitchFamily="34" charset="-122"/>
              <a:sym typeface="Arial" charset="0"/>
            </a:endParaRPr>
          </a:p>
          <a:p>
            <a:pPr marL="0" indent="0">
              <a:lnSpc>
                <a:spcPct val="150000"/>
              </a:lnSpc>
              <a:buNone/>
            </a:pPr>
            <a:r>
              <a:rPr lang="zh-CN" altLang="en-US" sz="2500" b="1" dirty="0">
                <a:latin typeface="Arial" charset="0"/>
                <a:ea typeface="微软雅黑" pitchFamily="34" charset="-122"/>
                <a:sym typeface="Arial" charset="0"/>
              </a:rPr>
              <a:t>存在问题：</a:t>
            </a:r>
            <a:endParaRPr lang="en-US" altLang="zh-CN" sz="2500" b="1" dirty="0">
              <a:latin typeface="Arial" charset="0"/>
              <a:ea typeface="微软雅黑" pitchFamily="34" charset="-122"/>
              <a:sym typeface="Arial" charset="0"/>
            </a:endParaRPr>
          </a:p>
          <a:p>
            <a:pPr marL="914400" lvl="1" indent="-457200">
              <a:lnSpc>
                <a:spcPct val="150000"/>
              </a:lnSpc>
              <a:buFont typeface="Wingdings" charset="2"/>
              <a:buChar char="Ø"/>
            </a:pPr>
            <a:r>
              <a:rPr lang="zh-CN" altLang="en-US" sz="2500" dirty="0">
                <a:solidFill>
                  <a:srgbClr val="C00000"/>
                </a:solidFill>
                <a:latin typeface="Arial" charset="0"/>
                <a:ea typeface="微软雅黑" pitchFamily="34" charset="-122"/>
                <a:sym typeface="Arial" charset="0"/>
              </a:rPr>
              <a:t>申报有误：仅填报物理因素、化学因素，未说明具体危害因素；</a:t>
            </a:r>
            <a:endParaRPr lang="en-US" altLang="zh-CN" sz="2500" dirty="0">
              <a:solidFill>
                <a:srgbClr val="C00000"/>
              </a:solidFill>
              <a:latin typeface="Arial" charset="0"/>
              <a:ea typeface="微软雅黑" pitchFamily="34" charset="-122"/>
              <a:sym typeface="Arial" charset="0"/>
            </a:endParaRPr>
          </a:p>
          <a:p>
            <a:pPr marL="914400" lvl="1" indent="-457200">
              <a:lnSpc>
                <a:spcPct val="150000"/>
              </a:lnSpc>
              <a:buFont typeface="Wingdings" charset="2"/>
              <a:buChar char="Ø"/>
            </a:pPr>
            <a:r>
              <a:rPr lang="zh-CN" altLang="en-US" sz="2500" dirty="0">
                <a:solidFill>
                  <a:srgbClr val="C00000"/>
                </a:solidFill>
                <a:latin typeface="Arial" charset="0"/>
                <a:ea typeface="微软雅黑" pitchFamily="34" charset="-122"/>
                <a:sym typeface="Arial" charset="0"/>
              </a:rPr>
              <a:t>申报不全：如存在高温、粉尘、噪声危害因素，但仅填报粉尘；</a:t>
            </a:r>
            <a:endParaRPr lang="en-US" altLang="zh-CN" sz="2500" dirty="0">
              <a:solidFill>
                <a:srgbClr val="C00000"/>
              </a:solidFill>
              <a:latin typeface="Arial" charset="0"/>
              <a:ea typeface="微软雅黑" pitchFamily="34" charset="-122"/>
              <a:sym typeface="Arial" charset="0"/>
            </a:endParaRPr>
          </a:p>
          <a:p>
            <a:pPr marL="914400" lvl="1" indent="-457200">
              <a:buFont typeface="Wingdings" charset="2"/>
              <a:buChar char="Ø"/>
            </a:pPr>
            <a:endParaRPr lang="en-US" altLang="zh-CN" sz="2500" dirty="0">
              <a:solidFill>
                <a:schemeClr val="accent1"/>
              </a:solidFill>
              <a:latin typeface="Arial" charset="0"/>
              <a:ea typeface="微软雅黑" pitchFamily="34" charset="-122"/>
              <a:sym typeface="Arial" charset="0"/>
            </a:endParaRPr>
          </a:p>
        </p:txBody>
      </p:sp>
    </p:spTree>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3"/>
          <p:cNvSpPr txBox="1"/>
          <p:nvPr/>
        </p:nvSpPr>
        <p:spPr>
          <a:xfrm>
            <a:off x="120471" y="521241"/>
            <a:ext cx="5262979" cy="711092"/>
          </a:xfrm>
          <a:prstGeom prst="rect">
            <a:avLst/>
          </a:prstGeom>
          <a:noFill/>
        </p:spPr>
        <p:txBody>
          <a:bodyPr wrap="none" rtlCol="0">
            <a:spAutoFit/>
          </a:bodyPr>
          <a:lstStyle/>
          <a:p>
            <a:pPr lvl="1">
              <a:lnSpc>
                <a:spcPct val="150000"/>
              </a:lnSpc>
            </a:pPr>
            <a:r>
              <a:rPr kumimoji="1" lang="zh-CN" altLang="en-US" sz="3000" b="1" dirty="0">
                <a:solidFill>
                  <a:srgbClr val="103154"/>
                </a:solidFill>
                <a:latin typeface="Arial" charset="0"/>
                <a:ea typeface="微软雅黑" pitchFamily="34" charset="-122"/>
                <a:sym typeface="Arial" charset="0"/>
              </a:rPr>
              <a:t>（三）职业病危害项目申报</a:t>
            </a:r>
            <a:endParaRPr kumimoji="1" lang="en-US" altLang="zh-CN" sz="3000" b="1" dirty="0">
              <a:solidFill>
                <a:srgbClr val="103154"/>
              </a:solidFill>
              <a:latin typeface="Arial" charset="0"/>
              <a:ea typeface="微软雅黑" pitchFamily="34" charset="-122"/>
              <a:sym typeface="Arial" charset="0"/>
            </a:endParaRPr>
          </a:p>
        </p:txBody>
      </p:sp>
      <p:cxnSp>
        <p:nvCxnSpPr>
          <p:cNvPr id="7" name="直接连接符 6"/>
          <p:cNvCxnSpPr/>
          <p:nvPr/>
        </p:nvCxnSpPr>
        <p:spPr>
          <a:xfrm>
            <a:off x="624114" y="543840"/>
            <a:ext cx="467360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025" name="图片 1024"/>
          <p:cNvPicPr>
            <a:picLocks noChangeAspect="1"/>
          </p:cNvPicPr>
          <p:nvPr/>
        </p:nvPicPr>
        <p:blipFill>
          <a:blip r:embed="rId3"/>
          <a:srcRect/>
          <a:stretch>
            <a:fillRect/>
          </a:stretch>
        </p:blipFill>
        <p:spPr>
          <a:xfrm>
            <a:off x="5524500" y="393700"/>
            <a:ext cx="5105400" cy="6337300"/>
          </a:xfrm>
          <a:prstGeom prst="rect">
            <a:avLst/>
          </a:prstGeom>
          <a:noFill/>
          <a:ln w="38100">
            <a:noFill/>
          </a:ln>
        </p:spPr>
      </p:pic>
    </p:spTree>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624114" cy="119017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cxnSp>
        <p:nvCxnSpPr>
          <p:cNvPr id="18" name="直接连接符 17"/>
          <p:cNvCxnSpPr/>
          <p:nvPr/>
        </p:nvCxnSpPr>
        <p:spPr>
          <a:xfrm>
            <a:off x="624114" y="543840"/>
            <a:ext cx="589280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文本框 3"/>
          <p:cNvSpPr txBox="1"/>
          <p:nvPr/>
        </p:nvSpPr>
        <p:spPr>
          <a:xfrm>
            <a:off x="120471" y="521241"/>
            <a:ext cx="4108817" cy="711092"/>
          </a:xfrm>
          <a:prstGeom prst="rect">
            <a:avLst/>
          </a:prstGeom>
          <a:noFill/>
        </p:spPr>
        <p:txBody>
          <a:bodyPr wrap="none" rtlCol="0">
            <a:spAutoFit/>
          </a:bodyPr>
          <a:lstStyle/>
          <a:p>
            <a:pPr lvl="1">
              <a:lnSpc>
                <a:spcPct val="150000"/>
              </a:lnSpc>
            </a:pPr>
            <a:r>
              <a:rPr kumimoji="1" lang="zh-CN" altLang="en-US" sz="3000" b="1" dirty="0">
                <a:solidFill>
                  <a:srgbClr val="103154"/>
                </a:solidFill>
                <a:latin typeface="Arial" charset="0"/>
                <a:ea typeface="微软雅黑" pitchFamily="34" charset="-122"/>
                <a:sym typeface="Arial" charset="0"/>
              </a:rPr>
              <a:t>（四）职业健康检查</a:t>
            </a:r>
            <a:endParaRPr kumimoji="1" lang="en-US" altLang="zh-CN" sz="3000" b="1" dirty="0">
              <a:solidFill>
                <a:srgbClr val="103154"/>
              </a:solidFill>
              <a:latin typeface="Arial" charset="0"/>
              <a:ea typeface="微软雅黑" pitchFamily="34" charset="-122"/>
              <a:sym typeface="Arial" charset="0"/>
            </a:endParaRPr>
          </a:p>
        </p:txBody>
      </p:sp>
      <p:sp>
        <p:nvSpPr>
          <p:cNvPr id="6" name="内容占位符 2"/>
          <p:cNvSpPr txBox="1"/>
          <p:nvPr/>
        </p:nvSpPr>
        <p:spPr>
          <a:xfrm>
            <a:off x="1255029" y="1555073"/>
            <a:ext cx="9790339" cy="4608512"/>
          </a:xfrm>
          <a:prstGeom prst="rect">
            <a:avLst/>
          </a:prstGeom>
        </p:spPr>
        <p:txBody>
          <a:bodyPr vert="horz" wrap="square" lIns="91440" tIns="45720" rIns="91440" bIns="45720" anchor="t"/>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marL="0" indent="0">
              <a:lnSpc>
                <a:spcPct val="150000"/>
              </a:lnSpc>
              <a:buNone/>
            </a:pPr>
            <a:r>
              <a:rPr lang="zh-CN" altLang="en-US" sz="2500" dirty="0">
                <a:latin typeface="Arial" charset="0"/>
                <a:ea typeface="微软雅黑" pitchFamily="34" charset="-122"/>
                <a:sym typeface="Arial" charset="0"/>
              </a:rPr>
              <a:t>组织上岗前、在岗期间、离岗时的职业健康检查，并将检查结果书面如实告知劳动者。</a:t>
            </a:r>
            <a:endParaRPr lang="en-US" altLang="zh-CN" sz="2500" dirty="0">
              <a:latin typeface="Arial" charset="0"/>
              <a:ea typeface="微软雅黑" pitchFamily="34" charset="-122"/>
              <a:sym typeface="Arial" charset="0"/>
            </a:endParaRPr>
          </a:p>
          <a:p>
            <a:pPr marL="0" indent="0">
              <a:lnSpc>
                <a:spcPct val="150000"/>
              </a:lnSpc>
              <a:buNone/>
            </a:pPr>
            <a:r>
              <a:rPr lang="zh-CN" altLang="en-US" sz="2500" b="1" dirty="0">
                <a:latin typeface="Arial" charset="0"/>
                <a:ea typeface="微软雅黑" pitchFamily="34" charset="-122"/>
                <a:sym typeface="Arial" charset="0"/>
              </a:rPr>
              <a:t>要点：</a:t>
            </a:r>
          </a:p>
          <a:p>
            <a:pPr lvl="1">
              <a:lnSpc>
                <a:spcPct val="150000"/>
              </a:lnSpc>
            </a:pPr>
            <a:r>
              <a:rPr lang="zh-CN" altLang="en-US" sz="2000" dirty="0">
                <a:latin typeface="Arial" charset="0"/>
                <a:ea typeface="微软雅黑" pitchFamily="34" charset="-122"/>
                <a:sym typeface="Arial" charset="0"/>
              </a:rPr>
              <a:t>体检机构是否合法：提供其资质证书</a:t>
            </a:r>
          </a:p>
          <a:p>
            <a:pPr lvl="1">
              <a:lnSpc>
                <a:spcPct val="150000"/>
              </a:lnSpc>
            </a:pPr>
            <a:r>
              <a:rPr lang="zh-CN" altLang="en-US" sz="2000" dirty="0">
                <a:latin typeface="Arial" charset="0"/>
                <a:ea typeface="微软雅黑" pitchFamily="34" charset="-122"/>
                <a:sym typeface="Arial" charset="0"/>
              </a:rPr>
              <a:t>提供职业健康检查总报告、个人体检报告</a:t>
            </a:r>
          </a:p>
          <a:p>
            <a:pPr lvl="1">
              <a:lnSpc>
                <a:spcPct val="150000"/>
              </a:lnSpc>
            </a:pPr>
            <a:r>
              <a:rPr lang="zh-CN" altLang="en-US" sz="2000" dirty="0">
                <a:latin typeface="Arial" charset="0"/>
                <a:ea typeface="微软雅黑" pitchFamily="34" charset="-122"/>
                <a:sym typeface="Arial" charset="0"/>
              </a:rPr>
              <a:t>所检查的职业病危害因素种类（岗位针对性、申报一致）</a:t>
            </a:r>
          </a:p>
          <a:p>
            <a:pPr lvl="1">
              <a:lnSpc>
                <a:spcPct val="150000"/>
              </a:lnSpc>
            </a:pPr>
            <a:r>
              <a:rPr lang="zh-CN" altLang="en-US" sz="2000" dirty="0">
                <a:latin typeface="Arial" charset="0"/>
                <a:ea typeface="微软雅黑" pitchFamily="34" charset="-122"/>
                <a:sym typeface="Arial" charset="0"/>
              </a:rPr>
              <a:t>体检周期：符合</a:t>
            </a:r>
            <a:r>
              <a:rPr lang="en-US" altLang="zh-CN" sz="2000" dirty="0">
                <a:latin typeface="Arial" charset="0"/>
                <a:ea typeface="微软雅黑" pitchFamily="34" charset="-122"/>
                <a:sym typeface="Arial" charset="0"/>
              </a:rPr>
              <a:t>《</a:t>
            </a:r>
            <a:r>
              <a:rPr lang="zh-CN" altLang="en-US" sz="2000" dirty="0">
                <a:latin typeface="Arial" charset="0"/>
                <a:ea typeface="微软雅黑" pitchFamily="34" charset="-122"/>
                <a:sym typeface="Arial" charset="0"/>
              </a:rPr>
              <a:t>职业健康监护技术规范</a:t>
            </a:r>
            <a:r>
              <a:rPr lang="en-US" altLang="zh-CN" sz="2000" dirty="0">
                <a:latin typeface="Arial" charset="0"/>
                <a:ea typeface="微软雅黑" pitchFamily="34" charset="-122"/>
                <a:sym typeface="Arial" charset="0"/>
              </a:rPr>
              <a:t>》GBZ188</a:t>
            </a:r>
            <a:endParaRPr lang="zh-CN" altLang="en-US" sz="2000" dirty="0">
              <a:latin typeface="Arial" charset="0"/>
              <a:ea typeface="微软雅黑" pitchFamily="34" charset="-122"/>
              <a:sym typeface="Arial" charset="0"/>
            </a:endParaRPr>
          </a:p>
          <a:p>
            <a:pPr lvl="1">
              <a:lnSpc>
                <a:spcPct val="150000"/>
              </a:lnSpc>
            </a:pPr>
            <a:r>
              <a:rPr lang="zh-CN" altLang="en-US" sz="2000" dirty="0">
                <a:solidFill>
                  <a:srgbClr val="FF0000"/>
                </a:solidFill>
                <a:latin typeface="Arial" charset="0"/>
                <a:ea typeface="微软雅黑" pitchFamily="34" charset="-122"/>
                <a:sym typeface="Arial" charset="0"/>
              </a:rPr>
              <a:t>安排异常人员复查，早发现、早处理</a:t>
            </a:r>
            <a:endParaRPr lang="en-US" altLang="zh-CN" sz="2000" dirty="0">
              <a:solidFill>
                <a:srgbClr val="FF0000"/>
              </a:solidFill>
              <a:latin typeface="Arial" charset="0"/>
              <a:ea typeface="微软雅黑" pitchFamily="34" charset="-122"/>
              <a:sym typeface="Arial" charset="0"/>
            </a:endParaRPr>
          </a:p>
        </p:txBody>
      </p:sp>
    </p:spTree>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624114" cy="119017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cxnSp>
        <p:nvCxnSpPr>
          <p:cNvPr id="18" name="直接连接符 17"/>
          <p:cNvCxnSpPr/>
          <p:nvPr/>
        </p:nvCxnSpPr>
        <p:spPr>
          <a:xfrm>
            <a:off x="624114" y="543840"/>
            <a:ext cx="589280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文本框 3"/>
          <p:cNvSpPr txBox="1"/>
          <p:nvPr/>
        </p:nvSpPr>
        <p:spPr>
          <a:xfrm>
            <a:off x="120471" y="521241"/>
            <a:ext cx="4108817" cy="711092"/>
          </a:xfrm>
          <a:prstGeom prst="rect">
            <a:avLst/>
          </a:prstGeom>
          <a:noFill/>
        </p:spPr>
        <p:txBody>
          <a:bodyPr wrap="none" rtlCol="0">
            <a:spAutoFit/>
          </a:bodyPr>
          <a:lstStyle/>
          <a:p>
            <a:pPr lvl="1">
              <a:lnSpc>
                <a:spcPct val="150000"/>
              </a:lnSpc>
            </a:pPr>
            <a:r>
              <a:rPr kumimoji="1" lang="zh-CN" altLang="en-US" sz="3000" b="1" dirty="0">
                <a:solidFill>
                  <a:srgbClr val="103154"/>
                </a:solidFill>
                <a:latin typeface="Arial" charset="0"/>
                <a:ea typeface="微软雅黑" pitchFamily="34" charset="-122"/>
                <a:sym typeface="Arial" charset="0"/>
              </a:rPr>
              <a:t>（四）职业健康检查</a:t>
            </a:r>
            <a:endParaRPr kumimoji="1" lang="en-US" altLang="zh-CN" sz="3000" b="1" dirty="0">
              <a:solidFill>
                <a:srgbClr val="103154"/>
              </a:solidFill>
              <a:latin typeface="Arial" charset="0"/>
              <a:ea typeface="微软雅黑" pitchFamily="34" charset="-122"/>
              <a:sym typeface="Arial" charset="0"/>
            </a:endParaRPr>
          </a:p>
        </p:txBody>
      </p:sp>
      <p:sp>
        <p:nvSpPr>
          <p:cNvPr id="6" name="内容占位符 2"/>
          <p:cNvSpPr txBox="1"/>
          <p:nvPr/>
        </p:nvSpPr>
        <p:spPr>
          <a:xfrm>
            <a:off x="1208766" y="1558938"/>
            <a:ext cx="10112375" cy="4608512"/>
          </a:xfrm>
          <a:prstGeom prst="rect">
            <a:avLst/>
          </a:prstGeom>
        </p:spPr>
        <p:txBody>
          <a:bodyPr vert="horz" wrap="square" lIns="91440" tIns="45720" rIns="91440" bIns="45720" anchor="t"/>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a:lnSpc>
                <a:spcPct val="150000"/>
              </a:lnSpc>
              <a:spcBef>
                <a:spcPct val="0"/>
              </a:spcBef>
              <a:buFont typeface="Arial" charset="0"/>
              <a:buNone/>
            </a:pPr>
            <a:r>
              <a:rPr lang="en-US" altLang="zh-CN" sz="2400" b="1" dirty="0" err="1">
                <a:latin typeface="Arial" charset="0"/>
                <a:ea typeface="微软雅黑" pitchFamily="34" charset="-122"/>
                <a:sym typeface="Arial" charset="0"/>
              </a:rPr>
              <a:t>职业病</a:t>
            </a:r>
            <a:r>
              <a:rPr lang="zh-CN" altLang="en-US" sz="2400" b="1" dirty="0">
                <a:latin typeface="Arial" charset="0"/>
                <a:ea typeface="微软雅黑" pitchFamily="34" charset="-122"/>
                <a:sym typeface="Arial" charset="0"/>
              </a:rPr>
              <a:t>：</a:t>
            </a:r>
            <a:r>
              <a:rPr lang="zh-CN" altLang="en-US" sz="2400" dirty="0">
                <a:latin typeface="Arial" charset="0"/>
                <a:ea typeface="微软雅黑" pitchFamily="34" charset="-122"/>
                <a:sym typeface="Arial" charset="0"/>
              </a:rPr>
              <a:t>是指企事业单位、个体经济组织等</a:t>
            </a:r>
            <a:r>
              <a:rPr lang="zh-CN" altLang="en-US" sz="2400" u="sng" dirty="0">
                <a:latin typeface="Arial" charset="0"/>
                <a:ea typeface="微软雅黑" pitchFamily="34" charset="-122"/>
                <a:sym typeface="Arial" charset="0"/>
              </a:rPr>
              <a:t>用人单位</a:t>
            </a:r>
            <a:r>
              <a:rPr lang="zh-CN" altLang="en-US" sz="2400" dirty="0">
                <a:latin typeface="Arial" charset="0"/>
                <a:ea typeface="微软雅黑" pitchFamily="34" charset="-122"/>
                <a:sym typeface="Arial" charset="0"/>
              </a:rPr>
              <a:t>的</a:t>
            </a:r>
            <a:r>
              <a:rPr lang="zh-CN" altLang="en-US" sz="2400" u="sng" dirty="0">
                <a:latin typeface="Arial" charset="0"/>
                <a:ea typeface="微软雅黑" pitchFamily="34" charset="-122"/>
                <a:sym typeface="Arial" charset="0"/>
              </a:rPr>
              <a:t>劳动者</a:t>
            </a:r>
            <a:r>
              <a:rPr lang="zh-CN" altLang="en-US" sz="2400" dirty="0">
                <a:latin typeface="Arial" charset="0"/>
                <a:ea typeface="微软雅黑" pitchFamily="34" charset="-122"/>
                <a:sym typeface="Arial" charset="0"/>
              </a:rPr>
              <a:t>在职业活动中因接触粉尘、放射性物质和其他有毒有害物质等因素而引起的疾病。</a:t>
            </a:r>
            <a:endParaRPr lang="en-US" altLang="zh-CN" sz="2400" dirty="0">
              <a:latin typeface="Arial" charset="0"/>
              <a:ea typeface="微软雅黑" pitchFamily="34" charset="-122"/>
              <a:sym typeface="Arial" charset="0"/>
            </a:endParaRPr>
          </a:p>
          <a:p>
            <a:pPr>
              <a:lnSpc>
                <a:spcPct val="150000"/>
              </a:lnSpc>
              <a:spcBef>
                <a:spcPts val="1200"/>
              </a:spcBef>
              <a:buFont typeface="Arial" charset="0"/>
              <a:buNone/>
            </a:pPr>
            <a:r>
              <a:rPr lang="zh-CN" altLang="en-US" sz="2400" b="1" dirty="0">
                <a:latin typeface="Arial" charset="0"/>
                <a:ea typeface="微软雅黑" pitchFamily="34" charset="-122"/>
                <a:sym typeface="Arial" charset="0"/>
              </a:rPr>
              <a:t>职业禁忌症：</a:t>
            </a:r>
            <a:r>
              <a:rPr lang="zh-CN" altLang="en-US" sz="2400" dirty="0">
                <a:latin typeface="Arial" charset="0"/>
                <a:ea typeface="微软雅黑" pitchFamily="34" charset="-122"/>
                <a:sym typeface="Arial" charset="0"/>
              </a:rPr>
              <a:t>劳动者从事特定职业或者接触特定职业性有害因素时，比一般职业人群更易于遭受职业危害和罹患职业病或可能导致原有自身疾病病情加重，或者在从事作业过程中诱发可能导致对劳动者生命健康构成危险的疾病的个人特殊生理或病例状态。</a:t>
            </a:r>
          </a:p>
          <a:p>
            <a:pPr>
              <a:lnSpc>
                <a:spcPts val="3000"/>
              </a:lnSpc>
              <a:spcBef>
                <a:spcPct val="0"/>
              </a:spcBef>
              <a:buFont typeface="Arial" charset="0"/>
              <a:buNone/>
            </a:pPr>
            <a:endParaRPr lang="en-US" altLang="zh-CN" sz="2400" dirty="0">
              <a:latin typeface="Arial" charset="0"/>
              <a:ea typeface="微软雅黑" pitchFamily="34" charset="-122"/>
              <a:sym typeface="Arial"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2058" y="4697867"/>
            <a:ext cx="1897516" cy="1537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624114" cy="119017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cxnSp>
        <p:nvCxnSpPr>
          <p:cNvPr id="18" name="直接连接符 17"/>
          <p:cNvCxnSpPr/>
          <p:nvPr/>
        </p:nvCxnSpPr>
        <p:spPr>
          <a:xfrm>
            <a:off x="624114" y="543840"/>
            <a:ext cx="589280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文本框 3"/>
          <p:cNvSpPr txBox="1"/>
          <p:nvPr/>
        </p:nvSpPr>
        <p:spPr>
          <a:xfrm>
            <a:off x="120471" y="521241"/>
            <a:ext cx="4108817" cy="711092"/>
          </a:xfrm>
          <a:prstGeom prst="rect">
            <a:avLst/>
          </a:prstGeom>
          <a:noFill/>
        </p:spPr>
        <p:txBody>
          <a:bodyPr wrap="none" rtlCol="0">
            <a:spAutoFit/>
          </a:bodyPr>
          <a:lstStyle/>
          <a:p>
            <a:pPr lvl="1">
              <a:lnSpc>
                <a:spcPct val="150000"/>
              </a:lnSpc>
            </a:pPr>
            <a:r>
              <a:rPr kumimoji="1" lang="zh-CN" altLang="en-US" sz="3000" b="1" dirty="0">
                <a:solidFill>
                  <a:srgbClr val="103154"/>
                </a:solidFill>
                <a:latin typeface="Arial" charset="0"/>
                <a:ea typeface="微软雅黑" pitchFamily="34" charset="-122"/>
                <a:sym typeface="Arial" charset="0"/>
              </a:rPr>
              <a:t>（四）职业健康检查</a:t>
            </a:r>
            <a:endParaRPr kumimoji="1" lang="en-US" altLang="zh-CN" sz="3000" b="1" dirty="0">
              <a:solidFill>
                <a:srgbClr val="103154"/>
              </a:solidFill>
              <a:latin typeface="Arial" charset="0"/>
              <a:ea typeface="微软雅黑" pitchFamily="34" charset="-122"/>
              <a:sym typeface="Arial" charset="0"/>
            </a:endParaRPr>
          </a:p>
        </p:txBody>
      </p:sp>
      <p:sp>
        <p:nvSpPr>
          <p:cNvPr id="6" name="内容占位符 2"/>
          <p:cNvSpPr txBox="1"/>
          <p:nvPr/>
        </p:nvSpPr>
        <p:spPr>
          <a:xfrm>
            <a:off x="1600428" y="1473882"/>
            <a:ext cx="2260372" cy="647700"/>
          </a:xfrm>
          <a:prstGeom prst="rect">
            <a:avLst/>
          </a:prstGeom>
        </p:spPr>
        <p:txBody>
          <a:bodyPr vert="horz" wrap="square" lIns="91440" tIns="45720" rIns="91440" bIns="45720" anchor="t"/>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a:lnSpc>
                <a:spcPts val="3000"/>
              </a:lnSpc>
              <a:spcBef>
                <a:spcPct val="0"/>
              </a:spcBef>
              <a:buFont typeface="Arial" charset="0"/>
              <a:buNone/>
            </a:pPr>
            <a:r>
              <a:rPr lang="zh-CN" altLang="en-US" sz="2500" b="1" dirty="0">
                <a:latin typeface="Arial" charset="0"/>
                <a:ea typeface="微软雅黑" pitchFamily="34" charset="-122"/>
                <a:sym typeface="Arial" charset="0"/>
              </a:rPr>
              <a:t>体检周期</a:t>
            </a:r>
          </a:p>
          <a:p>
            <a:pPr>
              <a:lnSpc>
                <a:spcPts val="3000"/>
              </a:lnSpc>
              <a:spcBef>
                <a:spcPct val="0"/>
              </a:spcBef>
              <a:buFont typeface="Arial" charset="0"/>
              <a:buNone/>
            </a:pPr>
            <a:endParaRPr lang="en-US" altLang="zh-CN" sz="2500" b="1" dirty="0">
              <a:latin typeface="Arial" charset="0"/>
              <a:ea typeface="微软雅黑" pitchFamily="34" charset="-122"/>
              <a:sym typeface="Arial" charset="0"/>
            </a:endParaRPr>
          </a:p>
        </p:txBody>
      </p:sp>
      <p:graphicFrame>
        <p:nvGraphicFramePr>
          <p:cNvPr id="7" name="表格 6"/>
          <p:cNvGraphicFramePr/>
          <p:nvPr/>
        </p:nvGraphicFramePr>
        <p:xfrm>
          <a:off x="2543856" y="2211164"/>
          <a:ext cx="7416824" cy="1584176"/>
        </p:xfrm>
        <a:graphic>
          <a:graphicData uri="http://schemas.openxmlformats.org/drawingml/2006/table">
            <a:tbl>
              <a:tblPr firstRow="1" bandRow="1">
                <a:tableStyleId>{93296810-A885-4BE3-A3E7-6D5BEEA58F35}</a:tableStyleId>
              </a:tblPr>
              <a:tblGrid>
                <a:gridCol w="1379874">
                  <a:extLst>
                    <a:ext uri="{9D8B030D-6E8A-4147-A177-3AD203B41FA5}">
                      <a16:colId xmlns:a16="http://schemas.microsoft.com/office/drawing/2014/main" val="20000"/>
                    </a:ext>
                  </a:extLst>
                </a:gridCol>
                <a:gridCol w="3992661">
                  <a:extLst>
                    <a:ext uri="{9D8B030D-6E8A-4147-A177-3AD203B41FA5}">
                      <a16:colId xmlns:a16="http://schemas.microsoft.com/office/drawing/2014/main" val="20001"/>
                    </a:ext>
                  </a:extLst>
                </a:gridCol>
                <a:gridCol w="2044289">
                  <a:extLst>
                    <a:ext uri="{9D8B030D-6E8A-4147-A177-3AD203B41FA5}">
                      <a16:colId xmlns:a16="http://schemas.microsoft.com/office/drawing/2014/main" val="20002"/>
                    </a:ext>
                  </a:extLst>
                </a:gridCol>
              </a:tblGrid>
              <a:tr h="668082">
                <a:tc>
                  <a:txBody>
                    <a:bodyPr/>
                    <a:lstStyle/>
                    <a:p>
                      <a:pPr algn="ctr">
                        <a:buNone/>
                      </a:pPr>
                      <a:r>
                        <a:rPr lang="zh-CN" altLang="en-US" sz="1600" dirty="0">
                          <a:latin typeface="Arial" charset="0"/>
                          <a:ea typeface="微软雅黑" pitchFamily="34" charset="-122"/>
                          <a:sym typeface="Arial" charset="0"/>
                        </a:rPr>
                        <a:t>危害因素</a:t>
                      </a:r>
                    </a:p>
                  </a:txBody>
                  <a:tcPr/>
                </a:tc>
                <a:tc gridSpan="2">
                  <a:txBody>
                    <a:bodyPr/>
                    <a:lstStyle/>
                    <a:p>
                      <a:pPr algn="ctr">
                        <a:buNone/>
                      </a:pPr>
                      <a:r>
                        <a:rPr lang="zh-CN" altLang="en-US" sz="1600" dirty="0">
                          <a:latin typeface="Arial" charset="0"/>
                          <a:ea typeface="微软雅黑" pitchFamily="34" charset="-122"/>
                          <a:sym typeface="Arial" charset="0"/>
                        </a:rPr>
                        <a:t>体检周期</a:t>
                      </a:r>
                    </a:p>
                  </a:txBody>
                  <a:tcPr/>
                </a:tc>
                <a:tc hMerge="1">
                  <a:txBody>
                    <a:bodyPr/>
                    <a:lstStyle/>
                    <a:p>
                      <a:endParaRPr lang="zh-CN"/>
                    </a:p>
                  </a:txBody>
                  <a:tcPr/>
                </a:tc>
                <a:extLst>
                  <a:ext uri="{0D108BD9-81ED-4DB2-BD59-A6C34878D82A}">
                    <a16:rowId xmlns:a16="http://schemas.microsoft.com/office/drawing/2014/main" val="10000"/>
                  </a:ext>
                </a:extLst>
              </a:tr>
              <a:tr h="458047">
                <a:tc rowSpan="2">
                  <a:txBody>
                    <a:bodyPr/>
                    <a:lstStyle/>
                    <a:p>
                      <a:pPr algn="ctr">
                        <a:buNone/>
                      </a:pPr>
                      <a:endParaRPr lang="en-US" altLang="zh-CN" sz="1600" dirty="0">
                        <a:latin typeface="Arial" charset="0"/>
                        <a:ea typeface="微软雅黑" pitchFamily="34" charset="-122"/>
                        <a:sym typeface="Arial" charset="0"/>
                      </a:endParaRPr>
                    </a:p>
                    <a:p>
                      <a:pPr algn="ctr">
                        <a:buNone/>
                      </a:pPr>
                      <a:r>
                        <a:rPr lang="zh-CN" altLang="en-US" sz="1600" dirty="0">
                          <a:latin typeface="Arial" charset="0"/>
                          <a:ea typeface="微软雅黑" pitchFamily="34" charset="-122"/>
                          <a:sym typeface="Arial" charset="0"/>
                        </a:rPr>
                        <a:t>噪声</a:t>
                      </a:r>
                    </a:p>
                  </a:txBody>
                  <a:tcPr/>
                </a:tc>
                <a:tc>
                  <a:txBody>
                    <a:bodyPr/>
                    <a:lstStyle/>
                    <a:p>
                      <a:pPr algn="ctr">
                        <a:buNone/>
                      </a:pPr>
                      <a:r>
                        <a:rPr lang="en-US" altLang="zh-CN" sz="1600" dirty="0">
                          <a:latin typeface="Arial" charset="0"/>
                          <a:ea typeface="微软雅黑" pitchFamily="34" charset="-122"/>
                          <a:sym typeface="Arial" charset="0"/>
                        </a:rPr>
                        <a:t>8</a:t>
                      </a:r>
                      <a:r>
                        <a:rPr lang="zh-CN" altLang="en-US" sz="1600" dirty="0">
                          <a:latin typeface="Arial" charset="0"/>
                          <a:ea typeface="微软雅黑" pitchFamily="34" charset="-122"/>
                          <a:sym typeface="Arial" charset="0"/>
                        </a:rPr>
                        <a:t>小时等效声级≥</a:t>
                      </a:r>
                      <a:r>
                        <a:rPr lang="en-US" altLang="zh-CN" sz="1600" dirty="0">
                          <a:latin typeface="Arial" charset="0"/>
                          <a:ea typeface="微软雅黑" pitchFamily="34" charset="-122"/>
                          <a:sym typeface="Arial" charset="0"/>
                        </a:rPr>
                        <a:t>85dB</a:t>
                      </a:r>
                      <a:endParaRPr lang="zh-CN" altLang="en-US" sz="1600" dirty="0">
                        <a:latin typeface="Arial" charset="0"/>
                        <a:ea typeface="微软雅黑" pitchFamily="34" charset="-122"/>
                        <a:sym typeface="Arial"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600" dirty="0">
                          <a:latin typeface="Arial" charset="0"/>
                          <a:ea typeface="微软雅黑" pitchFamily="34" charset="-122"/>
                          <a:sym typeface="Arial" charset="0"/>
                        </a:rPr>
                        <a:t>1</a:t>
                      </a:r>
                      <a:r>
                        <a:rPr lang="zh-CN" altLang="en-US" sz="1600" dirty="0">
                          <a:latin typeface="Arial" charset="0"/>
                          <a:ea typeface="微软雅黑" pitchFamily="34" charset="-122"/>
                          <a:sym typeface="Arial" charset="0"/>
                        </a:rPr>
                        <a:t>年</a:t>
                      </a:r>
                      <a:r>
                        <a:rPr lang="en-US" altLang="zh-CN" sz="1600" dirty="0">
                          <a:latin typeface="Arial" charset="0"/>
                          <a:ea typeface="微软雅黑" pitchFamily="34" charset="-122"/>
                          <a:sym typeface="Arial" charset="0"/>
                        </a:rPr>
                        <a:t>1</a:t>
                      </a:r>
                      <a:r>
                        <a:rPr lang="zh-CN" altLang="en-US" sz="1600" dirty="0">
                          <a:latin typeface="Arial" charset="0"/>
                          <a:ea typeface="微软雅黑" pitchFamily="34" charset="-122"/>
                          <a:sym typeface="Arial" charset="0"/>
                        </a:rPr>
                        <a:t>次</a:t>
                      </a:r>
                    </a:p>
                  </a:txBody>
                  <a:tcPr/>
                </a:tc>
                <a:extLst>
                  <a:ext uri="{0D108BD9-81ED-4DB2-BD59-A6C34878D82A}">
                    <a16:rowId xmlns:a16="http://schemas.microsoft.com/office/drawing/2014/main" val="10001"/>
                  </a:ext>
                </a:extLst>
              </a:tr>
              <a:tr h="458047">
                <a:tc vMerge="1">
                  <a:txBody>
                    <a:bodyPr/>
                    <a:lstStyle/>
                    <a:p>
                      <a:endParaRPr lang="zh-CN"/>
                    </a:p>
                  </a:txBody>
                  <a:tcPr/>
                </a:tc>
                <a:tc>
                  <a:txBody>
                    <a:bodyPr/>
                    <a:lstStyle/>
                    <a:p>
                      <a:pPr algn="ctr">
                        <a:buNone/>
                      </a:pPr>
                      <a:r>
                        <a:rPr lang="en-US" altLang="zh-CN" sz="1600" dirty="0">
                          <a:latin typeface="Arial" charset="0"/>
                          <a:ea typeface="微软雅黑" pitchFamily="34" charset="-122"/>
                          <a:sym typeface="Arial" charset="0"/>
                        </a:rPr>
                        <a:t>8</a:t>
                      </a:r>
                      <a:r>
                        <a:rPr lang="zh-CN" altLang="en-US" sz="1600" dirty="0">
                          <a:latin typeface="Arial" charset="0"/>
                          <a:ea typeface="微软雅黑" pitchFamily="34" charset="-122"/>
                          <a:sym typeface="Arial" charset="0"/>
                        </a:rPr>
                        <a:t>小时等效声级≥</a:t>
                      </a:r>
                      <a:r>
                        <a:rPr lang="en-US" altLang="zh-CN" sz="1600" dirty="0">
                          <a:latin typeface="Arial" charset="0"/>
                          <a:ea typeface="微软雅黑" pitchFamily="34" charset="-122"/>
                          <a:sym typeface="Arial" charset="0"/>
                        </a:rPr>
                        <a:t>80dB</a:t>
                      </a:r>
                      <a:r>
                        <a:rPr lang="zh-CN" altLang="en-US" sz="1600" dirty="0">
                          <a:latin typeface="Arial" charset="0"/>
                          <a:ea typeface="微软雅黑" pitchFamily="34" charset="-122"/>
                          <a:sym typeface="Arial" charset="0"/>
                        </a:rPr>
                        <a:t>，＜</a:t>
                      </a:r>
                      <a:r>
                        <a:rPr lang="en-US" altLang="zh-CN" sz="1600" dirty="0">
                          <a:latin typeface="Arial" charset="0"/>
                          <a:ea typeface="微软雅黑" pitchFamily="34" charset="-122"/>
                          <a:sym typeface="Arial" charset="0"/>
                        </a:rPr>
                        <a:t>85dB</a:t>
                      </a:r>
                      <a:endParaRPr lang="zh-CN" altLang="en-US" sz="1600" dirty="0">
                        <a:latin typeface="Arial" charset="0"/>
                        <a:ea typeface="微软雅黑" pitchFamily="34" charset="-122"/>
                        <a:sym typeface="Arial"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600" dirty="0">
                          <a:latin typeface="Arial" charset="0"/>
                          <a:ea typeface="微软雅黑" pitchFamily="34" charset="-122"/>
                          <a:sym typeface="Arial" charset="0"/>
                        </a:rPr>
                        <a:t>2</a:t>
                      </a:r>
                      <a:r>
                        <a:rPr lang="zh-CN" altLang="en-US" sz="1600" dirty="0">
                          <a:latin typeface="Arial" charset="0"/>
                          <a:ea typeface="微软雅黑" pitchFamily="34" charset="-122"/>
                          <a:sym typeface="Arial" charset="0"/>
                        </a:rPr>
                        <a:t>年</a:t>
                      </a:r>
                      <a:r>
                        <a:rPr lang="en-US" altLang="zh-CN" sz="1600" dirty="0">
                          <a:latin typeface="Arial" charset="0"/>
                          <a:ea typeface="微软雅黑" pitchFamily="34" charset="-122"/>
                          <a:sym typeface="Arial" charset="0"/>
                        </a:rPr>
                        <a:t>1</a:t>
                      </a:r>
                      <a:r>
                        <a:rPr lang="zh-CN" altLang="en-US" sz="1600" dirty="0">
                          <a:latin typeface="Arial" charset="0"/>
                          <a:ea typeface="微软雅黑" pitchFamily="34" charset="-122"/>
                          <a:sym typeface="Arial" charset="0"/>
                        </a:rPr>
                        <a:t>次</a:t>
                      </a:r>
                    </a:p>
                  </a:txBody>
                  <a:tcPr/>
                </a:tc>
                <a:extLst>
                  <a:ext uri="{0D108BD9-81ED-4DB2-BD59-A6C34878D82A}">
                    <a16:rowId xmlns:a16="http://schemas.microsoft.com/office/drawing/2014/main" val="10002"/>
                  </a:ext>
                </a:extLst>
              </a:tr>
            </a:tbl>
          </a:graphicData>
        </a:graphic>
      </p:graphicFrame>
      <p:sp>
        <p:nvSpPr>
          <p:cNvPr id="8" name="矩形 10"/>
          <p:cNvSpPr/>
          <p:nvPr/>
        </p:nvSpPr>
        <p:spPr>
          <a:xfrm>
            <a:off x="1262745" y="3922486"/>
            <a:ext cx="9869715" cy="2554545"/>
          </a:xfrm>
          <a:prstGeom prst="rect">
            <a:avLst/>
          </a:prstGeom>
          <a:noFill/>
          <a:ln w="9525">
            <a:noFill/>
          </a:ln>
        </p:spPr>
        <p:txBody>
          <a:bodyPr wrap="square">
            <a:spAutoFit/>
          </a:bodyPr>
          <a:lstStyle/>
          <a:p>
            <a:pPr lvl="0" eaLnBrk="1" hangingPunct="1">
              <a:lnSpc>
                <a:spcPct val="150000"/>
              </a:lnSpc>
            </a:pPr>
            <a:r>
              <a:rPr lang="en-US" altLang="zh-CN" sz="2000" b="1" dirty="0">
                <a:latin typeface="Arial" charset="0"/>
                <a:ea typeface="微软雅黑" pitchFamily="34" charset="-122"/>
                <a:sym typeface="Arial" charset="0"/>
              </a:rPr>
              <a:t>49</a:t>
            </a:r>
            <a:r>
              <a:rPr lang="zh-CN" altLang="en-US" sz="2000" b="1" dirty="0">
                <a:latin typeface="Arial" charset="0"/>
                <a:ea typeface="微软雅黑" pitchFamily="34" charset="-122"/>
                <a:sym typeface="Arial" charset="0"/>
              </a:rPr>
              <a:t>号令：</a:t>
            </a:r>
            <a:endParaRPr lang="en-US" altLang="zh-CN" sz="2000" b="1" dirty="0">
              <a:latin typeface="Arial" charset="0"/>
              <a:ea typeface="微软雅黑" pitchFamily="34" charset="-122"/>
              <a:sym typeface="Arial" charset="0"/>
            </a:endParaRPr>
          </a:p>
          <a:p>
            <a:pPr marL="774700" lvl="1" indent="-342900" eaLnBrk="1" hangingPunct="1">
              <a:lnSpc>
                <a:spcPct val="150000"/>
              </a:lnSpc>
              <a:buFont typeface="Wingdings" charset="2"/>
              <a:buChar char="u"/>
            </a:pPr>
            <a:r>
              <a:rPr lang="zh-CN" altLang="en-US" sz="2000" dirty="0">
                <a:latin typeface="Arial" charset="0"/>
                <a:ea typeface="微软雅黑" pitchFamily="34" charset="-122"/>
                <a:sym typeface="Arial" charset="0"/>
              </a:rPr>
              <a:t>对准备脱离所从事的职业病危害作业或者岗  位的劳动者，用人单位应当在劳动者</a:t>
            </a:r>
            <a:r>
              <a:rPr lang="zh-CN" altLang="en-US" sz="2000" b="1" dirty="0">
                <a:solidFill>
                  <a:srgbClr val="FF0000"/>
                </a:solidFill>
                <a:latin typeface="Arial" charset="0"/>
                <a:ea typeface="微软雅黑" pitchFamily="34" charset="-122"/>
                <a:sym typeface="Arial" charset="0"/>
              </a:rPr>
              <a:t>离岗前</a:t>
            </a:r>
            <a:r>
              <a:rPr lang="en-US" altLang="zh-CN" sz="2000" b="1" dirty="0">
                <a:solidFill>
                  <a:srgbClr val="FF0000"/>
                </a:solidFill>
                <a:latin typeface="Arial" charset="0"/>
                <a:ea typeface="微软雅黑" pitchFamily="34" charset="-122"/>
                <a:sym typeface="Arial" charset="0"/>
              </a:rPr>
              <a:t>30</a:t>
            </a:r>
            <a:r>
              <a:rPr lang="zh-CN" altLang="en-US" sz="2000" b="1" dirty="0">
                <a:solidFill>
                  <a:srgbClr val="FF0000"/>
                </a:solidFill>
                <a:latin typeface="Arial" charset="0"/>
                <a:ea typeface="微软雅黑" pitchFamily="34" charset="-122"/>
                <a:sym typeface="Arial" charset="0"/>
              </a:rPr>
              <a:t>日内</a:t>
            </a:r>
            <a:r>
              <a:rPr lang="zh-CN" altLang="en-US" sz="2000" dirty="0">
                <a:latin typeface="Arial" charset="0"/>
                <a:ea typeface="微软雅黑" pitchFamily="34" charset="-122"/>
                <a:sym typeface="Arial" charset="0"/>
              </a:rPr>
              <a:t>组织劳动者进行离岗时的职业健康检查。</a:t>
            </a:r>
            <a:endParaRPr lang="en-US" altLang="zh-CN" sz="2000" dirty="0">
              <a:latin typeface="Arial" charset="0"/>
              <a:ea typeface="微软雅黑" pitchFamily="34" charset="-122"/>
              <a:sym typeface="Arial" charset="0"/>
            </a:endParaRPr>
          </a:p>
          <a:p>
            <a:pPr marL="774700" lvl="1" indent="-342900" eaLnBrk="1" hangingPunct="1">
              <a:lnSpc>
                <a:spcPct val="150000"/>
              </a:lnSpc>
              <a:spcBef>
                <a:spcPts val="1200"/>
              </a:spcBef>
              <a:spcAft>
                <a:spcPts val="1200"/>
              </a:spcAft>
              <a:buFont typeface="Wingdings" charset="2"/>
              <a:buChar char="u"/>
            </a:pPr>
            <a:r>
              <a:rPr lang="zh-CN" altLang="en-US" sz="2000" dirty="0">
                <a:latin typeface="Arial" charset="0"/>
                <a:ea typeface="微软雅黑" pitchFamily="34" charset="-122"/>
                <a:sym typeface="Arial" charset="0"/>
              </a:rPr>
              <a:t>劳动者</a:t>
            </a:r>
            <a:r>
              <a:rPr lang="zh-CN" altLang="en-US" sz="2000" b="1" dirty="0">
                <a:solidFill>
                  <a:srgbClr val="FF0000"/>
                </a:solidFill>
                <a:latin typeface="Arial" charset="0"/>
                <a:ea typeface="微软雅黑" pitchFamily="34" charset="-122"/>
                <a:sym typeface="Arial" charset="0"/>
              </a:rPr>
              <a:t>离岗前</a:t>
            </a:r>
            <a:r>
              <a:rPr lang="en-US" altLang="zh-CN" sz="2000" b="1" dirty="0">
                <a:solidFill>
                  <a:srgbClr val="FF0000"/>
                </a:solidFill>
                <a:latin typeface="Arial" charset="0"/>
                <a:ea typeface="微软雅黑" pitchFamily="34" charset="-122"/>
                <a:sym typeface="Arial" charset="0"/>
              </a:rPr>
              <a:t>90</a:t>
            </a:r>
            <a:r>
              <a:rPr lang="zh-CN" altLang="en-US" sz="2000" b="1" dirty="0">
                <a:solidFill>
                  <a:srgbClr val="FF0000"/>
                </a:solidFill>
                <a:latin typeface="Arial" charset="0"/>
                <a:ea typeface="微软雅黑" pitchFamily="34" charset="-122"/>
                <a:sym typeface="Arial" charset="0"/>
              </a:rPr>
              <a:t>日内</a:t>
            </a:r>
            <a:r>
              <a:rPr lang="zh-CN" altLang="en-US" sz="2000" dirty="0">
                <a:latin typeface="Arial" charset="0"/>
                <a:ea typeface="微软雅黑" pitchFamily="34" charset="-122"/>
                <a:sym typeface="Arial" charset="0"/>
              </a:rPr>
              <a:t>的在岗期间的职业健康  检查可以视为离岗时的职业健康检查。</a:t>
            </a:r>
          </a:p>
        </p:txBody>
      </p:sp>
    </p:spTree>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624114" cy="119017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cxnSp>
        <p:nvCxnSpPr>
          <p:cNvPr id="18" name="直接连接符 17"/>
          <p:cNvCxnSpPr/>
          <p:nvPr/>
        </p:nvCxnSpPr>
        <p:spPr>
          <a:xfrm>
            <a:off x="624114" y="543840"/>
            <a:ext cx="589280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文本框 3"/>
          <p:cNvSpPr txBox="1"/>
          <p:nvPr/>
        </p:nvSpPr>
        <p:spPr>
          <a:xfrm>
            <a:off x="120471" y="521241"/>
            <a:ext cx="4108817" cy="711092"/>
          </a:xfrm>
          <a:prstGeom prst="rect">
            <a:avLst/>
          </a:prstGeom>
          <a:noFill/>
        </p:spPr>
        <p:txBody>
          <a:bodyPr wrap="none" rtlCol="0">
            <a:spAutoFit/>
          </a:bodyPr>
          <a:lstStyle/>
          <a:p>
            <a:pPr lvl="1">
              <a:lnSpc>
                <a:spcPct val="150000"/>
              </a:lnSpc>
            </a:pPr>
            <a:r>
              <a:rPr kumimoji="1" lang="zh-CN" altLang="en-US" sz="3000" b="1" dirty="0">
                <a:solidFill>
                  <a:srgbClr val="103154"/>
                </a:solidFill>
                <a:latin typeface="Arial" charset="0"/>
                <a:ea typeface="微软雅黑" pitchFamily="34" charset="-122"/>
                <a:sym typeface="Arial" charset="0"/>
              </a:rPr>
              <a:t>（五）职业卫生培训</a:t>
            </a:r>
            <a:endParaRPr kumimoji="1" lang="en-US" altLang="zh-CN" sz="3000" b="1" dirty="0">
              <a:solidFill>
                <a:srgbClr val="103154"/>
              </a:solidFill>
              <a:latin typeface="Arial" charset="0"/>
              <a:ea typeface="微软雅黑" pitchFamily="34" charset="-122"/>
              <a:sym typeface="Arial" charset="0"/>
            </a:endParaRPr>
          </a:p>
        </p:txBody>
      </p:sp>
      <p:sp>
        <p:nvSpPr>
          <p:cNvPr id="6" name="内容占位符 2"/>
          <p:cNvSpPr txBox="1"/>
          <p:nvPr/>
        </p:nvSpPr>
        <p:spPr>
          <a:xfrm>
            <a:off x="1166688" y="3342302"/>
            <a:ext cx="8587508" cy="2741158"/>
          </a:xfrm>
          <a:prstGeom prst="rect">
            <a:avLst/>
          </a:prstGeom>
        </p:spPr>
        <p:txBody>
          <a:bodyPr vert="horz" wrap="square" lIns="91440" tIns="45720" rIns="91440" bIns="45720" anchor="t"/>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marL="0" indent="0">
              <a:lnSpc>
                <a:spcPct val="150000"/>
              </a:lnSpc>
              <a:buNone/>
            </a:pPr>
            <a:r>
              <a:rPr lang="zh-CN" altLang="en-US" sz="2500" b="1" dirty="0">
                <a:latin typeface="Arial" charset="0"/>
                <a:ea typeface="微软雅黑" pitchFamily="34" charset="-122"/>
                <a:sym typeface="Arial" charset="0"/>
              </a:rPr>
              <a:t>要点</a:t>
            </a:r>
            <a:r>
              <a:rPr lang="en-US" altLang="zh-CN" sz="2500" b="1" dirty="0">
                <a:latin typeface="Arial" charset="0"/>
                <a:ea typeface="微软雅黑" pitchFamily="34" charset="-122"/>
                <a:sym typeface="Arial" charset="0"/>
              </a:rPr>
              <a:t>:</a:t>
            </a:r>
            <a:endParaRPr lang="zh-CN" altLang="en-US" sz="2500" b="1" dirty="0">
              <a:latin typeface="Arial" charset="0"/>
              <a:ea typeface="微软雅黑" pitchFamily="34" charset="-122"/>
              <a:sym typeface="Arial" charset="0"/>
            </a:endParaRPr>
          </a:p>
          <a:p>
            <a:pPr lvl="1">
              <a:lnSpc>
                <a:spcPct val="150000"/>
              </a:lnSpc>
            </a:pPr>
            <a:r>
              <a:rPr lang="zh-CN" altLang="en-US" sz="2500" dirty="0">
                <a:latin typeface="Arial" charset="0"/>
                <a:ea typeface="微软雅黑" pitchFamily="34" charset="-122"/>
                <a:sym typeface="Arial" charset="0"/>
              </a:rPr>
              <a:t> 用人单位提供接害人员名单；</a:t>
            </a:r>
          </a:p>
          <a:p>
            <a:pPr lvl="1">
              <a:lnSpc>
                <a:spcPct val="150000"/>
              </a:lnSpc>
            </a:pPr>
            <a:r>
              <a:rPr lang="zh-CN" altLang="en-US" sz="2500" dirty="0">
                <a:latin typeface="Arial" charset="0"/>
                <a:ea typeface="微软雅黑" pitchFamily="34" charset="-122"/>
                <a:sym typeface="Arial" charset="0"/>
              </a:rPr>
              <a:t> 培训证明材料：时间、地点、人物；</a:t>
            </a:r>
          </a:p>
          <a:p>
            <a:pPr lvl="1">
              <a:lnSpc>
                <a:spcPct val="150000"/>
              </a:lnSpc>
            </a:pPr>
            <a:r>
              <a:rPr lang="zh-CN" altLang="en-US" sz="2500" dirty="0">
                <a:latin typeface="Arial" charset="0"/>
                <a:ea typeface="微软雅黑" pitchFamily="34" charset="-122"/>
                <a:sym typeface="Arial" charset="0"/>
              </a:rPr>
              <a:t> 有效培训人数：参训人员占总接害人数</a:t>
            </a:r>
            <a:r>
              <a:rPr lang="en-US" altLang="zh-CN" sz="2500" dirty="0">
                <a:latin typeface="Arial" charset="0"/>
                <a:ea typeface="微软雅黑" pitchFamily="34" charset="-122"/>
                <a:sym typeface="Arial" charset="0"/>
              </a:rPr>
              <a:t>80%</a:t>
            </a:r>
            <a:r>
              <a:rPr lang="zh-CN" altLang="en-US" sz="2500" dirty="0">
                <a:latin typeface="Arial" charset="0"/>
                <a:ea typeface="微软雅黑" pitchFamily="34" charset="-122"/>
                <a:sym typeface="Arial" charset="0"/>
              </a:rPr>
              <a:t>以上</a:t>
            </a:r>
          </a:p>
          <a:p>
            <a:pPr lvl="1">
              <a:lnSpc>
                <a:spcPct val="150000"/>
              </a:lnSpc>
              <a:buFont typeface="Wingdings" charset="2"/>
              <a:buChar char="Ø"/>
            </a:pPr>
            <a:endParaRPr lang="zh-CN" altLang="en-US" sz="2500" dirty="0">
              <a:latin typeface="Arial" charset="0"/>
              <a:ea typeface="微软雅黑" pitchFamily="34" charset="-122"/>
              <a:sym typeface="Arial" charset="0"/>
            </a:endParaRPr>
          </a:p>
        </p:txBody>
      </p:sp>
      <p:sp>
        <p:nvSpPr>
          <p:cNvPr id="7" name="圆角矩形标注 6"/>
          <p:cNvSpPr/>
          <p:nvPr/>
        </p:nvSpPr>
        <p:spPr bwMode="auto">
          <a:xfrm>
            <a:off x="7405654" y="1604294"/>
            <a:ext cx="4697083" cy="2684423"/>
          </a:xfrm>
          <a:prstGeom prst="wedgeRoundRectCallout">
            <a:avLst>
              <a:gd name="adj1" fmla="val -29425"/>
              <a:gd name="adj2" fmla="val 81585"/>
              <a:gd name="adj3" fmla="val 16667"/>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square">
            <a:spAutoFit/>
          </a:bodyPr>
          <a:lstStyle/>
          <a:p>
            <a:pPr marR="0" lvl="0" algn="l" defTabSz="914400" rtl="0" eaLnBrk="0" fontAlgn="base" latinLnBrk="0" hangingPunct="0">
              <a:lnSpc>
                <a:spcPts val="2600"/>
              </a:lnSpc>
              <a:spcBef>
                <a:spcPct val="0"/>
              </a:spcBef>
              <a:spcAft>
                <a:spcPct val="0"/>
              </a:spcAft>
              <a:buClrTx/>
              <a:buSzTx/>
              <a:defRPr/>
            </a:pPr>
            <a:r>
              <a:rPr kumimoji="0" lang="en-US" altLang="zh-CN" sz="1600" b="1" i="0" u="none" strike="noStrike" kern="1200" cap="none" spc="0" normalizeH="0" baseline="0" noProof="0" dirty="0">
                <a:ln>
                  <a:noFill/>
                </a:ln>
                <a:solidFill>
                  <a:schemeClr val="tx1"/>
                </a:solidFill>
                <a:effectLst/>
                <a:uLnTx/>
                <a:uFillTx/>
                <a:latin typeface="Arial" charset="0"/>
                <a:ea typeface="微软雅黑" pitchFamily="34" charset="-122"/>
                <a:sym typeface="Arial" charset="0"/>
              </a:rPr>
              <a:t>1</a:t>
            </a:r>
            <a:r>
              <a:rPr kumimoji="0" lang="zh-CN" altLang="en-US" sz="1600" b="1" i="0" u="none" strike="noStrike" kern="1200" cap="none" spc="0" normalizeH="0" baseline="0" noProof="0" dirty="0">
                <a:ln>
                  <a:noFill/>
                </a:ln>
                <a:solidFill>
                  <a:schemeClr val="tx1"/>
                </a:solidFill>
                <a:effectLst/>
                <a:uLnTx/>
                <a:uFillTx/>
                <a:latin typeface="Arial" charset="0"/>
                <a:ea typeface="微软雅黑" pitchFamily="34" charset="-122"/>
                <a:sym typeface="Arial" charset="0"/>
              </a:rPr>
              <a:t>、注明培训日期，如</a:t>
            </a:r>
            <a:r>
              <a:rPr kumimoji="0" lang="en-US" altLang="zh-CN" sz="1600" b="1" i="0" u="none" strike="noStrike" kern="1200" cap="none" spc="0" normalizeH="0" baseline="0" noProof="0" dirty="0">
                <a:ln>
                  <a:noFill/>
                </a:ln>
                <a:solidFill>
                  <a:schemeClr val="tx1"/>
                </a:solidFill>
                <a:effectLst/>
                <a:uLnTx/>
                <a:uFillTx/>
                <a:latin typeface="Arial" charset="0"/>
                <a:ea typeface="微软雅黑" pitchFamily="34" charset="-122"/>
                <a:sym typeface="Arial" charset="0"/>
              </a:rPr>
              <a:t>2017</a:t>
            </a:r>
            <a:r>
              <a:rPr kumimoji="0" lang="zh-CN" altLang="en-US" sz="1600" b="1" i="0" u="none" strike="noStrike" kern="1200" cap="none" spc="0" normalizeH="0" baseline="0" noProof="0" dirty="0">
                <a:ln>
                  <a:noFill/>
                </a:ln>
                <a:solidFill>
                  <a:schemeClr val="tx1"/>
                </a:solidFill>
                <a:effectLst/>
                <a:uLnTx/>
                <a:uFillTx/>
                <a:latin typeface="Arial" charset="0"/>
                <a:ea typeface="微软雅黑" pitchFamily="34" charset="-122"/>
                <a:sym typeface="Arial" charset="0"/>
              </a:rPr>
              <a:t>年</a:t>
            </a:r>
            <a:r>
              <a:rPr kumimoji="0" lang="en-US" altLang="zh-CN" sz="1600" b="1" i="0" u="none" strike="noStrike" kern="1200" cap="none" spc="0" normalizeH="0" baseline="0" noProof="0" dirty="0">
                <a:ln>
                  <a:noFill/>
                </a:ln>
                <a:solidFill>
                  <a:schemeClr val="tx1"/>
                </a:solidFill>
                <a:effectLst/>
                <a:uLnTx/>
                <a:uFillTx/>
                <a:latin typeface="Arial" charset="0"/>
                <a:ea typeface="微软雅黑" pitchFamily="34" charset="-122"/>
                <a:sym typeface="Arial" charset="0"/>
              </a:rPr>
              <a:t>3</a:t>
            </a:r>
            <a:r>
              <a:rPr kumimoji="0" lang="zh-CN" altLang="en-US" sz="1600" b="1" i="0" u="none" strike="noStrike" kern="1200" cap="none" spc="0" normalizeH="0" baseline="0" noProof="0" dirty="0">
                <a:ln>
                  <a:noFill/>
                </a:ln>
                <a:solidFill>
                  <a:schemeClr val="tx1"/>
                </a:solidFill>
                <a:effectLst/>
                <a:uLnTx/>
                <a:uFillTx/>
                <a:latin typeface="Arial" charset="0"/>
                <a:ea typeface="微软雅黑" pitchFamily="34" charset="-122"/>
                <a:sym typeface="Arial" charset="0"/>
              </a:rPr>
              <a:t>月</a:t>
            </a:r>
            <a:r>
              <a:rPr kumimoji="0" lang="en-US" altLang="zh-CN" sz="1600" b="1" i="0" u="none" strike="noStrike" kern="1200" cap="none" spc="0" normalizeH="0" baseline="0" noProof="0" dirty="0">
                <a:ln>
                  <a:noFill/>
                </a:ln>
                <a:solidFill>
                  <a:schemeClr val="tx1"/>
                </a:solidFill>
                <a:effectLst/>
                <a:uLnTx/>
                <a:uFillTx/>
                <a:latin typeface="Arial" charset="0"/>
                <a:ea typeface="微软雅黑" pitchFamily="34" charset="-122"/>
                <a:sym typeface="Arial" charset="0"/>
              </a:rPr>
              <a:t>23</a:t>
            </a:r>
            <a:r>
              <a:rPr kumimoji="0" lang="zh-CN" altLang="en-US" sz="1600" b="1" i="0" u="none" strike="noStrike" kern="1200" cap="none" spc="0" normalizeH="0" baseline="0" noProof="0" dirty="0">
                <a:ln>
                  <a:noFill/>
                </a:ln>
                <a:solidFill>
                  <a:schemeClr val="tx1"/>
                </a:solidFill>
                <a:effectLst/>
                <a:uLnTx/>
                <a:uFillTx/>
                <a:latin typeface="Arial" charset="0"/>
                <a:ea typeface="微软雅黑" pitchFamily="34" charset="-122"/>
                <a:sym typeface="Arial" charset="0"/>
              </a:rPr>
              <a:t>日；</a:t>
            </a:r>
            <a:endParaRPr kumimoji="0" lang="en-US" altLang="zh-CN" sz="1600" b="1" i="0" u="none" strike="noStrike" kern="1200" cap="none" spc="0" normalizeH="0" baseline="0" noProof="0" dirty="0">
              <a:ln>
                <a:noFill/>
              </a:ln>
              <a:solidFill>
                <a:schemeClr val="tx1"/>
              </a:solidFill>
              <a:effectLst/>
              <a:uLnTx/>
              <a:uFillTx/>
              <a:latin typeface="Arial" charset="0"/>
              <a:ea typeface="微软雅黑" pitchFamily="34" charset="-122"/>
              <a:sym typeface="Arial" charset="0"/>
            </a:endParaRPr>
          </a:p>
          <a:p>
            <a:pPr marR="0" lvl="0" algn="l" defTabSz="914400" rtl="0" eaLnBrk="0" fontAlgn="base" latinLnBrk="0" hangingPunct="0">
              <a:lnSpc>
                <a:spcPts val="2600"/>
              </a:lnSpc>
              <a:spcBef>
                <a:spcPct val="0"/>
              </a:spcBef>
              <a:spcAft>
                <a:spcPct val="0"/>
              </a:spcAft>
              <a:buClrTx/>
              <a:buSzTx/>
              <a:defRPr/>
            </a:pPr>
            <a:r>
              <a:rPr kumimoji="0" lang="en-US" altLang="zh-CN" sz="1600" b="1" i="0" u="none" strike="noStrike" kern="1200" cap="none" spc="0" normalizeH="0" baseline="0" noProof="0" dirty="0">
                <a:ln>
                  <a:noFill/>
                </a:ln>
                <a:solidFill>
                  <a:schemeClr val="tx1"/>
                </a:solidFill>
                <a:effectLst/>
                <a:uLnTx/>
                <a:uFillTx/>
                <a:latin typeface="Arial" charset="0"/>
                <a:ea typeface="微软雅黑" pitchFamily="34" charset="-122"/>
                <a:sym typeface="Arial" charset="0"/>
              </a:rPr>
              <a:t>2</a:t>
            </a:r>
            <a:r>
              <a:rPr kumimoji="0" lang="zh-CN" altLang="en-US" sz="1600" b="1" i="0" u="none" strike="noStrike" kern="1200" cap="none" spc="0" normalizeH="0" baseline="0" noProof="0" dirty="0">
                <a:ln>
                  <a:noFill/>
                </a:ln>
                <a:solidFill>
                  <a:schemeClr val="tx1"/>
                </a:solidFill>
                <a:effectLst/>
                <a:uLnTx/>
                <a:uFillTx/>
                <a:latin typeface="Arial" charset="0"/>
                <a:ea typeface="微软雅黑" pitchFamily="34" charset="-122"/>
                <a:sym typeface="Arial" charset="0"/>
              </a:rPr>
              <a:t>、注明培训学时：</a:t>
            </a:r>
            <a:r>
              <a:rPr kumimoji="0" lang="zh-CN" altLang="en-US" sz="1600" b="1" i="0" u="none" strike="noStrike" kern="1200" cap="none" spc="0" normalizeH="0" baseline="0" noProof="0" dirty="0">
                <a:ln>
                  <a:noFill/>
                </a:ln>
                <a:solidFill>
                  <a:srgbClr val="C00000"/>
                </a:solidFill>
                <a:effectLst/>
                <a:uLnTx/>
                <a:uFillTx/>
                <a:latin typeface="Arial" charset="0"/>
                <a:ea typeface="微软雅黑" pitchFamily="34" charset="-122"/>
                <a:sym typeface="Arial" charset="0"/>
              </a:rPr>
              <a:t>岗前</a:t>
            </a:r>
            <a:r>
              <a:rPr kumimoji="0" lang="zh-CN" altLang="en-US" sz="1600" b="1" i="0" u="none" strike="noStrike" kern="1200" cap="none" spc="0" normalizeH="0" baseline="0" noProof="0" dirty="0">
                <a:ln>
                  <a:noFill/>
                </a:ln>
                <a:solidFill>
                  <a:schemeClr val="tx1"/>
                </a:solidFill>
                <a:effectLst/>
                <a:uLnTx/>
                <a:uFillTx/>
                <a:latin typeface="Arial" charset="0"/>
                <a:ea typeface="微软雅黑" pitchFamily="34" charset="-122"/>
                <a:sym typeface="Arial" charset="0"/>
              </a:rPr>
              <a:t>（新上岗、转岗、离岗后</a:t>
            </a:r>
            <a:r>
              <a:rPr kumimoji="0" lang="en-US" altLang="zh-CN" sz="1600" b="1" i="0" u="none" strike="noStrike" kern="1200" cap="none" spc="0" normalizeH="0" baseline="0" noProof="0" dirty="0">
                <a:ln>
                  <a:noFill/>
                </a:ln>
                <a:solidFill>
                  <a:schemeClr val="tx1"/>
                </a:solidFill>
                <a:effectLst/>
                <a:uLnTx/>
                <a:uFillTx/>
                <a:latin typeface="Arial" charset="0"/>
                <a:ea typeface="微软雅黑" pitchFamily="34" charset="-122"/>
                <a:sym typeface="Arial" charset="0"/>
              </a:rPr>
              <a:t>6</a:t>
            </a:r>
            <a:r>
              <a:rPr kumimoji="0" lang="zh-CN" altLang="en-US" sz="1600" b="1" i="0" u="none" strike="noStrike" kern="1200" cap="none" spc="0" normalizeH="0" baseline="0" noProof="0" dirty="0">
                <a:ln>
                  <a:noFill/>
                </a:ln>
                <a:solidFill>
                  <a:schemeClr val="tx1"/>
                </a:solidFill>
                <a:effectLst/>
                <a:uLnTx/>
                <a:uFillTx/>
                <a:latin typeface="Arial" charset="0"/>
                <a:ea typeface="微软雅黑" pitchFamily="34" charset="-122"/>
                <a:sym typeface="Arial" charset="0"/>
              </a:rPr>
              <a:t>个月重新上岗）</a:t>
            </a:r>
            <a:r>
              <a:rPr kumimoji="0" lang="en-US" altLang="zh-CN" sz="1600" b="1" i="0" u="none" strike="noStrike" kern="1200" cap="none" spc="0" normalizeH="0" baseline="0" noProof="0" dirty="0">
                <a:ln>
                  <a:noFill/>
                </a:ln>
                <a:solidFill>
                  <a:srgbClr val="C00000"/>
                </a:solidFill>
                <a:effectLst/>
                <a:uLnTx/>
                <a:uFillTx/>
                <a:latin typeface="Arial" charset="0"/>
                <a:ea typeface="微软雅黑" pitchFamily="34" charset="-122"/>
                <a:sym typeface="Arial" charset="0"/>
              </a:rPr>
              <a:t>12</a:t>
            </a:r>
            <a:r>
              <a:rPr kumimoji="0" lang="zh-CN" altLang="en-US" sz="1600" b="1" i="0" u="none" strike="noStrike" kern="1200" cap="none" spc="0" normalizeH="0" baseline="0" noProof="0" dirty="0">
                <a:ln>
                  <a:noFill/>
                </a:ln>
                <a:solidFill>
                  <a:srgbClr val="C00000"/>
                </a:solidFill>
                <a:effectLst/>
                <a:uLnTx/>
                <a:uFillTx/>
                <a:latin typeface="Arial" charset="0"/>
                <a:ea typeface="微软雅黑" pitchFamily="34" charset="-122"/>
                <a:sym typeface="Arial" charset="0"/>
              </a:rPr>
              <a:t>学时，岗中</a:t>
            </a:r>
            <a:r>
              <a:rPr kumimoji="0" lang="en-US" altLang="zh-CN" sz="1600" b="1" i="0" u="none" strike="noStrike" kern="1200" cap="none" spc="0" normalizeH="0" baseline="0" noProof="0" dirty="0">
                <a:ln>
                  <a:noFill/>
                </a:ln>
                <a:solidFill>
                  <a:srgbClr val="C00000"/>
                </a:solidFill>
                <a:effectLst/>
                <a:uLnTx/>
                <a:uFillTx/>
                <a:latin typeface="Arial" charset="0"/>
                <a:ea typeface="微软雅黑" pitchFamily="34" charset="-122"/>
                <a:sym typeface="Arial" charset="0"/>
              </a:rPr>
              <a:t>8</a:t>
            </a:r>
            <a:r>
              <a:rPr kumimoji="0" lang="zh-CN" altLang="en-US" sz="1600" b="1" i="0" u="none" strike="noStrike" kern="1200" cap="none" spc="0" normalizeH="0" baseline="0" noProof="0" dirty="0">
                <a:ln>
                  <a:noFill/>
                </a:ln>
                <a:solidFill>
                  <a:srgbClr val="C00000"/>
                </a:solidFill>
                <a:effectLst/>
                <a:uLnTx/>
                <a:uFillTx/>
                <a:latin typeface="Arial" charset="0"/>
                <a:ea typeface="微软雅黑" pitchFamily="34" charset="-122"/>
                <a:sym typeface="Arial" charset="0"/>
              </a:rPr>
              <a:t>学时；</a:t>
            </a:r>
            <a:endParaRPr kumimoji="0" lang="en-US" altLang="zh-CN" sz="1600" b="1" i="0" u="none" strike="noStrike" kern="1200" cap="none" spc="0" normalizeH="0" baseline="0" noProof="0" dirty="0">
              <a:ln>
                <a:noFill/>
              </a:ln>
              <a:solidFill>
                <a:srgbClr val="C00000"/>
              </a:solidFill>
              <a:effectLst/>
              <a:uLnTx/>
              <a:uFillTx/>
              <a:latin typeface="Arial" charset="0"/>
              <a:ea typeface="微软雅黑" pitchFamily="34" charset="-122"/>
              <a:sym typeface="Arial" charset="0"/>
            </a:endParaRPr>
          </a:p>
          <a:p>
            <a:pPr marR="0" lvl="0" algn="l" defTabSz="914400" rtl="0" eaLnBrk="0" fontAlgn="base" latinLnBrk="0" hangingPunct="0">
              <a:lnSpc>
                <a:spcPts val="2600"/>
              </a:lnSpc>
              <a:spcBef>
                <a:spcPct val="0"/>
              </a:spcBef>
              <a:spcAft>
                <a:spcPct val="0"/>
              </a:spcAft>
              <a:buClrTx/>
              <a:buSzTx/>
              <a:defRPr/>
            </a:pPr>
            <a:r>
              <a:rPr kumimoji="0" lang="en-US" altLang="zh-CN" sz="1600" b="1" i="0" u="none" strike="noStrike" kern="1200" cap="none" spc="0" normalizeH="0" baseline="0" noProof="0" dirty="0">
                <a:ln>
                  <a:noFill/>
                </a:ln>
                <a:solidFill>
                  <a:schemeClr val="tx1"/>
                </a:solidFill>
                <a:effectLst/>
                <a:uLnTx/>
                <a:uFillTx/>
                <a:latin typeface="Arial" charset="0"/>
                <a:ea typeface="微软雅黑" pitchFamily="34" charset="-122"/>
                <a:sym typeface="Arial" charset="0"/>
              </a:rPr>
              <a:t>3</a:t>
            </a:r>
            <a:r>
              <a:rPr kumimoji="0" lang="zh-CN" altLang="en-US" sz="1600" b="1" i="0" u="none" strike="noStrike" kern="1200" cap="none" spc="0" normalizeH="0" baseline="0" noProof="0" dirty="0">
                <a:ln>
                  <a:noFill/>
                </a:ln>
                <a:solidFill>
                  <a:schemeClr val="tx1"/>
                </a:solidFill>
                <a:effectLst/>
                <a:uLnTx/>
                <a:uFillTx/>
                <a:latin typeface="Arial" charset="0"/>
                <a:ea typeface="微软雅黑" pitchFamily="34" charset="-122"/>
                <a:sym typeface="Arial" charset="0"/>
              </a:rPr>
              <a:t>、培训内容：必须包括</a:t>
            </a:r>
            <a:r>
              <a:rPr kumimoji="0" lang="zh-CN" altLang="en-US" sz="1600" b="1" i="0" u="none" strike="noStrike" kern="1200" cap="none" spc="0" normalizeH="0" baseline="0" noProof="0" dirty="0">
                <a:ln>
                  <a:noFill/>
                </a:ln>
                <a:solidFill>
                  <a:srgbClr val="C00000"/>
                </a:solidFill>
                <a:effectLst/>
                <a:uLnTx/>
                <a:uFillTx/>
                <a:latin typeface="Arial" charset="0"/>
                <a:ea typeface="微软雅黑" pitchFamily="34" charset="-122"/>
                <a:sym typeface="Arial" charset="0"/>
              </a:rPr>
              <a:t>各岗位接触的危害因素、可能的健康影响、必要的防护措施；</a:t>
            </a:r>
            <a:endParaRPr kumimoji="0" lang="en-US" altLang="zh-CN" sz="1600" b="1" i="0" u="none" strike="noStrike" kern="1200" cap="none" spc="0" normalizeH="0" baseline="0" noProof="0" dirty="0">
              <a:ln>
                <a:noFill/>
              </a:ln>
              <a:solidFill>
                <a:srgbClr val="C00000"/>
              </a:solidFill>
              <a:effectLst/>
              <a:uLnTx/>
              <a:uFillTx/>
              <a:latin typeface="Arial" charset="0"/>
              <a:ea typeface="微软雅黑" pitchFamily="34" charset="-122"/>
              <a:sym typeface="Arial" charset="0"/>
            </a:endParaRPr>
          </a:p>
          <a:p>
            <a:pPr marR="0" lvl="0" algn="l" defTabSz="914400" rtl="0" eaLnBrk="0" fontAlgn="base" latinLnBrk="0" hangingPunct="0">
              <a:lnSpc>
                <a:spcPts val="2600"/>
              </a:lnSpc>
              <a:spcBef>
                <a:spcPct val="0"/>
              </a:spcBef>
              <a:spcAft>
                <a:spcPct val="0"/>
              </a:spcAft>
              <a:buClrTx/>
              <a:buSzTx/>
              <a:defRPr/>
            </a:pPr>
            <a:r>
              <a:rPr kumimoji="0" lang="en-US" altLang="zh-CN" sz="1600" b="1" i="0" u="none" strike="noStrike" kern="1200" cap="none" spc="0" normalizeH="0" baseline="0" noProof="0" dirty="0">
                <a:ln>
                  <a:noFill/>
                </a:ln>
                <a:solidFill>
                  <a:schemeClr val="tx1"/>
                </a:solidFill>
                <a:effectLst/>
                <a:uLnTx/>
                <a:uFillTx/>
                <a:latin typeface="Arial" charset="0"/>
                <a:ea typeface="微软雅黑" pitchFamily="34" charset="-122"/>
                <a:sym typeface="Arial" charset="0"/>
              </a:rPr>
              <a:t>4</a:t>
            </a:r>
            <a:r>
              <a:rPr kumimoji="0" lang="zh-CN" altLang="en-US" sz="1600" b="1" i="0" u="none" strike="noStrike" kern="1200" cap="none" spc="0" normalizeH="0" baseline="0" noProof="0" dirty="0">
                <a:ln>
                  <a:noFill/>
                </a:ln>
                <a:solidFill>
                  <a:schemeClr val="tx1"/>
                </a:solidFill>
                <a:effectLst/>
                <a:uLnTx/>
                <a:uFillTx/>
                <a:latin typeface="Arial" charset="0"/>
                <a:ea typeface="微软雅黑" pitchFamily="34" charset="-122"/>
                <a:sym typeface="Arial" charset="0"/>
              </a:rPr>
              <a:t>、培训记录：组织部门或负责人、试卷成绩、培训照片、有培训材料，存档备查。</a:t>
            </a:r>
            <a:endParaRPr kumimoji="0" lang="en-US" altLang="zh-CN" sz="1600" b="1" i="0" u="none" strike="noStrike" kern="1200" cap="none" spc="0" normalizeH="0" baseline="0" noProof="0" dirty="0">
              <a:ln>
                <a:noFill/>
              </a:ln>
              <a:solidFill>
                <a:schemeClr val="tx1"/>
              </a:solidFill>
              <a:effectLst/>
              <a:uLnTx/>
              <a:uFillTx/>
              <a:latin typeface="Arial" charset="0"/>
              <a:ea typeface="微软雅黑" pitchFamily="34" charset="-122"/>
              <a:sym typeface="Arial" charset="0"/>
            </a:endParaRPr>
          </a:p>
        </p:txBody>
      </p:sp>
      <p:sp>
        <p:nvSpPr>
          <p:cNvPr id="2" name="矩形 1"/>
          <p:cNvSpPr/>
          <p:nvPr/>
        </p:nvSpPr>
        <p:spPr>
          <a:xfrm>
            <a:off x="1166688" y="1445378"/>
            <a:ext cx="6096000" cy="1823576"/>
          </a:xfrm>
          <a:prstGeom prst="rect">
            <a:avLst/>
          </a:prstGeom>
        </p:spPr>
        <p:txBody>
          <a:bodyPr>
            <a:spAutoFit/>
          </a:bodyPr>
          <a:lstStyle/>
          <a:p>
            <a:pPr>
              <a:lnSpc>
                <a:spcPct val="150000"/>
              </a:lnSpc>
            </a:pPr>
            <a:r>
              <a:rPr lang="en-US" altLang="zh-CN" sz="2500" b="1" dirty="0">
                <a:latin typeface="Arial" charset="0"/>
                <a:ea typeface="微软雅黑" pitchFamily="34" charset="-122"/>
                <a:sym typeface="Arial" charset="0"/>
              </a:rPr>
              <a:t>47</a:t>
            </a:r>
            <a:r>
              <a:rPr lang="zh-CN" altLang="en-US" sz="2500" b="1" dirty="0">
                <a:latin typeface="Arial" charset="0"/>
                <a:ea typeface="微软雅黑" pitchFamily="34" charset="-122"/>
                <a:sym typeface="Arial" charset="0"/>
              </a:rPr>
              <a:t>号令：</a:t>
            </a:r>
            <a:r>
              <a:rPr lang="zh-CN" altLang="en-US" sz="2500" dirty="0">
                <a:latin typeface="Arial" charset="0"/>
                <a:ea typeface="微软雅黑" pitchFamily="34" charset="-122"/>
                <a:sym typeface="Arial" charset="0"/>
              </a:rPr>
              <a:t>用人单位应当对劳动者进行上岗前的职业卫生培训和在岗期间的定期职业卫生培训</a:t>
            </a:r>
            <a:r>
              <a:rPr lang="en-US" altLang="zh-CN" sz="2500" dirty="0">
                <a:latin typeface="Arial" charset="0"/>
                <a:ea typeface="微软雅黑" pitchFamily="34" charset="-122"/>
                <a:sym typeface="Arial" charset="0"/>
              </a:rPr>
              <a:t>……</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624114" cy="119017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cxnSp>
        <p:nvCxnSpPr>
          <p:cNvPr id="18" name="直接连接符 17"/>
          <p:cNvCxnSpPr/>
          <p:nvPr/>
        </p:nvCxnSpPr>
        <p:spPr>
          <a:xfrm>
            <a:off x="624114" y="543840"/>
            <a:ext cx="589280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文本框 3"/>
          <p:cNvSpPr txBox="1"/>
          <p:nvPr/>
        </p:nvSpPr>
        <p:spPr>
          <a:xfrm>
            <a:off x="120471" y="521241"/>
            <a:ext cx="5262979" cy="711092"/>
          </a:xfrm>
          <a:prstGeom prst="rect">
            <a:avLst/>
          </a:prstGeom>
          <a:noFill/>
        </p:spPr>
        <p:txBody>
          <a:bodyPr wrap="none" rtlCol="0">
            <a:spAutoFit/>
          </a:bodyPr>
          <a:lstStyle/>
          <a:p>
            <a:pPr lvl="1">
              <a:lnSpc>
                <a:spcPct val="150000"/>
              </a:lnSpc>
            </a:pPr>
            <a:r>
              <a:rPr kumimoji="1" lang="zh-CN" altLang="en-US" sz="3000" b="1" dirty="0">
                <a:solidFill>
                  <a:srgbClr val="103154"/>
                </a:solidFill>
                <a:latin typeface="Arial" charset="0"/>
                <a:ea typeface="微软雅黑" pitchFamily="34" charset="-122"/>
                <a:sym typeface="Arial" charset="0"/>
              </a:rPr>
              <a:t>（六）职业卫生“三同时”</a:t>
            </a:r>
            <a:endParaRPr kumimoji="1" lang="en-US" altLang="zh-CN" sz="3000" b="1" dirty="0">
              <a:solidFill>
                <a:srgbClr val="103154"/>
              </a:solidFill>
              <a:latin typeface="Arial" charset="0"/>
              <a:ea typeface="微软雅黑" pitchFamily="34" charset="-122"/>
              <a:sym typeface="Arial" charset="0"/>
            </a:endParaRPr>
          </a:p>
        </p:txBody>
      </p:sp>
      <p:sp>
        <p:nvSpPr>
          <p:cNvPr id="7" name="Text Box 4"/>
          <p:cNvSpPr txBox="1">
            <a:spLocks noChangeArrowheads="1"/>
          </p:cNvSpPr>
          <p:nvPr/>
        </p:nvSpPr>
        <p:spPr bwMode="auto">
          <a:xfrm>
            <a:off x="2420983" y="2209911"/>
            <a:ext cx="1524000" cy="338554"/>
          </a:xfrm>
          <a:prstGeom prst="rect">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a:spAutoFit/>
          </a:bodyPr>
          <a:lstStyle>
            <a:lvl1pPr marL="0" lvl="0"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charset="0"/>
                <a:ea typeface="宋体" charset="-122"/>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charset="0"/>
                <a:ea typeface="宋体" charset="-122"/>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charset="0"/>
                <a:ea typeface="宋体" charset="-122"/>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charset="0"/>
                <a:ea typeface="宋体" charset="-122"/>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charset="0"/>
                <a:ea typeface="宋体" charset="-122"/>
              </a:defRPr>
            </a:lvl5pPr>
          </a:lstStyle>
          <a:p>
            <a:pPr lvl="0" algn="ctr" eaLnBrk="1" hangingPunct="1">
              <a:spcBef>
                <a:spcPct val="50000"/>
              </a:spcBef>
            </a:pPr>
            <a:r>
              <a:rPr lang="zh-CN" altLang="en-US" sz="1600" b="1" dirty="0">
                <a:solidFill>
                  <a:srgbClr val="F8F8F8"/>
                </a:solidFill>
                <a:latin typeface="Arial" charset="0"/>
                <a:ea typeface="微软雅黑" pitchFamily="34" charset="-122"/>
                <a:sym typeface="Arial" charset="0"/>
              </a:rPr>
              <a:t>可行性论证</a:t>
            </a:r>
            <a:endParaRPr lang="zh-CN" altLang="en-US" sz="1600" dirty="0">
              <a:solidFill>
                <a:srgbClr val="F8F8F8"/>
              </a:solidFill>
              <a:latin typeface="Arial" charset="0"/>
              <a:ea typeface="微软雅黑" pitchFamily="34" charset="-122"/>
              <a:sym typeface="Arial" charset="0"/>
            </a:endParaRPr>
          </a:p>
        </p:txBody>
      </p:sp>
      <p:sp>
        <p:nvSpPr>
          <p:cNvPr id="8" name="Line 5"/>
          <p:cNvSpPr/>
          <p:nvPr/>
        </p:nvSpPr>
        <p:spPr>
          <a:xfrm>
            <a:off x="3944983" y="2362311"/>
            <a:ext cx="609600" cy="0"/>
          </a:xfrm>
          <a:prstGeom prst="line">
            <a:avLst/>
          </a:prstGeom>
          <a:ln w="25400" cap="sq" cmpd="sng">
            <a:solidFill>
              <a:srgbClr val="FF0000"/>
            </a:solidFill>
            <a:prstDash val="solid"/>
            <a:headEnd type="none" w="med" len="med"/>
            <a:tailEnd type="stealth" w="med" len="med"/>
          </a:ln>
        </p:spPr>
        <p:txBody>
          <a:bodyPr/>
          <a:lstStyle/>
          <a:p>
            <a:endParaRPr lang="zh-CN" altLang="en-US">
              <a:latin typeface="Arial" charset="0"/>
              <a:ea typeface="微软雅黑" pitchFamily="34" charset="-122"/>
              <a:sym typeface="Arial" charset="0"/>
            </a:endParaRPr>
          </a:p>
        </p:txBody>
      </p:sp>
      <p:sp>
        <p:nvSpPr>
          <p:cNvPr id="9" name="Rectangle 6"/>
          <p:cNvSpPr>
            <a:spLocks noChangeArrowheads="1"/>
          </p:cNvSpPr>
          <p:nvPr/>
        </p:nvSpPr>
        <p:spPr bwMode="auto">
          <a:xfrm>
            <a:off x="4554583" y="2209911"/>
            <a:ext cx="1143000" cy="338554"/>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lvl1pPr marL="0" lvl="0"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charset="0"/>
                <a:ea typeface="宋体" charset="-122"/>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charset="0"/>
                <a:ea typeface="宋体" charset="-122"/>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charset="0"/>
                <a:ea typeface="宋体" charset="-122"/>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charset="0"/>
                <a:ea typeface="宋体" charset="-122"/>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charset="0"/>
                <a:ea typeface="宋体" charset="-122"/>
              </a:defRPr>
            </a:lvl5pPr>
          </a:lstStyle>
          <a:p>
            <a:pPr lvl="0" algn="ctr" eaLnBrk="1" hangingPunct="1">
              <a:spcBef>
                <a:spcPct val="50000"/>
              </a:spcBef>
            </a:pPr>
            <a:r>
              <a:rPr lang="zh-CN" altLang="en-US" sz="1600" b="1" dirty="0">
                <a:solidFill>
                  <a:srgbClr val="F8F8F8"/>
                </a:solidFill>
                <a:latin typeface="Arial" charset="0"/>
                <a:ea typeface="微软雅黑" pitchFamily="34" charset="-122"/>
                <a:sym typeface="Arial" charset="0"/>
              </a:rPr>
              <a:t>初步设计</a:t>
            </a:r>
          </a:p>
        </p:txBody>
      </p:sp>
      <p:sp>
        <p:nvSpPr>
          <p:cNvPr id="10" name="Line 7"/>
          <p:cNvSpPr/>
          <p:nvPr/>
        </p:nvSpPr>
        <p:spPr>
          <a:xfrm>
            <a:off x="5697583" y="2362311"/>
            <a:ext cx="762000" cy="0"/>
          </a:xfrm>
          <a:prstGeom prst="line">
            <a:avLst/>
          </a:prstGeom>
          <a:ln w="25400" cap="sq" cmpd="sng">
            <a:solidFill>
              <a:srgbClr val="FF0000"/>
            </a:solidFill>
            <a:prstDash val="solid"/>
            <a:headEnd type="none" w="med" len="med"/>
            <a:tailEnd type="stealth" w="med" len="med"/>
          </a:ln>
        </p:spPr>
        <p:txBody>
          <a:bodyPr/>
          <a:lstStyle/>
          <a:p>
            <a:endParaRPr lang="zh-CN" altLang="en-US">
              <a:latin typeface="Arial" charset="0"/>
              <a:ea typeface="微软雅黑" pitchFamily="34" charset="-122"/>
              <a:sym typeface="Arial" charset="0"/>
            </a:endParaRPr>
          </a:p>
        </p:txBody>
      </p:sp>
      <p:sp>
        <p:nvSpPr>
          <p:cNvPr id="11" name="Rectangle 8"/>
          <p:cNvSpPr>
            <a:spLocks noChangeArrowheads="1"/>
          </p:cNvSpPr>
          <p:nvPr/>
        </p:nvSpPr>
        <p:spPr bwMode="auto">
          <a:xfrm>
            <a:off x="6459583" y="2209911"/>
            <a:ext cx="1219200" cy="338554"/>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lvl1pPr marL="0" lvl="0"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charset="0"/>
                <a:ea typeface="宋体" charset="-122"/>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charset="0"/>
                <a:ea typeface="宋体" charset="-122"/>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charset="0"/>
                <a:ea typeface="宋体" charset="-122"/>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charset="0"/>
                <a:ea typeface="宋体" charset="-122"/>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charset="0"/>
                <a:ea typeface="宋体" charset="-122"/>
              </a:defRPr>
            </a:lvl5pPr>
          </a:lstStyle>
          <a:p>
            <a:pPr lvl="0" algn="ctr" eaLnBrk="1" hangingPunct="1">
              <a:spcBef>
                <a:spcPct val="50000"/>
              </a:spcBef>
            </a:pPr>
            <a:r>
              <a:rPr lang="zh-CN" altLang="en-US" sz="1600" b="1" dirty="0">
                <a:solidFill>
                  <a:srgbClr val="F8F8F8"/>
                </a:solidFill>
                <a:latin typeface="Arial" charset="0"/>
                <a:ea typeface="微软雅黑" pitchFamily="34" charset="-122"/>
                <a:sym typeface="Arial" charset="0"/>
              </a:rPr>
              <a:t>施工设计</a:t>
            </a:r>
          </a:p>
        </p:txBody>
      </p:sp>
      <p:sp>
        <p:nvSpPr>
          <p:cNvPr id="12" name="Line 9"/>
          <p:cNvSpPr/>
          <p:nvPr/>
        </p:nvSpPr>
        <p:spPr>
          <a:xfrm>
            <a:off x="7678783" y="2362311"/>
            <a:ext cx="685800" cy="0"/>
          </a:xfrm>
          <a:prstGeom prst="line">
            <a:avLst/>
          </a:prstGeom>
          <a:ln w="25400" cap="sq" cmpd="sng">
            <a:solidFill>
              <a:srgbClr val="FF0000"/>
            </a:solidFill>
            <a:prstDash val="solid"/>
            <a:headEnd type="none" w="med" len="med"/>
            <a:tailEnd type="stealth" w="med" len="med"/>
          </a:ln>
        </p:spPr>
        <p:txBody>
          <a:bodyPr/>
          <a:lstStyle/>
          <a:p>
            <a:endParaRPr lang="zh-CN" altLang="en-US">
              <a:latin typeface="Arial" charset="0"/>
              <a:ea typeface="微软雅黑" pitchFamily="34" charset="-122"/>
              <a:sym typeface="Arial" charset="0"/>
            </a:endParaRPr>
          </a:p>
        </p:txBody>
      </p:sp>
      <p:sp>
        <p:nvSpPr>
          <p:cNvPr id="13" name="Rectangle 10"/>
          <p:cNvSpPr>
            <a:spLocks noChangeArrowheads="1"/>
          </p:cNvSpPr>
          <p:nvPr/>
        </p:nvSpPr>
        <p:spPr bwMode="auto">
          <a:xfrm>
            <a:off x="8364583" y="2209911"/>
            <a:ext cx="1295400" cy="338554"/>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lvl1pPr marL="0" lvl="0"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charset="0"/>
                <a:ea typeface="宋体" charset="-122"/>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charset="0"/>
                <a:ea typeface="宋体" charset="-122"/>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charset="0"/>
                <a:ea typeface="宋体" charset="-122"/>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charset="0"/>
                <a:ea typeface="宋体" charset="-122"/>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charset="0"/>
                <a:ea typeface="宋体" charset="-122"/>
              </a:defRPr>
            </a:lvl5pPr>
          </a:lstStyle>
          <a:p>
            <a:pPr lvl="0" algn="ctr" eaLnBrk="1" hangingPunct="1">
              <a:spcBef>
                <a:spcPct val="50000"/>
              </a:spcBef>
            </a:pPr>
            <a:r>
              <a:rPr lang="zh-CN" altLang="en-US" sz="1600" b="1" dirty="0">
                <a:solidFill>
                  <a:srgbClr val="F8F8F8"/>
                </a:solidFill>
                <a:latin typeface="Arial" charset="0"/>
                <a:ea typeface="微软雅黑" pitchFamily="34" charset="-122"/>
                <a:sym typeface="Arial" charset="0"/>
              </a:rPr>
              <a:t>竣工验收</a:t>
            </a:r>
          </a:p>
        </p:txBody>
      </p:sp>
      <p:sp>
        <p:nvSpPr>
          <p:cNvPr id="14" name="Rectangle 12"/>
          <p:cNvSpPr>
            <a:spLocks noChangeArrowheads="1"/>
          </p:cNvSpPr>
          <p:nvPr/>
        </p:nvSpPr>
        <p:spPr bwMode="auto">
          <a:xfrm>
            <a:off x="7450183" y="3581511"/>
            <a:ext cx="2895600" cy="381000"/>
          </a:xfrm>
          <a:prstGeom prst="rect">
            <a:avLst/>
          </a:prstGeom>
        </p:spPr>
        <p:style>
          <a:lnRef idx="0">
            <a:schemeClr val="accent6"/>
          </a:lnRef>
          <a:fillRef idx="3">
            <a:schemeClr val="accent6"/>
          </a:fillRef>
          <a:effectRef idx="3">
            <a:schemeClr val="accent6"/>
          </a:effectRef>
          <a:fontRef idx="minor">
            <a:schemeClr val="lt1"/>
          </a:fontRef>
        </p:style>
        <p:txBody>
          <a:bodyPr wrap="none" anchor="ctr"/>
          <a:lstStyle>
            <a:lvl1pPr marL="0" lvl="0"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charset="0"/>
                <a:ea typeface="宋体" charset="-122"/>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charset="0"/>
                <a:ea typeface="宋体" charset="-122"/>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charset="0"/>
                <a:ea typeface="宋体" charset="-122"/>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charset="0"/>
                <a:ea typeface="宋体" charset="-122"/>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charset="0"/>
                <a:ea typeface="宋体" charset="-122"/>
              </a:defRPr>
            </a:lvl5pPr>
          </a:lstStyle>
          <a:p>
            <a:pPr lvl="0" algn="ctr" eaLnBrk="1" hangingPunct="1"/>
            <a:r>
              <a:rPr lang="zh-CN" altLang="en-US" sz="1600" b="1" dirty="0">
                <a:solidFill>
                  <a:srgbClr val="F8F8F8"/>
                </a:solidFill>
                <a:latin typeface="Arial" charset="0"/>
                <a:ea typeface="微软雅黑" pitchFamily="34" charset="-122"/>
                <a:sym typeface="Arial" charset="0"/>
              </a:rPr>
              <a:t>职业病危害控制效果评价</a:t>
            </a:r>
          </a:p>
        </p:txBody>
      </p:sp>
      <p:sp>
        <p:nvSpPr>
          <p:cNvPr id="15" name="Rectangle 13"/>
          <p:cNvSpPr>
            <a:spLocks noChangeArrowheads="1"/>
          </p:cNvSpPr>
          <p:nvPr/>
        </p:nvSpPr>
        <p:spPr bwMode="auto">
          <a:xfrm>
            <a:off x="1658983" y="3581511"/>
            <a:ext cx="2438400" cy="304800"/>
          </a:xfrm>
          <a:prstGeom prst="rect">
            <a:avLst/>
          </a:prstGeom>
        </p:spPr>
        <p:style>
          <a:lnRef idx="0">
            <a:schemeClr val="accent6"/>
          </a:lnRef>
          <a:fillRef idx="3">
            <a:schemeClr val="accent6"/>
          </a:fillRef>
          <a:effectRef idx="3">
            <a:schemeClr val="accent6"/>
          </a:effectRef>
          <a:fontRef idx="minor">
            <a:schemeClr val="lt1"/>
          </a:fontRef>
        </p:style>
        <p:txBody>
          <a:bodyPr wrap="none" anchor="ctr"/>
          <a:lstStyle>
            <a:lvl1pPr marL="0" lvl="0"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charset="0"/>
                <a:ea typeface="宋体" charset="-122"/>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charset="0"/>
                <a:ea typeface="宋体" charset="-122"/>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charset="0"/>
                <a:ea typeface="宋体" charset="-122"/>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charset="0"/>
                <a:ea typeface="宋体" charset="-122"/>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charset="0"/>
                <a:ea typeface="宋体" charset="-122"/>
              </a:defRPr>
            </a:lvl5pPr>
          </a:lstStyle>
          <a:p>
            <a:pPr lvl="0" algn="ctr" eaLnBrk="1" hangingPunct="1"/>
            <a:r>
              <a:rPr lang="zh-CN" altLang="en-US" sz="1600" b="1" dirty="0">
                <a:solidFill>
                  <a:srgbClr val="F8F8F8"/>
                </a:solidFill>
                <a:latin typeface="Arial" charset="0"/>
                <a:ea typeface="微软雅黑" pitchFamily="34" charset="-122"/>
                <a:sym typeface="Arial" charset="0"/>
              </a:rPr>
              <a:t>职业病危害预评价</a:t>
            </a:r>
          </a:p>
        </p:txBody>
      </p:sp>
      <p:sp>
        <p:nvSpPr>
          <p:cNvPr id="17" name="Text Box 21"/>
          <p:cNvSpPr txBox="1">
            <a:spLocks noChangeArrowheads="1"/>
          </p:cNvSpPr>
          <p:nvPr/>
        </p:nvSpPr>
        <p:spPr bwMode="auto">
          <a:xfrm>
            <a:off x="4859383" y="4419711"/>
            <a:ext cx="2044700" cy="338554"/>
          </a:xfrm>
          <a:prstGeom prst="rect">
            <a:avLst/>
          </a:pr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a:spAutoFit/>
          </a:bodyPr>
          <a:lstStyle>
            <a:lvl1pPr marL="0" lvl="0"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charset="0"/>
                <a:ea typeface="宋体" charset="-122"/>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charset="0"/>
                <a:ea typeface="宋体" charset="-122"/>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charset="0"/>
                <a:ea typeface="宋体" charset="-122"/>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charset="0"/>
                <a:ea typeface="宋体" charset="-122"/>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charset="0"/>
                <a:ea typeface="宋体" charset="-122"/>
              </a:defRPr>
            </a:lvl5pPr>
          </a:lstStyle>
          <a:p>
            <a:pPr lvl="0" algn="ctr" eaLnBrk="1" hangingPunct="1">
              <a:spcBef>
                <a:spcPct val="50000"/>
              </a:spcBef>
            </a:pPr>
            <a:r>
              <a:rPr lang="zh-CN" altLang="en-US" sz="1600" b="1" dirty="0">
                <a:solidFill>
                  <a:srgbClr val="F8F8F8"/>
                </a:solidFill>
                <a:latin typeface="Arial" charset="0"/>
                <a:ea typeface="微软雅黑" pitchFamily="34" charset="-122"/>
                <a:sym typeface="Arial" charset="0"/>
              </a:rPr>
              <a:t>建设项目单位</a:t>
            </a:r>
          </a:p>
        </p:txBody>
      </p:sp>
      <p:cxnSp>
        <p:nvCxnSpPr>
          <p:cNvPr id="19" name="AutoShape 22"/>
          <p:cNvCxnSpPr/>
          <p:nvPr/>
        </p:nvCxnSpPr>
        <p:spPr>
          <a:xfrm rot="10800000">
            <a:off x="2878183" y="3886311"/>
            <a:ext cx="1952625" cy="746125"/>
          </a:xfrm>
          <a:prstGeom prst="bentConnector2">
            <a:avLst/>
          </a:prstGeom>
          <a:ln w="76200" cap="flat" cmpd="sng">
            <a:solidFill>
              <a:srgbClr val="009900"/>
            </a:solidFill>
            <a:prstDash val="solid"/>
            <a:miter/>
            <a:headEnd type="none" w="sm" len="sm"/>
            <a:tailEnd type="stealth" w="sm" len="lg"/>
          </a:ln>
        </p:spPr>
      </p:cxnSp>
      <p:cxnSp>
        <p:nvCxnSpPr>
          <p:cNvPr id="20" name="AutoShape 23"/>
          <p:cNvCxnSpPr/>
          <p:nvPr/>
        </p:nvCxnSpPr>
        <p:spPr>
          <a:xfrm flipV="1">
            <a:off x="6932658" y="3962511"/>
            <a:ext cx="1965325" cy="669925"/>
          </a:xfrm>
          <a:prstGeom prst="bentConnector2">
            <a:avLst/>
          </a:prstGeom>
          <a:ln w="76200" cap="flat" cmpd="sng">
            <a:solidFill>
              <a:srgbClr val="009900"/>
            </a:solidFill>
            <a:prstDash val="solid"/>
            <a:miter/>
            <a:headEnd type="none" w="sm" len="sm"/>
            <a:tailEnd type="stealth" w="sm" len="lg"/>
          </a:ln>
        </p:spPr>
      </p:cxnSp>
      <p:sp>
        <p:nvSpPr>
          <p:cNvPr id="21" name="Line 24"/>
          <p:cNvSpPr/>
          <p:nvPr/>
        </p:nvSpPr>
        <p:spPr>
          <a:xfrm flipV="1">
            <a:off x="8897983" y="2590911"/>
            <a:ext cx="0" cy="990600"/>
          </a:xfrm>
          <a:prstGeom prst="line">
            <a:avLst/>
          </a:prstGeom>
          <a:ln w="76200" cap="flat" cmpd="sng">
            <a:solidFill>
              <a:srgbClr val="009900"/>
            </a:solidFill>
            <a:prstDash val="solid"/>
            <a:headEnd type="none" w="sm" len="sm"/>
            <a:tailEnd type="stealth" w="sm" len="lg"/>
          </a:ln>
        </p:spPr>
        <p:txBody>
          <a:bodyPr/>
          <a:lstStyle/>
          <a:p>
            <a:endParaRPr lang="zh-CN" altLang="en-US">
              <a:latin typeface="Arial" charset="0"/>
              <a:ea typeface="微软雅黑" pitchFamily="34" charset="-122"/>
              <a:sym typeface="Arial" charset="0"/>
            </a:endParaRPr>
          </a:p>
        </p:txBody>
      </p:sp>
      <p:sp>
        <p:nvSpPr>
          <p:cNvPr id="22" name="Line 25"/>
          <p:cNvSpPr/>
          <p:nvPr/>
        </p:nvSpPr>
        <p:spPr>
          <a:xfrm flipV="1">
            <a:off x="2954383" y="2590911"/>
            <a:ext cx="0" cy="990600"/>
          </a:xfrm>
          <a:prstGeom prst="line">
            <a:avLst/>
          </a:prstGeom>
          <a:ln w="76200" cap="flat" cmpd="sng">
            <a:solidFill>
              <a:srgbClr val="009900"/>
            </a:solidFill>
            <a:prstDash val="solid"/>
            <a:headEnd type="none" w="sm" len="sm"/>
            <a:tailEnd type="stealth" w="sm" len="lg"/>
          </a:ln>
        </p:spPr>
        <p:txBody>
          <a:bodyPr/>
          <a:lstStyle/>
          <a:p>
            <a:endParaRPr lang="zh-CN" altLang="en-US">
              <a:latin typeface="Arial" charset="0"/>
              <a:ea typeface="微软雅黑" pitchFamily="34" charset="-122"/>
              <a:sym typeface="Arial" charset="0"/>
            </a:endParaRPr>
          </a:p>
        </p:txBody>
      </p:sp>
      <p:grpSp>
        <p:nvGrpSpPr>
          <p:cNvPr id="23" name="Group 26"/>
          <p:cNvGrpSpPr/>
          <p:nvPr/>
        </p:nvGrpSpPr>
        <p:grpSpPr>
          <a:xfrm>
            <a:off x="5697583" y="2590911"/>
            <a:ext cx="2895600" cy="762000"/>
            <a:chOff x="2736" y="2160"/>
            <a:chExt cx="1680" cy="432"/>
          </a:xfrm>
          <a:solidFill>
            <a:schemeClr val="accent4"/>
          </a:solidFill>
        </p:grpSpPr>
        <p:sp>
          <p:nvSpPr>
            <p:cNvPr id="24" name="Rectangle 27"/>
            <p:cNvSpPr/>
            <p:nvPr/>
          </p:nvSpPr>
          <p:spPr>
            <a:xfrm>
              <a:off x="3168" y="2400"/>
              <a:ext cx="768" cy="192"/>
            </a:xfrm>
            <a:prstGeom prst="rect">
              <a:avLst/>
            </a:prstGeom>
            <a:grpFill/>
            <a:ln w="9525" cap="flat" cmpd="sng">
              <a:solidFill>
                <a:schemeClr val="accent4"/>
              </a:solidFill>
              <a:prstDash val="solid"/>
              <a:miter/>
              <a:headEnd type="none" w="med" len="med"/>
              <a:tailEnd type="none" w="med" len="med"/>
            </a:ln>
          </p:spPr>
          <p:txBody>
            <a:bodyPr wrap="none" anchor="ctr"/>
            <a:lstStyle/>
            <a:p>
              <a:pPr lvl="0" algn="ctr" eaLnBrk="1" hangingPunct="1"/>
              <a:r>
                <a:rPr lang="zh-CN" altLang="en-US" sz="1600" b="1" dirty="0">
                  <a:latin typeface="Arial" charset="0"/>
                  <a:ea typeface="微软雅黑" pitchFamily="34" charset="-122"/>
                  <a:sym typeface="Arial" charset="0"/>
                </a:rPr>
                <a:t>三同时</a:t>
              </a:r>
              <a:endParaRPr lang="zh-CN" altLang="en-US" sz="2000" b="1" dirty="0">
                <a:latin typeface="Arial" charset="0"/>
                <a:ea typeface="微软雅黑" pitchFamily="34" charset="-122"/>
                <a:sym typeface="Arial" charset="0"/>
              </a:endParaRPr>
            </a:p>
          </p:txBody>
        </p:sp>
        <p:sp>
          <p:nvSpPr>
            <p:cNvPr id="25" name="Line 28"/>
            <p:cNvSpPr/>
            <p:nvPr/>
          </p:nvSpPr>
          <p:spPr>
            <a:xfrm flipV="1">
              <a:off x="3552" y="2160"/>
              <a:ext cx="0" cy="240"/>
            </a:xfrm>
            <a:prstGeom prst="line">
              <a:avLst/>
            </a:prstGeom>
            <a:grpFill/>
            <a:ln w="28575" cap="flat" cmpd="sng">
              <a:solidFill>
                <a:schemeClr val="accent4"/>
              </a:solidFill>
              <a:prstDash val="solid"/>
              <a:headEnd type="none" w="med" len="med"/>
              <a:tailEnd type="stealth" w="med" len="med"/>
            </a:ln>
          </p:spPr>
          <p:txBody>
            <a:bodyPr/>
            <a:lstStyle/>
            <a:p>
              <a:endParaRPr lang="zh-CN" altLang="en-US">
                <a:latin typeface="Arial" charset="0"/>
                <a:ea typeface="微软雅黑" pitchFamily="34" charset="-122"/>
                <a:sym typeface="Arial" charset="0"/>
              </a:endParaRPr>
            </a:p>
          </p:txBody>
        </p:sp>
        <p:sp>
          <p:nvSpPr>
            <p:cNvPr id="26" name="Line 29"/>
            <p:cNvSpPr/>
            <p:nvPr/>
          </p:nvSpPr>
          <p:spPr>
            <a:xfrm flipV="1">
              <a:off x="3840" y="2160"/>
              <a:ext cx="576" cy="336"/>
            </a:xfrm>
            <a:prstGeom prst="line">
              <a:avLst/>
            </a:prstGeom>
            <a:grpFill/>
            <a:ln w="28575" cap="flat" cmpd="sng">
              <a:solidFill>
                <a:schemeClr val="accent4"/>
              </a:solidFill>
              <a:prstDash val="solid"/>
              <a:headEnd type="none" w="med" len="med"/>
              <a:tailEnd type="stealth" w="med" len="med"/>
            </a:ln>
          </p:spPr>
          <p:txBody>
            <a:bodyPr/>
            <a:lstStyle/>
            <a:p>
              <a:endParaRPr lang="zh-CN" altLang="en-US">
                <a:latin typeface="Arial" charset="0"/>
                <a:ea typeface="微软雅黑" pitchFamily="34" charset="-122"/>
                <a:sym typeface="Arial" charset="0"/>
              </a:endParaRPr>
            </a:p>
          </p:txBody>
        </p:sp>
        <p:sp>
          <p:nvSpPr>
            <p:cNvPr id="27" name="Line 30"/>
            <p:cNvSpPr/>
            <p:nvPr/>
          </p:nvSpPr>
          <p:spPr>
            <a:xfrm flipH="1" flipV="1">
              <a:off x="2736" y="2160"/>
              <a:ext cx="480" cy="336"/>
            </a:xfrm>
            <a:prstGeom prst="line">
              <a:avLst/>
            </a:prstGeom>
            <a:grpFill/>
            <a:ln w="28575" cap="flat" cmpd="sng">
              <a:solidFill>
                <a:schemeClr val="accent4"/>
              </a:solidFill>
              <a:prstDash val="solid"/>
              <a:headEnd type="none" w="med" len="med"/>
              <a:tailEnd type="stealth" w="med" len="med"/>
            </a:ln>
          </p:spPr>
          <p:txBody>
            <a:bodyPr/>
            <a:lstStyle/>
            <a:p>
              <a:endParaRPr lang="zh-CN" altLang="en-US">
                <a:latin typeface="Arial" charset="0"/>
                <a:ea typeface="微软雅黑" pitchFamily="34" charset="-122"/>
                <a:sym typeface="Arial" charset="0"/>
              </a:endParaRPr>
            </a:p>
          </p:txBody>
        </p:sp>
      </p:grpSp>
      <p:sp>
        <p:nvSpPr>
          <p:cNvPr id="28" name="Rectangle 33"/>
          <p:cNvSpPr>
            <a:spLocks noChangeArrowheads="1"/>
          </p:cNvSpPr>
          <p:nvPr/>
        </p:nvSpPr>
        <p:spPr bwMode="auto">
          <a:xfrm>
            <a:off x="4249783" y="3581511"/>
            <a:ext cx="2362200" cy="304800"/>
          </a:xfrm>
          <a:prstGeom prst="rect">
            <a:avLst/>
          </a:prstGeom>
        </p:spPr>
        <p:style>
          <a:lnRef idx="0">
            <a:schemeClr val="accent6"/>
          </a:lnRef>
          <a:fillRef idx="3">
            <a:schemeClr val="accent6"/>
          </a:fillRef>
          <a:effectRef idx="3">
            <a:schemeClr val="accent6"/>
          </a:effectRef>
          <a:fontRef idx="minor">
            <a:schemeClr val="lt1"/>
          </a:fontRef>
        </p:style>
        <p:txBody>
          <a:bodyPr wrap="none" anchor="ctr"/>
          <a:lstStyle>
            <a:lvl1pPr marL="0" lvl="0"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charset="0"/>
                <a:ea typeface="宋体" charset="-122"/>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charset="0"/>
                <a:ea typeface="宋体" charset="-122"/>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charset="0"/>
                <a:ea typeface="宋体" charset="-122"/>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charset="0"/>
                <a:ea typeface="宋体" charset="-122"/>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charset="0"/>
                <a:ea typeface="宋体" charset="-122"/>
              </a:defRPr>
            </a:lvl5pPr>
          </a:lstStyle>
          <a:p>
            <a:pPr lvl="0" algn="ctr" eaLnBrk="1" hangingPunct="1"/>
            <a:r>
              <a:rPr lang="zh-CN" altLang="en-US" sz="1600" b="1" dirty="0">
                <a:solidFill>
                  <a:srgbClr val="F8F8F8"/>
                </a:solidFill>
                <a:latin typeface="Arial" charset="0"/>
                <a:ea typeface="微软雅黑" pitchFamily="34" charset="-122"/>
                <a:sym typeface="Arial" charset="0"/>
              </a:rPr>
              <a:t>职业危害防治专篇</a:t>
            </a:r>
          </a:p>
        </p:txBody>
      </p:sp>
      <p:sp>
        <p:nvSpPr>
          <p:cNvPr id="29" name="Line 36"/>
          <p:cNvSpPr/>
          <p:nvPr/>
        </p:nvSpPr>
        <p:spPr>
          <a:xfrm flipV="1">
            <a:off x="5164183" y="2590911"/>
            <a:ext cx="0" cy="990600"/>
          </a:xfrm>
          <a:prstGeom prst="line">
            <a:avLst/>
          </a:prstGeom>
          <a:ln w="76200" cap="flat" cmpd="sng">
            <a:solidFill>
              <a:srgbClr val="009900"/>
            </a:solidFill>
            <a:prstDash val="solid"/>
            <a:headEnd type="none" w="sm" len="sm"/>
            <a:tailEnd type="stealth" w="sm" len="lg"/>
          </a:ln>
        </p:spPr>
        <p:txBody>
          <a:bodyPr/>
          <a:lstStyle/>
          <a:p>
            <a:endParaRPr lang="zh-CN" altLang="en-US">
              <a:latin typeface="Arial" charset="0"/>
              <a:ea typeface="微软雅黑" pitchFamily="34" charset="-122"/>
              <a:sym typeface="Arial" charset="0"/>
            </a:endParaRPr>
          </a:p>
        </p:txBody>
      </p:sp>
      <p:sp>
        <p:nvSpPr>
          <p:cNvPr id="30" name="Line 43"/>
          <p:cNvSpPr/>
          <p:nvPr/>
        </p:nvSpPr>
        <p:spPr>
          <a:xfrm flipV="1">
            <a:off x="5164183" y="3886311"/>
            <a:ext cx="0" cy="533400"/>
          </a:xfrm>
          <a:prstGeom prst="line">
            <a:avLst/>
          </a:prstGeom>
          <a:ln w="76200" cap="flat" cmpd="sng">
            <a:solidFill>
              <a:srgbClr val="009900"/>
            </a:solidFill>
            <a:prstDash val="solid"/>
            <a:headEnd type="none" w="sm" len="sm"/>
            <a:tailEnd type="stealth" w="sm" len="lg"/>
          </a:ln>
        </p:spPr>
        <p:txBody>
          <a:bodyPr/>
          <a:lstStyle/>
          <a:p>
            <a:endParaRPr lang="zh-CN" altLang="en-US">
              <a:latin typeface="Arial" charset="0"/>
              <a:ea typeface="微软雅黑" pitchFamily="34" charset="-122"/>
              <a:sym typeface="Arial" charset="0"/>
            </a:endParaRPr>
          </a:p>
        </p:txBody>
      </p:sp>
      <p:sp>
        <p:nvSpPr>
          <p:cNvPr id="4" name="直角上箭头 3"/>
          <p:cNvSpPr/>
          <p:nvPr/>
        </p:nvSpPr>
        <p:spPr>
          <a:xfrm>
            <a:off x="1454195" y="4946754"/>
            <a:ext cx="4800600" cy="1199214"/>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b="1" dirty="0">
                <a:solidFill>
                  <a:schemeClr val="bg1"/>
                </a:solidFill>
                <a:latin typeface="Arial" charset="0"/>
                <a:ea typeface="微软雅黑" pitchFamily="34" charset="-122"/>
                <a:cs typeface="Gulim" charset="-127"/>
                <a:sym typeface="Arial" charset="0"/>
              </a:rPr>
              <a:t>新、改、扩、技术改造以及技术引进项目</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0-#ppt_w/2"/>
                                          </p:val>
                                        </p:tav>
                                        <p:tav tm="100000">
                                          <p:val>
                                            <p:strVal val="#ppt_x"/>
                                          </p:val>
                                        </p:tav>
                                      </p:tavLst>
                                    </p:anim>
                                    <p:anim calcmode="lin" valueType="num">
                                      <p:cBhvr additive="base">
                                        <p:cTn id="23" dur="500" fill="hold"/>
                                        <p:tgtEl>
                                          <p:spTgt spid="10"/>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0-#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0-#ppt_w/2"/>
                                          </p:val>
                                        </p:tav>
                                        <p:tav tm="100000">
                                          <p:val>
                                            <p:strVal val="#ppt_x"/>
                                          </p:val>
                                        </p:tav>
                                      </p:tavLst>
                                    </p:anim>
                                    <p:anim calcmode="lin" valueType="num">
                                      <p:cBhvr additive="base">
                                        <p:cTn id="33" dur="500" fill="hold"/>
                                        <p:tgtEl>
                                          <p:spTgt spid="1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0-#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20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9" presetClass="entr" presetSubtype="0"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1000" fill="hold"/>
                                        <p:tgtEl>
                                          <p:spTgt spid="15"/>
                                        </p:tgtEl>
                                        <p:attrNameLst>
                                          <p:attrName>ppt_x</p:attrName>
                                        </p:attrNameLst>
                                      </p:cBhvr>
                                      <p:tavLst>
                                        <p:tav tm="0">
                                          <p:val>
                                            <p:strVal val="#ppt_x-.2"/>
                                          </p:val>
                                        </p:tav>
                                        <p:tav tm="100000">
                                          <p:val>
                                            <p:strVal val="#ppt_x"/>
                                          </p:val>
                                        </p:tav>
                                      </p:tavLst>
                                    </p:anim>
                                    <p:anim calcmode="lin" valueType="num">
                                      <p:cBhvr>
                                        <p:cTn id="53"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54" dur="10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9" presetClass="entr" presetSubtype="0" fill="hold" nodeType="click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p:cTn id="67" dur="1000" fill="hold"/>
                                        <p:tgtEl>
                                          <p:spTgt spid="28"/>
                                        </p:tgtEl>
                                        <p:attrNameLst>
                                          <p:attrName>ppt_x</p:attrName>
                                        </p:attrNameLst>
                                      </p:cBhvr>
                                      <p:tavLst>
                                        <p:tav tm="0">
                                          <p:val>
                                            <p:strVal val="#ppt_x-.2"/>
                                          </p:val>
                                        </p:tav>
                                        <p:tav tm="100000">
                                          <p:val>
                                            <p:strVal val="#ppt_x"/>
                                          </p:val>
                                        </p:tav>
                                      </p:tavLst>
                                    </p:anim>
                                    <p:anim calcmode="lin" valueType="num">
                                      <p:cBhvr>
                                        <p:cTn id="68" dur="10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69" dur="1000"/>
                                        <p:tgtEl>
                                          <p:spTgt spid="28"/>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29"/>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20"/>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29" presetClass="entr" presetSubtype="0" fill="hold" nodeType="clickEffect">
                                  <p:stCondLst>
                                    <p:cond delay="0"/>
                                  </p:stCondLst>
                                  <p:childTnLst>
                                    <p:set>
                                      <p:cBhvr>
                                        <p:cTn id="81" dur="1" fill="hold">
                                          <p:stCondLst>
                                            <p:cond delay="0"/>
                                          </p:stCondLst>
                                        </p:cTn>
                                        <p:tgtEl>
                                          <p:spTgt spid="14"/>
                                        </p:tgtEl>
                                        <p:attrNameLst>
                                          <p:attrName>style.visibility</p:attrName>
                                        </p:attrNameLst>
                                      </p:cBhvr>
                                      <p:to>
                                        <p:strVal val="visible"/>
                                      </p:to>
                                    </p:set>
                                    <p:anim calcmode="lin" valueType="num">
                                      <p:cBhvr>
                                        <p:cTn id="82" dur="1000" fill="hold"/>
                                        <p:tgtEl>
                                          <p:spTgt spid="14"/>
                                        </p:tgtEl>
                                        <p:attrNameLst>
                                          <p:attrName>ppt_x</p:attrName>
                                        </p:attrNameLst>
                                      </p:cBhvr>
                                      <p:tavLst>
                                        <p:tav tm="0">
                                          <p:val>
                                            <p:strVal val="#ppt_x-.2"/>
                                          </p:val>
                                        </p:tav>
                                        <p:tav tm="100000">
                                          <p:val>
                                            <p:strVal val="#ppt_x"/>
                                          </p:val>
                                        </p:tav>
                                      </p:tavLst>
                                    </p:anim>
                                    <p:anim calcmode="lin" valueType="num">
                                      <p:cBhvr>
                                        <p:cTn id="83"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84" dur="1000"/>
                                        <p:tgtEl>
                                          <p:spTgt spid="14"/>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21"/>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nodeType="click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17143" y="564783"/>
            <a:ext cx="1422184" cy="830997"/>
          </a:xfrm>
          <a:prstGeom prst="rect">
            <a:avLst/>
          </a:prstGeom>
          <a:noFill/>
        </p:spPr>
        <p:txBody>
          <a:bodyPr wrap="none" rtlCol="0">
            <a:spAutoFit/>
          </a:bodyPr>
          <a:lstStyle/>
          <a:p>
            <a:r>
              <a:rPr kumimoji="1" lang="zh-CN" altLang="en-US" sz="4800" b="1" dirty="0">
                <a:solidFill>
                  <a:srgbClr val="103154"/>
                </a:solidFill>
                <a:latin typeface="Arial" charset="0"/>
                <a:ea typeface="微软雅黑" pitchFamily="34" charset="-122"/>
                <a:sym typeface="Arial" charset="0"/>
              </a:rPr>
              <a:t>前言</a:t>
            </a:r>
          </a:p>
        </p:txBody>
      </p:sp>
      <p:sp>
        <p:nvSpPr>
          <p:cNvPr id="16" name="矩形 15"/>
          <p:cNvSpPr/>
          <p:nvPr/>
        </p:nvSpPr>
        <p:spPr>
          <a:xfrm>
            <a:off x="0" y="0"/>
            <a:ext cx="624114" cy="119017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cxnSp>
        <p:nvCxnSpPr>
          <p:cNvPr id="18" name="直接连接符 17"/>
          <p:cNvCxnSpPr/>
          <p:nvPr/>
        </p:nvCxnSpPr>
        <p:spPr>
          <a:xfrm>
            <a:off x="624114" y="543840"/>
            <a:ext cx="358140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0" name="内容占位符 3"/>
          <p:cNvSpPr txBox="1"/>
          <p:nvPr/>
        </p:nvSpPr>
        <p:spPr>
          <a:xfrm>
            <a:off x="1179058" y="2006146"/>
            <a:ext cx="10040485" cy="3811300"/>
          </a:xfrm>
          <a:prstGeom prst="rect">
            <a:avLst/>
          </a:prstGeom>
        </p:spPr>
        <p:txBody>
          <a:bodyPr vert="horz" wrap="square" lIns="91440" tIns="45720" rIns="91440" bIns="45720" anchor="t">
            <a:spAutoFit/>
          </a:bodyPr>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marL="0" indent="0">
              <a:lnSpc>
                <a:spcPct val="150000"/>
              </a:lnSpc>
              <a:buNone/>
            </a:pPr>
            <a:r>
              <a:rPr lang="zh-CN" altLang="en-US" sz="2500" b="1" dirty="0">
                <a:latin typeface="Arial" charset="0"/>
                <a:ea typeface="微软雅黑" pitchFamily="34" charset="-122"/>
                <a:sym typeface="Arial" charset="0"/>
              </a:rPr>
              <a:t> </a:t>
            </a:r>
            <a:r>
              <a:rPr lang="en-US" altLang="zh-CN" sz="2500" b="1" dirty="0">
                <a:latin typeface="Arial" charset="0"/>
                <a:ea typeface="微软雅黑" pitchFamily="34" charset="-122"/>
                <a:sym typeface="Arial" charset="0"/>
              </a:rPr>
              <a:t>(</a:t>
            </a:r>
            <a:r>
              <a:rPr lang="zh-CN" altLang="en-US" sz="2500" b="1" dirty="0">
                <a:latin typeface="Arial" charset="0"/>
                <a:ea typeface="微软雅黑" pitchFamily="34" charset="-122"/>
                <a:sym typeface="Arial" charset="0"/>
              </a:rPr>
              <a:t>一</a:t>
            </a:r>
            <a:r>
              <a:rPr lang="en-US" altLang="zh-CN" sz="2500" b="1" dirty="0">
                <a:latin typeface="Arial" charset="0"/>
                <a:ea typeface="微软雅黑" pitchFamily="34" charset="-122"/>
                <a:sym typeface="Arial" charset="0"/>
              </a:rPr>
              <a:t>)</a:t>
            </a:r>
            <a:r>
              <a:rPr lang="zh-CN" altLang="en-US" sz="2500" b="1" dirty="0">
                <a:latin typeface="Arial" charset="0"/>
                <a:ea typeface="微软雅黑" pitchFamily="34" charset="-122"/>
                <a:sym typeface="Arial" charset="0"/>
              </a:rPr>
              <a:t>职业卫生的定义 </a:t>
            </a:r>
            <a:endParaRPr lang="en-US" altLang="zh-CN" sz="2500" b="1" dirty="0">
              <a:latin typeface="Arial" charset="0"/>
              <a:ea typeface="微软雅黑" pitchFamily="34" charset="-122"/>
              <a:sym typeface="Arial" charset="0"/>
            </a:endParaRPr>
          </a:p>
          <a:p>
            <a:pPr marL="0" indent="0">
              <a:lnSpc>
                <a:spcPct val="150000"/>
              </a:lnSpc>
              <a:buNone/>
            </a:pPr>
            <a:r>
              <a:rPr lang="zh-CN" altLang="en-US" sz="2500" dirty="0">
                <a:latin typeface="Arial" charset="0"/>
                <a:ea typeface="微软雅黑" pitchFamily="34" charset="-122"/>
                <a:sym typeface="Arial" charset="0"/>
              </a:rPr>
              <a:t>    早在</a:t>
            </a:r>
            <a:r>
              <a:rPr lang="en-US" altLang="zh-CN" sz="2500" dirty="0">
                <a:latin typeface="Arial" charset="0"/>
                <a:ea typeface="微软雅黑" pitchFamily="34" charset="-122"/>
                <a:sym typeface="Arial" charset="0"/>
              </a:rPr>
              <a:t>1950</a:t>
            </a:r>
            <a:r>
              <a:rPr lang="zh-CN" altLang="en-US" sz="2500" dirty="0">
                <a:latin typeface="Arial" charset="0"/>
                <a:ea typeface="微软雅黑" pitchFamily="34" charset="-122"/>
                <a:sym typeface="Arial" charset="0"/>
              </a:rPr>
              <a:t>年</a:t>
            </a:r>
            <a:r>
              <a:rPr lang="en-US" altLang="zh-CN" sz="2500" dirty="0">
                <a:latin typeface="Arial" charset="0"/>
                <a:ea typeface="微软雅黑" pitchFamily="34" charset="-122"/>
                <a:sym typeface="Arial" charset="0"/>
              </a:rPr>
              <a:t>,</a:t>
            </a:r>
            <a:r>
              <a:rPr lang="zh-CN" altLang="en-US" sz="2500" dirty="0">
                <a:latin typeface="Arial" charset="0"/>
                <a:ea typeface="微软雅黑" pitchFamily="34" charset="-122"/>
                <a:sym typeface="Arial" charset="0"/>
              </a:rPr>
              <a:t>国际劳工组织</a:t>
            </a:r>
            <a:r>
              <a:rPr lang="en-US" altLang="zh-CN" sz="2500" dirty="0">
                <a:latin typeface="Arial" charset="0"/>
                <a:ea typeface="微软雅黑" pitchFamily="34" charset="-122"/>
                <a:sym typeface="Arial" charset="0"/>
              </a:rPr>
              <a:t>(ILO)</a:t>
            </a:r>
            <a:r>
              <a:rPr lang="zh-CN" altLang="en-US" sz="2500" dirty="0">
                <a:latin typeface="Arial" charset="0"/>
                <a:ea typeface="微软雅黑" pitchFamily="34" charset="-122"/>
                <a:sym typeface="Arial" charset="0"/>
              </a:rPr>
              <a:t>和世界卫生组织</a:t>
            </a:r>
            <a:r>
              <a:rPr lang="en-US" altLang="zh-CN" sz="2500" dirty="0">
                <a:latin typeface="Arial" charset="0"/>
                <a:ea typeface="微软雅黑" pitchFamily="34" charset="-122"/>
                <a:sym typeface="Arial" charset="0"/>
              </a:rPr>
              <a:t>(WHO)</a:t>
            </a:r>
            <a:r>
              <a:rPr lang="zh-CN" altLang="en-US" sz="2500" dirty="0">
                <a:latin typeface="Arial" charset="0"/>
                <a:ea typeface="微软雅黑" pitchFamily="34" charset="-122"/>
                <a:sym typeface="Arial" charset="0"/>
              </a:rPr>
              <a:t>职业卫生联合委员会第一次会议就对“职业卫生”给出如下定义</a:t>
            </a:r>
            <a:r>
              <a:rPr lang="en-US" altLang="zh-CN" sz="2500" dirty="0">
                <a:latin typeface="Arial" charset="0"/>
                <a:ea typeface="微软雅黑" pitchFamily="34" charset="-122"/>
                <a:sym typeface="Arial" charset="0"/>
              </a:rPr>
              <a:t>:</a:t>
            </a:r>
          </a:p>
          <a:p>
            <a:pPr marL="0" indent="0">
              <a:lnSpc>
                <a:spcPct val="150000"/>
              </a:lnSpc>
              <a:buNone/>
            </a:pPr>
            <a:r>
              <a:rPr lang="en-US" altLang="zh-CN" sz="2500" dirty="0">
                <a:latin typeface="Arial" charset="0"/>
                <a:ea typeface="微软雅黑" pitchFamily="34" charset="-122"/>
                <a:sym typeface="Arial" charset="0"/>
              </a:rPr>
              <a:t>    </a:t>
            </a:r>
            <a:r>
              <a:rPr lang="zh-CN" altLang="en-US" sz="2500" dirty="0">
                <a:latin typeface="Arial" charset="0"/>
                <a:ea typeface="微软雅黑" pitchFamily="34" charset="-122"/>
                <a:sym typeface="Arial" charset="0"/>
              </a:rPr>
              <a:t>促进和维持劳动者的</a:t>
            </a:r>
            <a:r>
              <a:rPr lang="zh-CN" altLang="en-US" sz="2500" dirty="0">
                <a:solidFill>
                  <a:srgbClr val="FF0000"/>
                </a:solidFill>
                <a:latin typeface="Arial" charset="0"/>
                <a:ea typeface="微软雅黑" pitchFamily="34" charset="-122"/>
                <a:sym typeface="Arial" charset="0"/>
              </a:rPr>
              <a:t>身体、精神和社会福利</a:t>
            </a:r>
            <a:r>
              <a:rPr lang="zh-CN" altLang="en-US" sz="2500" dirty="0">
                <a:latin typeface="Arial" charset="0"/>
                <a:ea typeface="微软雅黑" pitchFamily="34" charset="-122"/>
                <a:sym typeface="Arial" charset="0"/>
              </a:rPr>
              <a:t>于最佳状态</a:t>
            </a:r>
            <a:r>
              <a:rPr lang="en-US" altLang="zh-CN" sz="2500" dirty="0">
                <a:latin typeface="Arial" charset="0"/>
                <a:ea typeface="微软雅黑" pitchFamily="34" charset="-122"/>
                <a:sym typeface="Arial" charset="0"/>
              </a:rPr>
              <a:t>,</a:t>
            </a:r>
            <a:r>
              <a:rPr lang="zh-CN" altLang="en-US" sz="2500" dirty="0">
                <a:latin typeface="Arial" charset="0"/>
                <a:ea typeface="微软雅黑" pitchFamily="34" charset="-122"/>
                <a:sym typeface="Arial" charset="0"/>
              </a:rPr>
              <a:t>预防工作条件对劳动者的健康损害</a:t>
            </a:r>
            <a:r>
              <a:rPr lang="en-US" altLang="zh-CN" sz="2500" dirty="0">
                <a:latin typeface="Arial" charset="0"/>
                <a:ea typeface="微软雅黑" pitchFamily="34" charset="-122"/>
                <a:sym typeface="Arial" charset="0"/>
              </a:rPr>
              <a:t>,</a:t>
            </a:r>
            <a:r>
              <a:rPr lang="zh-CN" altLang="en-US" sz="2500" dirty="0">
                <a:latin typeface="Arial" charset="0"/>
                <a:ea typeface="微软雅黑" pitchFamily="34" charset="-122"/>
                <a:sym typeface="Arial" charset="0"/>
              </a:rPr>
              <a:t>保护劳动者免受职业有害因素危害身体健康</a:t>
            </a:r>
            <a:r>
              <a:rPr lang="en-US" altLang="zh-CN" sz="2500" dirty="0">
                <a:latin typeface="Arial" charset="0"/>
                <a:ea typeface="微软雅黑" pitchFamily="34" charset="-122"/>
                <a:sym typeface="Arial" charset="0"/>
              </a:rPr>
              <a:t>,</a:t>
            </a:r>
            <a:r>
              <a:rPr lang="zh-CN" altLang="en-US" sz="2500" dirty="0">
                <a:latin typeface="Arial" charset="0"/>
                <a:ea typeface="微软雅黑" pitchFamily="34" charset="-122"/>
                <a:sym typeface="Arial" charset="0"/>
              </a:rPr>
              <a:t>使劳动者的生理和心理学特征适应于职业环境。</a:t>
            </a:r>
          </a:p>
        </p:txBody>
      </p:sp>
      <p:sp>
        <p:nvSpPr>
          <p:cNvPr id="2" name="TextBox 1"/>
          <p:cNvSpPr txBox="1"/>
          <p:nvPr/>
        </p:nvSpPr>
        <p:spPr>
          <a:xfrm>
            <a:off x="3976915" y="1039471"/>
            <a:ext cx="5878285" cy="553998"/>
          </a:xfrm>
          <a:prstGeom prst="rect">
            <a:avLst/>
          </a:prstGeom>
          <a:solidFill>
            <a:srgbClr val="00B050"/>
          </a:solidFill>
        </p:spPr>
        <p:txBody>
          <a:bodyPr wrap="square" rtlCol="0">
            <a:spAutoFit/>
          </a:bodyPr>
          <a:lstStyle/>
          <a:p>
            <a:pPr algn="ctr"/>
            <a:r>
              <a:rPr lang="zh-CN" altLang="en-US" sz="3000" b="1" dirty="0">
                <a:solidFill>
                  <a:schemeClr val="bg1"/>
                </a:solidFill>
                <a:latin typeface="Arial" charset="0"/>
                <a:ea typeface="微软雅黑" pitchFamily="34" charset="-122"/>
                <a:sym typeface="Arial" charset="0"/>
              </a:rPr>
              <a:t>一、职业卫生的概念</a:t>
            </a:r>
          </a:p>
        </p:txBody>
      </p:sp>
    </p:spTree>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624114" cy="119017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cxnSp>
        <p:nvCxnSpPr>
          <p:cNvPr id="18" name="直接连接符 17"/>
          <p:cNvCxnSpPr/>
          <p:nvPr/>
        </p:nvCxnSpPr>
        <p:spPr>
          <a:xfrm>
            <a:off x="624114" y="543840"/>
            <a:ext cx="589280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文本框 3"/>
          <p:cNvSpPr txBox="1"/>
          <p:nvPr/>
        </p:nvSpPr>
        <p:spPr>
          <a:xfrm>
            <a:off x="120471" y="521241"/>
            <a:ext cx="5262979" cy="711092"/>
          </a:xfrm>
          <a:prstGeom prst="rect">
            <a:avLst/>
          </a:prstGeom>
          <a:noFill/>
        </p:spPr>
        <p:txBody>
          <a:bodyPr wrap="none" rtlCol="0">
            <a:spAutoFit/>
          </a:bodyPr>
          <a:lstStyle/>
          <a:p>
            <a:pPr lvl="1">
              <a:lnSpc>
                <a:spcPct val="150000"/>
              </a:lnSpc>
            </a:pPr>
            <a:r>
              <a:rPr kumimoji="1" lang="zh-CN" altLang="en-US" sz="3000" b="1" dirty="0">
                <a:solidFill>
                  <a:srgbClr val="103154"/>
                </a:solidFill>
                <a:latin typeface="Arial" charset="0"/>
                <a:ea typeface="微软雅黑" pitchFamily="34" charset="-122"/>
                <a:sym typeface="Arial" charset="0"/>
              </a:rPr>
              <a:t>（六）职业卫生“三同时”</a:t>
            </a:r>
            <a:endParaRPr kumimoji="1" lang="en-US" altLang="zh-CN" sz="3000" b="1" dirty="0">
              <a:solidFill>
                <a:srgbClr val="103154"/>
              </a:solidFill>
              <a:latin typeface="Arial" charset="0"/>
              <a:ea typeface="微软雅黑" pitchFamily="34" charset="-122"/>
              <a:sym typeface="Arial" charset="0"/>
            </a:endParaRPr>
          </a:p>
        </p:txBody>
      </p:sp>
      <p:sp>
        <p:nvSpPr>
          <p:cNvPr id="31" name="内容占位符 2"/>
          <p:cNvSpPr txBox="1"/>
          <p:nvPr/>
        </p:nvSpPr>
        <p:spPr>
          <a:xfrm>
            <a:off x="1524908" y="1821998"/>
            <a:ext cx="9462406" cy="4321175"/>
          </a:xfrm>
          <a:prstGeom prst="rect">
            <a:avLst/>
          </a:prstGeom>
        </p:spPr>
        <p:txBody>
          <a:bodyPr vert="horz" wrap="square" lIns="91440" tIns="45720" rIns="91440" bIns="45720" numCol="1" anchor="t" anchorCtr="0" compatLnSpc="1"/>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marL="0" lvl="1" indent="0" eaLnBrk="0" fontAlgn="base" hangingPunct="0">
              <a:lnSpc>
                <a:spcPct val="150000"/>
              </a:lnSpc>
              <a:spcBef>
                <a:spcPct val="20000"/>
              </a:spcBef>
              <a:spcAft>
                <a:spcPct val="0"/>
              </a:spcAft>
              <a:buClr>
                <a:schemeClr val="folHlink"/>
              </a:buClr>
              <a:buSzPct val="110000"/>
              <a:buNone/>
              <a:defRPr/>
            </a:pPr>
            <a:r>
              <a:rPr lang="zh-CN" altLang="en-US" sz="2500" b="1" kern="0" dirty="0">
                <a:latin typeface="Arial" charset="0"/>
                <a:ea typeface="微软雅黑" pitchFamily="34" charset="-122"/>
                <a:sym typeface="Arial" charset="0"/>
              </a:rPr>
              <a:t>适用范围：新建、扩建、改建项目；</a:t>
            </a:r>
            <a:endParaRPr lang="en-US" altLang="zh-CN" sz="2500" b="1" kern="0" dirty="0">
              <a:latin typeface="Arial" charset="0"/>
              <a:ea typeface="微软雅黑" pitchFamily="34" charset="-122"/>
              <a:sym typeface="Arial" charset="0"/>
            </a:endParaRPr>
          </a:p>
          <a:p>
            <a:pPr marL="0" lvl="1" indent="0" eaLnBrk="0" fontAlgn="base" hangingPunct="0">
              <a:lnSpc>
                <a:spcPct val="150000"/>
              </a:lnSpc>
              <a:spcBef>
                <a:spcPct val="20000"/>
              </a:spcBef>
              <a:spcAft>
                <a:spcPct val="0"/>
              </a:spcAft>
              <a:buClr>
                <a:schemeClr val="folHlink"/>
              </a:buClr>
              <a:buSzPct val="110000"/>
              <a:buNone/>
              <a:defRPr/>
            </a:pPr>
            <a:r>
              <a:rPr lang="zh-CN" altLang="en-US" sz="2500" b="1" kern="0" dirty="0">
                <a:latin typeface="Arial" charset="0"/>
                <a:ea typeface="微软雅黑" pitchFamily="34" charset="-122"/>
                <a:sym typeface="Arial" charset="0"/>
              </a:rPr>
              <a:t>适用阶段</a:t>
            </a:r>
          </a:p>
          <a:p>
            <a:pPr marL="742950" lvl="1" indent="-285750" eaLnBrk="0" fontAlgn="base" hangingPunct="0">
              <a:lnSpc>
                <a:spcPct val="150000"/>
              </a:lnSpc>
              <a:spcBef>
                <a:spcPct val="20000"/>
              </a:spcBef>
              <a:spcAft>
                <a:spcPct val="0"/>
              </a:spcAft>
              <a:buClr>
                <a:schemeClr val="hlink"/>
              </a:buClr>
              <a:buSzPct val="120000"/>
              <a:buFont typeface="Wingdings" charset="2"/>
              <a:buChar char="Ø"/>
              <a:defRPr/>
            </a:pPr>
            <a:r>
              <a:rPr lang="zh-CN" altLang="en-US" sz="2500" kern="0" dirty="0">
                <a:latin typeface="Arial" charset="0"/>
                <a:ea typeface="微软雅黑" pitchFamily="34" charset="-122"/>
                <a:sym typeface="Arial" charset="0"/>
              </a:rPr>
              <a:t> 职业病危害预评价：可行性论证阶段。</a:t>
            </a:r>
            <a:endParaRPr lang="en-US" altLang="zh-CN" sz="2500" kern="0" dirty="0">
              <a:latin typeface="Arial" charset="0"/>
              <a:ea typeface="微软雅黑" pitchFamily="34" charset="-122"/>
              <a:sym typeface="Arial" charset="0"/>
            </a:endParaRPr>
          </a:p>
          <a:p>
            <a:pPr marL="742950" lvl="1" indent="-285750" eaLnBrk="0" fontAlgn="base" hangingPunct="0">
              <a:lnSpc>
                <a:spcPct val="150000"/>
              </a:lnSpc>
              <a:spcBef>
                <a:spcPct val="20000"/>
              </a:spcBef>
              <a:spcAft>
                <a:spcPct val="0"/>
              </a:spcAft>
              <a:buClr>
                <a:schemeClr val="hlink"/>
              </a:buClr>
              <a:buSzPct val="120000"/>
              <a:buFont typeface="Wingdings" charset="2"/>
              <a:buChar char="Ø"/>
              <a:defRPr/>
            </a:pPr>
            <a:r>
              <a:rPr lang="zh-CN" altLang="en-US" sz="2500" kern="0" dirty="0">
                <a:latin typeface="Arial" charset="0"/>
                <a:ea typeface="微软雅黑" pitchFamily="34" charset="-122"/>
                <a:sym typeface="Arial" charset="0"/>
              </a:rPr>
              <a:t> 职业病危害控制效果评价：试运行阶段，竣工验收前。</a:t>
            </a:r>
            <a:endParaRPr lang="en-US" altLang="zh-CN" sz="2500" kern="0" dirty="0">
              <a:latin typeface="Arial" charset="0"/>
              <a:ea typeface="微软雅黑" pitchFamily="34" charset="-122"/>
              <a:sym typeface="Arial" charset="0"/>
            </a:endParaRPr>
          </a:p>
          <a:p>
            <a:pPr marL="742950" lvl="1" indent="-285750" eaLnBrk="0" fontAlgn="base" hangingPunct="0">
              <a:lnSpc>
                <a:spcPct val="150000"/>
              </a:lnSpc>
              <a:spcBef>
                <a:spcPct val="20000"/>
              </a:spcBef>
              <a:spcAft>
                <a:spcPct val="0"/>
              </a:spcAft>
              <a:buClr>
                <a:schemeClr val="hlink"/>
              </a:buClr>
              <a:buSzPct val="120000"/>
              <a:buFont typeface="Wingdings" charset="2"/>
              <a:buChar char="Ø"/>
              <a:defRPr/>
            </a:pPr>
            <a:r>
              <a:rPr lang="zh-CN" altLang="en-US" sz="2500" kern="0" dirty="0">
                <a:solidFill>
                  <a:srgbClr val="FF0000"/>
                </a:solidFill>
                <a:latin typeface="Arial" charset="0"/>
                <a:ea typeface="微软雅黑" pitchFamily="34" charset="-122"/>
                <a:sym typeface="Arial" charset="0"/>
              </a:rPr>
              <a:t> 职业病危害现状评价：正式投产后，职业病危害严重企业每三年一次。</a:t>
            </a:r>
          </a:p>
          <a:p>
            <a:pPr marL="742950" lvl="1" indent="-285750" eaLnBrk="0" fontAlgn="base" hangingPunct="0">
              <a:lnSpc>
                <a:spcPct val="150000"/>
              </a:lnSpc>
              <a:spcBef>
                <a:spcPct val="20000"/>
              </a:spcBef>
              <a:spcAft>
                <a:spcPct val="0"/>
              </a:spcAft>
              <a:buClr>
                <a:schemeClr val="hlink"/>
              </a:buClr>
              <a:buSzPct val="120000"/>
              <a:buFont typeface="Wingdings" charset="2"/>
              <a:buChar char="Ø"/>
              <a:defRPr/>
            </a:pPr>
            <a:endParaRPr lang="zh-CN" altLang="en-US" sz="2500" kern="0" dirty="0">
              <a:latin typeface="Arial" charset="0"/>
              <a:ea typeface="微软雅黑" pitchFamily="34" charset="-122"/>
              <a:sym typeface="Arial" charset="0"/>
            </a:endParaRPr>
          </a:p>
        </p:txBody>
      </p:sp>
    </p:spTree>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624114" cy="119017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cxnSp>
        <p:nvCxnSpPr>
          <p:cNvPr id="18" name="直接连接符 17"/>
          <p:cNvCxnSpPr/>
          <p:nvPr/>
        </p:nvCxnSpPr>
        <p:spPr>
          <a:xfrm>
            <a:off x="624114" y="543840"/>
            <a:ext cx="589280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文本框 3"/>
          <p:cNvSpPr txBox="1"/>
          <p:nvPr/>
        </p:nvSpPr>
        <p:spPr>
          <a:xfrm>
            <a:off x="120471" y="521241"/>
            <a:ext cx="4878259" cy="711092"/>
          </a:xfrm>
          <a:prstGeom prst="rect">
            <a:avLst/>
          </a:prstGeom>
          <a:noFill/>
        </p:spPr>
        <p:txBody>
          <a:bodyPr wrap="none" rtlCol="0">
            <a:spAutoFit/>
          </a:bodyPr>
          <a:lstStyle/>
          <a:p>
            <a:pPr lvl="1">
              <a:lnSpc>
                <a:spcPct val="150000"/>
              </a:lnSpc>
            </a:pPr>
            <a:r>
              <a:rPr kumimoji="1" lang="zh-CN" altLang="en-US" sz="3000" b="1" dirty="0">
                <a:solidFill>
                  <a:srgbClr val="103154"/>
                </a:solidFill>
                <a:latin typeface="Arial" charset="0"/>
                <a:ea typeface="微软雅黑" pitchFamily="34" charset="-122"/>
                <a:sym typeface="Arial" charset="0"/>
              </a:rPr>
              <a:t>（七）职业危害合同告知</a:t>
            </a:r>
            <a:endParaRPr kumimoji="1" lang="en-US" altLang="zh-CN" sz="3000" b="1" dirty="0">
              <a:solidFill>
                <a:srgbClr val="103154"/>
              </a:solidFill>
              <a:latin typeface="Arial" charset="0"/>
              <a:ea typeface="微软雅黑" pitchFamily="34" charset="-122"/>
              <a:sym typeface="Arial" charset="0"/>
            </a:endParaRPr>
          </a:p>
        </p:txBody>
      </p:sp>
      <p:sp>
        <p:nvSpPr>
          <p:cNvPr id="6" name="内容占位符 2"/>
          <p:cNvSpPr txBox="1"/>
          <p:nvPr/>
        </p:nvSpPr>
        <p:spPr>
          <a:xfrm>
            <a:off x="1122134" y="1382715"/>
            <a:ext cx="10271580" cy="5040313"/>
          </a:xfrm>
          <a:prstGeom prst="rect">
            <a:avLst/>
          </a:prstGeom>
        </p:spPr>
        <p:txBody>
          <a:bodyPr vert="horz" wrap="square" lIns="91440" tIns="45720" rIns="91440" bIns="45720" numCol="1" anchor="t" anchorCtr="0" compatLnSpc="1"/>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marL="0" lvl="1" indent="0" eaLnBrk="0" fontAlgn="base" hangingPunct="0">
              <a:lnSpc>
                <a:spcPct val="150000"/>
              </a:lnSpc>
              <a:spcBef>
                <a:spcPct val="20000"/>
              </a:spcBef>
              <a:spcAft>
                <a:spcPct val="0"/>
              </a:spcAft>
              <a:buClr>
                <a:schemeClr val="folHlink"/>
              </a:buClr>
              <a:buSzPct val="110000"/>
              <a:buNone/>
              <a:defRPr/>
            </a:pPr>
            <a:r>
              <a:rPr lang="en-US" altLang="zh-CN" b="1" kern="0" dirty="0">
                <a:latin typeface="Arial" charset="0"/>
                <a:ea typeface="微软雅黑" pitchFamily="34" charset="-122"/>
                <a:sym typeface="Arial" charset="0"/>
              </a:rPr>
              <a:t>47</a:t>
            </a:r>
            <a:r>
              <a:rPr lang="zh-CN" altLang="en-US" b="1" kern="0" dirty="0">
                <a:latin typeface="Arial" charset="0"/>
                <a:ea typeface="微软雅黑" pitchFamily="34" charset="-122"/>
                <a:sym typeface="Arial" charset="0"/>
              </a:rPr>
              <a:t>号令：</a:t>
            </a:r>
            <a:r>
              <a:rPr lang="zh-CN" altLang="en-US" kern="0" dirty="0">
                <a:latin typeface="Arial" charset="0"/>
                <a:ea typeface="微软雅黑" pitchFamily="34" charset="-122"/>
                <a:sym typeface="Arial" charset="0"/>
              </a:rPr>
              <a:t>用人单位与劳动者订立劳动合同（含聘用合同）时，应当将工作过程中可能产生的职业病危害及其后果、职业病防护措施和待遇等如实告知劳动者，并在劳动合同中写明。</a:t>
            </a:r>
            <a:endParaRPr lang="en-US" altLang="zh-CN" kern="0" dirty="0">
              <a:latin typeface="Arial" charset="0"/>
              <a:ea typeface="微软雅黑" pitchFamily="34" charset="-122"/>
              <a:sym typeface="Arial" charset="0"/>
            </a:endParaRPr>
          </a:p>
          <a:p>
            <a:pPr marL="0" lvl="1" indent="0" eaLnBrk="0" fontAlgn="base" hangingPunct="0">
              <a:lnSpc>
                <a:spcPct val="150000"/>
              </a:lnSpc>
              <a:spcBef>
                <a:spcPct val="20000"/>
              </a:spcBef>
              <a:spcAft>
                <a:spcPct val="0"/>
              </a:spcAft>
              <a:buClr>
                <a:schemeClr val="folHlink"/>
              </a:buClr>
              <a:buSzPct val="110000"/>
              <a:buNone/>
              <a:defRPr/>
            </a:pPr>
            <a:r>
              <a:rPr lang="zh-CN" altLang="en-US" b="1" kern="0" dirty="0">
                <a:latin typeface="Arial" charset="0"/>
                <a:ea typeface="微软雅黑" pitchFamily="34" charset="-122"/>
                <a:sym typeface="Arial" charset="0"/>
              </a:rPr>
              <a:t>要点：</a:t>
            </a:r>
            <a:endParaRPr lang="en-US" altLang="zh-CN" b="1" kern="0" dirty="0">
              <a:latin typeface="Arial" charset="0"/>
              <a:ea typeface="微软雅黑" pitchFamily="34" charset="-122"/>
              <a:sym typeface="Arial" charset="0"/>
            </a:endParaRPr>
          </a:p>
          <a:p>
            <a:pPr marL="742950" lvl="1" indent="-285750" eaLnBrk="0" fontAlgn="base" hangingPunct="0">
              <a:lnSpc>
                <a:spcPct val="150000"/>
              </a:lnSpc>
              <a:spcBef>
                <a:spcPts val="600"/>
              </a:spcBef>
              <a:spcAft>
                <a:spcPts val="600"/>
              </a:spcAft>
              <a:buClr>
                <a:schemeClr val="hlink"/>
              </a:buClr>
              <a:buSzPct val="120000"/>
              <a:buFont typeface="Wingdings" charset="2"/>
              <a:buChar char="Ø"/>
              <a:defRPr/>
            </a:pPr>
            <a:r>
              <a:rPr lang="zh-CN" altLang="en-US" sz="2000" kern="0" dirty="0">
                <a:latin typeface="Arial" charset="0"/>
                <a:ea typeface="微软雅黑" pitchFamily="34" charset="-122"/>
                <a:sym typeface="Arial" charset="0"/>
              </a:rPr>
              <a:t> 合同须有用人单位签章、劳动者本人签字及签订日期。</a:t>
            </a:r>
            <a:endParaRPr lang="en-US" altLang="zh-CN" sz="2000" kern="0" dirty="0">
              <a:latin typeface="Arial" charset="0"/>
              <a:ea typeface="微软雅黑" pitchFamily="34" charset="-122"/>
              <a:sym typeface="Arial" charset="0"/>
            </a:endParaRPr>
          </a:p>
          <a:p>
            <a:pPr marL="742950" lvl="1" indent="-285750" eaLnBrk="0" fontAlgn="base" hangingPunct="0">
              <a:lnSpc>
                <a:spcPct val="150000"/>
              </a:lnSpc>
              <a:spcBef>
                <a:spcPts val="600"/>
              </a:spcBef>
              <a:spcAft>
                <a:spcPts val="600"/>
              </a:spcAft>
              <a:buClr>
                <a:schemeClr val="hlink"/>
              </a:buClr>
              <a:buSzPct val="120000"/>
              <a:buFont typeface="Wingdings" charset="2"/>
              <a:buChar char="Ø"/>
              <a:defRPr/>
            </a:pPr>
            <a:r>
              <a:rPr lang="zh-CN" altLang="en-US" sz="2000" kern="0" dirty="0">
                <a:latin typeface="Arial" charset="0"/>
                <a:ea typeface="微软雅黑" pitchFamily="34" charset="-122"/>
                <a:sym typeface="Arial" charset="0"/>
              </a:rPr>
              <a:t> 合同中须注明本</a:t>
            </a:r>
            <a:r>
              <a:rPr lang="zh-CN" altLang="en-US" sz="2000" b="1" kern="0" dirty="0">
                <a:solidFill>
                  <a:srgbClr val="FF0000"/>
                </a:solidFill>
                <a:latin typeface="Arial" charset="0"/>
                <a:ea typeface="微软雅黑" pitchFamily="34" charset="-122"/>
                <a:sym typeface="Arial" charset="0"/>
              </a:rPr>
              <a:t>岗位接触的职业病危害因素</a:t>
            </a:r>
            <a:r>
              <a:rPr lang="zh-CN" altLang="en-US" sz="2000" kern="0" dirty="0">
                <a:latin typeface="Arial" charset="0"/>
                <a:ea typeface="微软雅黑" pitchFamily="34" charset="-122"/>
                <a:sym typeface="Arial" charset="0"/>
              </a:rPr>
              <a:t>、</a:t>
            </a:r>
            <a:r>
              <a:rPr lang="zh-CN" altLang="en-US" sz="2000" b="1" kern="0" dirty="0">
                <a:solidFill>
                  <a:srgbClr val="FF0000"/>
                </a:solidFill>
                <a:latin typeface="Arial" charset="0"/>
                <a:ea typeface="微软雅黑" pitchFamily="34" charset="-122"/>
                <a:sym typeface="Arial" charset="0"/>
              </a:rPr>
              <a:t>可能的接触后果、相应的防护措施</a:t>
            </a:r>
            <a:r>
              <a:rPr lang="zh-CN" altLang="en-US" sz="2000" kern="0" dirty="0">
                <a:latin typeface="Arial" charset="0"/>
                <a:ea typeface="微软雅黑" pitchFamily="34" charset="-122"/>
                <a:sym typeface="Arial" charset="0"/>
              </a:rPr>
              <a:t>、待遇。</a:t>
            </a:r>
          </a:p>
          <a:p>
            <a:pPr marL="742950" lvl="1" indent="-285750" eaLnBrk="0" fontAlgn="base" hangingPunct="0">
              <a:lnSpc>
                <a:spcPct val="150000"/>
              </a:lnSpc>
              <a:spcBef>
                <a:spcPts val="600"/>
              </a:spcBef>
              <a:spcAft>
                <a:spcPts val="600"/>
              </a:spcAft>
              <a:buClr>
                <a:schemeClr val="hlink"/>
              </a:buClr>
              <a:buSzPct val="120000"/>
              <a:buFont typeface="Wingdings" charset="2"/>
              <a:buChar char="Ø"/>
              <a:defRPr/>
            </a:pPr>
            <a:r>
              <a:rPr lang="zh-CN" altLang="en-US" sz="2000" kern="0" dirty="0">
                <a:latin typeface="Arial" charset="0"/>
                <a:ea typeface="微软雅黑" pitchFamily="34" charset="-122"/>
                <a:sym typeface="Arial" charset="0"/>
              </a:rPr>
              <a:t> 所告知的职业病危害后果、防护措施与工人接触的职业病危害因素</a:t>
            </a:r>
            <a:r>
              <a:rPr lang="zh-CN" altLang="en-US" sz="2000" kern="0" dirty="0">
                <a:solidFill>
                  <a:srgbClr val="FF0000"/>
                </a:solidFill>
                <a:latin typeface="Arial" charset="0"/>
                <a:ea typeface="微软雅黑" pitchFamily="34" charset="-122"/>
                <a:sym typeface="Arial" charset="0"/>
              </a:rPr>
              <a:t>相对应。</a:t>
            </a:r>
          </a:p>
        </p:txBody>
      </p:sp>
    </p:spTree>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624114" cy="119017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sp>
        <p:nvSpPr>
          <p:cNvPr id="5" name="文本框 3"/>
          <p:cNvSpPr txBox="1"/>
          <p:nvPr/>
        </p:nvSpPr>
        <p:spPr>
          <a:xfrm>
            <a:off x="120471" y="521241"/>
            <a:ext cx="3339376" cy="711092"/>
          </a:xfrm>
          <a:prstGeom prst="rect">
            <a:avLst/>
          </a:prstGeom>
          <a:noFill/>
        </p:spPr>
        <p:txBody>
          <a:bodyPr wrap="none" rtlCol="0">
            <a:spAutoFit/>
          </a:bodyPr>
          <a:lstStyle/>
          <a:p>
            <a:pPr lvl="1">
              <a:lnSpc>
                <a:spcPct val="150000"/>
              </a:lnSpc>
            </a:pPr>
            <a:r>
              <a:rPr kumimoji="1" lang="zh-CN" altLang="en-US" sz="3000" b="1" dirty="0">
                <a:solidFill>
                  <a:srgbClr val="103154"/>
                </a:solidFill>
                <a:latin typeface="Arial" charset="0"/>
                <a:ea typeface="微软雅黑" pitchFamily="34" charset="-122"/>
                <a:sym typeface="Arial" charset="0"/>
              </a:rPr>
              <a:t>（八）档案管理</a:t>
            </a:r>
            <a:endParaRPr kumimoji="1" lang="en-US" altLang="zh-CN" sz="3000" b="1" dirty="0">
              <a:solidFill>
                <a:srgbClr val="103154"/>
              </a:solidFill>
              <a:latin typeface="Arial" charset="0"/>
              <a:ea typeface="微软雅黑" pitchFamily="34" charset="-122"/>
              <a:sym typeface="Arial" charset="0"/>
            </a:endParaRPr>
          </a:p>
        </p:txBody>
      </p:sp>
      <p:sp>
        <p:nvSpPr>
          <p:cNvPr id="6" name="内容占位符 2"/>
          <p:cNvSpPr txBox="1"/>
          <p:nvPr/>
        </p:nvSpPr>
        <p:spPr>
          <a:xfrm>
            <a:off x="1119633" y="1194033"/>
            <a:ext cx="10375673" cy="5373688"/>
          </a:xfrm>
          <a:prstGeom prst="rect">
            <a:avLst/>
          </a:prstGeom>
        </p:spPr>
        <p:txBody>
          <a:bodyPr vert="horz" wrap="square" lIns="91440" tIns="45720" rIns="91440" bIns="45720" numCol="1" anchor="t" anchorCtr="0" compatLnSpc="1"/>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marL="0" lvl="1" indent="0" algn="ctr" eaLnBrk="0" fontAlgn="base" hangingPunct="0">
              <a:lnSpc>
                <a:spcPct val="150000"/>
              </a:lnSpc>
              <a:spcBef>
                <a:spcPct val="20000"/>
              </a:spcBef>
              <a:spcAft>
                <a:spcPct val="0"/>
              </a:spcAft>
              <a:buClr>
                <a:schemeClr val="folHlink"/>
              </a:buClr>
              <a:buSzPct val="110000"/>
              <a:buNone/>
              <a:defRPr/>
            </a:pPr>
            <a:r>
              <a:rPr lang="en-US" altLang="zh-CN" b="1" kern="0" dirty="0">
                <a:latin typeface="Arial" charset="0"/>
                <a:ea typeface="微软雅黑" pitchFamily="34" charset="-122"/>
                <a:sym typeface="Arial" charset="0"/>
              </a:rPr>
              <a:t>《</a:t>
            </a:r>
            <a:r>
              <a:rPr lang="zh-CN" altLang="en-US" b="1" kern="0" dirty="0">
                <a:latin typeface="Arial" charset="0"/>
                <a:ea typeface="微软雅黑" pitchFamily="34" charset="-122"/>
                <a:sym typeface="Arial" charset="0"/>
              </a:rPr>
              <a:t>职业卫生档案管理规范</a:t>
            </a:r>
            <a:r>
              <a:rPr lang="en-US" altLang="zh-CN" b="1" kern="0" dirty="0">
                <a:latin typeface="Arial" charset="0"/>
                <a:ea typeface="微软雅黑" pitchFamily="34" charset="-122"/>
                <a:sym typeface="Arial" charset="0"/>
              </a:rPr>
              <a:t>》</a:t>
            </a:r>
            <a:r>
              <a:rPr lang="zh-CN" altLang="en-US" b="1" kern="0" dirty="0">
                <a:latin typeface="Arial" charset="0"/>
                <a:ea typeface="微软雅黑" pitchFamily="34" charset="-122"/>
                <a:sym typeface="Arial" charset="0"/>
              </a:rPr>
              <a:t>（安监总局</a:t>
            </a:r>
            <a:r>
              <a:rPr lang="en-US" altLang="zh-CN" b="1" kern="0" dirty="0">
                <a:latin typeface="Arial" charset="0"/>
                <a:ea typeface="微软雅黑" pitchFamily="34" charset="-122"/>
                <a:sym typeface="Arial" charset="0"/>
              </a:rPr>
              <a:t>171</a:t>
            </a:r>
            <a:r>
              <a:rPr lang="zh-CN" altLang="en-US" b="1" kern="0" dirty="0">
                <a:latin typeface="Arial" charset="0"/>
                <a:ea typeface="微软雅黑" pitchFamily="34" charset="-122"/>
                <a:sym typeface="Arial" charset="0"/>
              </a:rPr>
              <a:t>号文）</a:t>
            </a:r>
            <a:endParaRPr lang="en-US" altLang="zh-CN" b="1" kern="0" dirty="0">
              <a:latin typeface="Arial" charset="0"/>
              <a:ea typeface="微软雅黑" pitchFamily="34" charset="-122"/>
              <a:sym typeface="Arial" charset="0"/>
            </a:endParaRPr>
          </a:p>
          <a:p>
            <a:pPr marL="342900" lvl="1" indent="-342900" eaLnBrk="0" fontAlgn="base" hangingPunct="0">
              <a:lnSpc>
                <a:spcPct val="150000"/>
              </a:lnSpc>
              <a:spcBef>
                <a:spcPct val="20000"/>
              </a:spcBef>
              <a:spcAft>
                <a:spcPct val="0"/>
              </a:spcAft>
              <a:buClr>
                <a:schemeClr val="folHlink"/>
              </a:buClr>
              <a:buSzPct val="110000"/>
              <a:buFontTx/>
              <a:buNone/>
              <a:defRPr/>
            </a:pPr>
            <a:r>
              <a:rPr lang="zh-CN" altLang="en-US" b="1" kern="0" dirty="0">
                <a:latin typeface="Arial" charset="0"/>
                <a:ea typeface="微软雅黑" pitchFamily="34" charset="-122"/>
                <a:sym typeface="Arial" charset="0"/>
              </a:rPr>
              <a:t>    用人单位应建立健全职业卫生档案，包括以下主 要内容：</a:t>
            </a:r>
          </a:p>
          <a:p>
            <a:pPr marL="742950" lvl="1" indent="-285750" eaLnBrk="0" fontAlgn="base" hangingPunct="0">
              <a:lnSpc>
                <a:spcPct val="150000"/>
              </a:lnSpc>
              <a:spcBef>
                <a:spcPts val="600"/>
              </a:spcBef>
              <a:spcAft>
                <a:spcPts val="600"/>
              </a:spcAft>
              <a:buClr>
                <a:schemeClr val="hlink"/>
              </a:buClr>
              <a:buSzPct val="120000"/>
              <a:buFont typeface="Wingdings" charset="2"/>
              <a:buChar char="Ø"/>
              <a:defRPr/>
            </a:pPr>
            <a:r>
              <a:rPr lang="zh-CN" altLang="en-US" sz="2000" kern="0" dirty="0">
                <a:latin typeface="Arial" charset="0"/>
                <a:ea typeface="微软雅黑" pitchFamily="34" charset="-122"/>
                <a:sym typeface="Arial" charset="0"/>
              </a:rPr>
              <a:t> 建设项目职业卫生“三同时”档案；</a:t>
            </a:r>
          </a:p>
          <a:p>
            <a:pPr marL="742950" lvl="1" indent="-285750" eaLnBrk="0" fontAlgn="base" hangingPunct="0">
              <a:lnSpc>
                <a:spcPct val="150000"/>
              </a:lnSpc>
              <a:spcBef>
                <a:spcPts val="600"/>
              </a:spcBef>
              <a:spcAft>
                <a:spcPts val="600"/>
              </a:spcAft>
              <a:buClr>
                <a:schemeClr val="hlink"/>
              </a:buClr>
              <a:buSzPct val="120000"/>
              <a:buFont typeface="Wingdings" charset="2"/>
              <a:buChar char="Ø"/>
              <a:defRPr/>
            </a:pPr>
            <a:r>
              <a:rPr lang="zh-CN" altLang="en-US" sz="2000" kern="0" dirty="0">
                <a:solidFill>
                  <a:srgbClr val="FF0000"/>
                </a:solidFill>
                <a:latin typeface="Arial" charset="0"/>
                <a:ea typeface="微软雅黑" pitchFamily="34" charset="-122"/>
                <a:sym typeface="Arial" charset="0"/>
              </a:rPr>
              <a:t> 职业卫生管理档案；</a:t>
            </a:r>
          </a:p>
          <a:p>
            <a:pPr marL="742950" lvl="1" indent="-285750" eaLnBrk="0" fontAlgn="base" hangingPunct="0">
              <a:lnSpc>
                <a:spcPct val="150000"/>
              </a:lnSpc>
              <a:spcBef>
                <a:spcPts val="600"/>
              </a:spcBef>
              <a:spcAft>
                <a:spcPts val="600"/>
              </a:spcAft>
              <a:buClr>
                <a:schemeClr val="hlink"/>
              </a:buClr>
              <a:buSzPct val="120000"/>
              <a:buFont typeface="Wingdings" charset="2"/>
              <a:buChar char="Ø"/>
              <a:defRPr/>
            </a:pPr>
            <a:r>
              <a:rPr lang="zh-CN" altLang="en-US" sz="2000" kern="0" dirty="0">
                <a:latin typeface="Arial" charset="0"/>
                <a:ea typeface="微软雅黑" pitchFamily="34" charset="-122"/>
                <a:sym typeface="Arial" charset="0"/>
              </a:rPr>
              <a:t> 职业卫生宣传培训档案；</a:t>
            </a:r>
          </a:p>
          <a:p>
            <a:pPr marL="742950" lvl="1" indent="-285750" eaLnBrk="0" fontAlgn="base" hangingPunct="0">
              <a:lnSpc>
                <a:spcPct val="150000"/>
              </a:lnSpc>
              <a:spcBef>
                <a:spcPts val="600"/>
              </a:spcBef>
              <a:spcAft>
                <a:spcPts val="600"/>
              </a:spcAft>
              <a:buClr>
                <a:schemeClr val="hlink"/>
              </a:buClr>
              <a:buSzPct val="120000"/>
              <a:buFont typeface="Wingdings" charset="2"/>
              <a:buChar char="Ø"/>
              <a:defRPr/>
            </a:pPr>
            <a:r>
              <a:rPr lang="zh-CN" altLang="en-US" sz="2000" kern="0" dirty="0">
                <a:latin typeface="Arial" charset="0"/>
                <a:ea typeface="微软雅黑" pitchFamily="34" charset="-122"/>
                <a:sym typeface="Arial" charset="0"/>
              </a:rPr>
              <a:t> 职业病危害因素监测与检测评价档案；</a:t>
            </a:r>
          </a:p>
          <a:p>
            <a:pPr marL="742950" lvl="1" indent="-285750" eaLnBrk="0" fontAlgn="base" hangingPunct="0">
              <a:lnSpc>
                <a:spcPct val="150000"/>
              </a:lnSpc>
              <a:spcBef>
                <a:spcPts val="600"/>
              </a:spcBef>
              <a:spcAft>
                <a:spcPts val="600"/>
              </a:spcAft>
              <a:buClr>
                <a:schemeClr val="hlink"/>
              </a:buClr>
              <a:buSzPct val="120000"/>
              <a:buFont typeface="Wingdings" charset="2"/>
              <a:buChar char="Ø"/>
              <a:defRPr/>
            </a:pPr>
            <a:r>
              <a:rPr lang="zh-CN" altLang="en-US" sz="2000" kern="0" dirty="0">
                <a:latin typeface="Arial" charset="0"/>
                <a:ea typeface="微软雅黑" pitchFamily="34" charset="-122"/>
                <a:sym typeface="Arial" charset="0"/>
              </a:rPr>
              <a:t> 用人单位职业健康监护管理档案；</a:t>
            </a:r>
          </a:p>
          <a:p>
            <a:pPr marL="742950" lvl="1" indent="-285750" eaLnBrk="0" fontAlgn="base" hangingPunct="0">
              <a:lnSpc>
                <a:spcPct val="150000"/>
              </a:lnSpc>
              <a:spcBef>
                <a:spcPts val="600"/>
              </a:spcBef>
              <a:spcAft>
                <a:spcPts val="600"/>
              </a:spcAft>
              <a:buClr>
                <a:schemeClr val="hlink"/>
              </a:buClr>
              <a:buSzPct val="120000"/>
              <a:buFont typeface="Wingdings" charset="2"/>
              <a:buChar char="Ø"/>
              <a:defRPr/>
            </a:pPr>
            <a:r>
              <a:rPr lang="zh-CN" altLang="en-US" sz="2000" kern="0" dirty="0">
                <a:latin typeface="Arial" charset="0"/>
                <a:ea typeface="微软雅黑" pitchFamily="34" charset="-122"/>
                <a:sym typeface="Arial" charset="0"/>
              </a:rPr>
              <a:t> 劳动者个人职业健康监护档案；</a:t>
            </a:r>
          </a:p>
          <a:p>
            <a:pPr marL="742950" lvl="1" indent="-285750" eaLnBrk="0" fontAlgn="base" hangingPunct="0">
              <a:lnSpc>
                <a:spcPct val="150000"/>
              </a:lnSpc>
              <a:spcBef>
                <a:spcPts val="600"/>
              </a:spcBef>
              <a:spcAft>
                <a:spcPts val="600"/>
              </a:spcAft>
              <a:buClr>
                <a:schemeClr val="hlink"/>
              </a:buClr>
              <a:buSzPct val="120000"/>
              <a:buFont typeface="Wingdings" charset="2"/>
              <a:buChar char="Ø"/>
              <a:defRPr/>
            </a:pPr>
            <a:r>
              <a:rPr lang="zh-CN" altLang="en-US" sz="2000" kern="0" dirty="0">
                <a:latin typeface="Arial" charset="0"/>
                <a:ea typeface="微软雅黑" pitchFamily="34" charset="-122"/>
                <a:sym typeface="Arial" charset="0"/>
              </a:rPr>
              <a:t> 法律、行政法规、规章要求的其他资料文件。</a:t>
            </a:r>
          </a:p>
          <a:p>
            <a:pPr marL="742950" lvl="1" indent="-285750" eaLnBrk="0" fontAlgn="base" hangingPunct="0">
              <a:lnSpc>
                <a:spcPct val="150000"/>
              </a:lnSpc>
              <a:spcBef>
                <a:spcPct val="20000"/>
              </a:spcBef>
              <a:spcAft>
                <a:spcPct val="0"/>
              </a:spcAft>
              <a:buClr>
                <a:schemeClr val="hlink"/>
              </a:buClr>
              <a:buSzPct val="120000"/>
              <a:buFontTx/>
              <a:buNone/>
              <a:defRPr/>
            </a:pPr>
            <a:endParaRPr lang="zh-CN" altLang="en-US" kern="0" dirty="0">
              <a:latin typeface="Arial" charset="0"/>
              <a:ea typeface="微软雅黑" pitchFamily="34" charset="-122"/>
              <a:sym typeface="Arial" charset="0"/>
            </a:endParaRPr>
          </a:p>
        </p:txBody>
      </p:sp>
    </p:spTree>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624114" cy="119017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sp>
        <p:nvSpPr>
          <p:cNvPr id="6" name="内容占位符 2"/>
          <p:cNvSpPr txBox="1"/>
          <p:nvPr/>
        </p:nvSpPr>
        <p:spPr>
          <a:xfrm>
            <a:off x="864260" y="1829028"/>
            <a:ext cx="8424862" cy="4752975"/>
          </a:xfrm>
          <a:prstGeom prst="rect">
            <a:avLst/>
          </a:prstGeom>
        </p:spPr>
        <p:txBody>
          <a:bodyPr vert="horz" wrap="square" lIns="91440" tIns="45720" rIns="91440" bIns="45720" anchor="t"/>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marL="457200" lvl="1" indent="0">
              <a:lnSpc>
                <a:spcPct val="150000"/>
              </a:lnSpc>
              <a:buNone/>
            </a:pPr>
            <a:r>
              <a:rPr lang="en-US" altLang="zh-CN" dirty="0">
                <a:latin typeface="Arial" charset="0"/>
                <a:ea typeface="微软雅黑" pitchFamily="34" charset="-122"/>
                <a:sym typeface="Arial" charset="0"/>
              </a:rPr>
              <a:t>1</a:t>
            </a:r>
            <a:r>
              <a:rPr lang="zh-CN" altLang="zh-CN" dirty="0">
                <a:latin typeface="Arial" charset="0"/>
                <a:ea typeface="微软雅黑" pitchFamily="34" charset="-122"/>
                <a:sym typeface="Arial" charset="0"/>
              </a:rPr>
              <a:t>．职业病防治法律、行政法规、规章、标准、文件</a:t>
            </a:r>
          </a:p>
          <a:p>
            <a:pPr marL="457200" lvl="1" indent="0">
              <a:lnSpc>
                <a:spcPct val="150000"/>
              </a:lnSpc>
              <a:buNone/>
            </a:pPr>
            <a:r>
              <a:rPr lang="en-US" altLang="zh-CN" dirty="0">
                <a:latin typeface="Arial" charset="0"/>
                <a:ea typeface="微软雅黑" pitchFamily="34" charset="-122"/>
                <a:sym typeface="Arial" charset="0"/>
              </a:rPr>
              <a:t>2</a:t>
            </a:r>
            <a:r>
              <a:rPr lang="zh-CN" altLang="zh-CN" dirty="0">
                <a:latin typeface="Arial" charset="0"/>
                <a:ea typeface="微软雅黑" pitchFamily="34" charset="-122"/>
                <a:sym typeface="Arial" charset="0"/>
              </a:rPr>
              <a:t>．职业病防治领导机构及职业卫生管理机构成立文件</a:t>
            </a:r>
          </a:p>
          <a:p>
            <a:pPr marL="457200" lvl="1" indent="0">
              <a:lnSpc>
                <a:spcPct val="150000"/>
              </a:lnSpc>
              <a:buNone/>
            </a:pPr>
            <a:r>
              <a:rPr lang="en-US" altLang="zh-CN" dirty="0">
                <a:latin typeface="Arial" charset="0"/>
                <a:ea typeface="微软雅黑" pitchFamily="34" charset="-122"/>
                <a:sym typeface="Arial" charset="0"/>
              </a:rPr>
              <a:t>3</a:t>
            </a:r>
            <a:r>
              <a:rPr lang="zh-CN" altLang="zh-CN" dirty="0">
                <a:latin typeface="Arial" charset="0"/>
                <a:ea typeface="微软雅黑" pitchFamily="34" charset="-122"/>
                <a:sym typeface="Arial" charset="0"/>
              </a:rPr>
              <a:t>．职业病防治年度计划及实施方案</a:t>
            </a:r>
          </a:p>
          <a:p>
            <a:pPr marL="457200" lvl="1" indent="0">
              <a:lnSpc>
                <a:spcPct val="150000"/>
              </a:lnSpc>
              <a:buNone/>
            </a:pPr>
            <a:r>
              <a:rPr lang="en-US" altLang="zh-CN" dirty="0">
                <a:latin typeface="Arial" charset="0"/>
                <a:ea typeface="微软雅黑" pitchFamily="34" charset="-122"/>
                <a:sym typeface="Arial" charset="0"/>
              </a:rPr>
              <a:t>4</a:t>
            </a:r>
            <a:r>
              <a:rPr lang="zh-CN" altLang="zh-CN" dirty="0">
                <a:latin typeface="Arial" charset="0"/>
                <a:ea typeface="微软雅黑" pitchFamily="34" charset="-122"/>
                <a:sym typeface="Arial" charset="0"/>
              </a:rPr>
              <a:t>．职业卫生管理制度及重点岗位职业卫生操作规程</a:t>
            </a:r>
          </a:p>
          <a:p>
            <a:pPr marL="457200" lvl="1" indent="0">
              <a:lnSpc>
                <a:spcPct val="150000"/>
              </a:lnSpc>
              <a:buNone/>
            </a:pPr>
            <a:r>
              <a:rPr lang="en-US" altLang="zh-CN" dirty="0">
                <a:latin typeface="Arial" charset="0"/>
                <a:ea typeface="微软雅黑" pitchFamily="34" charset="-122"/>
                <a:sym typeface="Arial" charset="0"/>
              </a:rPr>
              <a:t>5</a:t>
            </a:r>
            <a:r>
              <a:rPr lang="zh-CN" altLang="zh-CN" dirty="0">
                <a:latin typeface="Arial" charset="0"/>
                <a:ea typeface="微软雅黑" pitchFamily="34" charset="-122"/>
                <a:sym typeface="Arial" charset="0"/>
              </a:rPr>
              <a:t>．职业病危害项目申报表及回执</a:t>
            </a:r>
          </a:p>
          <a:p>
            <a:pPr marL="457200" lvl="1" indent="0">
              <a:lnSpc>
                <a:spcPct val="150000"/>
              </a:lnSpc>
              <a:buNone/>
            </a:pPr>
            <a:r>
              <a:rPr lang="en-US" altLang="zh-CN" dirty="0">
                <a:latin typeface="Arial" charset="0"/>
                <a:ea typeface="微软雅黑" pitchFamily="34" charset="-122"/>
                <a:sym typeface="Arial" charset="0"/>
              </a:rPr>
              <a:t>6</a:t>
            </a:r>
            <a:r>
              <a:rPr lang="zh-CN" altLang="zh-CN" dirty="0">
                <a:latin typeface="Arial" charset="0"/>
                <a:ea typeface="微软雅黑" pitchFamily="34" charset="-122"/>
                <a:sym typeface="Arial" charset="0"/>
              </a:rPr>
              <a:t>．职业病防治经费</a:t>
            </a:r>
          </a:p>
          <a:p>
            <a:pPr marL="457200" lvl="1" indent="0">
              <a:lnSpc>
                <a:spcPct val="150000"/>
              </a:lnSpc>
              <a:buNone/>
            </a:pPr>
            <a:r>
              <a:rPr lang="en-US" altLang="zh-CN" dirty="0">
                <a:latin typeface="Arial" charset="0"/>
                <a:ea typeface="微软雅黑" pitchFamily="34" charset="-122"/>
                <a:sym typeface="Arial" charset="0"/>
              </a:rPr>
              <a:t>7</a:t>
            </a:r>
            <a:r>
              <a:rPr lang="zh-CN" altLang="zh-CN" dirty="0">
                <a:latin typeface="Arial" charset="0"/>
                <a:ea typeface="微软雅黑" pitchFamily="34" charset="-122"/>
                <a:sym typeface="Arial" charset="0"/>
              </a:rPr>
              <a:t>．职业病防护设施一览表</a:t>
            </a:r>
          </a:p>
        </p:txBody>
      </p:sp>
      <p:sp>
        <p:nvSpPr>
          <p:cNvPr id="7" name="文本框 3"/>
          <p:cNvSpPr txBox="1"/>
          <p:nvPr/>
        </p:nvSpPr>
        <p:spPr>
          <a:xfrm>
            <a:off x="120471" y="521241"/>
            <a:ext cx="3339376" cy="711092"/>
          </a:xfrm>
          <a:prstGeom prst="rect">
            <a:avLst/>
          </a:prstGeom>
          <a:noFill/>
        </p:spPr>
        <p:txBody>
          <a:bodyPr wrap="none" rtlCol="0">
            <a:spAutoFit/>
          </a:bodyPr>
          <a:lstStyle/>
          <a:p>
            <a:pPr lvl="1">
              <a:lnSpc>
                <a:spcPct val="150000"/>
              </a:lnSpc>
            </a:pPr>
            <a:r>
              <a:rPr kumimoji="1" lang="zh-CN" altLang="en-US" sz="3000" b="1" dirty="0">
                <a:solidFill>
                  <a:srgbClr val="103154"/>
                </a:solidFill>
                <a:latin typeface="Arial" charset="0"/>
                <a:ea typeface="微软雅黑" pitchFamily="34" charset="-122"/>
                <a:sym typeface="Arial" charset="0"/>
              </a:rPr>
              <a:t>（八）档案管理</a:t>
            </a:r>
            <a:endParaRPr kumimoji="1" lang="en-US" altLang="zh-CN" sz="3000" b="1" dirty="0">
              <a:solidFill>
                <a:srgbClr val="103154"/>
              </a:solidFill>
              <a:latin typeface="Arial" charset="0"/>
              <a:ea typeface="微软雅黑" pitchFamily="34" charset="-122"/>
              <a:sym typeface="Arial" charset="0"/>
            </a:endParaRPr>
          </a:p>
        </p:txBody>
      </p:sp>
      <p:sp>
        <p:nvSpPr>
          <p:cNvPr id="8" name="TextBox 7"/>
          <p:cNvSpPr txBox="1"/>
          <p:nvPr/>
        </p:nvSpPr>
        <p:spPr>
          <a:xfrm>
            <a:off x="3976915" y="1039471"/>
            <a:ext cx="5878285" cy="553998"/>
          </a:xfrm>
          <a:prstGeom prst="rect">
            <a:avLst/>
          </a:prstGeom>
          <a:solidFill>
            <a:srgbClr val="00B050"/>
          </a:solidFill>
        </p:spPr>
        <p:txBody>
          <a:bodyPr wrap="square" rtlCol="0">
            <a:spAutoFit/>
          </a:bodyPr>
          <a:lstStyle/>
          <a:p>
            <a:pPr algn="ctr"/>
            <a:r>
              <a:rPr lang="zh-CN" altLang="en-US" sz="3000" b="1" dirty="0">
                <a:solidFill>
                  <a:schemeClr val="bg1"/>
                </a:solidFill>
                <a:latin typeface="Arial" charset="0"/>
                <a:ea typeface="微软雅黑" pitchFamily="34" charset="-122"/>
                <a:sym typeface="Arial" charset="0"/>
              </a:rPr>
              <a:t>职业管理档案</a:t>
            </a:r>
          </a:p>
        </p:txBody>
      </p:sp>
      <p:sp>
        <p:nvSpPr>
          <p:cNvPr id="9" name="圆角矩形标注 8"/>
          <p:cNvSpPr/>
          <p:nvPr/>
        </p:nvSpPr>
        <p:spPr bwMode="auto">
          <a:xfrm>
            <a:off x="6288313" y="4418155"/>
            <a:ext cx="5163458" cy="1328023"/>
          </a:xfrm>
          <a:prstGeom prst="wedgeRoundRectCallout">
            <a:avLst>
              <a:gd name="adj1" fmla="val -40831"/>
              <a:gd name="adj2" fmla="val 116341"/>
              <a:gd name="adj3" fmla="val 1666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noFill/>
            <a:prstDash val="solid"/>
            <a:round/>
            <a:headEnd type="none" w="med" len="med"/>
            <a:tailEnd type="none" w="med" len="med"/>
          </a:ln>
        </p:spPr>
        <p:txBody>
          <a:bodyPr wrap="square">
            <a:spAutoFit/>
          </a:bodyPr>
          <a:lstStyle/>
          <a:p>
            <a:pPr marL="457200" marR="0" lvl="0" indent="-457200" algn="l" defTabSz="914400" rtl="0" eaLnBrk="0" fontAlgn="base" latinLnBrk="0" hangingPunct="0">
              <a:lnSpc>
                <a:spcPct val="150000"/>
              </a:lnSpc>
              <a:spcBef>
                <a:spcPct val="0"/>
              </a:spcBef>
              <a:spcAft>
                <a:spcPct val="0"/>
              </a:spcAft>
              <a:buClrTx/>
              <a:buSzTx/>
              <a:buFontTx/>
              <a:buNone/>
              <a:defRPr/>
            </a:pPr>
            <a:r>
              <a:rPr kumimoji="0" lang="zh-CN" altLang="en-US" sz="1600" b="1" i="0" u="none" strike="noStrike" kern="1200" cap="none" spc="0" normalizeH="0" baseline="0" noProof="0" dirty="0">
                <a:ln>
                  <a:noFill/>
                </a:ln>
                <a:effectLst/>
                <a:uLnTx/>
                <a:uFillTx/>
                <a:latin typeface="Arial" charset="0"/>
                <a:ea typeface="微软雅黑" pitchFamily="34" charset="-122"/>
                <a:sym typeface="Arial" charset="0"/>
              </a:rPr>
              <a:t>职业卫生专项经费支出一览表</a:t>
            </a:r>
            <a:endParaRPr kumimoji="0" lang="en-US" altLang="zh-CN" sz="1600" b="1" i="0" u="none" strike="noStrike" kern="1200" cap="none" spc="0" normalizeH="0" baseline="0" noProof="0" dirty="0">
              <a:ln>
                <a:noFill/>
              </a:ln>
              <a:effectLst/>
              <a:uLnTx/>
              <a:uFillTx/>
              <a:latin typeface="Arial" charset="0"/>
              <a:ea typeface="微软雅黑" pitchFamily="34" charset="-122"/>
              <a:sym typeface="Arial" charset="0"/>
            </a:endParaRPr>
          </a:p>
          <a:p>
            <a:pPr marL="0" marR="0" lvl="0" indent="-457200" algn="l" defTabSz="914400" rtl="0" eaLnBrk="0" fontAlgn="base" latinLnBrk="0" hangingPunct="0">
              <a:lnSpc>
                <a:spcPct val="150000"/>
              </a:lnSpc>
              <a:spcBef>
                <a:spcPct val="0"/>
              </a:spcBef>
              <a:spcAft>
                <a:spcPct val="0"/>
              </a:spcAft>
              <a:buClrTx/>
              <a:buSzTx/>
              <a:buFontTx/>
              <a:buNone/>
              <a:defRPr/>
            </a:pPr>
            <a:r>
              <a:rPr kumimoji="0" lang="zh-CN" altLang="en-US" sz="1600" b="1" i="0" u="none" strike="noStrike" kern="1200" cap="none" spc="0" normalizeH="0" baseline="0" noProof="0" dirty="0">
                <a:ln>
                  <a:noFill/>
                </a:ln>
                <a:effectLst/>
                <a:uLnTx/>
                <a:uFillTx/>
                <a:latin typeface="Arial" charset="0"/>
                <a:ea typeface="微软雅黑" pitchFamily="34" charset="-122"/>
                <a:sym typeface="Arial" charset="0"/>
              </a:rPr>
              <a:t>用途：</a:t>
            </a:r>
            <a:r>
              <a:rPr kumimoji="0" lang="zh-CN" altLang="en-US" sz="1600" i="0" u="none" strike="noStrike" kern="1200" cap="none" spc="0" normalizeH="0" baseline="0" noProof="0" dirty="0">
                <a:ln>
                  <a:noFill/>
                </a:ln>
                <a:effectLst/>
                <a:uLnTx/>
                <a:uFillTx/>
                <a:latin typeface="Arial" charset="0"/>
                <a:ea typeface="微软雅黑" pitchFamily="34" charset="-122"/>
                <a:sym typeface="Arial" charset="0"/>
              </a:rPr>
              <a:t>检测评价、防护用品采购、职业病防护设施配备及维护、培训、职业健康检查。</a:t>
            </a:r>
            <a:endParaRPr kumimoji="0" lang="en-US" altLang="zh-CN" sz="1600" i="0" u="none" strike="noStrike" kern="1200" cap="none" spc="0" normalizeH="0" baseline="0" noProof="0" dirty="0">
              <a:ln>
                <a:noFill/>
              </a:ln>
              <a:effectLst/>
              <a:uLnTx/>
              <a:uFillTx/>
              <a:latin typeface="Arial" charset="0"/>
              <a:ea typeface="微软雅黑" pitchFamily="34" charset="-122"/>
              <a:sym typeface="Arial"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624114" cy="119017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sp>
        <p:nvSpPr>
          <p:cNvPr id="6" name="内容占位符 2"/>
          <p:cNvSpPr txBox="1"/>
          <p:nvPr/>
        </p:nvSpPr>
        <p:spPr>
          <a:xfrm>
            <a:off x="864260" y="1829028"/>
            <a:ext cx="8424862" cy="3309029"/>
          </a:xfrm>
          <a:prstGeom prst="rect">
            <a:avLst/>
          </a:prstGeom>
        </p:spPr>
        <p:txBody>
          <a:bodyPr vert="horz" wrap="square" lIns="91440" tIns="45720" rIns="91440" bIns="45720" anchor="t"/>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marL="457200" lvl="1" indent="0">
              <a:lnSpc>
                <a:spcPct val="150000"/>
              </a:lnSpc>
              <a:buNone/>
            </a:pPr>
            <a:r>
              <a:rPr lang="en-US" altLang="zh-CN" dirty="0">
                <a:latin typeface="Arial" charset="0"/>
                <a:ea typeface="微软雅黑" pitchFamily="34" charset="-122"/>
                <a:sym typeface="Arial" charset="0"/>
              </a:rPr>
              <a:t>8</a:t>
            </a:r>
            <a:r>
              <a:rPr lang="zh-CN" altLang="zh-CN" dirty="0">
                <a:latin typeface="Arial" charset="0"/>
                <a:ea typeface="微软雅黑" pitchFamily="34" charset="-122"/>
                <a:sym typeface="Arial" charset="0"/>
              </a:rPr>
              <a:t>．职业病防护设施维护和检修记录</a:t>
            </a:r>
          </a:p>
          <a:p>
            <a:pPr marL="457200" lvl="1" indent="0">
              <a:lnSpc>
                <a:spcPct val="150000"/>
              </a:lnSpc>
              <a:buNone/>
            </a:pPr>
            <a:r>
              <a:rPr lang="en-US" altLang="zh-CN" dirty="0">
                <a:latin typeface="Arial" charset="0"/>
                <a:ea typeface="微软雅黑" pitchFamily="34" charset="-122"/>
                <a:sym typeface="Arial" charset="0"/>
              </a:rPr>
              <a:t>9</a:t>
            </a:r>
            <a:r>
              <a:rPr lang="zh-CN" altLang="zh-CN" dirty="0">
                <a:latin typeface="Arial" charset="0"/>
                <a:ea typeface="微软雅黑" pitchFamily="34" charset="-122"/>
                <a:sym typeface="Arial" charset="0"/>
              </a:rPr>
              <a:t>．个人防护用品的购买、发放使用记录</a:t>
            </a:r>
            <a:endParaRPr lang="zh-CN" altLang="en-US" dirty="0">
              <a:latin typeface="Arial" charset="0"/>
              <a:ea typeface="微软雅黑" pitchFamily="34" charset="-122"/>
              <a:sym typeface="Arial" charset="0"/>
            </a:endParaRPr>
          </a:p>
          <a:p>
            <a:pPr marL="457200" lvl="1" indent="0">
              <a:lnSpc>
                <a:spcPct val="150000"/>
              </a:lnSpc>
              <a:buNone/>
            </a:pPr>
            <a:r>
              <a:rPr lang="en-US" altLang="zh-CN" dirty="0">
                <a:latin typeface="Arial" charset="0"/>
                <a:ea typeface="微软雅黑" pitchFamily="34" charset="-122"/>
                <a:sym typeface="Arial" charset="0"/>
              </a:rPr>
              <a:t>10</a:t>
            </a:r>
            <a:r>
              <a:rPr lang="zh-CN" altLang="zh-CN" dirty="0">
                <a:latin typeface="Arial" charset="0"/>
                <a:ea typeface="微软雅黑" pitchFamily="34" charset="-122"/>
                <a:sym typeface="Arial" charset="0"/>
              </a:rPr>
              <a:t>．警示标识与职业病危害告知</a:t>
            </a:r>
          </a:p>
          <a:p>
            <a:pPr marL="457200" lvl="1" indent="0">
              <a:lnSpc>
                <a:spcPct val="150000"/>
              </a:lnSpc>
              <a:buNone/>
            </a:pPr>
            <a:r>
              <a:rPr lang="en-US" altLang="zh-CN" dirty="0">
                <a:latin typeface="Arial" charset="0"/>
                <a:ea typeface="微软雅黑" pitchFamily="34" charset="-122"/>
                <a:sym typeface="Arial" charset="0"/>
              </a:rPr>
              <a:t>11</a:t>
            </a:r>
            <a:r>
              <a:rPr lang="zh-CN" altLang="zh-CN" dirty="0">
                <a:latin typeface="Arial" charset="0"/>
                <a:ea typeface="微软雅黑" pitchFamily="34" charset="-122"/>
                <a:sym typeface="Arial" charset="0"/>
              </a:rPr>
              <a:t>．职业病危害事故应急救援预案</a:t>
            </a:r>
          </a:p>
          <a:p>
            <a:pPr marL="457200" lvl="1" indent="0">
              <a:lnSpc>
                <a:spcPct val="150000"/>
              </a:lnSpc>
              <a:buNone/>
            </a:pPr>
            <a:r>
              <a:rPr lang="en-US" altLang="zh-CN" dirty="0">
                <a:latin typeface="Arial" charset="0"/>
                <a:ea typeface="微软雅黑" pitchFamily="34" charset="-122"/>
                <a:sym typeface="Arial" charset="0"/>
              </a:rPr>
              <a:t>12</a:t>
            </a:r>
            <a:r>
              <a:rPr lang="zh-CN" altLang="zh-CN" dirty="0">
                <a:latin typeface="Arial" charset="0"/>
                <a:ea typeface="微软雅黑" pitchFamily="34" charset="-122"/>
                <a:sym typeface="Arial" charset="0"/>
              </a:rPr>
              <a:t>．用人单位职业卫生检查和处理记录</a:t>
            </a:r>
          </a:p>
          <a:p>
            <a:endParaRPr lang="zh-CN" altLang="en-US" dirty="0">
              <a:latin typeface="Arial" charset="0"/>
              <a:ea typeface="微软雅黑" pitchFamily="34" charset="-122"/>
              <a:sym typeface="Arial" charset="0"/>
            </a:endParaRPr>
          </a:p>
        </p:txBody>
      </p:sp>
      <p:sp>
        <p:nvSpPr>
          <p:cNvPr id="7" name="文本框 3"/>
          <p:cNvSpPr txBox="1"/>
          <p:nvPr/>
        </p:nvSpPr>
        <p:spPr>
          <a:xfrm>
            <a:off x="120471" y="521241"/>
            <a:ext cx="3339376" cy="711092"/>
          </a:xfrm>
          <a:prstGeom prst="rect">
            <a:avLst/>
          </a:prstGeom>
          <a:noFill/>
        </p:spPr>
        <p:txBody>
          <a:bodyPr wrap="none" rtlCol="0">
            <a:spAutoFit/>
          </a:bodyPr>
          <a:lstStyle/>
          <a:p>
            <a:pPr lvl="1">
              <a:lnSpc>
                <a:spcPct val="150000"/>
              </a:lnSpc>
            </a:pPr>
            <a:r>
              <a:rPr kumimoji="1" lang="zh-CN" altLang="en-US" sz="3000" b="1" dirty="0">
                <a:solidFill>
                  <a:srgbClr val="103154"/>
                </a:solidFill>
                <a:latin typeface="Arial" charset="0"/>
                <a:ea typeface="微软雅黑" pitchFamily="34" charset="-122"/>
                <a:sym typeface="Arial" charset="0"/>
              </a:rPr>
              <a:t>（八）档案管理</a:t>
            </a:r>
            <a:endParaRPr kumimoji="1" lang="en-US" altLang="zh-CN" sz="3000" b="1" dirty="0">
              <a:solidFill>
                <a:srgbClr val="103154"/>
              </a:solidFill>
              <a:latin typeface="Arial" charset="0"/>
              <a:ea typeface="微软雅黑" pitchFamily="34" charset="-122"/>
              <a:sym typeface="Arial" charset="0"/>
            </a:endParaRPr>
          </a:p>
        </p:txBody>
      </p:sp>
      <p:sp>
        <p:nvSpPr>
          <p:cNvPr id="8" name="TextBox 7"/>
          <p:cNvSpPr txBox="1"/>
          <p:nvPr/>
        </p:nvSpPr>
        <p:spPr>
          <a:xfrm>
            <a:off x="3976915" y="1039471"/>
            <a:ext cx="5878285" cy="553998"/>
          </a:xfrm>
          <a:prstGeom prst="rect">
            <a:avLst/>
          </a:prstGeom>
          <a:solidFill>
            <a:srgbClr val="00B050"/>
          </a:solidFill>
        </p:spPr>
        <p:txBody>
          <a:bodyPr wrap="square" rtlCol="0">
            <a:spAutoFit/>
          </a:bodyPr>
          <a:lstStyle/>
          <a:p>
            <a:pPr algn="ctr"/>
            <a:r>
              <a:rPr lang="zh-CN" altLang="en-US" sz="3000" b="1" dirty="0">
                <a:solidFill>
                  <a:schemeClr val="bg1"/>
                </a:solidFill>
                <a:latin typeface="Arial" charset="0"/>
                <a:ea typeface="微软雅黑" pitchFamily="34" charset="-122"/>
                <a:sym typeface="Arial" charset="0"/>
              </a:rPr>
              <a:t>职业管理档案</a:t>
            </a:r>
          </a:p>
        </p:txBody>
      </p:sp>
    </p:spTree>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70456" y="2021235"/>
            <a:ext cx="3781776" cy="1728487"/>
          </a:xfrm>
          <a:prstGeom prst="rect">
            <a:avLst/>
          </a:prstGeom>
        </p:spPr>
        <p:txBody>
          <a:bodyPr wrap="square">
            <a:spAutoFit/>
          </a:bodyPr>
          <a:lstStyle/>
          <a:p>
            <a:pPr lvl="0" algn="ctr" eaLnBrk="0" hangingPunct="0">
              <a:lnSpc>
                <a:spcPct val="200000"/>
              </a:lnSpc>
            </a:pPr>
            <a:r>
              <a:rPr kumimoji="1" lang="zh-CN" altLang="en-US" sz="2400" b="1" dirty="0">
                <a:solidFill>
                  <a:schemeClr val="bg1"/>
                </a:solidFill>
                <a:latin typeface="Arial" charset="0"/>
                <a:ea typeface="微软雅黑" pitchFamily="34" charset="-122"/>
                <a:sym typeface="Arial" charset="0"/>
              </a:rPr>
              <a:t>第二部分</a:t>
            </a:r>
            <a:endParaRPr kumimoji="1" lang="en-US" altLang="zh-CN" sz="2400" b="1" dirty="0">
              <a:solidFill>
                <a:schemeClr val="bg1"/>
              </a:solidFill>
              <a:latin typeface="Arial" charset="0"/>
              <a:ea typeface="微软雅黑" pitchFamily="34" charset="-122"/>
              <a:sym typeface="Arial" charset="0"/>
            </a:endParaRPr>
          </a:p>
          <a:p>
            <a:pPr lvl="0" algn="ctr" eaLnBrk="0" hangingPunct="0">
              <a:lnSpc>
                <a:spcPct val="200000"/>
              </a:lnSpc>
            </a:pPr>
            <a:r>
              <a:rPr kumimoji="1" lang="zh-CN" altLang="en-US" sz="3400" b="1" dirty="0">
                <a:solidFill>
                  <a:schemeClr val="bg1"/>
                </a:solidFill>
                <a:latin typeface="Arial" charset="0"/>
                <a:ea typeface="微软雅黑" pitchFamily="34" charset="-122"/>
                <a:sym typeface="Arial" charset="0"/>
              </a:rPr>
              <a:t>工作场所现场管理</a:t>
            </a:r>
          </a:p>
        </p:txBody>
      </p:sp>
    </p:spTree>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624114" cy="119017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cxnSp>
        <p:nvCxnSpPr>
          <p:cNvPr id="18" name="直接连接符 17"/>
          <p:cNvCxnSpPr/>
          <p:nvPr/>
        </p:nvCxnSpPr>
        <p:spPr>
          <a:xfrm>
            <a:off x="624114" y="543840"/>
            <a:ext cx="4746172"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文本框 3"/>
          <p:cNvSpPr txBox="1"/>
          <p:nvPr/>
        </p:nvSpPr>
        <p:spPr>
          <a:xfrm>
            <a:off x="817143" y="593811"/>
            <a:ext cx="4689104" cy="630942"/>
          </a:xfrm>
          <a:prstGeom prst="rect">
            <a:avLst/>
          </a:prstGeom>
          <a:noFill/>
        </p:spPr>
        <p:txBody>
          <a:bodyPr wrap="none" rtlCol="0">
            <a:spAutoFit/>
          </a:bodyPr>
          <a:lstStyle/>
          <a:p>
            <a:r>
              <a:rPr kumimoji="1" lang="zh-CN" altLang="en-US" sz="3500" b="1" dirty="0">
                <a:solidFill>
                  <a:srgbClr val="103154"/>
                </a:solidFill>
                <a:latin typeface="Arial" charset="0"/>
                <a:ea typeface="微软雅黑" pitchFamily="34" charset="-122"/>
                <a:sym typeface="Arial" charset="0"/>
              </a:rPr>
              <a:t>二、工作场所现场监管</a:t>
            </a:r>
          </a:p>
        </p:txBody>
      </p:sp>
      <p:sp>
        <p:nvSpPr>
          <p:cNvPr id="2" name="矩形 1"/>
          <p:cNvSpPr/>
          <p:nvPr/>
        </p:nvSpPr>
        <p:spPr>
          <a:xfrm>
            <a:off x="1248228" y="1543709"/>
            <a:ext cx="7271658" cy="3118803"/>
          </a:xfrm>
          <a:prstGeom prst="rect">
            <a:avLst/>
          </a:prstGeom>
        </p:spPr>
        <p:txBody>
          <a:bodyPr wrap="square">
            <a:spAutoFit/>
          </a:bodyPr>
          <a:lstStyle/>
          <a:p>
            <a:pPr lvl="1">
              <a:lnSpc>
                <a:spcPct val="150000"/>
              </a:lnSpc>
              <a:spcBef>
                <a:spcPts val="500"/>
              </a:spcBef>
            </a:pPr>
            <a:r>
              <a:rPr lang="zh-CN" altLang="en-US" sz="2400" dirty="0">
                <a:latin typeface="Arial" charset="0"/>
                <a:ea typeface="微软雅黑" pitchFamily="34" charset="-122"/>
                <a:sym typeface="Arial" charset="0"/>
              </a:rPr>
              <a:t>（一）职业病危害因素日常监测、定期检测</a:t>
            </a:r>
            <a:endParaRPr lang="en-US" altLang="zh-CN" sz="2400" dirty="0">
              <a:latin typeface="Arial" charset="0"/>
              <a:ea typeface="微软雅黑" pitchFamily="34" charset="-122"/>
              <a:sym typeface="Arial" charset="0"/>
            </a:endParaRPr>
          </a:p>
          <a:p>
            <a:pPr lvl="1">
              <a:lnSpc>
                <a:spcPct val="150000"/>
              </a:lnSpc>
              <a:spcBef>
                <a:spcPts val="500"/>
              </a:spcBef>
            </a:pPr>
            <a:r>
              <a:rPr lang="zh-CN" altLang="en-US" sz="2400" dirty="0">
                <a:latin typeface="Arial" charset="0"/>
                <a:ea typeface="微软雅黑" pitchFamily="34" charset="-122"/>
                <a:sym typeface="Arial" charset="0"/>
              </a:rPr>
              <a:t>（二）职业病危害现场告知</a:t>
            </a:r>
            <a:endParaRPr lang="en-US" altLang="zh-CN" sz="2400" dirty="0">
              <a:latin typeface="Arial" charset="0"/>
              <a:ea typeface="微软雅黑" pitchFamily="34" charset="-122"/>
              <a:sym typeface="Arial" charset="0"/>
            </a:endParaRPr>
          </a:p>
          <a:p>
            <a:pPr lvl="1">
              <a:lnSpc>
                <a:spcPct val="150000"/>
              </a:lnSpc>
              <a:spcBef>
                <a:spcPts val="500"/>
              </a:spcBef>
            </a:pPr>
            <a:r>
              <a:rPr lang="zh-CN" altLang="en-US" sz="2400" dirty="0">
                <a:latin typeface="Arial" charset="0"/>
                <a:ea typeface="微软雅黑" pitchFamily="34" charset="-122"/>
                <a:sym typeface="Arial" charset="0"/>
              </a:rPr>
              <a:t>（三）职业病危害工程防护措施</a:t>
            </a:r>
            <a:endParaRPr lang="en-US" altLang="zh-CN" sz="2400" dirty="0">
              <a:latin typeface="Arial" charset="0"/>
              <a:ea typeface="微软雅黑" pitchFamily="34" charset="-122"/>
              <a:sym typeface="Arial" charset="0"/>
            </a:endParaRPr>
          </a:p>
          <a:p>
            <a:pPr lvl="1">
              <a:lnSpc>
                <a:spcPct val="150000"/>
              </a:lnSpc>
              <a:spcBef>
                <a:spcPts val="500"/>
              </a:spcBef>
            </a:pPr>
            <a:r>
              <a:rPr lang="zh-CN" altLang="en-US" sz="2400" dirty="0">
                <a:latin typeface="Arial" charset="0"/>
                <a:ea typeface="微软雅黑" pitchFamily="34" charset="-122"/>
                <a:sym typeface="Arial" charset="0"/>
              </a:rPr>
              <a:t>（四）个体防护用品使用与管理</a:t>
            </a:r>
            <a:endParaRPr lang="en-US" altLang="zh-CN" sz="2400" dirty="0">
              <a:latin typeface="Arial" charset="0"/>
              <a:ea typeface="微软雅黑" pitchFamily="34" charset="-122"/>
              <a:sym typeface="Arial" charset="0"/>
            </a:endParaRPr>
          </a:p>
          <a:p>
            <a:pPr lvl="1">
              <a:lnSpc>
                <a:spcPct val="150000"/>
              </a:lnSpc>
              <a:spcBef>
                <a:spcPts val="500"/>
              </a:spcBef>
            </a:pPr>
            <a:r>
              <a:rPr lang="zh-CN" altLang="en-US" sz="2400" dirty="0">
                <a:latin typeface="Arial" charset="0"/>
                <a:ea typeface="微软雅黑" pitchFamily="34" charset="-122"/>
                <a:sym typeface="Arial" charset="0"/>
              </a:rPr>
              <a:t>（五）应急救援预案</a:t>
            </a:r>
            <a:endParaRPr lang="en-US" altLang="zh-CN" sz="2400" dirty="0">
              <a:latin typeface="Arial" charset="0"/>
              <a:ea typeface="微软雅黑" pitchFamily="34" charset="-122"/>
              <a:sym typeface="Arial" charset="0"/>
            </a:endParaRPr>
          </a:p>
        </p:txBody>
      </p:sp>
    </p:spTree>
  </p:cSld>
  <p:clrMapOvr>
    <a:masterClrMapping/>
  </p:clrMapOvr>
  <p:transition spd="med">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34985" y="564783"/>
            <a:ext cx="6417141" cy="711092"/>
          </a:xfrm>
          <a:prstGeom prst="rect">
            <a:avLst/>
          </a:prstGeom>
          <a:noFill/>
        </p:spPr>
        <p:txBody>
          <a:bodyPr wrap="none" rtlCol="0">
            <a:spAutoFit/>
          </a:bodyPr>
          <a:lstStyle/>
          <a:p>
            <a:pPr lvl="1">
              <a:lnSpc>
                <a:spcPct val="150000"/>
              </a:lnSpc>
            </a:pPr>
            <a:r>
              <a:rPr kumimoji="1" lang="zh-CN" altLang="en-US" sz="3000" b="1" dirty="0">
                <a:solidFill>
                  <a:srgbClr val="103154"/>
                </a:solidFill>
                <a:latin typeface="Arial" charset="0"/>
                <a:ea typeface="微软雅黑" pitchFamily="34" charset="-122"/>
                <a:sym typeface="Arial" charset="0"/>
              </a:rPr>
              <a:t>（一）准职业病危害因素日常监测</a:t>
            </a:r>
          </a:p>
        </p:txBody>
      </p:sp>
      <p:sp>
        <p:nvSpPr>
          <p:cNvPr id="16" name="矩形 15"/>
          <p:cNvSpPr/>
          <p:nvPr/>
        </p:nvSpPr>
        <p:spPr>
          <a:xfrm>
            <a:off x="0" y="0"/>
            <a:ext cx="624114" cy="119017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cxnSp>
        <p:nvCxnSpPr>
          <p:cNvPr id="18" name="直接连接符 17"/>
          <p:cNvCxnSpPr/>
          <p:nvPr/>
        </p:nvCxnSpPr>
        <p:spPr>
          <a:xfrm>
            <a:off x="624114" y="543840"/>
            <a:ext cx="6154057"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4" name="内容占位符 2"/>
          <p:cNvSpPr txBox="1"/>
          <p:nvPr/>
        </p:nvSpPr>
        <p:spPr>
          <a:xfrm>
            <a:off x="712108" y="1571397"/>
            <a:ext cx="10289721" cy="4321175"/>
          </a:xfrm>
          <a:prstGeom prst="rect">
            <a:avLst/>
          </a:prstGeom>
        </p:spPr>
        <p:txBody>
          <a:bodyPr vert="horz" wrap="square" lIns="91440" tIns="45720" rIns="91440" bIns="45720" numCol="1" anchor="t" anchorCtr="0" compatLnSpc="1"/>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marL="457200" lvl="1" indent="0" fontAlgn="base">
              <a:lnSpc>
                <a:spcPct val="150000"/>
              </a:lnSpc>
              <a:spcAft>
                <a:spcPct val="0"/>
              </a:spcAft>
              <a:buClr>
                <a:schemeClr val="folHlink"/>
              </a:buClr>
              <a:buSzPct val="110000"/>
              <a:buNone/>
              <a:defRPr/>
            </a:pPr>
            <a:r>
              <a:rPr lang="en-US" altLang="zh-CN" b="1" dirty="0">
                <a:latin typeface="Arial" charset="0"/>
                <a:ea typeface="微软雅黑" pitchFamily="34" charset="-122"/>
                <a:sym typeface="Arial" charset="0"/>
              </a:rPr>
              <a:t>47</a:t>
            </a:r>
            <a:r>
              <a:rPr lang="zh-CN" altLang="en-US" b="1" dirty="0">
                <a:latin typeface="Arial" charset="0"/>
                <a:ea typeface="微软雅黑" pitchFamily="34" charset="-122"/>
                <a:sym typeface="Arial" charset="0"/>
              </a:rPr>
              <a:t>号令第十九条 ：</a:t>
            </a:r>
            <a:r>
              <a:rPr lang="zh-CN" altLang="en-US" dirty="0">
                <a:latin typeface="Arial" charset="0"/>
                <a:ea typeface="微软雅黑" pitchFamily="34" charset="-122"/>
                <a:sym typeface="Arial" charset="0"/>
              </a:rPr>
              <a:t>存在职业病危害的用人单位，应当实施由专人负责的工作场所职业病危害因素日常监测，确保监测系统处于正常工作状态。</a:t>
            </a:r>
          </a:p>
          <a:p>
            <a:pPr lvl="1" fontAlgn="base">
              <a:lnSpc>
                <a:spcPct val="150000"/>
              </a:lnSpc>
              <a:spcAft>
                <a:spcPct val="0"/>
              </a:spcAft>
              <a:buClr>
                <a:schemeClr val="folHlink"/>
              </a:buClr>
              <a:buSzPct val="110000"/>
              <a:buFont typeface="Wingdings" charset="2"/>
              <a:buChar char="u"/>
              <a:defRPr/>
            </a:pPr>
            <a:r>
              <a:rPr lang="zh-CN" altLang="en-US" dirty="0">
                <a:latin typeface="Arial" charset="0"/>
                <a:ea typeface="微软雅黑" pitchFamily="34" charset="-122"/>
                <a:sym typeface="Arial" charset="0"/>
              </a:rPr>
              <a:t>“未实施由专人负责职业病危害因素日常监测，或者监测系统不能正常监测的”。</a:t>
            </a:r>
          </a:p>
          <a:p>
            <a:pPr lvl="1" fontAlgn="base">
              <a:lnSpc>
                <a:spcPct val="150000"/>
              </a:lnSpc>
              <a:spcAft>
                <a:spcPct val="0"/>
              </a:spcAft>
              <a:buClr>
                <a:schemeClr val="folHlink"/>
              </a:buClr>
              <a:buSzPct val="110000"/>
              <a:buFont typeface="Wingdings" charset="2"/>
              <a:buChar char="u"/>
              <a:defRPr/>
            </a:pPr>
            <a:r>
              <a:rPr lang="zh-CN" altLang="en-US" b="1" dirty="0">
                <a:latin typeface="Arial" charset="0"/>
                <a:ea typeface="微软雅黑" pitchFamily="34" charset="-122"/>
                <a:sym typeface="Arial" charset="0"/>
              </a:rPr>
              <a:t>违法责任：</a:t>
            </a:r>
            <a:r>
              <a:rPr lang="zh-CN" altLang="en-US" dirty="0">
                <a:latin typeface="Arial" charset="0"/>
                <a:ea typeface="微软雅黑" pitchFamily="34" charset="-122"/>
                <a:sym typeface="Arial" charset="0"/>
              </a:rPr>
              <a:t>责令限期改正，给予警告，可以并处</a:t>
            </a:r>
            <a:r>
              <a:rPr lang="en-US" altLang="zh-CN" dirty="0">
                <a:latin typeface="Arial" charset="0"/>
                <a:ea typeface="微软雅黑" pitchFamily="34" charset="-122"/>
                <a:sym typeface="Arial" charset="0"/>
              </a:rPr>
              <a:t>5</a:t>
            </a:r>
            <a:r>
              <a:rPr lang="zh-CN" altLang="en-US" dirty="0">
                <a:latin typeface="Arial" charset="0"/>
                <a:ea typeface="微软雅黑" pitchFamily="34" charset="-122"/>
                <a:sym typeface="Arial" charset="0"/>
              </a:rPr>
              <a:t>万元以上</a:t>
            </a:r>
            <a:r>
              <a:rPr lang="en-US" altLang="zh-CN" dirty="0">
                <a:latin typeface="Arial" charset="0"/>
                <a:ea typeface="微软雅黑" pitchFamily="34" charset="-122"/>
                <a:sym typeface="Arial" charset="0"/>
              </a:rPr>
              <a:t>10</a:t>
            </a:r>
            <a:r>
              <a:rPr lang="zh-CN" altLang="en-US" dirty="0">
                <a:latin typeface="Arial" charset="0"/>
                <a:ea typeface="微软雅黑" pitchFamily="34" charset="-122"/>
                <a:sym typeface="Arial" charset="0"/>
              </a:rPr>
              <a:t>万元以下的罚款。</a:t>
            </a:r>
          </a:p>
        </p:txBody>
      </p:sp>
    </p:spTree>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34985" y="564783"/>
            <a:ext cx="6417141" cy="711092"/>
          </a:xfrm>
          <a:prstGeom prst="rect">
            <a:avLst/>
          </a:prstGeom>
          <a:noFill/>
        </p:spPr>
        <p:txBody>
          <a:bodyPr wrap="none" rtlCol="0">
            <a:spAutoFit/>
          </a:bodyPr>
          <a:lstStyle/>
          <a:p>
            <a:pPr lvl="1">
              <a:lnSpc>
                <a:spcPct val="150000"/>
              </a:lnSpc>
            </a:pPr>
            <a:r>
              <a:rPr kumimoji="1" lang="zh-CN" altLang="en-US" sz="3000" b="1" dirty="0">
                <a:solidFill>
                  <a:srgbClr val="103154"/>
                </a:solidFill>
                <a:latin typeface="Arial" charset="0"/>
                <a:ea typeface="微软雅黑" pitchFamily="34" charset="-122"/>
                <a:sym typeface="Arial" charset="0"/>
              </a:rPr>
              <a:t>（一）准职业病危害因素定期检测</a:t>
            </a:r>
          </a:p>
        </p:txBody>
      </p:sp>
      <p:sp>
        <p:nvSpPr>
          <p:cNvPr id="16" name="矩形 15"/>
          <p:cNvSpPr/>
          <p:nvPr/>
        </p:nvSpPr>
        <p:spPr>
          <a:xfrm>
            <a:off x="0" y="0"/>
            <a:ext cx="624114" cy="119017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cxnSp>
        <p:nvCxnSpPr>
          <p:cNvPr id="18" name="直接连接符 17"/>
          <p:cNvCxnSpPr/>
          <p:nvPr/>
        </p:nvCxnSpPr>
        <p:spPr>
          <a:xfrm>
            <a:off x="624114" y="543840"/>
            <a:ext cx="6154057"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内容占位符 2"/>
          <p:cNvSpPr txBox="1"/>
          <p:nvPr/>
        </p:nvSpPr>
        <p:spPr>
          <a:xfrm>
            <a:off x="987874" y="1671185"/>
            <a:ext cx="10202640" cy="4321175"/>
          </a:xfrm>
          <a:prstGeom prst="rect">
            <a:avLst/>
          </a:prstGeom>
        </p:spPr>
        <p:txBody>
          <a:bodyPr vert="horz" wrap="square" lIns="91440" tIns="45720" rIns="91440" bIns="45720" numCol="1" anchor="t" anchorCtr="0" compatLnSpc="1"/>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marL="457200" lvl="1" indent="0" fontAlgn="base">
              <a:lnSpc>
                <a:spcPct val="150000"/>
              </a:lnSpc>
              <a:spcAft>
                <a:spcPct val="0"/>
              </a:spcAft>
              <a:buClr>
                <a:schemeClr val="folHlink"/>
              </a:buClr>
              <a:buSzPct val="110000"/>
              <a:buNone/>
              <a:defRPr/>
            </a:pPr>
            <a:r>
              <a:rPr lang="en-US" altLang="zh-CN" b="1" dirty="0">
                <a:latin typeface="Arial" charset="0"/>
                <a:ea typeface="微软雅黑" pitchFamily="34" charset="-122"/>
                <a:sym typeface="Arial" charset="0"/>
              </a:rPr>
              <a:t>47</a:t>
            </a:r>
            <a:r>
              <a:rPr lang="zh-CN" altLang="en-US" b="1" dirty="0">
                <a:latin typeface="Arial" charset="0"/>
                <a:ea typeface="微软雅黑" pitchFamily="34" charset="-122"/>
                <a:sym typeface="Arial" charset="0"/>
              </a:rPr>
              <a:t>号令：</a:t>
            </a:r>
            <a:r>
              <a:rPr lang="zh-CN" altLang="en-US" dirty="0">
                <a:latin typeface="Arial" charset="0"/>
                <a:ea typeface="微软雅黑" pitchFamily="34" charset="-122"/>
                <a:sym typeface="Arial" charset="0"/>
              </a:rPr>
              <a:t>委托具有相应资质的职业卫生技术服务机构，每年至少进行</a:t>
            </a:r>
            <a:r>
              <a:rPr lang="zh-CN" altLang="en-US">
                <a:latin typeface="Arial" charset="0"/>
                <a:ea typeface="微软雅黑" pitchFamily="34" charset="-122"/>
                <a:sym typeface="Arial" charset="0"/>
              </a:rPr>
              <a:t>一次职业病</a:t>
            </a:r>
            <a:r>
              <a:rPr lang="zh-CN" altLang="en-US" dirty="0">
                <a:latin typeface="Arial" charset="0"/>
                <a:ea typeface="微软雅黑" pitchFamily="34" charset="-122"/>
                <a:sym typeface="Arial" charset="0"/>
              </a:rPr>
              <a:t>危害因素检测。</a:t>
            </a:r>
            <a:endParaRPr lang="en-US" altLang="zh-CN" dirty="0">
              <a:latin typeface="Arial" charset="0"/>
              <a:ea typeface="微软雅黑" pitchFamily="34" charset="-122"/>
              <a:sym typeface="Arial" charset="0"/>
            </a:endParaRPr>
          </a:p>
          <a:p>
            <a:pPr marL="457200" lvl="1" indent="0" fontAlgn="base">
              <a:lnSpc>
                <a:spcPct val="150000"/>
              </a:lnSpc>
              <a:spcAft>
                <a:spcPct val="0"/>
              </a:spcAft>
              <a:buClr>
                <a:schemeClr val="folHlink"/>
              </a:buClr>
              <a:buSzPct val="110000"/>
              <a:buNone/>
              <a:defRPr/>
            </a:pPr>
            <a:r>
              <a:rPr lang="zh-CN" altLang="en-US" b="1" dirty="0">
                <a:latin typeface="Arial" charset="0"/>
                <a:ea typeface="微软雅黑" pitchFamily="34" charset="-122"/>
                <a:sym typeface="Arial" charset="0"/>
              </a:rPr>
              <a:t>要点：</a:t>
            </a:r>
            <a:endParaRPr lang="en-US" altLang="zh-CN" b="1" dirty="0">
              <a:latin typeface="Arial" charset="0"/>
              <a:ea typeface="微软雅黑" pitchFamily="34" charset="-122"/>
              <a:sym typeface="Arial" charset="0"/>
            </a:endParaRPr>
          </a:p>
          <a:p>
            <a:pPr lvl="1" fontAlgn="base">
              <a:lnSpc>
                <a:spcPct val="150000"/>
              </a:lnSpc>
              <a:spcAft>
                <a:spcPct val="0"/>
              </a:spcAft>
              <a:buClr>
                <a:schemeClr val="folHlink"/>
              </a:buClr>
              <a:buSzPct val="110000"/>
              <a:buFont typeface="Wingdings" charset="2"/>
              <a:buChar char="Ø"/>
              <a:defRPr/>
            </a:pPr>
            <a:r>
              <a:rPr lang="zh-CN" altLang="en-US" dirty="0">
                <a:latin typeface="Arial" charset="0"/>
                <a:ea typeface="微软雅黑" pitchFamily="34" charset="-122"/>
                <a:sym typeface="Arial" charset="0"/>
              </a:rPr>
              <a:t> 是否定期委托机构检测</a:t>
            </a:r>
            <a:endParaRPr lang="en-US" altLang="zh-CN" dirty="0">
              <a:latin typeface="Arial" charset="0"/>
              <a:ea typeface="微软雅黑" pitchFamily="34" charset="-122"/>
              <a:sym typeface="Arial" charset="0"/>
            </a:endParaRPr>
          </a:p>
          <a:p>
            <a:pPr lvl="1" fontAlgn="base">
              <a:lnSpc>
                <a:spcPct val="150000"/>
              </a:lnSpc>
              <a:spcAft>
                <a:spcPct val="0"/>
              </a:spcAft>
              <a:buClr>
                <a:schemeClr val="folHlink"/>
              </a:buClr>
              <a:buSzPct val="110000"/>
              <a:defRPr/>
            </a:pPr>
            <a:r>
              <a:rPr lang="zh-CN" altLang="en-US" dirty="0">
                <a:latin typeface="Arial" charset="0"/>
                <a:ea typeface="微软雅黑" pitchFamily="34" charset="-122"/>
                <a:sym typeface="Arial" charset="0"/>
              </a:rPr>
              <a:t> 有资质的机构（资质证书</a:t>
            </a:r>
            <a:r>
              <a:rPr lang="en-US" altLang="zh-CN" dirty="0">
                <a:latin typeface="Arial" charset="0"/>
                <a:ea typeface="微软雅黑" pitchFamily="34" charset="-122"/>
                <a:sym typeface="Arial" charset="0"/>
              </a:rPr>
              <a:t>:</a:t>
            </a:r>
            <a:r>
              <a:rPr lang="zh-CN" altLang="en-US" dirty="0">
                <a:latin typeface="Arial" charset="0"/>
                <a:ea typeface="微软雅黑" pitchFamily="34" charset="-122"/>
                <a:sym typeface="Arial" charset="0"/>
              </a:rPr>
              <a:t>甲级</a:t>
            </a:r>
            <a:r>
              <a:rPr lang="en-US" altLang="zh-CN" dirty="0">
                <a:latin typeface="Arial" charset="0"/>
                <a:ea typeface="微软雅黑" pitchFamily="34" charset="-122"/>
                <a:sym typeface="Arial" charset="0"/>
              </a:rPr>
              <a:t>-</a:t>
            </a:r>
            <a:r>
              <a:rPr lang="zh-CN" altLang="en-US" dirty="0">
                <a:latin typeface="Arial" charset="0"/>
                <a:ea typeface="微软雅黑" pitchFamily="34" charset="-122"/>
                <a:sym typeface="Arial" charset="0"/>
              </a:rPr>
              <a:t>总局发证，乙级</a:t>
            </a:r>
            <a:r>
              <a:rPr lang="en-US" altLang="zh-CN" dirty="0">
                <a:latin typeface="Arial" charset="0"/>
                <a:ea typeface="微软雅黑" pitchFamily="34" charset="-122"/>
                <a:sym typeface="Arial" charset="0"/>
              </a:rPr>
              <a:t>-</a:t>
            </a:r>
            <a:r>
              <a:rPr lang="zh-CN" altLang="en-US" dirty="0">
                <a:latin typeface="Arial" charset="0"/>
                <a:ea typeface="微软雅黑" pitchFamily="34" charset="-122"/>
                <a:sym typeface="Arial" charset="0"/>
              </a:rPr>
              <a:t>市局发证）</a:t>
            </a:r>
            <a:endParaRPr lang="en-US" altLang="zh-CN" dirty="0">
              <a:latin typeface="Arial" charset="0"/>
              <a:ea typeface="微软雅黑" pitchFamily="34" charset="-122"/>
              <a:sym typeface="Arial" charset="0"/>
            </a:endParaRPr>
          </a:p>
          <a:p>
            <a:pPr lvl="1" fontAlgn="base">
              <a:lnSpc>
                <a:spcPct val="150000"/>
              </a:lnSpc>
              <a:spcAft>
                <a:spcPct val="0"/>
              </a:spcAft>
              <a:buClr>
                <a:schemeClr val="folHlink"/>
              </a:buClr>
              <a:buSzPct val="110000"/>
              <a:defRPr/>
            </a:pPr>
            <a:r>
              <a:rPr lang="zh-CN" altLang="en-US" dirty="0">
                <a:latin typeface="Arial" charset="0"/>
                <a:ea typeface="微软雅黑" pitchFamily="34" charset="-122"/>
                <a:sym typeface="Arial" charset="0"/>
              </a:rPr>
              <a:t> 周期：每年至少一次</a:t>
            </a:r>
            <a:endParaRPr lang="en-US" altLang="zh-CN" dirty="0">
              <a:latin typeface="Arial" charset="0"/>
              <a:ea typeface="微软雅黑" pitchFamily="34" charset="-122"/>
              <a:sym typeface="Arial" charset="0"/>
            </a:endParaRPr>
          </a:p>
          <a:p>
            <a:pPr marL="742950" lvl="1" indent="-285750" eaLnBrk="0" fontAlgn="base" hangingPunct="0">
              <a:lnSpc>
                <a:spcPct val="150000"/>
              </a:lnSpc>
              <a:spcBef>
                <a:spcPct val="20000"/>
              </a:spcBef>
              <a:spcAft>
                <a:spcPct val="0"/>
              </a:spcAft>
              <a:buClr>
                <a:schemeClr val="hlink"/>
              </a:buClr>
              <a:buSzPct val="120000"/>
              <a:buFont typeface="Wingdings" charset="2"/>
              <a:buChar char="Ø"/>
              <a:defRPr/>
            </a:pPr>
            <a:endParaRPr lang="zh-CN" altLang="en-US" kern="0" dirty="0">
              <a:latin typeface="Arial" charset="0"/>
              <a:ea typeface="微软雅黑" pitchFamily="34" charset="-122"/>
              <a:sym typeface="Arial" charset="0"/>
            </a:endParaRPr>
          </a:p>
        </p:txBody>
      </p:sp>
    </p:spTree>
  </p:cSld>
  <p:clrMapOvr>
    <a:masterClrMapping/>
  </p:clrMapOvr>
  <p:transition spd="med">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34985" y="564783"/>
            <a:ext cx="6417141" cy="711092"/>
          </a:xfrm>
          <a:prstGeom prst="rect">
            <a:avLst/>
          </a:prstGeom>
          <a:noFill/>
        </p:spPr>
        <p:txBody>
          <a:bodyPr wrap="none" rtlCol="0">
            <a:spAutoFit/>
          </a:bodyPr>
          <a:lstStyle/>
          <a:p>
            <a:pPr lvl="1">
              <a:lnSpc>
                <a:spcPct val="150000"/>
              </a:lnSpc>
            </a:pPr>
            <a:r>
              <a:rPr kumimoji="1" lang="zh-CN" altLang="en-US" sz="3000" b="1" dirty="0">
                <a:solidFill>
                  <a:srgbClr val="103154"/>
                </a:solidFill>
                <a:latin typeface="Arial" charset="0"/>
                <a:ea typeface="微软雅黑" pitchFamily="34" charset="-122"/>
                <a:sym typeface="Arial" charset="0"/>
              </a:rPr>
              <a:t>（一）准职业病危害因素日常监测</a:t>
            </a:r>
          </a:p>
        </p:txBody>
      </p:sp>
      <p:sp>
        <p:nvSpPr>
          <p:cNvPr id="16" name="矩形 15"/>
          <p:cNvSpPr/>
          <p:nvPr/>
        </p:nvSpPr>
        <p:spPr>
          <a:xfrm>
            <a:off x="0" y="0"/>
            <a:ext cx="624114" cy="119017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cxnSp>
        <p:nvCxnSpPr>
          <p:cNvPr id="18" name="直接连接符 17"/>
          <p:cNvCxnSpPr/>
          <p:nvPr/>
        </p:nvCxnSpPr>
        <p:spPr>
          <a:xfrm>
            <a:off x="624114" y="543840"/>
            <a:ext cx="6154057"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1814285" y="1851651"/>
            <a:ext cx="8374743" cy="3141886"/>
          </a:xfrm>
          <a:prstGeom prst="rect">
            <a:avLst/>
          </a:prstGeom>
        </p:spPr>
        <p:txBody>
          <a:bodyPr wrap="square">
            <a:spAutoFit/>
          </a:bodyPr>
          <a:lstStyle/>
          <a:p>
            <a:pPr marL="742950" lvl="1" indent="-285750" eaLnBrk="0" fontAlgn="base" hangingPunct="0">
              <a:lnSpc>
                <a:spcPct val="150000"/>
              </a:lnSpc>
              <a:spcBef>
                <a:spcPct val="20000"/>
              </a:spcBef>
              <a:spcAft>
                <a:spcPct val="0"/>
              </a:spcAft>
              <a:buClr>
                <a:schemeClr val="hlink"/>
              </a:buClr>
              <a:buSzPct val="120000"/>
              <a:buFont typeface="Wingdings" charset="2"/>
              <a:buChar char="Ø"/>
              <a:defRPr/>
            </a:pPr>
            <a:r>
              <a:rPr lang="zh-CN" altLang="en-US" sz="2400" dirty="0">
                <a:latin typeface="Arial" charset="0"/>
                <a:ea typeface="微软雅黑" pitchFamily="34" charset="-122"/>
                <a:sym typeface="Arial" charset="0"/>
              </a:rPr>
              <a:t>职业病危害因素检测报告</a:t>
            </a:r>
            <a:endParaRPr lang="en-US" altLang="zh-CN" sz="2400" dirty="0">
              <a:latin typeface="Arial" charset="0"/>
              <a:ea typeface="微软雅黑" pitchFamily="34" charset="-122"/>
              <a:sym typeface="Arial" charset="0"/>
            </a:endParaRPr>
          </a:p>
          <a:p>
            <a:pPr marL="685800" lvl="1" indent="-228600" fontAlgn="base">
              <a:lnSpc>
                <a:spcPct val="150000"/>
              </a:lnSpc>
              <a:spcBef>
                <a:spcPts val="500"/>
              </a:spcBef>
              <a:spcAft>
                <a:spcPct val="0"/>
              </a:spcAft>
              <a:buClr>
                <a:schemeClr val="folHlink"/>
              </a:buClr>
              <a:buSzPct val="110000"/>
              <a:buFont typeface="Arial" charset="0"/>
              <a:buChar char="•"/>
              <a:defRPr/>
            </a:pPr>
            <a:r>
              <a:rPr lang="zh-CN" altLang="en-US" sz="2400" dirty="0">
                <a:latin typeface="Arial" charset="0"/>
                <a:ea typeface="微软雅黑" pitchFamily="34" charset="-122"/>
                <a:sym typeface="Arial" charset="0"/>
              </a:rPr>
              <a:t>职业病危害因素识别准确</a:t>
            </a:r>
            <a:endParaRPr lang="en-US" altLang="zh-CN" sz="2400" dirty="0">
              <a:latin typeface="Arial" charset="0"/>
              <a:ea typeface="微软雅黑" pitchFamily="34" charset="-122"/>
              <a:sym typeface="Arial" charset="0"/>
            </a:endParaRPr>
          </a:p>
          <a:p>
            <a:pPr marL="685800" lvl="1" indent="-228600" fontAlgn="base">
              <a:lnSpc>
                <a:spcPct val="150000"/>
              </a:lnSpc>
              <a:spcBef>
                <a:spcPts val="500"/>
              </a:spcBef>
              <a:spcAft>
                <a:spcPct val="0"/>
              </a:spcAft>
              <a:buClr>
                <a:schemeClr val="folHlink"/>
              </a:buClr>
              <a:buSzPct val="110000"/>
              <a:buFont typeface="Arial" charset="0"/>
              <a:buChar char="•"/>
              <a:defRPr/>
            </a:pPr>
            <a:r>
              <a:rPr lang="zh-CN" altLang="en-US" sz="2400" dirty="0">
                <a:latin typeface="Arial" charset="0"/>
                <a:ea typeface="微软雅黑" pitchFamily="34" charset="-122"/>
                <a:sym typeface="Arial" charset="0"/>
              </a:rPr>
              <a:t>检测项目及范围覆盖全面</a:t>
            </a:r>
            <a:endParaRPr lang="en-US" altLang="zh-CN" sz="2400" dirty="0">
              <a:latin typeface="Arial" charset="0"/>
              <a:ea typeface="微软雅黑" pitchFamily="34" charset="-122"/>
              <a:sym typeface="Arial" charset="0"/>
            </a:endParaRPr>
          </a:p>
          <a:p>
            <a:pPr marL="685800" lvl="1" indent="-228600" fontAlgn="base">
              <a:lnSpc>
                <a:spcPct val="150000"/>
              </a:lnSpc>
              <a:spcBef>
                <a:spcPts val="500"/>
              </a:spcBef>
              <a:spcAft>
                <a:spcPct val="0"/>
              </a:spcAft>
              <a:buClr>
                <a:schemeClr val="folHlink"/>
              </a:buClr>
              <a:buSzPct val="110000"/>
              <a:buFont typeface="Arial" charset="0"/>
              <a:buChar char="•"/>
              <a:defRPr/>
            </a:pPr>
            <a:r>
              <a:rPr lang="zh-CN" altLang="en-US" sz="2400" dirty="0">
                <a:latin typeface="Arial" charset="0"/>
                <a:ea typeface="微软雅黑" pitchFamily="34" charset="-122"/>
                <a:sym typeface="Arial" charset="0"/>
              </a:rPr>
              <a:t>危害因素超标情况统计</a:t>
            </a:r>
            <a:endParaRPr lang="en-US" altLang="zh-CN" sz="2400" dirty="0">
              <a:latin typeface="Arial" charset="0"/>
              <a:ea typeface="微软雅黑" pitchFamily="34" charset="-122"/>
              <a:sym typeface="Arial" charset="0"/>
            </a:endParaRPr>
          </a:p>
          <a:p>
            <a:pPr marL="685800" lvl="1" indent="-228600" fontAlgn="base">
              <a:lnSpc>
                <a:spcPct val="150000"/>
              </a:lnSpc>
              <a:spcBef>
                <a:spcPts val="500"/>
              </a:spcBef>
              <a:spcAft>
                <a:spcPct val="0"/>
              </a:spcAft>
              <a:buClr>
                <a:schemeClr val="folHlink"/>
              </a:buClr>
              <a:buSzPct val="110000"/>
              <a:buFont typeface="Arial" charset="0"/>
              <a:buChar char="•"/>
              <a:defRPr/>
            </a:pPr>
            <a:r>
              <a:rPr lang="zh-CN" altLang="en-US" sz="2400" dirty="0">
                <a:latin typeface="Arial" charset="0"/>
                <a:ea typeface="微软雅黑" pitchFamily="34" charset="-122"/>
                <a:sym typeface="Arial" charset="0"/>
              </a:rPr>
              <a:t>企业针对超标岗位整改落实情况</a:t>
            </a:r>
            <a:endParaRPr lang="en-US" altLang="zh-CN" sz="2400" dirty="0">
              <a:latin typeface="Arial" charset="0"/>
              <a:ea typeface="微软雅黑" pitchFamily="34" charset="-122"/>
              <a:sym typeface="Arial" charset="0"/>
            </a:endParaRPr>
          </a:p>
        </p:txBody>
      </p:sp>
    </p:spTree>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624114" cy="119017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cxnSp>
        <p:nvCxnSpPr>
          <p:cNvPr id="18" name="直接连接符 17"/>
          <p:cNvCxnSpPr/>
          <p:nvPr/>
        </p:nvCxnSpPr>
        <p:spPr>
          <a:xfrm>
            <a:off x="624114" y="543840"/>
            <a:ext cx="358140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文本框 3"/>
          <p:cNvSpPr txBox="1"/>
          <p:nvPr/>
        </p:nvSpPr>
        <p:spPr>
          <a:xfrm>
            <a:off x="817143" y="564783"/>
            <a:ext cx="1422184" cy="830997"/>
          </a:xfrm>
          <a:prstGeom prst="rect">
            <a:avLst/>
          </a:prstGeom>
          <a:noFill/>
        </p:spPr>
        <p:txBody>
          <a:bodyPr wrap="none" rtlCol="0">
            <a:spAutoFit/>
          </a:bodyPr>
          <a:lstStyle/>
          <a:p>
            <a:r>
              <a:rPr kumimoji="1" lang="zh-CN" altLang="en-US" sz="4800" b="1" dirty="0">
                <a:solidFill>
                  <a:srgbClr val="103154"/>
                </a:solidFill>
                <a:latin typeface="Arial" charset="0"/>
                <a:ea typeface="微软雅黑" pitchFamily="34" charset="-122"/>
                <a:sym typeface="Arial" charset="0"/>
              </a:rPr>
              <a:t>前言</a:t>
            </a:r>
          </a:p>
        </p:txBody>
      </p:sp>
      <p:sp>
        <p:nvSpPr>
          <p:cNvPr id="6" name="内容占位符 2"/>
          <p:cNvSpPr txBox="1"/>
          <p:nvPr/>
        </p:nvSpPr>
        <p:spPr>
          <a:xfrm>
            <a:off x="1262745" y="1439322"/>
            <a:ext cx="9956800" cy="485775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Pct val="85000"/>
              <a:buFontTx/>
              <a:buBlip>
                <a:blip r:embed="rId3"/>
              </a:buBlip>
              <a:defRPr/>
            </a:pPr>
            <a:endParaRPr kumimoji="0" lang="en-US" altLang="zh-CN" sz="2400" b="1" i="0" u="none" strike="noStrike" kern="0" cap="none" spc="0" normalizeH="0" baseline="0" noProof="0" dirty="0">
              <a:ln>
                <a:noFill/>
              </a:ln>
              <a:solidFill>
                <a:schemeClr val="tx1"/>
              </a:solidFill>
              <a:effectLst/>
              <a:uLnTx/>
              <a:uFillTx/>
              <a:latin typeface="Arial" charset="0"/>
              <a:ea typeface="微软雅黑" pitchFamily="34" charset="-122"/>
              <a:sym typeface="Arial" charset="0"/>
            </a:endParaRPr>
          </a:p>
          <a:p>
            <a:pPr marR="0" lvl="0" fontAlgn="base">
              <a:lnSpc>
                <a:spcPct val="150000"/>
              </a:lnSpc>
              <a:spcBef>
                <a:spcPts val="1000"/>
              </a:spcBef>
              <a:spcAft>
                <a:spcPct val="0"/>
              </a:spcAft>
              <a:buClrTx/>
              <a:buSzPct val="85000"/>
              <a:defRPr/>
            </a:pPr>
            <a:r>
              <a:rPr lang="zh-CN" altLang="en-US" sz="2600" b="1" dirty="0">
                <a:latin typeface="Arial" charset="0"/>
                <a:ea typeface="微软雅黑" pitchFamily="34" charset="-122"/>
                <a:sym typeface="Arial" charset="0"/>
              </a:rPr>
              <a:t>我国对职业卫生定义的变迁</a:t>
            </a:r>
            <a:r>
              <a:rPr lang="en-US" altLang="zh-CN" sz="2600" b="1" dirty="0">
                <a:latin typeface="Arial" charset="0"/>
                <a:ea typeface="微软雅黑" pitchFamily="34" charset="-122"/>
                <a:sym typeface="Arial" charset="0"/>
              </a:rPr>
              <a:t>:</a:t>
            </a:r>
          </a:p>
          <a:p>
            <a:pPr marL="342900" marR="0" lvl="0" indent="-342900" fontAlgn="base">
              <a:lnSpc>
                <a:spcPct val="150000"/>
              </a:lnSpc>
              <a:spcBef>
                <a:spcPts val="1000"/>
              </a:spcBef>
              <a:spcAft>
                <a:spcPct val="0"/>
              </a:spcAft>
              <a:buClrTx/>
              <a:buSzPct val="85000"/>
              <a:buFont typeface="Wingdings" charset="2"/>
              <a:buChar char="u"/>
              <a:defRPr/>
            </a:pPr>
            <a:r>
              <a:rPr lang="zh-CN" altLang="en-US" sz="2500" dirty="0">
                <a:latin typeface="Arial" charset="0"/>
                <a:ea typeface="微软雅黑" pitchFamily="34" charset="-122"/>
                <a:sym typeface="Arial" charset="0"/>
              </a:rPr>
              <a:t>传统的定义</a:t>
            </a:r>
            <a:r>
              <a:rPr lang="en-US" altLang="zh-CN" sz="2500" dirty="0">
                <a:latin typeface="Arial" charset="0"/>
                <a:ea typeface="微软雅黑" pitchFamily="34" charset="-122"/>
                <a:sym typeface="Arial" charset="0"/>
              </a:rPr>
              <a:t>1</a:t>
            </a:r>
            <a:r>
              <a:rPr lang="zh-CN" altLang="en-US" sz="2500" dirty="0">
                <a:latin typeface="Arial" charset="0"/>
                <a:ea typeface="微软雅黑" pitchFamily="34" charset="-122"/>
                <a:sym typeface="Arial" charset="0"/>
              </a:rPr>
              <a:t>：研究劳动条件对劳动者健康的影响，提出改善劳动条件、保护劳动者健康、预防职业病。</a:t>
            </a:r>
            <a:endParaRPr lang="en-US" altLang="zh-CN" sz="2500" dirty="0">
              <a:latin typeface="Arial" charset="0"/>
              <a:ea typeface="微软雅黑" pitchFamily="34" charset="-122"/>
              <a:sym typeface="Arial" charset="0"/>
            </a:endParaRPr>
          </a:p>
          <a:p>
            <a:pPr marL="342900" marR="0" lvl="0" indent="-342900" fontAlgn="base">
              <a:lnSpc>
                <a:spcPct val="150000"/>
              </a:lnSpc>
              <a:spcBef>
                <a:spcPts val="1000"/>
              </a:spcBef>
              <a:spcAft>
                <a:spcPct val="0"/>
              </a:spcAft>
              <a:buClrTx/>
              <a:buSzPct val="85000"/>
              <a:buFont typeface="Wingdings" charset="2"/>
              <a:buChar char="u"/>
              <a:defRPr/>
            </a:pPr>
            <a:r>
              <a:rPr lang="zh-CN" altLang="en-US" sz="2500" dirty="0">
                <a:latin typeface="Arial" charset="0"/>
                <a:ea typeface="微软雅黑" pitchFamily="34" charset="-122"/>
                <a:sym typeface="Arial" charset="0"/>
              </a:rPr>
              <a:t>传统的定义</a:t>
            </a:r>
            <a:r>
              <a:rPr lang="en-US" altLang="zh-CN" sz="2500" dirty="0">
                <a:latin typeface="Arial" charset="0"/>
                <a:ea typeface="微软雅黑" pitchFamily="34" charset="-122"/>
                <a:sym typeface="Arial" charset="0"/>
              </a:rPr>
              <a:t>2</a:t>
            </a:r>
            <a:r>
              <a:rPr lang="zh-CN" altLang="en-US" sz="2500" dirty="0">
                <a:latin typeface="Arial" charset="0"/>
                <a:ea typeface="微软雅黑" pitchFamily="34" charset="-122"/>
                <a:sym typeface="Arial" charset="0"/>
              </a:rPr>
              <a:t>：研究劳动条件对劳动者健康的影响，提出改善劳动条件、保护劳动者健康、预防职业有关疾患。</a:t>
            </a:r>
          </a:p>
        </p:txBody>
      </p:sp>
      <p:sp>
        <p:nvSpPr>
          <p:cNvPr id="7" name="椭圆形标注 6"/>
          <p:cNvSpPr/>
          <p:nvPr/>
        </p:nvSpPr>
        <p:spPr>
          <a:xfrm>
            <a:off x="8311514" y="296322"/>
            <a:ext cx="2071688" cy="2000250"/>
          </a:xfrm>
          <a:prstGeom prst="wedgeEllipseCallout">
            <a:avLst>
              <a:gd name="adj1" fmla="val -71704"/>
              <a:gd name="adj2" fmla="val 69392"/>
            </a:avLst>
          </a:prstGeom>
        </p:spPr>
        <p:style>
          <a:lnRef idx="0">
            <a:schemeClr val="accent6"/>
          </a:lnRef>
          <a:fillRef idx="3">
            <a:schemeClr val="accent6"/>
          </a:fillRef>
          <a:effectRef idx="3">
            <a:schemeClr val="accent6"/>
          </a:effectRef>
          <a:fontRef idx="minor">
            <a:schemeClr val="lt1"/>
          </a:fontRef>
        </p:style>
        <p:txBody>
          <a:bodyPr anchor="ct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b="1" i="0" u="none" strike="noStrike" kern="1200" cap="none" spc="0" normalizeH="0" baseline="0" noProof="0" dirty="0">
                <a:ln>
                  <a:noFill/>
                </a:ln>
                <a:solidFill>
                  <a:schemeClr val="bg1"/>
                </a:solidFill>
                <a:effectLst/>
                <a:uLnTx/>
                <a:uFillTx/>
                <a:latin typeface="Arial" charset="0"/>
                <a:ea typeface="微软雅黑" pitchFamily="34" charset="-122"/>
                <a:sym typeface="Arial" charset="0"/>
              </a:rPr>
              <a:t>生理健康、职业病、有关疾病、手段单一</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up)">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up)">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up)">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34985" y="564783"/>
            <a:ext cx="6417141" cy="711092"/>
          </a:xfrm>
          <a:prstGeom prst="rect">
            <a:avLst/>
          </a:prstGeom>
          <a:noFill/>
        </p:spPr>
        <p:txBody>
          <a:bodyPr wrap="none" rtlCol="0">
            <a:spAutoFit/>
          </a:bodyPr>
          <a:lstStyle/>
          <a:p>
            <a:pPr lvl="1">
              <a:lnSpc>
                <a:spcPct val="150000"/>
              </a:lnSpc>
            </a:pPr>
            <a:r>
              <a:rPr kumimoji="1" lang="zh-CN" altLang="en-US" sz="3000" b="1" dirty="0">
                <a:solidFill>
                  <a:srgbClr val="103154"/>
                </a:solidFill>
                <a:latin typeface="Arial" charset="0"/>
                <a:ea typeface="微软雅黑" pitchFamily="34" charset="-122"/>
                <a:sym typeface="Arial" charset="0"/>
              </a:rPr>
              <a:t>（一）准职业病危害因素日常监测</a:t>
            </a:r>
          </a:p>
        </p:txBody>
      </p:sp>
      <p:sp>
        <p:nvSpPr>
          <p:cNvPr id="16" name="矩形 15"/>
          <p:cNvSpPr/>
          <p:nvPr/>
        </p:nvSpPr>
        <p:spPr>
          <a:xfrm>
            <a:off x="0" y="0"/>
            <a:ext cx="624114" cy="119017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cxnSp>
        <p:nvCxnSpPr>
          <p:cNvPr id="18" name="直接连接符 17"/>
          <p:cNvCxnSpPr/>
          <p:nvPr/>
        </p:nvCxnSpPr>
        <p:spPr>
          <a:xfrm>
            <a:off x="624114" y="543840"/>
            <a:ext cx="6154057"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内容占位符 2"/>
          <p:cNvSpPr txBox="1"/>
          <p:nvPr/>
        </p:nvSpPr>
        <p:spPr>
          <a:xfrm>
            <a:off x="1206735" y="1656670"/>
            <a:ext cx="9983781" cy="4321175"/>
          </a:xfrm>
          <a:prstGeom prst="rect">
            <a:avLst/>
          </a:prstGeom>
        </p:spPr>
        <p:txBody>
          <a:bodyPr vert="horz" wrap="square" lIns="91440" tIns="45720" rIns="91440" bIns="45720" numCol="1" anchor="t" anchorCtr="0" compatLnSpc="1"/>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marL="0" lvl="1" indent="0" eaLnBrk="0" fontAlgn="base" hangingPunct="0">
              <a:lnSpc>
                <a:spcPct val="150000"/>
              </a:lnSpc>
              <a:spcBef>
                <a:spcPct val="20000"/>
              </a:spcBef>
              <a:spcAft>
                <a:spcPct val="0"/>
              </a:spcAft>
              <a:buClr>
                <a:schemeClr val="folHlink"/>
              </a:buClr>
              <a:buSzPct val="110000"/>
              <a:buNone/>
              <a:defRPr/>
            </a:pPr>
            <a:r>
              <a:rPr lang="zh-CN" altLang="en-US" sz="2500" b="1" kern="0" dirty="0">
                <a:latin typeface="Arial" charset="0"/>
                <a:ea typeface="微软雅黑" pitchFamily="34" charset="-122"/>
                <a:sym typeface="Arial" charset="0"/>
              </a:rPr>
              <a:t>几点建议：</a:t>
            </a:r>
            <a:endParaRPr lang="en-US" altLang="zh-CN" sz="2500" b="1" kern="0" dirty="0">
              <a:latin typeface="Arial" charset="0"/>
              <a:ea typeface="微软雅黑" pitchFamily="34" charset="-122"/>
              <a:sym typeface="Arial" charset="0"/>
            </a:endParaRPr>
          </a:p>
          <a:p>
            <a:pPr marL="742950" lvl="1" indent="-285750" eaLnBrk="0" fontAlgn="base" hangingPunct="0">
              <a:lnSpc>
                <a:spcPct val="150000"/>
              </a:lnSpc>
              <a:spcBef>
                <a:spcPct val="20000"/>
              </a:spcBef>
              <a:spcAft>
                <a:spcPct val="0"/>
              </a:spcAft>
              <a:buClr>
                <a:schemeClr val="hlink"/>
              </a:buClr>
              <a:buSzPct val="120000"/>
              <a:buFont typeface="Wingdings" charset="2"/>
              <a:buChar char="Ø"/>
              <a:defRPr/>
            </a:pPr>
            <a:r>
              <a:rPr lang="zh-CN" altLang="en-US" sz="2500" kern="0" dirty="0">
                <a:latin typeface="Arial" charset="0"/>
                <a:ea typeface="微软雅黑" pitchFamily="34" charset="-122"/>
                <a:sym typeface="Arial" charset="0"/>
              </a:rPr>
              <a:t>尽早安排检测，避免年底出不来报告；</a:t>
            </a:r>
            <a:endParaRPr lang="en-US" altLang="zh-CN" sz="2500" kern="0" dirty="0">
              <a:latin typeface="Arial" charset="0"/>
              <a:ea typeface="微软雅黑" pitchFamily="34" charset="-122"/>
              <a:sym typeface="Arial" charset="0"/>
            </a:endParaRPr>
          </a:p>
          <a:p>
            <a:pPr marL="742950" lvl="1" indent="-285750" eaLnBrk="0" fontAlgn="base" hangingPunct="0">
              <a:lnSpc>
                <a:spcPct val="150000"/>
              </a:lnSpc>
              <a:spcBef>
                <a:spcPct val="20000"/>
              </a:spcBef>
              <a:spcAft>
                <a:spcPct val="0"/>
              </a:spcAft>
              <a:buClr>
                <a:schemeClr val="hlink"/>
              </a:buClr>
              <a:buSzPct val="120000"/>
              <a:buFont typeface="Wingdings" charset="2"/>
              <a:buChar char="Ø"/>
              <a:defRPr/>
            </a:pPr>
            <a:r>
              <a:rPr lang="zh-CN" altLang="en-US" sz="2500" kern="0" dirty="0">
                <a:latin typeface="Arial" charset="0"/>
                <a:ea typeface="微软雅黑" pitchFamily="34" charset="-122"/>
                <a:sym typeface="Arial" charset="0"/>
              </a:rPr>
              <a:t>避免“侥幸”心理，检测范围、检测项目存在覆盖不全、缺漏现象；</a:t>
            </a:r>
            <a:endParaRPr lang="en-US" altLang="zh-CN" sz="2500" kern="0" dirty="0">
              <a:latin typeface="Arial" charset="0"/>
              <a:ea typeface="微软雅黑" pitchFamily="34" charset="-122"/>
              <a:sym typeface="Arial" charset="0"/>
            </a:endParaRPr>
          </a:p>
          <a:p>
            <a:pPr marL="742950" lvl="1" indent="-285750" eaLnBrk="0" fontAlgn="base" hangingPunct="0">
              <a:lnSpc>
                <a:spcPct val="150000"/>
              </a:lnSpc>
              <a:spcBef>
                <a:spcPct val="20000"/>
              </a:spcBef>
              <a:spcAft>
                <a:spcPct val="0"/>
              </a:spcAft>
              <a:buClr>
                <a:schemeClr val="hlink"/>
              </a:buClr>
              <a:buSzPct val="120000"/>
              <a:buFont typeface="Wingdings" charset="2"/>
              <a:buChar char="Ø"/>
              <a:defRPr/>
            </a:pPr>
            <a:r>
              <a:rPr lang="zh-CN" altLang="en-US" sz="2500" kern="0" dirty="0">
                <a:latin typeface="Arial" charset="0"/>
                <a:ea typeface="微软雅黑" pitchFamily="34" charset="-122"/>
                <a:sym typeface="Arial" charset="0"/>
              </a:rPr>
              <a:t>超标岗位重点关注。</a:t>
            </a:r>
            <a:endParaRPr lang="en-US" altLang="zh-CN" sz="2500" kern="0" dirty="0">
              <a:latin typeface="Arial" charset="0"/>
              <a:ea typeface="微软雅黑" pitchFamily="34" charset="-122"/>
              <a:sym typeface="Arial" charset="0"/>
            </a:endParaRPr>
          </a:p>
          <a:p>
            <a:pPr marL="342900" indent="-342900" eaLnBrk="0" fontAlgn="base" hangingPunct="0">
              <a:lnSpc>
                <a:spcPct val="150000"/>
              </a:lnSpc>
              <a:spcBef>
                <a:spcPct val="0"/>
              </a:spcBef>
              <a:spcAft>
                <a:spcPct val="0"/>
              </a:spcAft>
              <a:buClr>
                <a:schemeClr val="folHlink"/>
              </a:buClr>
              <a:buSzPct val="110000"/>
              <a:buFontTx/>
              <a:buNone/>
              <a:defRPr/>
            </a:pPr>
            <a:endParaRPr lang="en-US" altLang="zh-CN" sz="2400" kern="0" dirty="0">
              <a:latin typeface="Arial" charset="0"/>
              <a:ea typeface="微软雅黑" pitchFamily="34" charset="-122"/>
              <a:sym typeface="Arial" charset="0"/>
            </a:endParaRPr>
          </a:p>
          <a:p>
            <a:pPr marL="742950" lvl="1" indent="-285750" eaLnBrk="0" fontAlgn="base" hangingPunct="0">
              <a:lnSpc>
                <a:spcPct val="150000"/>
              </a:lnSpc>
              <a:spcBef>
                <a:spcPct val="20000"/>
              </a:spcBef>
              <a:spcAft>
                <a:spcPct val="0"/>
              </a:spcAft>
              <a:buClr>
                <a:schemeClr val="hlink"/>
              </a:buClr>
              <a:buSzPct val="120000"/>
              <a:buFont typeface="Wingdings" charset="2"/>
              <a:buChar char="Ø"/>
              <a:defRPr/>
            </a:pPr>
            <a:endParaRPr lang="zh-CN" altLang="en-US" kern="0" dirty="0">
              <a:latin typeface="Arial" charset="0"/>
              <a:ea typeface="微软雅黑" pitchFamily="34" charset="-122"/>
              <a:sym typeface="Arial" charset="0"/>
            </a:endParaRPr>
          </a:p>
        </p:txBody>
      </p:sp>
    </p:spTree>
  </p:cSld>
  <p:clrMapOvr>
    <a:masterClrMapping/>
  </p:clrMapOvr>
  <p:transition spd="med">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34985" y="564783"/>
            <a:ext cx="5262979" cy="711092"/>
          </a:xfrm>
          <a:prstGeom prst="rect">
            <a:avLst/>
          </a:prstGeom>
          <a:noFill/>
        </p:spPr>
        <p:txBody>
          <a:bodyPr wrap="none" rtlCol="0">
            <a:spAutoFit/>
          </a:bodyPr>
          <a:lstStyle/>
          <a:p>
            <a:pPr lvl="1">
              <a:lnSpc>
                <a:spcPct val="150000"/>
              </a:lnSpc>
            </a:pPr>
            <a:r>
              <a:rPr kumimoji="1" lang="zh-CN" altLang="en-US" sz="3000" b="1" dirty="0">
                <a:solidFill>
                  <a:srgbClr val="103154"/>
                </a:solidFill>
                <a:latin typeface="Arial" charset="0"/>
                <a:ea typeface="微软雅黑" pitchFamily="34" charset="-122"/>
                <a:sym typeface="Arial" charset="0"/>
              </a:rPr>
              <a:t>（二）职业病危害现场告知</a:t>
            </a:r>
          </a:p>
        </p:txBody>
      </p:sp>
      <p:sp>
        <p:nvSpPr>
          <p:cNvPr id="16" name="矩形 15"/>
          <p:cNvSpPr/>
          <p:nvPr/>
        </p:nvSpPr>
        <p:spPr>
          <a:xfrm>
            <a:off x="0" y="0"/>
            <a:ext cx="624114" cy="119017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cxnSp>
        <p:nvCxnSpPr>
          <p:cNvPr id="18" name="直接连接符 17"/>
          <p:cNvCxnSpPr/>
          <p:nvPr/>
        </p:nvCxnSpPr>
        <p:spPr>
          <a:xfrm>
            <a:off x="624114" y="543840"/>
            <a:ext cx="6154057"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内容占位符 2"/>
          <p:cNvSpPr txBox="1"/>
          <p:nvPr/>
        </p:nvSpPr>
        <p:spPr>
          <a:xfrm>
            <a:off x="1133014" y="1397230"/>
            <a:ext cx="10231672" cy="2449064"/>
          </a:xfrm>
          <a:prstGeom prst="rect">
            <a:avLst/>
          </a:prstGeom>
        </p:spPr>
        <p:txBody>
          <a:bodyPr vert="horz" wrap="square" lIns="91440" tIns="45720" rIns="91440" bIns="45720" numCol="1" anchor="t" anchorCtr="0" compatLnSpc="1"/>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marL="0" lvl="1" indent="0" eaLnBrk="0" fontAlgn="base" hangingPunct="0">
              <a:lnSpc>
                <a:spcPct val="150000"/>
              </a:lnSpc>
              <a:spcBef>
                <a:spcPct val="20000"/>
              </a:spcBef>
              <a:spcAft>
                <a:spcPct val="0"/>
              </a:spcAft>
              <a:buClr>
                <a:schemeClr val="folHlink"/>
              </a:buClr>
              <a:buSzPct val="110000"/>
              <a:buNone/>
              <a:defRPr/>
            </a:pPr>
            <a:r>
              <a:rPr lang="en-US" altLang="zh-CN" sz="2500" b="1" kern="0" dirty="0">
                <a:latin typeface="Arial" charset="0"/>
                <a:ea typeface="微软雅黑" pitchFamily="34" charset="-122"/>
                <a:sym typeface="Arial" charset="0"/>
              </a:rPr>
              <a:t>47</a:t>
            </a:r>
            <a:r>
              <a:rPr lang="zh-CN" altLang="en-US" sz="2500" b="1" kern="0" dirty="0">
                <a:latin typeface="Arial" charset="0"/>
                <a:ea typeface="微软雅黑" pitchFamily="34" charset="-122"/>
                <a:sym typeface="Arial" charset="0"/>
              </a:rPr>
              <a:t>号令：</a:t>
            </a:r>
            <a:r>
              <a:rPr lang="zh-CN" altLang="zh-CN" sz="2500" kern="0" dirty="0">
                <a:latin typeface="Arial" charset="0"/>
                <a:ea typeface="微软雅黑" pitchFamily="34" charset="-122"/>
                <a:sym typeface="Arial" charset="0"/>
              </a:rPr>
              <a:t>产生职业病危害的用人单位，应当在醒目位置设置公告栏，公布有关职业病防治的规章制度、操作规程、职业病危害事故应急救援措施和工作场所职业病危害因素检测结果。</a:t>
            </a:r>
            <a:endParaRPr lang="en-US" altLang="zh-CN" sz="2500" kern="0" dirty="0">
              <a:latin typeface="Arial" charset="0"/>
              <a:ea typeface="微软雅黑" pitchFamily="34" charset="-122"/>
              <a:sym typeface="Arial" charset="0"/>
            </a:endParaRPr>
          </a:p>
          <a:p>
            <a:pPr marL="742950" lvl="1" indent="-285750" eaLnBrk="0" fontAlgn="base" hangingPunct="0">
              <a:lnSpc>
                <a:spcPct val="150000"/>
              </a:lnSpc>
              <a:spcBef>
                <a:spcPct val="20000"/>
              </a:spcBef>
              <a:spcAft>
                <a:spcPct val="0"/>
              </a:spcAft>
              <a:buClr>
                <a:schemeClr val="hlink"/>
              </a:buClr>
              <a:buSzPct val="120000"/>
              <a:buFont typeface="Wingdings" charset="2"/>
              <a:buChar char="Ø"/>
              <a:defRPr/>
            </a:pPr>
            <a:r>
              <a:rPr lang="zh-CN" altLang="en-US" sz="2500" kern="0" dirty="0">
                <a:latin typeface="Arial" charset="0"/>
                <a:ea typeface="微软雅黑" pitchFamily="34" charset="-122"/>
                <a:sym typeface="Arial" charset="0"/>
              </a:rPr>
              <a:t>设置位置：一般设在厂区入口处</a:t>
            </a:r>
          </a:p>
        </p:txBody>
      </p:sp>
      <p:sp>
        <p:nvSpPr>
          <p:cNvPr id="9" name="内容占位符 4"/>
          <p:cNvSpPr txBox="1"/>
          <p:nvPr/>
        </p:nvSpPr>
        <p:spPr>
          <a:xfrm>
            <a:off x="1060444" y="4046991"/>
            <a:ext cx="10304242" cy="2469922"/>
          </a:xfrm>
          <a:prstGeom prst="rect">
            <a:avLst/>
          </a:prstGeom>
        </p:spPr>
        <p:txBody>
          <a:bodyPr vert="horz" wrap="square" lIns="91440" tIns="45720" rIns="91440" bIns="45720" anchor="t"/>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marL="0" indent="0">
              <a:buNone/>
            </a:pPr>
            <a:r>
              <a:rPr lang="zh-CN" altLang="en-US" sz="2500" b="1" kern="0" dirty="0">
                <a:latin typeface="Arial" charset="0"/>
                <a:ea typeface="微软雅黑" pitchFamily="34" charset="-122"/>
                <a:sym typeface="Arial" charset="0"/>
              </a:rPr>
              <a:t>警示标识：</a:t>
            </a:r>
            <a:endParaRPr lang="en-US" altLang="zh-CN" sz="2500" b="1" kern="0" dirty="0">
              <a:latin typeface="Arial" charset="0"/>
              <a:ea typeface="微软雅黑" pitchFamily="34" charset="-122"/>
              <a:sym typeface="Arial" charset="0"/>
            </a:endParaRPr>
          </a:p>
          <a:p>
            <a:pPr lvl="1">
              <a:lnSpc>
                <a:spcPct val="150000"/>
              </a:lnSpc>
              <a:buFont typeface="Wingdings" charset="2"/>
              <a:buChar char="Ø"/>
            </a:pPr>
            <a:r>
              <a:rPr lang="zh-CN" altLang="zh-CN" sz="2500" dirty="0">
                <a:latin typeface="Arial" charset="0"/>
                <a:ea typeface="微软雅黑" pitchFamily="34" charset="-122"/>
                <a:sym typeface="Arial" charset="0"/>
              </a:rPr>
              <a:t>职业病危害警示标识是指在工作场所中设置的可以提醒劳动者对职业病危害产生警觉并采取相应防护措施的图形标识、警示线、警示语句和文字说明以及组合使用的标识等。</a:t>
            </a:r>
          </a:p>
          <a:p>
            <a:endParaRPr lang="zh-CN" altLang="en-US" sz="2500" dirty="0">
              <a:latin typeface="Arial" charset="0"/>
              <a:ea typeface="微软雅黑" pitchFamily="34" charset="-122"/>
              <a:sym typeface="Arial" charset="0"/>
            </a:endParaRPr>
          </a:p>
        </p:txBody>
      </p:sp>
    </p:spTree>
  </p:cSld>
  <p:clrMapOvr>
    <a:masterClrMapping/>
  </p:clrMapOvr>
  <p:transition spd="med">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624114" cy="119017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cxnSp>
        <p:nvCxnSpPr>
          <p:cNvPr id="18" name="直接连接符 17"/>
          <p:cNvCxnSpPr/>
          <p:nvPr/>
        </p:nvCxnSpPr>
        <p:spPr>
          <a:xfrm>
            <a:off x="624114" y="543840"/>
            <a:ext cx="6154057"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文本框 3"/>
          <p:cNvSpPr txBox="1"/>
          <p:nvPr/>
        </p:nvSpPr>
        <p:spPr>
          <a:xfrm>
            <a:off x="134985" y="564783"/>
            <a:ext cx="5262979" cy="711092"/>
          </a:xfrm>
          <a:prstGeom prst="rect">
            <a:avLst/>
          </a:prstGeom>
          <a:noFill/>
        </p:spPr>
        <p:txBody>
          <a:bodyPr wrap="none" rtlCol="0">
            <a:spAutoFit/>
          </a:bodyPr>
          <a:lstStyle/>
          <a:p>
            <a:pPr lvl="1">
              <a:lnSpc>
                <a:spcPct val="150000"/>
              </a:lnSpc>
            </a:pPr>
            <a:r>
              <a:rPr kumimoji="1" lang="zh-CN" altLang="en-US" sz="3000" b="1" dirty="0">
                <a:solidFill>
                  <a:srgbClr val="103154"/>
                </a:solidFill>
                <a:latin typeface="Arial" charset="0"/>
                <a:ea typeface="微软雅黑" pitchFamily="34" charset="-122"/>
                <a:sym typeface="Arial" charset="0"/>
              </a:rPr>
              <a:t>（二）职业病危害现场告知</a:t>
            </a:r>
          </a:p>
        </p:txBody>
      </p:sp>
      <p:sp>
        <p:nvSpPr>
          <p:cNvPr id="6" name="内容占位符 2"/>
          <p:cNvSpPr txBox="1"/>
          <p:nvPr/>
        </p:nvSpPr>
        <p:spPr>
          <a:xfrm>
            <a:off x="1059628" y="2346330"/>
            <a:ext cx="10276029" cy="4185093"/>
          </a:xfrm>
          <a:prstGeom prst="rect">
            <a:avLst/>
          </a:prstGeom>
        </p:spPr>
        <p:txBody>
          <a:bodyPr vert="horz" wrap="square" lIns="91440" tIns="45720" rIns="91440" bIns="45720" anchor="t"/>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a:lnSpc>
                <a:spcPct val="150000"/>
              </a:lnSpc>
              <a:buFont typeface="Wingdings" charset="2"/>
              <a:buChar char="u"/>
            </a:pPr>
            <a:r>
              <a:rPr lang="zh-CN" altLang="en-US" sz="2000" dirty="0">
                <a:latin typeface="Arial" charset="0"/>
                <a:ea typeface="微软雅黑" pitchFamily="34" charset="-122"/>
                <a:sym typeface="Arial" charset="0"/>
              </a:rPr>
              <a:t>禁止类：禁止不安全行为的图形。比如，泄险区在启用时，设置“禁止 入内”、“禁止停留”警示标识。  </a:t>
            </a:r>
            <a:endParaRPr lang="en-US" altLang="zh-CN" sz="2000" dirty="0">
              <a:latin typeface="Arial" charset="0"/>
              <a:ea typeface="微软雅黑" pitchFamily="34" charset="-122"/>
              <a:sym typeface="Arial" charset="0"/>
            </a:endParaRPr>
          </a:p>
          <a:p>
            <a:pPr>
              <a:lnSpc>
                <a:spcPct val="150000"/>
              </a:lnSpc>
              <a:buFont typeface="Wingdings" charset="2"/>
              <a:buChar char="u"/>
            </a:pPr>
            <a:r>
              <a:rPr lang="zh-CN" altLang="en-US" sz="2000" dirty="0">
                <a:latin typeface="Arial" charset="0"/>
                <a:ea typeface="微软雅黑" pitchFamily="34" charset="-122"/>
                <a:sym typeface="Arial" charset="0"/>
              </a:rPr>
              <a:t>醒对周围环境需要注意，以避免可能发生危险的图形。如“当心中毒”、“当心有毒气体”等标 识。</a:t>
            </a:r>
            <a:endParaRPr lang="en-US" altLang="zh-CN" sz="2000" dirty="0">
              <a:latin typeface="Arial" charset="0"/>
              <a:ea typeface="微软雅黑" pitchFamily="34" charset="-122"/>
              <a:sym typeface="Arial" charset="0"/>
            </a:endParaRPr>
          </a:p>
          <a:p>
            <a:pPr>
              <a:lnSpc>
                <a:spcPct val="150000"/>
              </a:lnSpc>
              <a:buFont typeface="Wingdings" charset="2"/>
              <a:buChar char="u"/>
            </a:pPr>
            <a:r>
              <a:rPr lang="zh-CN" altLang="en-US" sz="2000" dirty="0">
                <a:solidFill>
                  <a:srgbClr val="FF0000"/>
                </a:solidFill>
                <a:latin typeface="Arial" charset="0"/>
                <a:ea typeface="微软雅黑" pitchFamily="34" charset="-122"/>
                <a:sym typeface="Arial" charset="0"/>
              </a:rPr>
              <a:t>指令类</a:t>
            </a:r>
            <a:r>
              <a:rPr lang="zh-CN" altLang="en-US" sz="2000" dirty="0">
                <a:latin typeface="Arial" charset="0"/>
                <a:ea typeface="微软雅黑" pitchFamily="34" charset="-122"/>
                <a:sym typeface="Arial" charset="0"/>
              </a:rPr>
              <a:t>：强制做出某种动作或采用防范措施的图形，如“戴防毒面具”、“穿防护服” 等标识。</a:t>
            </a:r>
            <a:endParaRPr lang="en-US" altLang="zh-CN" sz="2000" dirty="0">
              <a:latin typeface="Arial" charset="0"/>
              <a:ea typeface="微软雅黑" pitchFamily="34" charset="-122"/>
              <a:sym typeface="Arial" charset="0"/>
            </a:endParaRPr>
          </a:p>
          <a:p>
            <a:pPr>
              <a:lnSpc>
                <a:spcPct val="150000"/>
              </a:lnSpc>
              <a:buFont typeface="Wingdings" charset="2"/>
              <a:buChar char="u"/>
            </a:pPr>
            <a:r>
              <a:rPr lang="zh-CN" altLang="en-US" sz="2000" dirty="0">
                <a:latin typeface="Arial" charset="0"/>
                <a:ea typeface="微软雅黑" pitchFamily="34" charset="-122"/>
                <a:sym typeface="Arial" charset="0"/>
              </a:rPr>
              <a:t>提示类：提供相关安全信息的图形，如“救援电话”标识。</a:t>
            </a:r>
            <a:endParaRPr lang="en-US" altLang="zh-CN" sz="2000" dirty="0">
              <a:latin typeface="Arial" charset="0"/>
              <a:ea typeface="微软雅黑" pitchFamily="34" charset="-122"/>
              <a:sym typeface="Arial" charset="0"/>
            </a:endParaRPr>
          </a:p>
          <a:p>
            <a:pPr>
              <a:buFont typeface="Arial" charset="0"/>
              <a:buNone/>
            </a:pPr>
            <a:endParaRPr lang="en-US" altLang="zh-CN" sz="2000" dirty="0">
              <a:latin typeface="Arial" charset="0"/>
              <a:ea typeface="微软雅黑" pitchFamily="34" charset="-122"/>
              <a:sym typeface="Arial" charset="0"/>
            </a:endParaRPr>
          </a:p>
        </p:txBody>
      </p:sp>
      <p:sp>
        <p:nvSpPr>
          <p:cNvPr id="8" name="TextBox 7"/>
          <p:cNvSpPr txBox="1"/>
          <p:nvPr/>
        </p:nvSpPr>
        <p:spPr>
          <a:xfrm>
            <a:off x="2674494" y="1554550"/>
            <a:ext cx="6585622" cy="553998"/>
          </a:xfrm>
          <a:prstGeom prst="rect">
            <a:avLst/>
          </a:prstGeom>
          <a:solidFill>
            <a:srgbClr val="00B050"/>
          </a:solidFill>
        </p:spPr>
        <p:txBody>
          <a:bodyPr wrap="square" rtlCol="0">
            <a:spAutoFit/>
          </a:bodyPr>
          <a:lstStyle/>
          <a:p>
            <a:pPr lvl="0" algn="ctr"/>
            <a:r>
              <a:rPr lang="zh-CN" altLang="en-US" sz="3000" b="1" dirty="0">
                <a:solidFill>
                  <a:schemeClr val="bg1"/>
                </a:solidFill>
                <a:latin typeface="Arial" charset="0"/>
                <a:ea typeface="微软雅黑" pitchFamily="34" charset="-122"/>
                <a:sym typeface="Arial" charset="0"/>
              </a:rPr>
              <a:t>工作场所职业病危害警示标识</a:t>
            </a:r>
          </a:p>
        </p:txBody>
      </p:sp>
    </p:spTree>
  </p:cSld>
  <p:clrMapOvr>
    <a:masterClrMapping/>
  </p:clrMapOvr>
  <p:transition spd="med">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624114" cy="119017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cxnSp>
        <p:nvCxnSpPr>
          <p:cNvPr id="18" name="直接连接符 17"/>
          <p:cNvCxnSpPr/>
          <p:nvPr/>
        </p:nvCxnSpPr>
        <p:spPr>
          <a:xfrm>
            <a:off x="624114" y="543840"/>
            <a:ext cx="6154057"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文本框 3"/>
          <p:cNvSpPr txBox="1"/>
          <p:nvPr/>
        </p:nvSpPr>
        <p:spPr>
          <a:xfrm>
            <a:off x="134985" y="564783"/>
            <a:ext cx="5262979" cy="711092"/>
          </a:xfrm>
          <a:prstGeom prst="rect">
            <a:avLst/>
          </a:prstGeom>
          <a:noFill/>
        </p:spPr>
        <p:txBody>
          <a:bodyPr wrap="none" rtlCol="0">
            <a:spAutoFit/>
          </a:bodyPr>
          <a:lstStyle/>
          <a:p>
            <a:pPr lvl="1">
              <a:lnSpc>
                <a:spcPct val="150000"/>
              </a:lnSpc>
            </a:pPr>
            <a:r>
              <a:rPr kumimoji="1" lang="zh-CN" altLang="en-US" sz="3000" b="1" dirty="0">
                <a:solidFill>
                  <a:srgbClr val="103154"/>
                </a:solidFill>
                <a:latin typeface="Arial" charset="0"/>
                <a:ea typeface="微软雅黑" pitchFamily="34" charset="-122"/>
                <a:sym typeface="Arial" charset="0"/>
              </a:rPr>
              <a:t>（二）职业病危害现场告知</a:t>
            </a:r>
          </a:p>
        </p:txBody>
      </p:sp>
      <p:pic>
        <p:nvPicPr>
          <p:cNvPr id="6" name="图片 5" descr="禁止停留.png"/>
          <p:cNvPicPr>
            <a:picLocks noChangeAspect="1"/>
          </p:cNvPicPr>
          <p:nvPr/>
        </p:nvPicPr>
        <p:blipFill>
          <a:blip r:embed="rId3"/>
          <a:stretch>
            <a:fillRect/>
          </a:stretch>
        </p:blipFill>
        <p:spPr>
          <a:xfrm>
            <a:off x="2325840" y="1511652"/>
            <a:ext cx="1571625" cy="1981200"/>
          </a:xfrm>
          <a:prstGeom prst="rect">
            <a:avLst/>
          </a:prstGeom>
          <a:noFill/>
          <a:ln w="9525">
            <a:noFill/>
          </a:ln>
        </p:spPr>
      </p:pic>
      <p:pic>
        <p:nvPicPr>
          <p:cNvPr id="7" name="图片 6" descr="11k58PICNK2.jpg"/>
          <p:cNvPicPr>
            <a:picLocks noChangeAspect="1"/>
          </p:cNvPicPr>
          <p:nvPr/>
        </p:nvPicPr>
        <p:blipFill>
          <a:blip r:embed="rId4"/>
          <a:stretch>
            <a:fillRect/>
          </a:stretch>
        </p:blipFill>
        <p:spPr>
          <a:xfrm>
            <a:off x="4535640" y="1475139"/>
            <a:ext cx="1803400" cy="2054225"/>
          </a:xfrm>
          <a:prstGeom prst="rect">
            <a:avLst/>
          </a:prstGeom>
          <a:noFill/>
          <a:ln w="9525">
            <a:noFill/>
          </a:ln>
        </p:spPr>
      </p:pic>
      <p:pic>
        <p:nvPicPr>
          <p:cNvPr id="8" name="图片 7" descr="b4576015bb29.jpg"/>
          <p:cNvPicPr>
            <a:picLocks noChangeAspect="1"/>
          </p:cNvPicPr>
          <p:nvPr/>
        </p:nvPicPr>
        <p:blipFill>
          <a:blip r:embed="rId5"/>
          <a:stretch>
            <a:fillRect/>
          </a:stretch>
        </p:blipFill>
        <p:spPr>
          <a:xfrm>
            <a:off x="6432703" y="1511652"/>
            <a:ext cx="1695450" cy="1970087"/>
          </a:xfrm>
          <a:prstGeom prst="rect">
            <a:avLst/>
          </a:prstGeom>
          <a:noFill/>
          <a:ln w="9525">
            <a:noFill/>
          </a:ln>
        </p:spPr>
      </p:pic>
      <p:pic>
        <p:nvPicPr>
          <p:cNvPr id="9" name="图片 8" descr="20454280_082808203825_2.jpg"/>
          <p:cNvPicPr>
            <a:picLocks noChangeAspect="1"/>
          </p:cNvPicPr>
          <p:nvPr/>
        </p:nvPicPr>
        <p:blipFill>
          <a:blip r:embed="rId6"/>
          <a:stretch>
            <a:fillRect/>
          </a:stretch>
        </p:blipFill>
        <p:spPr>
          <a:xfrm>
            <a:off x="4049641" y="4273449"/>
            <a:ext cx="1408112" cy="1825625"/>
          </a:xfrm>
          <a:prstGeom prst="rect">
            <a:avLst/>
          </a:prstGeom>
          <a:noFill/>
          <a:ln w="9525">
            <a:noFill/>
          </a:ln>
        </p:spPr>
      </p:pic>
      <p:pic>
        <p:nvPicPr>
          <p:cNvPr id="10" name="图片 9" descr="19233461_121141935000_2.jpg"/>
          <p:cNvPicPr>
            <a:picLocks noChangeAspect="1"/>
          </p:cNvPicPr>
          <p:nvPr/>
        </p:nvPicPr>
        <p:blipFill>
          <a:blip r:embed="rId7"/>
          <a:stretch>
            <a:fillRect/>
          </a:stretch>
        </p:blipFill>
        <p:spPr>
          <a:xfrm>
            <a:off x="5729216" y="4273449"/>
            <a:ext cx="1487487" cy="1825625"/>
          </a:xfrm>
          <a:prstGeom prst="rect">
            <a:avLst/>
          </a:prstGeom>
          <a:noFill/>
          <a:ln w="9525">
            <a:noFill/>
          </a:ln>
        </p:spPr>
      </p:pic>
      <p:pic>
        <p:nvPicPr>
          <p:cNvPr id="11" name="图片 10" descr="2993965_163646595174_2.jpg"/>
          <p:cNvPicPr>
            <a:picLocks noChangeAspect="1"/>
          </p:cNvPicPr>
          <p:nvPr/>
        </p:nvPicPr>
        <p:blipFill>
          <a:blip r:embed="rId8"/>
          <a:stretch>
            <a:fillRect/>
          </a:stretch>
        </p:blipFill>
        <p:spPr>
          <a:xfrm>
            <a:off x="2317678" y="4273449"/>
            <a:ext cx="1463675" cy="1846262"/>
          </a:xfrm>
          <a:prstGeom prst="rect">
            <a:avLst/>
          </a:prstGeom>
          <a:noFill/>
          <a:ln w="9525">
            <a:noFill/>
          </a:ln>
        </p:spPr>
      </p:pic>
      <p:pic>
        <p:nvPicPr>
          <p:cNvPr id="12" name="图片 11" descr="41gnTmdf+IL.jpg"/>
          <p:cNvPicPr>
            <a:picLocks noChangeAspect="1"/>
          </p:cNvPicPr>
          <p:nvPr/>
        </p:nvPicPr>
        <p:blipFill>
          <a:blip r:embed="rId9"/>
          <a:stretch>
            <a:fillRect/>
          </a:stretch>
        </p:blipFill>
        <p:spPr>
          <a:xfrm>
            <a:off x="8301190" y="1511652"/>
            <a:ext cx="1641475" cy="2043112"/>
          </a:xfrm>
          <a:prstGeom prst="rect">
            <a:avLst/>
          </a:prstGeom>
          <a:noFill/>
          <a:ln w="9525">
            <a:noFill/>
          </a:ln>
        </p:spPr>
      </p:pic>
      <p:pic>
        <p:nvPicPr>
          <p:cNvPr id="13" name="图片 12" descr="QQ截图20161208161154.png"/>
          <p:cNvPicPr>
            <a:picLocks noChangeAspect="1"/>
          </p:cNvPicPr>
          <p:nvPr/>
        </p:nvPicPr>
        <p:blipFill>
          <a:blip r:embed="rId10"/>
          <a:stretch>
            <a:fillRect/>
          </a:stretch>
        </p:blipFill>
        <p:spPr>
          <a:xfrm>
            <a:off x="7934253" y="4103586"/>
            <a:ext cx="2427288" cy="2016125"/>
          </a:xfrm>
          <a:prstGeom prst="rect">
            <a:avLst/>
          </a:prstGeom>
          <a:noFill/>
          <a:ln w="9525">
            <a:noFill/>
          </a:ln>
        </p:spPr>
      </p:pic>
      <p:cxnSp>
        <p:nvCxnSpPr>
          <p:cNvPr id="17" name="直接连接符 16"/>
          <p:cNvCxnSpPr>
            <a:stCxn id="7" idx="2"/>
          </p:cNvCxnSpPr>
          <p:nvPr/>
        </p:nvCxnSpPr>
        <p:spPr>
          <a:xfrm>
            <a:off x="5437340" y="3529364"/>
            <a:ext cx="995680" cy="22609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 name="直接连接符 18"/>
          <p:cNvCxnSpPr/>
          <p:nvPr/>
        </p:nvCxnSpPr>
        <p:spPr>
          <a:xfrm flipV="1">
            <a:off x="7960195" y="3554766"/>
            <a:ext cx="1161733" cy="200688"/>
          </a:xfrm>
          <a:prstGeom prst="line">
            <a:avLst/>
          </a:prstGeom>
          <a:ln w="9525" cap="flat" cmpd="sng">
            <a:solidFill>
              <a:schemeClr val="tx1"/>
            </a:solidFill>
            <a:prstDash val="solid"/>
            <a:headEnd type="none" w="med" len="med"/>
            <a:tailEnd type="none" w="med" len="med"/>
          </a:ln>
        </p:spPr>
      </p:cxnSp>
      <p:cxnSp>
        <p:nvCxnSpPr>
          <p:cNvPr id="20" name="直接连接符 8"/>
          <p:cNvCxnSpPr/>
          <p:nvPr/>
        </p:nvCxnSpPr>
        <p:spPr>
          <a:xfrm>
            <a:off x="7196608" y="3758595"/>
            <a:ext cx="1004570" cy="835978"/>
          </a:xfrm>
          <a:prstGeom prst="line">
            <a:avLst/>
          </a:prstGeom>
          <a:ln w="9525">
            <a:noFill/>
          </a:ln>
        </p:spPr>
      </p:cxnSp>
      <p:cxnSp>
        <p:nvCxnSpPr>
          <p:cNvPr id="21" name="直接连接符 20"/>
          <p:cNvCxnSpPr/>
          <p:nvPr/>
        </p:nvCxnSpPr>
        <p:spPr>
          <a:xfrm>
            <a:off x="3054278" y="6145111"/>
            <a:ext cx="995363" cy="315913"/>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 name="直接连接符 22"/>
          <p:cNvCxnSpPr/>
          <p:nvPr/>
        </p:nvCxnSpPr>
        <p:spPr>
          <a:xfrm flipV="1">
            <a:off x="5457753" y="6145111"/>
            <a:ext cx="1162050" cy="290513"/>
          </a:xfrm>
          <a:prstGeom prst="line">
            <a:avLst/>
          </a:prstGeom>
          <a:ln w="9525" cap="flat" cmpd="sng">
            <a:solidFill>
              <a:schemeClr val="tx1"/>
            </a:solidFill>
            <a:prstDash val="solid"/>
            <a:headEnd type="none" w="med" len="med"/>
            <a:tailEnd type="none" w="med" len="med"/>
          </a:ln>
        </p:spPr>
      </p:cxnSp>
      <p:sp>
        <p:nvSpPr>
          <p:cNvPr id="25" name="TextBox 24"/>
          <p:cNvSpPr txBox="1"/>
          <p:nvPr/>
        </p:nvSpPr>
        <p:spPr>
          <a:xfrm>
            <a:off x="7081537" y="537029"/>
            <a:ext cx="3905773" cy="553998"/>
          </a:xfrm>
          <a:prstGeom prst="rect">
            <a:avLst/>
          </a:prstGeom>
          <a:solidFill>
            <a:srgbClr val="00B050"/>
          </a:solidFill>
        </p:spPr>
        <p:txBody>
          <a:bodyPr wrap="square" rtlCol="0">
            <a:spAutoFit/>
          </a:bodyPr>
          <a:lstStyle/>
          <a:p>
            <a:pPr lvl="0" algn="ctr"/>
            <a:r>
              <a:rPr lang="zh-CN" altLang="en-US" sz="3000" b="1" dirty="0">
                <a:solidFill>
                  <a:schemeClr val="bg1"/>
                </a:solidFill>
                <a:latin typeface="Arial" charset="0"/>
                <a:ea typeface="微软雅黑" pitchFamily="34" charset="-122"/>
                <a:sym typeface="Arial" charset="0"/>
              </a:rPr>
              <a:t>警示标识</a:t>
            </a:r>
          </a:p>
        </p:txBody>
      </p:sp>
      <p:sp>
        <p:nvSpPr>
          <p:cNvPr id="2" name="TextBox 1"/>
          <p:cNvSpPr txBox="1"/>
          <p:nvPr/>
        </p:nvSpPr>
        <p:spPr>
          <a:xfrm>
            <a:off x="6766838" y="3642409"/>
            <a:ext cx="1120791" cy="369332"/>
          </a:xfrm>
          <a:prstGeom prst="rect">
            <a:avLst/>
          </a:prstGeom>
          <a:noFill/>
        </p:spPr>
        <p:txBody>
          <a:bodyPr wrap="square" rtlCol="0">
            <a:spAutoFit/>
          </a:bodyPr>
          <a:lstStyle/>
          <a:p>
            <a:r>
              <a:rPr lang="zh-CN" altLang="en-US" b="1" dirty="0">
                <a:latin typeface="Arial" charset="0"/>
                <a:ea typeface="微软雅黑" pitchFamily="34" charset="-122"/>
                <a:sym typeface="Arial" charset="0"/>
              </a:rPr>
              <a:t>警告类</a:t>
            </a:r>
          </a:p>
        </p:txBody>
      </p:sp>
      <p:sp>
        <p:nvSpPr>
          <p:cNvPr id="26" name="TextBox 25"/>
          <p:cNvSpPr txBox="1"/>
          <p:nvPr/>
        </p:nvSpPr>
        <p:spPr>
          <a:xfrm>
            <a:off x="2537424" y="3550794"/>
            <a:ext cx="1120791" cy="369332"/>
          </a:xfrm>
          <a:prstGeom prst="rect">
            <a:avLst/>
          </a:prstGeom>
          <a:noFill/>
        </p:spPr>
        <p:txBody>
          <a:bodyPr wrap="square" rtlCol="0">
            <a:spAutoFit/>
          </a:bodyPr>
          <a:lstStyle/>
          <a:p>
            <a:pPr algn="ctr"/>
            <a:r>
              <a:rPr lang="zh-CN" altLang="en-US" b="1" dirty="0">
                <a:latin typeface="Arial" charset="0"/>
                <a:ea typeface="微软雅黑" pitchFamily="34" charset="-122"/>
                <a:sym typeface="Arial" charset="0"/>
              </a:rPr>
              <a:t>禁止类</a:t>
            </a:r>
          </a:p>
        </p:txBody>
      </p:sp>
      <p:sp>
        <p:nvSpPr>
          <p:cNvPr id="27" name="TextBox 26"/>
          <p:cNvSpPr txBox="1"/>
          <p:nvPr/>
        </p:nvSpPr>
        <p:spPr>
          <a:xfrm>
            <a:off x="4193301" y="6284379"/>
            <a:ext cx="1120791" cy="369332"/>
          </a:xfrm>
          <a:prstGeom prst="rect">
            <a:avLst/>
          </a:prstGeom>
          <a:noFill/>
        </p:spPr>
        <p:txBody>
          <a:bodyPr wrap="square" rtlCol="0">
            <a:spAutoFit/>
          </a:bodyPr>
          <a:lstStyle/>
          <a:p>
            <a:pPr algn="ctr"/>
            <a:r>
              <a:rPr lang="zh-CN" altLang="en-US" b="1" dirty="0">
                <a:latin typeface="Arial" charset="0"/>
                <a:ea typeface="微软雅黑" pitchFamily="34" charset="-122"/>
                <a:sym typeface="Arial" charset="0"/>
              </a:rPr>
              <a:t>指令类</a:t>
            </a:r>
          </a:p>
        </p:txBody>
      </p:sp>
      <p:sp>
        <p:nvSpPr>
          <p:cNvPr id="28" name="TextBox 27"/>
          <p:cNvSpPr txBox="1"/>
          <p:nvPr/>
        </p:nvSpPr>
        <p:spPr>
          <a:xfrm>
            <a:off x="8541061" y="6145111"/>
            <a:ext cx="1120791" cy="369332"/>
          </a:xfrm>
          <a:prstGeom prst="rect">
            <a:avLst/>
          </a:prstGeom>
          <a:noFill/>
        </p:spPr>
        <p:txBody>
          <a:bodyPr wrap="square" rtlCol="0">
            <a:spAutoFit/>
          </a:bodyPr>
          <a:lstStyle/>
          <a:p>
            <a:pPr algn="ctr"/>
            <a:r>
              <a:rPr lang="zh-CN" altLang="en-US" b="1" dirty="0">
                <a:latin typeface="Arial" charset="0"/>
                <a:ea typeface="微软雅黑" pitchFamily="34" charset="-122"/>
                <a:sym typeface="Arial" charset="0"/>
              </a:rPr>
              <a:t>提示类</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ppt_x"/>
                                          </p:val>
                                        </p:tav>
                                        <p:tav tm="100000">
                                          <p:val>
                                            <p:strVal val="#ppt_x"/>
                                          </p:val>
                                        </p:tav>
                                      </p:tavLst>
                                    </p:anim>
                                    <p:anim calcmode="lin" valueType="num">
                                      <p:cBhvr additive="base">
                                        <p:cTn id="6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500" fill="hold"/>
                                        <p:tgtEl>
                                          <p:spTgt spid="23"/>
                                        </p:tgtEl>
                                        <p:attrNameLst>
                                          <p:attrName>ppt_x</p:attrName>
                                        </p:attrNameLst>
                                      </p:cBhvr>
                                      <p:tavLst>
                                        <p:tav tm="0">
                                          <p:val>
                                            <p:strVal val="#ppt_x"/>
                                          </p:val>
                                        </p:tav>
                                        <p:tav tm="100000">
                                          <p:val>
                                            <p:strVal val="#ppt_x"/>
                                          </p:val>
                                        </p:tav>
                                      </p:tavLst>
                                    </p:anim>
                                    <p:anim calcmode="lin" valueType="num">
                                      <p:cBhvr additive="base">
                                        <p:cTn id="66" dur="500" fill="hold"/>
                                        <p:tgtEl>
                                          <p:spTgt spid="23"/>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additive="base">
                                        <p:cTn id="69" dur="500" fill="hold"/>
                                        <p:tgtEl>
                                          <p:spTgt spid="21"/>
                                        </p:tgtEl>
                                        <p:attrNameLst>
                                          <p:attrName>ppt_x</p:attrName>
                                        </p:attrNameLst>
                                      </p:cBhvr>
                                      <p:tavLst>
                                        <p:tav tm="0">
                                          <p:val>
                                            <p:strVal val="#ppt_x"/>
                                          </p:val>
                                        </p:tav>
                                        <p:tav tm="100000">
                                          <p:val>
                                            <p:strVal val="#ppt_x"/>
                                          </p:val>
                                        </p:tav>
                                      </p:tavLst>
                                    </p:anim>
                                    <p:anim calcmode="lin" valueType="num">
                                      <p:cBhvr additive="base">
                                        <p:cTn id="7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624114" cy="119017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cxnSp>
        <p:nvCxnSpPr>
          <p:cNvPr id="18" name="直接连接符 17"/>
          <p:cNvCxnSpPr/>
          <p:nvPr/>
        </p:nvCxnSpPr>
        <p:spPr>
          <a:xfrm>
            <a:off x="624114" y="543840"/>
            <a:ext cx="6154057"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文本框 3"/>
          <p:cNvSpPr txBox="1"/>
          <p:nvPr/>
        </p:nvSpPr>
        <p:spPr>
          <a:xfrm>
            <a:off x="134985" y="564783"/>
            <a:ext cx="5262979" cy="711092"/>
          </a:xfrm>
          <a:prstGeom prst="rect">
            <a:avLst/>
          </a:prstGeom>
          <a:noFill/>
        </p:spPr>
        <p:txBody>
          <a:bodyPr wrap="none" rtlCol="0">
            <a:spAutoFit/>
          </a:bodyPr>
          <a:lstStyle/>
          <a:p>
            <a:pPr lvl="1">
              <a:lnSpc>
                <a:spcPct val="150000"/>
              </a:lnSpc>
            </a:pPr>
            <a:r>
              <a:rPr kumimoji="1" lang="zh-CN" altLang="en-US" sz="3000" b="1" dirty="0">
                <a:solidFill>
                  <a:srgbClr val="103154"/>
                </a:solidFill>
                <a:latin typeface="Arial" charset="0"/>
                <a:ea typeface="微软雅黑" pitchFamily="34" charset="-122"/>
                <a:sym typeface="Arial" charset="0"/>
              </a:rPr>
              <a:t>（二）职业病危害现场告知</a:t>
            </a:r>
          </a:p>
        </p:txBody>
      </p:sp>
      <p:sp>
        <p:nvSpPr>
          <p:cNvPr id="6" name="内容占位符 2"/>
          <p:cNvSpPr txBox="1"/>
          <p:nvPr/>
        </p:nvSpPr>
        <p:spPr>
          <a:xfrm>
            <a:off x="1068955" y="1422183"/>
            <a:ext cx="9918356" cy="5256213"/>
          </a:xfrm>
          <a:prstGeom prst="rect">
            <a:avLst/>
          </a:prstGeom>
        </p:spPr>
        <p:txBody>
          <a:bodyPr vert="horz" wrap="square" lIns="91440" tIns="45720" rIns="91440" bIns="45720" anchor="t"/>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marL="0" indent="0">
              <a:lnSpc>
                <a:spcPct val="150000"/>
              </a:lnSpc>
              <a:buNone/>
            </a:pPr>
            <a:r>
              <a:rPr lang="zh-CN" altLang="en-US" sz="2400" b="1" dirty="0">
                <a:latin typeface="Arial" charset="0"/>
                <a:ea typeface="微软雅黑" pitchFamily="34" charset="-122"/>
                <a:sym typeface="Arial" charset="0"/>
              </a:rPr>
              <a:t>设置位置</a:t>
            </a:r>
            <a:endParaRPr lang="en-US" altLang="zh-CN" sz="2400" b="1" dirty="0">
              <a:latin typeface="Arial" charset="0"/>
              <a:ea typeface="微软雅黑" pitchFamily="34" charset="-122"/>
              <a:sym typeface="Arial" charset="0"/>
            </a:endParaRPr>
          </a:p>
          <a:p>
            <a:pPr lvl="1">
              <a:lnSpc>
                <a:spcPct val="150000"/>
              </a:lnSpc>
              <a:buFont typeface="Wingdings" charset="2"/>
              <a:buChar char="Ø"/>
            </a:pPr>
            <a:r>
              <a:rPr lang="zh-CN" altLang="zh-CN" dirty="0">
                <a:latin typeface="Arial" charset="0"/>
                <a:ea typeface="微软雅黑" pitchFamily="34" charset="-122"/>
                <a:sym typeface="Arial" charset="0"/>
              </a:rPr>
              <a:t>在产生或存在职业病危害因素的工作场所、作业岗位、设备、材料（产品）包装、贮存场所设置相应的警示标识。</a:t>
            </a:r>
            <a:endParaRPr lang="en-US" altLang="zh-CN" dirty="0">
              <a:latin typeface="Arial" charset="0"/>
              <a:ea typeface="微软雅黑" pitchFamily="34" charset="-122"/>
              <a:sym typeface="Arial" charset="0"/>
            </a:endParaRPr>
          </a:p>
          <a:p>
            <a:pPr lvl="1">
              <a:lnSpc>
                <a:spcPct val="150000"/>
              </a:lnSpc>
              <a:buFont typeface="Wingdings" charset="2"/>
              <a:buChar char="Ø"/>
            </a:pPr>
            <a:r>
              <a:rPr lang="zh-CN" altLang="zh-CN" dirty="0">
                <a:latin typeface="Arial" charset="0"/>
                <a:ea typeface="微软雅黑" pitchFamily="34" charset="-122"/>
                <a:sym typeface="Arial" charset="0"/>
              </a:rPr>
              <a:t>产生职业病危害的工作场所</a:t>
            </a:r>
            <a:r>
              <a:rPr lang="zh-CN" altLang="en-US" dirty="0">
                <a:latin typeface="Arial" charset="0"/>
                <a:ea typeface="微软雅黑" pitchFamily="34" charset="-122"/>
                <a:sym typeface="Arial" charset="0"/>
              </a:rPr>
              <a:t>，</a:t>
            </a:r>
            <a:r>
              <a:rPr lang="zh-CN" altLang="zh-CN" dirty="0">
                <a:latin typeface="Arial" charset="0"/>
                <a:ea typeface="微软雅黑" pitchFamily="34" charset="-122"/>
                <a:sym typeface="Arial" charset="0"/>
              </a:rPr>
              <a:t>在工作场所入口处及作业岗位或设备附近的醒目位置</a:t>
            </a:r>
            <a:endParaRPr lang="en-US" altLang="zh-CN" dirty="0">
              <a:latin typeface="Arial" charset="0"/>
              <a:ea typeface="微软雅黑" pitchFamily="34" charset="-122"/>
              <a:sym typeface="Arial" charset="0"/>
            </a:endParaRPr>
          </a:p>
          <a:p>
            <a:pPr lvl="1">
              <a:lnSpc>
                <a:spcPct val="150000"/>
              </a:lnSpc>
              <a:buFont typeface="Wingdings" charset="2"/>
              <a:buChar char="Ø"/>
            </a:pPr>
            <a:r>
              <a:rPr lang="zh-CN" altLang="zh-CN" dirty="0">
                <a:latin typeface="Arial" charset="0"/>
                <a:ea typeface="微软雅黑" pitchFamily="34" charset="-122"/>
                <a:sym typeface="Arial" charset="0"/>
              </a:rPr>
              <a:t>生产、使用有毒物品工作场所应当设置黄色区域警示线。</a:t>
            </a:r>
            <a:endParaRPr lang="en-US" altLang="zh-CN" dirty="0">
              <a:latin typeface="Arial" charset="0"/>
              <a:ea typeface="微软雅黑" pitchFamily="34" charset="-122"/>
              <a:sym typeface="Arial" charset="0"/>
            </a:endParaRPr>
          </a:p>
          <a:p>
            <a:pPr lvl="1">
              <a:lnSpc>
                <a:spcPct val="150000"/>
              </a:lnSpc>
              <a:buFont typeface="Wingdings" charset="2"/>
              <a:buChar char="Ø"/>
            </a:pPr>
            <a:r>
              <a:rPr lang="zh-CN" altLang="zh-CN" dirty="0">
                <a:latin typeface="Arial" charset="0"/>
                <a:ea typeface="微软雅黑" pitchFamily="34" charset="-122"/>
                <a:sym typeface="Arial" charset="0"/>
              </a:rPr>
              <a:t>生产、使用高毒、剧毒物品工作场所应当设置红色区域警示线。</a:t>
            </a:r>
            <a:endParaRPr lang="zh-CN" altLang="en-US" dirty="0">
              <a:latin typeface="Arial" charset="0"/>
              <a:ea typeface="微软雅黑" pitchFamily="34" charset="-122"/>
              <a:sym typeface="Arial" charset="0"/>
            </a:endParaRPr>
          </a:p>
          <a:p>
            <a:endParaRPr lang="zh-CN" altLang="en-US" sz="2400" dirty="0">
              <a:latin typeface="Arial" charset="0"/>
              <a:ea typeface="微软雅黑" pitchFamily="34" charset="-122"/>
              <a:sym typeface="Arial" charset="0"/>
            </a:endParaRPr>
          </a:p>
        </p:txBody>
      </p:sp>
      <p:sp>
        <p:nvSpPr>
          <p:cNvPr id="7" name="TextBox 6"/>
          <p:cNvSpPr txBox="1"/>
          <p:nvPr/>
        </p:nvSpPr>
        <p:spPr>
          <a:xfrm>
            <a:off x="7081537" y="537029"/>
            <a:ext cx="3905773" cy="553998"/>
          </a:xfrm>
          <a:prstGeom prst="rect">
            <a:avLst/>
          </a:prstGeom>
          <a:solidFill>
            <a:srgbClr val="00B050"/>
          </a:solidFill>
        </p:spPr>
        <p:txBody>
          <a:bodyPr wrap="square" rtlCol="0">
            <a:spAutoFit/>
          </a:bodyPr>
          <a:lstStyle/>
          <a:p>
            <a:pPr lvl="0" algn="ctr"/>
            <a:r>
              <a:rPr lang="zh-CN" altLang="en-US" sz="3000" b="1" dirty="0">
                <a:solidFill>
                  <a:schemeClr val="bg1"/>
                </a:solidFill>
                <a:latin typeface="Arial" charset="0"/>
                <a:ea typeface="微软雅黑" pitchFamily="34" charset="-122"/>
                <a:sym typeface="Arial" charset="0"/>
              </a:rPr>
              <a:t>警示标识</a:t>
            </a:r>
          </a:p>
        </p:txBody>
      </p:sp>
    </p:spTree>
  </p:cSld>
  <p:clrMapOvr>
    <a:masterClrMapping/>
  </p:clrMapOvr>
  <p:transition spd="med">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624114" cy="119017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cxnSp>
        <p:nvCxnSpPr>
          <p:cNvPr id="18" name="直接连接符 17"/>
          <p:cNvCxnSpPr/>
          <p:nvPr/>
        </p:nvCxnSpPr>
        <p:spPr>
          <a:xfrm>
            <a:off x="624114" y="543840"/>
            <a:ext cx="6154057"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文本框 3"/>
          <p:cNvSpPr txBox="1"/>
          <p:nvPr/>
        </p:nvSpPr>
        <p:spPr>
          <a:xfrm>
            <a:off x="134985" y="564783"/>
            <a:ext cx="5262979" cy="711092"/>
          </a:xfrm>
          <a:prstGeom prst="rect">
            <a:avLst/>
          </a:prstGeom>
          <a:noFill/>
        </p:spPr>
        <p:txBody>
          <a:bodyPr wrap="none" rtlCol="0">
            <a:spAutoFit/>
          </a:bodyPr>
          <a:lstStyle/>
          <a:p>
            <a:pPr lvl="1">
              <a:lnSpc>
                <a:spcPct val="150000"/>
              </a:lnSpc>
            </a:pPr>
            <a:r>
              <a:rPr kumimoji="1" lang="zh-CN" altLang="en-US" sz="3000" b="1" dirty="0">
                <a:solidFill>
                  <a:srgbClr val="103154"/>
                </a:solidFill>
                <a:latin typeface="Arial" charset="0"/>
                <a:ea typeface="微软雅黑" pitchFamily="34" charset="-122"/>
                <a:sym typeface="Arial" charset="0"/>
              </a:rPr>
              <a:t>（二）职业病危害现场告知</a:t>
            </a:r>
          </a:p>
        </p:txBody>
      </p:sp>
      <p:sp>
        <p:nvSpPr>
          <p:cNvPr id="6" name="TextBox 5"/>
          <p:cNvSpPr txBox="1"/>
          <p:nvPr/>
        </p:nvSpPr>
        <p:spPr>
          <a:xfrm>
            <a:off x="7081537" y="537029"/>
            <a:ext cx="3905773" cy="553998"/>
          </a:xfrm>
          <a:prstGeom prst="rect">
            <a:avLst/>
          </a:prstGeom>
          <a:solidFill>
            <a:srgbClr val="00B050"/>
          </a:solidFill>
        </p:spPr>
        <p:txBody>
          <a:bodyPr wrap="square" rtlCol="0">
            <a:spAutoFit/>
          </a:bodyPr>
          <a:lstStyle/>
          <a:p>
            <a:pPr lvl="0" algn="ctr"/>
            <a:r>
              <a:rPr lang="zh-CN" altLang="en-US" sz="3000" b="1" dirty="0">
                <a:solidFill>
                  <a:schemeClr val="bg1"/>
                </a:solidFill>
                <a:latin typeface="Arial" charset="0"/>
                <a:ea typeface="微软雅黑" pitchFamily="34" charset="-122"/>
                <a:sym typeface="Arial" charset="0"/>
              </a:rPr>
              <a:t>警示标识</a:t>
            </a:r>
          </a:p>
        </p:txBody>
      </p:sp>
      <p:sp>
        <p:nvSpPr>
          <p:cNvPr id="7" name="内容占位符 2"/>
          <p:cNvSpPr txBox="1"/>
          <p:nvPr/>
        </p:nvSpPr>
        <p:spPr>
          <a:xfrm>
            <a:off x="662220" y="1590675"/>
            <a:ext cx="10716979" cy="4535487"/>
          </a:xfrm>
          <a:prstGeom prst="rect">
            <a:avLst/>
          </a:prstGeom>
        </p:spPr>
        <p:txBody>
          <a:bodyPr vert="horz" wrap="square" lIns="91440" tIns="45720" rIns="91440" bIns="45720" anchor="t"/>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indent="466725">
              <a:lnSpc>
                <a:spcPct val="150000"/>
              </a:lnSpc>
              <a:spcAft>
                <a:spcPts val="600"/>
              </a:spcAft>
              <a:buFont typeface="Arial" charset="0"/>
              <a:buNone/>
            </a:pPr>
            <a:r>
              <a:rPr lang="zh-CN" altLang="en-US" sz="2200" dirty="0">
                <a:latin typeface="Arial" charset="0"/>
                <a:ea typeface="微软雅黑" pitchFamily="34" charset="-122"/>
                <a:sym typeface="Arial" charset="0"/>
              </a:rPr>
              <a:t>在使用</a:t>
            </a:r>
            <a:r>
              <a:rPr lang="zh-CN" altLang="en-US" sz="2200" dirty="0">
                <a:solidFill>
                  <a:srgbClr val="FF0000"/>
                </a:solidFill>
                <a:latin typeface="Arial" charset="0"/>
                <a:ea typeface="微软雅黑" pitchFamily="34" charset="-122"/>
                <a:sym typeface="Arial" charset="0"/>
              </a:rPr>
              <a:t>有毒物品</a:t>
            </a:r>
            <a:r>
              <a:rPr lang="zh-CN" altLang="en-US" sz="2200" dirty="0">
                <a:latin typeface="Arial" charset="0"/>
                <a:ea typeface="微软雅黑" pitchFamily="34" charset="-122"/>
                <a:sym typeface="Arial" charset="0"/>
              </a:rPr>
              <a:t>作业场所入口或作业场所的显著位置，根据需要，设置“当心中毒”或者 “当心有毒气体”警告标识，“戴防毒面具”、“穿防护服”，“注意通风”等指令标识和“紧急出口”、“救援电话”等提示标识。 </a:t>
            </a:r>
            <a:endParaRPr lang="en-US" altLang="zh-CN" sz="2200" dirty="0">
              <a:latin typeface="Arial" charset="0"/>
              <a:ea typeface="微软雅黑" pitchFamily="34" charset="-122"/>
              <a:sym typeface="Arial" charset="0"/>
            </a:endParaRPr>
          </a:p>
          <a:p>
            <a:pPr indent="466725">
              <a:lnSpc>
                <a:spcPct val="150000"/>
              </a:lnSpc>
              <a:spcAft>
                <a:spcPts val="600"/>
              </a:spcAft>
              <a:buFont typeface="Arial" charset="0"/>
              <a:buNone/>
            </a:pPr>
            <a:r>
              <a:rPr lang="zh-CN" altLang="en-US" sz="2200" dirty="0">
                <a:latin typeface="Arial" charset="0"/>
                <a:ea typeface="微软雅黑" pitchFamily="34" charset="-122"/>
                <a:sym typeface="Arial" charset="0"/>
              </a:rPr>
              <a:t>在产生</a:t>
            </a:r>
            <a:r>
              <a:rPr lang="zh-CN" altLang="en-US" sz="2200" dirty="0">
                <a:solidFill>
                  <a:srgbClr val="FF0000"/>
                </a:solidFill>
                <a:latin typeface="Arial" charset="0"/>
                <a:ea typeface="微软雅黑" pitchFamily="34" charset="-122"/>
                <a:sym typeface="Arial" charset="0"/>
              </a:rPr>
              <a:t>粉尘</a:t>
            </a:r>
            <a:r>
              <a:rPr lang="zh-CN" altLang="en-US" sz="2200" dirty="0">
                <a:latin typeface="Arial" charset="0"/>
                <a:ea typeface="微软雅黑" pitchFamily="34" charset="-122"/>
                <a:sym typeface="Arial" charset="0"/>
              </a:rPr>
              <a:t>的作业场所设置“注意防尘”警告标识和“戴防尘口罩”指令标识。 </a:t>
            </a:r>
            <a:endParaRPr lang="en-US" altLang="zh-CN" sz="2200" dirty="0">
              <a:latin typeface="Arial" charset="0"/>
              <a:ea typeface="微软雅黑" pitchFamily="34" charset="-122"/>
              <a:sym typeface="Arial" charset="0"/>
            </a:endParaRPr>
          </a:p>
          <a:p>
            <a:pPr indent="466725">
              <a:lnSpc>
                <a:spcPct val="150000"/>
              </a:lnSpc>
              <a:spcAft>
                <a:spcPts val="600"/>
              </a:spcAft>
              <a:buFont typeface="Arial" charset="0"/>
              <a:buNone/>
            </a:pPr>
            <a:r>
              <a:rPr lang="zh-CN" altLang="en-US" sz="2200" dirty="0">
                <a:latin typeface="Arial" charset="0"/>
                <a:ea typeface="微软雅黑" pitchFamily="34" charset="-122"/>
                <a:sym typeface="Arial" charset="0"/>
              </a:rPr>
              <a:t>在可能产生职业性灼伤和腐蚀的作业场所，设置“当心腐蚀”警告标识和“穿防护服”、“戴防护手套”、“穿防护鞋”等指令标识。 </a:t>
            </a:r>
            <a:endParaRPr lang="en-US" altLang="zh-CN" sz="2200" dirty="0">
              <a:latin typeface="Arial" charset="0"/>
              <a:ea typeface="微软雅黑" pitchFamily="34" charset="-122"/>
              <a:sym typeface="Arial" charset="0"/>
            </a:endParaRPr>
          </a:p>
          <a:p>
            <a:pPr indent="466725">
              <a:lnSpc>
                <a:spcPct val="150000"/>
              </a:lnSpc>
              <a:spcAft>
                <a:spcPts val="600"/>
              </a:spcAft>
              <a:buFont typeface="Arial" charset="0"/>
              <a:buNone/>
            </a:pPr>
            <a:r>
              <a:rPr lang="zh-CN" altLang="en-US" sz="2200" dirty="0">
                <a:latin typeface="Arial" charset="0"/>
                <a:ea typeface="微软雅黑" pitchFamily="34" charset="-122"/>
                <a:sym typeface="Arial" charset="0"/>
              </a:rPr>
              <a:t>在产生</a:t>
            </a:r>
            <a:r>
              <a:rPr lang="zh-CN" altLang="en-US" sz="2200" dirty="0">
                <a:solidFill>
                  <a:srgbClr val="FF0000"/>
                </a:solidFill>
                <a:latin typeface="Arial" charset="0"/>
                <a:ea typeface="微软雅黑" pitchFamily="34" charset="-122"/>
                <a:sym typeface="Arial" charset="0"/>
              </a:rPr>
              <a:t>噪声</a:t>
            </a:r>
            <a:r>
              <a:rPr lang="zh-CN" altLang="en-US" sz="2200" dirty="0">
                <a:latin typeface="Arial" charset="0"/>
                <a:ea typeface="微软雅黑" pitchFamily="34" charset="-122"/>
                <a:sym typeface="Arial" charset="0"/>
              </a:rPr>
              <a:t>的作业场所，设置“噪声有害”警告标识和“戴护耳器”指令标识。 </a:t>
            </a:r>
            <a:endParaRPr lang="en-US" altLang="zh-CN" sz="2200" dirty="0">
              <a:latin typeface="Arial" charset="0"/>
              <a:ea typeface="微软雅黑" pitchFamily="34" charset="-122"/>
              <a:sym typeface="Arial" charset="0"/>
            </a:endParaRPr>
          </a:p>
          <a:p>
            <a:pPr indent="466725">
              <a:buFont typeface="Arial" charset="0"/>
              <a:buNone/>
            </a:pPr>
            <a:endParaRPr lang="en-US" altLang="zh-CN" sz="2200" dirty="0">
              <a:latin typeface="Arial" charset="0"/>
              <a:ea typeface="微软雅黑" pitchFamily="34" charset="-122"/>
              <a:sym typeface="Arial" charset="0"/>
            </a:endParaRPr>
          </a:p>
          <a:p>
            <a:pPr indent="466725">
              <a:buFont typeface="Arial" charset="0"/>
              <a:buNone/>
            </a:pPr>
            <a:endParaRPr lang="en-US" altLang="zh-CN" sz="2200" dirty="0">
              <a:latin typeface="Arial" charset="0"/>
              <a:ea typeface="微软雅黑" pitchFamily="34" charset="-122"/>
              <a:sym typeface="Arial" charset="0"/>
            </a:endParaRPr>
          </a:p>
        </p:txBody>
      </p:sp>
    </p:spTree>
  </p:cSld>
  <p:clrMapOvr>
    <a:masterClrMapping/>
  </p:clrMapOvr>
  <p:transition spd="med">
    <p:pull/>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624114" cy="119017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cxnSp>
        <p:nvCxnSpPr>
          <p:cNvPr id="18" name="直接连接符 17"/>
          <p:cNvCxnSpPr/>
          <p:nvPr/>
        </p:nvCxnSpPr>
        <p:spPr>
          <a:xfrm>
            <a:off x="624114" y="543840"/>
            <a:ext cx="6154057"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文本框 3"/>
          <p:cNvSpPr txBox="1"/>
          <p:nvPr/>
        </p:nvSpPr>
        <p:spPr>
          <a:xfrm>
            <a:off x="134985" y="564783"/>
            <a:ext cx="5262979" cy="711092"/>
          </a:xfrm>
          <a:prstGeom prst="rect">
            <a:avLst/>
          </a:prstGeom>
          <a:noFill/>
        </p:spPr>
        <p:txBody>
          <a:bodyPr wrap="none" rtlCol="0">
            <a:spAutoFit/>
          </a:bodyPr>
          <a:lstStyle/>
          <a:p>
            <a:pPr lvl="1">
              <a:lnSpc>
                <a:spcPct val="150000"/>
              </a:lnSpc>
            </a:pPr>
            <a:r>
              <a:rPr kumimoji="1" lang="zh-CN" altLang="en-US" sz="3000" b="1" dirty="0">
                <a:solidFill>
                  <a:srgbClr val="103154"/>
                </a:solidFill>
                <a:latin typeface="Arial" charset="0"/>
                <a:ea typeface="微软雅黑" pitchFamily="34" charset="-122"/>
                <a:sym typeface="Arial" charset="0"/>
              </a:rPr>
              <a:t>（二）职业病危害现场告知</a:t>
            </a:r>
          </a:p>
        </p:txBody>
      </p:sp>
      <p:sp>
        <p:nvSpPr>
          <p:cNvPr id="6" name="内容占位符 2"/>
          <p:cNvSpPr txBox="1"/>
          <p:nvPr/>
        </p:nvSpPr>
        <p:spPr>
          <a:xfrm>
            <a:off x="657672" y="1773238"/>
            <a:ext cx="10402208" cy="4679950"/>
          </a:xfrm>
          <a:prstGeom prst="rect">
            <a:avLst/>
          </a:prstGeom>
        </p:spPr>
        <p:txBody>
          <a:bodyPr vert="horz" wrap="square" lIns="91440" tIns="45720" rIns="91440" bIns="45720" anchor="t"/>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indent="466725">
              <a:lnSpc>
                <a:spcPct val="150000"/>
              </a:lnSpc>
              <a:spcAft>
                <a:spcPts val="600"/>
              </a:spcAft>
              <a:buFont typeface="Arial" charset="0"/>
              <a:buNone/>
            </a:pPr>
            <a:r>
              <a:rPr lang="zh-CN" altLang="en-US" sz="2400" dirty="0">
                <a:latin typeface="Arial" charset="0"/>
                <a:ea typeface="微软雅黑" pitchFamily="34" charset="-122"/>
                <a:sym typeface="Arial" charset="0"/>
              </a:rPr>
              <a:t>在</a:t>
            </a:r>
            <a:r>
              <a:rPr lang="zh-CN" altLang="en-US" sz="2400" dirty="0">
                <a:solidFill>
                  <a:srgbClr val="FF0000"/>
                </a:solidFill>
                <a:latin typeface="Arial" charset="0"/>
                <a:ea typeface="微软雅黑" pitchFamily="34" charset="-122"/>
                <a:sym typeface="Arial" charset="0"/>
              </a:rPr>
              <a:t>高温</a:t>
            </a:r>
            <a:r>
              <a:rPr lang="zh-CN" altLang="en-US" sz="2400" dirty="0">
                <a:latin typeface="Arial" charset="0"/>
                <a:ea typeface="微软雅黑" pitchFamily="34" charset="-122"/>
                <a:sym typeface="Arial" charset="0"/>
              </a:rPr>
              <a:t>作业场所，设置“注意高温”警告标识。在在可引起电光性眼炎的作业场所，设置“当心弧光”警告标识和“戴防护镜”指令标识。 </a:t>
            </a:r>
            <a:endParaRPr lang="en-US" altLang="zh-CN" sz="2400" dirty="0">
              <a:latin typeface="Arial" charset="0"/>
              <a:ea typeface="微软雅黑" pitchFamily="34" charset="-122"/>
              <a:sym typeface="Arial" charset="0"/>
            </a:endParaRPr>
          </a:p>
          <a:p>
            <a:pPr indent="466725">
              <a:lnSpc>
                <a:spcPct val="150000"/>
              </a:lnSpc>
              <a:spcAft>
                <a:spcPts val="600"/>
              </a:spcAft>
              <a:buFont typeface="Arial" charset="0"/>
              <a:buNone/>
            </a:pPr>
            <a:r>
              <a:rPr lang="zh-CN" altLang="en-US" sz="2400" dirty="0">
                <a:latin typeface="Arial" charset="0"/>
                <a:ea typeface="微软雅黑" pitchFamily="34" charset="-122"/>
                <a:sym typeface="Arial" charset="0"/>
              </a:rPr>
              <a:t>存在</a:t>
            </a:r>
            <a:r>
              <a:rPr lang="zh-CN" altLang="en-US" sz="2400" dirty="0">
                <a:solidFill>
                  <a:srgbClr val="FF0000"/>
                </a:solidFill>
                <a:latin typeface="Arial" charset="0"/>
                <a:ea typeface="微软雅黑" pitchFamily="34" charset="-122"/>
                <a:sym typeface="Arial" charset="0"/>
              </a:rPr>
              <a:t>生物性职业病危害因素</a:t>
            </a:r>
            <a:r>
              <a:rPr lang="zh-CN" altLang="en-US" sz="2400" dirty="0">
                <a:latin typeface="Arial" charset="0"/>
                <a:ea typeface="微软雅黑" pitchFamily="34" charset="-122"/>
                <a:sym typeface="Arial" charset="0"/>
              </a:rPr>
              <a:t>的作业场所，设置“当心感染”警告标识和相应的指令标识。 </a:t>
            </a:r>
            <a:endParaRPr lang="en-US" altLang="zh-CN" sz="2400" dirty="0">
              <a:latin typeface="Arial" charset="0"/>
              <a:ea typeface="微软雅黑" pitchFamily="34" charset="-122"/>
              <a:sym typeface="Arial" charset="0"/>
            </a:endParaRPr>
          </a:p>
          <a:p>
            <a:pPr indent="466725">
              <a:lnSpc>
                <a:spcPct val="150000"/>
              </a:lnSpc>
              <a:spcAft>
                <a:spcPts val="600"/>
              </a:spcAft>
              <a:buFont typeface="Arial" charset="0"/>
              <a:buNone/>
            </a:pPr>
            <a:r>
              <a:rPr lang="zh-CN" altLang="en-US" sz="2400" dirty="0">
                <a:latin typeface="Arial" charset="0"/>
                <a:ea typeface="微软雅黑" pitchFamily="34" charset="-122"/>
                <a:sym typeface="Arial" charset="0"/>
              </a:rPr>
              <a:t>存在</a:t>
            </a:r>
            <a:r>
              <a:rPr lang="zh-CN" altLang="en-US" sz="2400" dirty="0">
                <a:solidFill>
                  <a:srgbClr val="FF0000"/>
                </a:solidFill>
                <a:latin typeface="Arial" charset="0"/>
                <a:ea typeface="微软雅黑" pitchFamily="34" charset="-122"/>
                <a:sym typeface="Arial" charset="0"/>
              </a:rPr>
              <a:t>放射性同位素</a:t>
            </a:r>
            <a:r>
              <a:rPr lang="zh-CN" altLang="en-US" sz="2400" dirty="0">
                <a:latin typeface="Arial" charset="0"/>
                <a:ea typeface="微软雅黑" pitchFamily="34" charset="-122"/>
                <a:sym typeface="Arial" charset="0"/>
              </a:rPr>
              <a:t>和使用</a:t>
            </a:r>
            <a:r>
              <a:rPr lang="zh-CN" altLang="en-US" sz="2400" dirty="0">
                <a:solidFill>
                  <a:srgbClr val="FF0000"/>
                </a:solidFill>
                <a:latin typeface="Arial" charset="0"/>
                <a:ea typeface="微软雅黑" pitchFamily="34" charset="-122"/>
                <a:sym typeface="Arial" charset="0"/>
              </a:rPr>
              <a:t>放射性装置</a:t>
            </a:r>
            <a:r>
              <a:rPr lang="zh-CN" altLang="en-US" sz="2400" dirty="0">
                <a:latin typeface="Arial" charset="0"/>
                <a:ea typeface="微软雅黑" pitchFamily="34" charset="-122"/>
                <a:sym typeface="Arial" charset="0"/>
              </a:rPr>
              <a:t>的作业场所，设置“当心电离辐射”警告标识和相应的指令标识。</a:t>
            </a:r>
            <a:endParaRPr lang="en-US" altLang="zh-CN" sz="2400" dirty="0">
              <a:latin typeface="Arial" charset="0"/>
              <a:ea typeface="微软雅黑" pitchFamily="34" charset="-122"/>
              <a:sym typeface="Arial" charset="0"/>
            </a:endParaRPr>
          </a:p>
          <a:p>
            <a:pPr indent="466725">
              <a:buFont typeface="Arial" charset="0"/>
              <a:buNone/>
            </a:pPr>
            <a:endParaRPr lang="en-US" altLang="zh-CN" sz="1800" dirty="0">
              <a:latin typeface="Arial" charset="0"/>
              <a:ea typeface="微软雅黑" pitchFamily="34" charset="-122"/>
              <a:sym typeface="Arial" charset="0"/>
            </a:endParaRPr>
          </a:p>
          <a:p>
            <a:pPr indent="466725">
              <a:buFont typeface="Arial" charset="0"/>
              <a:buNone/>
            </a:pPr>
            <a:endParaRPr lang="en-US" altLang="zh-CN" sz="1800" dirty="0">
              <a:latin typeface="Arial" charset="0"/>
              <a:ea typeface="微软雅黑" pitchFamily="34" charset="-122"/>
              <a:sym typeface="Arial" charset="0"/>
            </a:endParaRPr>
          </a:p>
        </p:txBody>
      </p:sp>
      <p:sp>
        <p:nvSpPr>
          <p:cNvPr id="7" name="TextBox 6"/>
          <p:cNvSpPr txBox="1"/>
          <p:nvPr/>
        </p:nvSpPr>
        <p:spPr>
          <a:xfrm>
            <a:off x="7081537" y="537029"/>
            <a:ext cx="3905773" cy="553998"/>
          </a:xfrm>
          <a:prstGeom prst="rect">
            <a:avLst/>
          </a:prstGeom>
          <a:solidFill>
            <a:srgbClr val="00B050"/>
          </a:solidFill>
        </p:spPr>
        <p:txBody>
          <a:bodyPr wrap="square" rtlCol="0">
            <a:spAutoFit/>
          </a:bodyPr>
          <a:lstStyle/>
          <a:p>
            <a:pPr lvl="0" algn="ctr"/>
            <a:r>
              <a:rPr lang="zh-CN" altLang="en-US" sz="3000" b="1" dirty="0">
                <a:solidFill>
                  <a:schemeClr val="bg1"/>
                </a:solidFill>
                <a:latin typeface="Arial" charset="0"/>
                <a:ea typeface="微软雅黑" pitchFamily="34" charset="-122"/>
                <a:sym typeface="Arial" charset="0"/>
              </a:rPr>
              <a:t>警示标识</a:t>
            </a:r>
          </a:p>
        </p:txBody>
      </p:sp>
    </p:spTree>
  </p:cSld>
  <p:clrMapOvr>
    <a:masterClrMapping/>
  </p:clrMapOvr>
  <p:transition spd="med">
    <p:pull/>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624114" cy="119017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cxnSp>
        <p:nvCxnSpPr>
          <p:cNvPr id="18" name="直接连接符 17"/>
          <p:cNvCxnSpPr/>
          <p:nvPr/>
        </p:nvCxnSpPr>
        <p:spPr>
          <a:xfrm>
            <a:off x="624114" y="543840"/>
            <a:ext cx="6154057"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文本框 3"/>
          <p:cNvSpPr txBox="1"/>
          <p:nvPr/>
        </p:nvSpPr>
        <p:spPr>
          <a:xfrm>
            <a:off x="134985" y="564783"/>
            <a:ext cx="5262979" cy="711092"/>
          </a:xfrm>
          <a:prstGeom prst="rect">
            <a:avLst/>
          </a:prstGeom>
          <a:noFill/>
        </p:spPr>
        <p:txBody>
          <a:bodyPr wrap="none" rtlCol="0">
            <a:spAutoFit/>
          </a:bodyPr>
          <a:lstStyle/>
          <a:p>
            <a:pPr lvl="1">
              <a:lnSpc>
                <a:spcPct val="150000"/>
              </a:lnSpc>
            </a:pPr>
            <a:r>
              <a:rPr kumimoji="1" lang="zh-CN" altLang="en-US" sz="3000" b="1" dirty="0">
                <a:solidFill>
                  <a:srgbClr val="103154"/>
                </a:solidFill>
                <a:latin typeface="Arial" charset="0"/>
                <a:ea typeface="微软雅黑" pitchFamily="34" charset="-122"/>
                <a:sym typeface="Arial" charset="0"/>
              </a:rPr>
              <a:t>（二）职业病危害现场告知</a:t>
            </a:r>
          </a:p>
        </p:txBody>
      </p:sp>
      <p:sp>
        <p:nvSpPr>
          <p:cNvPr id="6" name="内容占位符 2"/>
          <p:cNvSpPr txBox="1"/>
          <p:nvPr/>
        </p:nvSpPr>
        <p:spPr>
          <a:xfrm>
            <a:off x="1288600" y="1445536"/>
            <a:ext cx="9989000" cy="4679950"/>
          </a:xfrm>
          <a:prstGeom prst="rect">
            <a:avLst/>
          </a:prstGeom>
        </p:spPr>
        <p:txBody>
          <a:bodyPr vert="horz" wrap="square" lIns="91440" tIns="45720" rIns="91440" bIns="45720" numCol="1" anchor="t" anchorCtr="0" compatLnSpc="1"/>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marL="0" indent="0" eaLnBrk="0" fontAlgn="base" hangingPunct="0">
              <a:lnSpc>
                <a:spcPct val="150000"/>
              </a:lnSpc>
              <a:spcBef>
                <a:spcPct val="20000"/>
              </a:spcBef>
              <a:spcAft>
                <a:spcPct val="0"/>
              </a:spcAft>
              <a:buClr>
                <a:schemeClr val="folHlink"/>
              </a:buClr>
              <a:buSzPct val="110000"/>
              <a:buNone/>
              <a:defRPr/>
            </a:pPr>
            <a:r>
              <a:rPr lang="zh-CN" altLang="en-US" sz="2500" b="1" kern="0" dirty="0">
                <a:latin typeface="Arial" charset="0"/>
                <a:ea typeface="微软雅黑" pitchFamily="34" charset="-122"/>
                <a:sym typeface="Arial" charset="0"/>
              </a:rPr>
              <a:t>要点：</a:t>
            </a:r>
            <a:endParaRPr lang="en-US" altLang="zh-CN" sz="2500" b="1" kern="0" dirty="0">
              <a:latin typeface="Arial" charset="0"/>
              <a:ea typeface="微软雅黑" pitchFamily="34" charset="-122"/>
              <a:sym typeface="Arial" charset="0"/>
            </a:endParaRPr>
          </a:p>
          <a:p>
            <a:pPr marL="0" indent="0" eaLnBrk="0" fontAlgn="base" hangingPunct="0">
              <a:lnSpc>
                <a:spcPct val="150000"/>
              </a:lnSpc>
              <a:spcBef>
                <a:spcPct val="20000"/>
              </a:spcBef>
              <a:spcAft>
                <a:spcPts val="600"/>
              </a:spcAft>
              <a:buClr>
                <a:schemeClr val="folHlink"/>
              </a:buClr>
              <a:buSzPct val="110000"/>
              <a:buNone/>
              <a:defRPr/>
            </a:pPr>
            <a:r>
              <a:rPr lang="en-US" altLang="zh-CN" sz="2400" b="1" kern="0" dirty="0">
                <a:solidFill>
                  <a:srgbClr val="C00000"/>
                </a:solidFill>
                <a:latin typeface="Arial" charset="0"/>
                <a:ea typeface="微软雅黑" pitchFamily="34" charset="-122"/>
                <a:sym typeface="Arial" charset="0"/>
              </a:rPr>
              <a:t>1.</a:t>
            </a:r>
            <a:r>
              <a:rPr lang="zh-CN" altLang="en-US" sz="2400" b="1" kern="0" dirty="0">
                <a:solidFill>
                  <a:srgbClr val="C00000"/>
                </a:solidFill>
                <a:latin typeface="Arial" charset="0"/>
                <a:ea typeface="微软雅黑" pitchFamily="34" charset="-122"/>
                <a:sym typeface="Arial" charset="0"/>
              </a:rPr>
              <a:t>车间入口处、岗位</a:t>
            </a:r>
            <a:r>
              <a:rPr lang="en-US" altLang="zh-CN" sz="2400" b="1" kern="0" dirty="0">
                <a:solidFill>
                  <a:srgbClr val="C00000"/>
                </a:solidFill>
                <a:latin typeface="Arial" charset="0"/>
                <a:ea typeface="微软雅黑" pitchFamily="34" charset="-122"/>
                <a:sym typeface="Arial" charset="0"/>
              </a:rPr>
              <a:t>/</a:t>
            </a:r>
            <a:r>
              <a:rPr lang="zh-CN" altLang="en-US" sz="2400" b="1" kern="0" dirty="0">
                <a:solidFill>
                  <a:srgbClr val="C00000"/>
                </a:solidFill>
                <a:latin typeface="Arial" charset="0"/>
                <a:ea typeface="微软雅黑" pitchFamily="34" charset="-122"/>
                <a:sym typeface="Arial" charset="0"/>
              </a:rPr>
              <a:t>设备均有警示标识；</a:t>
            </a:r>
            <a:endParaRPr lang="en-US" altLang="zh-CN" sz="2400" b="1" kern="0" dirty="0">
              <a:solidFill>
                <a:srgbClr val="C00000"/>
              </a:solidFill>
              <a:latin typeface="Arial" charset="0"/>
              <a:ea typeface="微软雅黑" pitchFamily="34" charset="-122"/>
              <a:sym typeface="Arial" charset="0"/>
            </a:endParaRPr>
          </a:p>
          <a:p>
            <a:pPr marL="0" indent="0" eaLnBrk="0" fontAlgn="base" hangingPunct="0">
              <a:lnSpc>
                <a:spcPct val="150000"/>
              </a:lnSpc>
              <a:spcBef>
                <a:spcPct val="20000"/>
              </a:spcBef>
              <a:spcAft>
                <a:spcPts val="600"/>
              </a:spcAft>
              <a:buClr>
                <a:schemeClr val="folHlink"/>
              </a:buClr>
              <a:buSzPct val="110000"/>
              <a:buNone/>
              <a:defRPr/>
            </a:pPr>
            <a:r>
              <a:rPr lang="en-US" altLang="zh-CN" sz="2400" b="1" kern="0" dirty="0">
                <a:solidFill>
                  <a:srgbClr val="C00000"/>
                </a:solidFill>
                <a:latin typeface="Arial" charset="0"/>
                <a:ea typeface="微软雅黑" pitchFamily="34" charset="-122"/>
                <a:sym typeface="Arial" charset="0"/>
              </a:rPr>
              <a:t>2.</a:t>
            </a:r>
            <a:r>
              <a:rPr lang="zh-CN" altLang="en-US" sz="2400" b="1" kern="0" dirty="0">
                <a:solidFill>
                  <a:srgbClr val="C00000"/>
                </a:solidFill>
                <a:latin typeface="Arial" charset="0"/>
                <a:ea typeface="微软雅黑" pitchFamily="34" charset="-122"/>
                <a:sym typeface="Arial" charset="0"/>
              </a:rPr>
              <a:t>警示标识与存在的危害相对应；</a:t>
            </a:r>
            <a:endParaRPr lang="en-US" altLang="zh-CN" sz="2400" b="1" kern="0" dirty="0">
              <a:solidFill>
                <a:srgbClr val="C00000"/>
              </a:solidFill>
              <a:latin typeface="Arial" charset="0"/>
              <a:ea typeface="微软雅黑" pitchFamily="34" charset="-122"/>
              <a:sym typeface="Arial" charset="0"/>
            </a:endParaRPr>
          </a:p>
          <a:p>
            <a:pPr marL="0" indent="0" eaLnBrk="0" fontAlgn="base" hangingPunct="0">
              <a:lnSpc>
                <a:spcPct val="150000"/>
              </a:lnSpc>
              <a:spcBef>
                <a:spcPct val="20000"/>
              </a:spcBef>
              <a:spcAft>
                <a:spcPts val="600"/>
              </a:spcAft>
              <a:buClr>
                <a:schemeClr val="folHlink"/>
              </a:buClr>
              <a:buSzPct val="110000"/>
              <a:buNone/>
              <a:defRPr/>
            </a:pPr>
            <a:r>
              <a:rPr lang="en-US" altLang="zh-CN" sz="2400" b="1" kern="0" dirty="0">
                <a:solidFill>
                  <a:srgbClr val="C00000"/>
                </a:solidFill>
                <a:latin typeface="Arial" charset="0"/>
                <a:ea typeface="微软雅黑" pitchFamily="34" charset="-122"/>
                <a:sym typeface="Arial" charset="0"/>
              </a:rPr>
              <a:t>3.</a:t>
            </a:r>
            <a:r>
              <a:rPr lang="zh-CN" altLang="en-US" sz="2400" b="1" kern="0" dirty="0">
                <a:solidFill>
                  <a:srgbClr val="C00000"/>
                </a:solidFill>
                <a:latin typeface="Arial" charset="0"/>
                <a:ea typeface="微软雅黑" pitchFamily="34" charset="-122"/>
                <a:sym typeface="Arial" charset="0"/>
              </a:rPr>
              <a:t>警示线</a:t>
            </a:r>
            <a:endParaRPr lang="en-US" altLang="zh-CN" sz="2400" b="1" kern="0" dirty="0">
              <a:solidFill>
                <a:srgbClr val="C00000"/>
              </a:solidFill>
              <a:latin typeface="Arial" charset="0"/>
              <a:ea typeface="微软雅黑" pitchFamily="34" charset="-122"/>
              <a:sym typeface="Arial" charset="0"/>
            </a:endParaRPr>
          </a:p>
          <a:p>
            <a:pPr marL="742950" lvl="1" indent="-457200" eaLnBrk="0" fontAlgn="base" hangingPunct="0">
              <a:lnSpc>
                <a:spcPct val="150000"/>
              </a:lnSpc>
              <a:spcBef>
                <a:spcPct val="20000"/>
              </a:spcBef>
              <a:spcAft>
                <a:spcPts val="600"/>
              </a:spcAft>
              <a:buClr>
                <a:schemeClr val="hlink"/>
              </a:buClr>
              <a:buSzPct val="120000"/>
              <a:buFont typeface="Wingdings" charset="2"/>
              <a:buChar char="Ø"/>
              <a:defRPr/>
            </a:pPr>
            <a:r>
              <a:rPr lang="zh-CN" altLang="zh-CN" sz="2000" kern="0" dirty="0">
                <a:latin typeface="Arial" charset="0"/>
                <a:ea typeface="微软雅黑" pitchFamily="34" charset="-122"/>
                <a:sym typeface="Arial" charset="0"/>
              </a:rPr>
              <a:t>黄色区域警示线</a:t>
            </a:r>
            <a:r>
              <a:rPr lang="zh-CN" altLang="en-US" sz="2000" kern="0" dirty="0">
                <a:latin typeface="Arial" charset="0"/>
                <a:ea typeface="微软雅黑" pitchFamily="34" charset="-122"/>
                <a:sym typeface="Arial" charset="0"/>
              </a:rPr>
              <a:t>：</a:t>
            </a:r>
            <a:r>
              <a:rPr lang="zh-CN" altLang="zh-CN" sz="2000" kern="0" dirty="0">
                <a:latin typeface="Arial" charset="0"/>
                <a:ea typeface="微软雅黑" pitchFamily="34" charset="-122"/>
                <a:sym typeface="Arial" charset="0"/>
              </a:rPr>
              <a:t>生产、使用有毒物品工作场所</a:t>
            </a:r>
            <a:r>
              <a:rPr lang="zh-CN" altLang="en-US" sz="2000" kern="0" dirty="0">
                <a:latin typeface="Arial" charset="0"/>
                <a:ea typeface="微软雅黑" pitchFamily="34" charset="-122"/>
                <a:sym typeface="Arial" charset="0"/>
              </a:rPr>
              <a:t>。</a:t>
            </a:r>
            <a:endParaRPr lang="en-US" altLang="zh-CN" sz="2000" kern="0" dirty="0">
              <a:latin typeface="Arial" charset="0"/>
              <a:ea typeface="微软雅黑" pitchFamily="34" charset="-122"/>
              <a:sym typeface="Arial" charset="0"/>
            </a:endParaRPr>
          </a:p>
          <a:p>
            <a:pPr marL="742950" lvl="1" indent="-457200" eaLnBrk="0" fontAlgn="base" hangingPunct="0">
              <a:lnSpc>
                <a:spcPct val="150000"/>
              </a:lnSpc>
              <a:spcBef>
                <a:spcPct val="20000"/>
              </a:spcBef>
              <a:spcAft>
                <a:spcPts val="600"/>
              </a:spcAft>
              <a:buClr>
                <a:schemeClr val="hlink"/>
              </a:buClr>
              <a:buSzPct val="120000"/>
              <a:buFont typeface="Wingdings" charset="2"/>
              <a:buChar char="Ø"/>
              <a:defRPr/>
            </a:pPr>
            <a:r>
              <a:rPr lang="zh-CN" altLang="zh-CN" sz="2000" kern="0" dirty="0">
                <a:latin typeface="Arial" charset="0"/>
                <a:ea typeface="微软雅黑" pitchFamily="34" charset="-122"/>
                <a:sym typeface="Arial" charset="0"/>
              </a:rPr>
              <a:t>红色区域警示线</a:t>
            </a:r>
            <a:r>
              <a:rPr lang="zh-CN" altLang="en-US" sz="2000" kern="0" dirty="0">
                <a:latin typeface="Arial" charset="0"/>
                <a:ea typeface="微软雅黑" pitchFamily="34" charset="-122"/>
                <a:sym typeface="Arial" charset="0"/>
              </a:rPr>
              <a:t>：</a:t>
            </a:r>
            <a:r>
              <a:rPr lang="zh-CN" altLang="zh-CN" sz="2000" kern="0" dirty="0">
                <a:latin typeface="Arial" charset="0"/>
                <a:ea typeface="微软雅黑" pitchFamily="34" charset="-122"/>
                <a:sym typeface="Arial" charset="0"/>
              </a:rPr>
              <a:t>生产、使用高毒、剧毒物品工作场所。</a:t>
            </a:r>
            <a:endParaRPr lang="en-US" altLang="zh-CN" sz="2000" kern="0" dirty="0">
              <a:latin typeface="Arial" charset="0"/>
              <a:ea typeface="微软雅黑" pitchFamily="34" charset="-122"/>
              <a:sym typeface="Arial" charset="0"/>
            </a:endParaRPr>
          </a:p>
          <a:p>
            <a:pPr marL="742950" lvl="1" indent="-457200" eaLnBrk="0" fontAlgn="base" hangingPunct="0">
              <a:lnSpc>
                <a:spcPct val="150000"/>
              </a:lnSpc>
              <a:spcBef>
                <a:spcPct val="20000"/>
              </a:spcBef>
              <a:spcAft>
                <a:spcPts val="600"/>
              </a:spcAft>
              <a:buClr>
                <a:schemeClr val="hlink"/>
              </a:buClr>
              <a:buSzPct val="120000"/>
              <a:buFont typeface="Wingdings" charset="2"/>
              <a:buChar char="Ø"/>
              <a:defRPr/>
            </a:pPr>
            <a:r>
              <a:rPr lang="zh-CN" altLang="zh-CN" sz="2000" kern="0" dirty="0">
                <a:latin typeface="Arial" charset="0"/>
                <a:ea typeface="微软雅黑" pitchFamily="34" charset="-122"/>
                <a:sym typeface="Arial" charset="0"/>
              </a:rPr>
              <a:t>警示线设在生产、使用有毒物品的车间周围外缘不少于</a:t>
            </a:r>
            <a:r>
              <a:rPr lang="en-US" altLang="zh-CN" sz="2000" kern="0" dirty="0">
                <a:latin typeface="Arial" charset="0"/>
                <a:ea typeface="微软雅黑" pitchFamily="34" charset="-122"/>
                <a:sym typeface="Arial" charset="0"/>
              </a:rPr>
              <a:t>30cm</a:t>
            </a:r>
            <a:r>
              <a:rPr lang="zh-CN" altLang="zh-CN" sz="2000" kern="0" dirty="0">
                <a:latin typeface="Arial" charset="0"/>
                <a:ea typeface="微软雅黑" pitchFamily="34" charset="-122"/>
                <a:sym typeface="Arial" charset="0"/>
              </a:rPr>
              <a:t>处，警示线宽度不少于</a:t>
            </a:r>
            <a:r>
              <a:rPr lang="en-US" altLang="zh-CN" sz="2000" kern="0" dirty="0">
                <a:latin typeface="Arial" charset="0"/>
                <a:ea typeface="微软雅黑" pitchFamily="34" charset="-122"/>
                <a:sym typeface="Arial" charset="0"/>
              </a:rPr>
              <a:t>10cm</a:t>
            </a:r>
            <a:r>
              <a:rPr lang="zh-CN" altLang="zh-CN" sz="2000" kern="0" dirty="0">
                <a:latin typeface="Arial" charset="0"/>
                <a:ea typeface="微软雅黑" pitchFamily="34" charset="-122"/>
                <a:sym typeface="Arial" charset="0"/>
              </a:rPr>
              <a:t>。</a:t>
            </a:r>
          </a:p>
          <a:p>
            <a:pPr marL="342900" indent="466725" eaLnBrk="0" fontAlgn="base" hangingPunct="0">
              <a:lnSpc>
                <a:spcPct val="100000"/>
              </a:lnSpc>
              <a:spcBef>
                <a:spcPct val="20000"/>
              </a:spcBef>
              <a:spcAft>
                <a:spcPct val="0"/>
              </a:spcAft>
              <a:buClr>
                <a:schemeClr val="folHlink"/>
              </a:buClr>
              <a:buSzPct val="110000"/>
              <a:buFontTx/>
              <a:buNone/>
              <a:defRPr/>
            </a:pPr>
            <a:endParaRPr lang="en-US" altLang="zh-CN" sz="2500" kern="0" dirty="0">
              <a:latin typeface="Arial" charset="0"/>
              <a:ea typeface="微软雅黑" pitchFamily="34" charset="-122"/>
              <a:sym typeface="Arial" charset="0"/>
            </a:endParaRPr>
          </a:p>
          <a:p>
            <a:pPr marL="342900" indent="466725" eaLnBrk="0" fontAlgn="base" hangingPunct="0">
              <a:lnSpc>
                <a:spcPct val="100000"/>
              </a:lnSpc>
              <a:spcBef>
                <a:spcPct val="20000"/>
              </a:spcBef>
              <a:spcAft>
                <a:spcPct val="0"/>
              </a:spcAft>
              <a:buClr>
                <a:schemeClr val="folHlink"/>
              </a:buClr>
              <a:buSzPct val="110000"/>
              <a:buFontTx/>
              <a:buNone/>
              <a:defRPr/>
            </a:pPr>
            <a:endParaRPr lang="en-US" altLang="zh-CN" sz="2500" kern="0" dirty="0">
              <a:latin typeface="Arial" charset="0"/>
              <a:ea typeface="微软雅黑" pitchFamily="34" charset="-122"/>
              <a:sym typeface="Arial" charset="0"/>
            </a:endParaRPr>
          </a:p>
        </p:txBody>
      </p:sp>
      <p:sp>
        <p:nvSpPr>
          <p:cNvPr id="7" name="TextBox 6"/>
          <p:cNvSpPr txBox="1"/>
          <p:nvPr/>
        </p:nvSpPr>
        <p:spPr>
          <a:xfrm>
            <a:off x="7081537" y="537029"/>
            <a:ext cx="3905773" cy="553998"/>
          </a:xfrm>
          <a:prstGeom prst="rect">
            <a:avLst/>
          </a:prstGeom>
          <a:solidFill>
            <a:srgbClr val="00B050"/>
          </a:solidFill>
        </p:spPr>
        <p:txBody>
          <a:bodyPr wrap="square" rtlCol="0">
            <a:spAutoFit/>
          </a:bodyPr>
          <a:lstStyle/>
          <a:p>
            <a:pPr lvl="0" algn="ctr"/>
            <a:r>
              <a:rPr lang="zh-CN" altLang="en-US" sz="3000" b="1" dirty="0">
                <a:solidFill>
                  <a:schemeClr val="bg1"/>
                </a:solidFill>
                <a:latin typeface="Arial" charset="0"/>
                <a:ea typeface="微软雅黑" pitchFamily="34" charset="-122"/>
                <a:sym typeface="Arial" charset="0"/>
              </a:rPr>
              <a:t>警示标识</a:t>
            </a:r>
          </a:p>
        </p:txBody>
      </p:sp>
    </p:spTree>
  </p:cSld>
  <p:clrMapOvr>
    <a:masterClrMapping/>
  </p:clrMapOvr>
  <p:transition spd="med">
    <p:pull/>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624114" cy="119017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cxnSp>
        <p:nvCxnSpPr>
          <p:cNvPr id="18" name="直接连接符 17"/>
          <p:cNvCxnSpPr/>
          <p:nvPr/>
        </p:nvCxnSpPr>
        <p:spPr>
          <a:xfrm>
            <a:off x="624114" y="543840"/>
            <a:ext cx="6154057"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文本框 3"/>
          <p:cNvSpPr txBox="1"/>
          <p:nvPr/>
        </p:nvSpPr>
        <p:spPr>
          <a:xfrm>
            <a:off x="134985" y="564783"/>
            <a:ext cx="5262979" cy="711092"/>
          </a:xfrm>
          <a:prstGeom prst="rect">
            <a:avLst/>
          </a:prstGeom>
          <a:noFill/>
        </p:spPr>
        <p:txBody>
          <a:bodyPr wrap="none" rtlCol="0">
            <a:spAutoFit/>
          </a:bodyPr>
          <a:lstStyle/>
          <a:p>
            <a:pPr lvl="1">
              <a:lnSpc>
                <a:spcPct val="150000"/>
              </a:lnSpc>
            </a:pPr>
            <a:r>
              <a:rPr kumimoji="1" lang="zh-CN" altLang="en-US" sz="3000" b="1" dirty="0">
                <a:solidFill>
                  <a:srgbClr val="103154"/>
                </a:solidFill>
                <a:latin typeface="Arial" charset="0"/>
                <a:ea typeface="微软雅黑" pitchFamily="34" charset="-122"/>
                <a:sym typeface="Arial" charset="0"/>
              </a:rPr>
              <a:t>（二）职业病危害现场告知</a:t>
            </a:r>
          </a:p>
        </p:txBody>
      </p:sp>
      <p:sp>
        <p:nvSpPr>
          <p:cNvPr id="6" name="内容占位符 2"/>
          <p:cNvSpPr txBox="1"/>
          <p:nvPr/>
        </p:nvSpPr>
        <p:spPr>
          <a:xfrm>
            <a:off x="1063630" y="1501778"/>
            <a:ext cx="10054312" cy="4824413"/>
          </a:xfrm>
          <a:prstGeom prst="rect">
            <a:avLst/>
          </a:prstGeom>
        </p:spPr>
        <p:txBody>
          <a:bodyPr vert="horz" wrap="square" lIns="91440" tIns="45720" rIns="91440" bIns="45720" anchor="t"/>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marL="0" indent="0">
              <a:lnSpc>
                <a:spcPct val="150000"/>
              </a:lnSpc>
              <a:buNone/>
            </a:pPr>
            <a:r>
              <a:rPr lang="zh-CN" altLang="en-US" sz="2500" b="1" dirty="0">
                <a:latin typeface="Arial" charset="0"/>
                <a:ea typeface="微软雅黑" pitchFamily="34" charset="-122"/>
                <a:sym typeface="Arial" charset="0"/>
              </a:rPr>
              <a:t>告知卡：</a:t>
            </a:r>
            <a:endParaRPr lang="en-US" altLang="zh-CN" sz="2500" b="1" dirty="0">
              <a:latin typeface="Arial" charset="0"/>
              <a:ea typeface="微软雅黑" pitchFamily="34" charset="-122"/>
              <a:sym typeface="Arial" charset="0"/>
            </a:endParaRPr>
          </a:p>
          <a:p>
            <a:pPr lvl="1">
              <a:lnSpc>
                <a:spcPct val="150000"/>
              </a:lnSpc>
              <a:buFont typeface="Wingdings" charset="2"/>
              <a:buChar char="Ø"/>
            </a:pPr>
            <a:r>
              <a:rPr lang="zh-CN" altLang="zh-CN" sz="2500" dirty="0">
                <a:latin typeface="Arial" charset="0"/>
                <a:ea typeface="微软雅黑" pitchFamily="34" charset="-122"/>
                <a:sym typeface="Arial" charset="0"/>
              </a:rPr>
              <a:t>对产生严重职业病危害的作业岗位，除设置警示标识外，还应当在其醒目位置设置职业病危害告知卡</a:t>
            </a:r>
            <a:r>
              <a:rPr lang="zh-CN" altLang="en-US" sz="2500" dirty="0">
                <a:latin typeface="Arial" charset="0"/>
                <a:ea typeface="微软雅黑" pitchFamily="34" charset="-122"/>
                <a:sym typeface="Arial" charset="0"/>
              </a:rPr>
              <a:t>。</a:t>
            </a:r>
            <a:endParaRPr lang="en-US" altLang="zh-CN" sz="2500" dirty="0">
              <a:latin typeface="Arial" charset="0"/>
              <a:ea typeface="微软雅黑" pitchFamily="34" charset="-122"/>
              <a:sym typeface="Arial" charset="0"/>
            </a:endParaRPr>
          </a:p>
          <a:p>
            <a:pPr lvl="1">
              <a:lnSpc>
                <a:spcPct val="150000"/>
              </a:lnSpc>
              <a:buFont typeface="Wingdings" charset="2"/>
              <a:buChar char="Ø"/>
            </a:pPr>
            <a:r>
              <a:rPr lang="zh-CN" altLang="en-US" sz="2500" dirty="0">
                <a:latin typeface="Arial" charset="0"/>
                <a:ea typeface="微软雅黑" pitchFamily="34" charset="-122"/>
                <a:sym typeface="Arial" charset="0"/>
              </a:rPr>
              <a:t>符合以下条件之一，即为产生严重职业病危害的作业岗位：</a:t>
            </a:r>
          </a:p>
          <a:p>
            <a:pPr marL="914400" lvl="2" indent="0">
              <a:lnSpc>
                <a:spcPct val="150000"/>
              </a:lnSpc>
              <a:buNone/>
            </a:pPr>
            <a:r>
              <a:rPr lang="en-US" altLang="zh-CN" sz="2300" dirty="0">
                <a:latin typeface="Arial" charset="0"/>
                <a:ea typeface="微软雅黑" pitchFamily="34" charset="-122"/>
                <a:sym typeface="Arial" charset="0"/>
              </a:rPr>
              <a:t>1.</a:t>
            </a:r>
            <a:r>
              <a:rPr lang="zh-CN" altLang="en-US" sz="2300" dirty="0">
                <a:latin typeface="Arial" charset="0"/>
                <a:ea typeface="微软雅黑" pitchFamily="34" charset="-122"/>
                <a:sym typeface="Arial" charset="0"/>
              </a:rPr>
              <a:t>存在矽尘或石棉粉尘的作业岗位；</a:t>
            </a:r>
          </a:p>
          <a:p>
            <a:pPr marL="914400" lvl="2" indent="0">
              <a:lnSpc>
                <a:spcPct val="150000"/>
              </a:lnSpc>
              <a:buNone/>
            </a:pPr>
            <a:r>
              <a:rPr lang="en-US" altLang="zh-CN" sz="2300" dirty="0">
                <a:latin typeface="Arial" charset="0"/>
                <a:ea typeface="微软雅黑" pitchFamily="34" charset="-122"/>
                <a:sym typeface="Arial" charset="0"/>
              </a:rPr>
              <a:t>2.</a:t>
            </a:r>
            <a:r>
              <a:rPr lang="zh-CN" altLang="en-US" sz="2300" dirty="0">
                <a:latin typeface="Arial" charset="0"/>
                <a:ea typeface="微软雅黑" pitchFamily="34" charset="-122"/>
                <a:sym typeface="Arial" charset="0"/>
              </a:rPr>
              <a:t>存在“致癌”、“致畸”等有害物质或者可能导致急性职业性中毒的作业岗位；</a:t>
            </a:r>
          </a:p>
          <a:p>
            <a:pPr marL="914400" lvl="2" indent="0">
              <a:lnSpc>
                <a:spcPct val="150000"/>
              </a:lnSpc>
              <a:buNone/>
            </a:pPr>
            <a:r>
              <a:rPr lang="en-US" altLang="zh-CN" sz="2300" dirty="0">
                <a:latin typeface="Arial" charset="0"/>
                <a:ea typeface="微软雅黑" pitchFamily="34" charset="-122"/>
                <a:sym typeface="Arial" charset="0"/>
              </a:rPr>
              <a:t>3.</a:t>
            </a:r>
            <a:r>
              <a:rPr lang="zh-CN" altLang="en-US" sz="2300" dirty="0">
                <a:latin typeface="Arial" charset="0"/>
                <a:ea typeface="微软雅黑" pitchFamily="34" charset="-122"/>
                <a:sym typeface="Arial" charset="0"/>
              </a:rPr>
              <a:t>放射性危害作业岗位。</a:t>
            </a:r>
          </a:p>
          <a:p>
            <a:pPr lvl="1">
              <a:buFont typeface="Arial" charset="0"/>
              <a:buNone/>
            </a:pPr>
            <a:endParaRPr lang="en-US" altLang="zh-CN" sz="2500" dirty="0">
              <a:latin typeface="Arial" charset="0"/>
              <a:ea typeface="微软雅黑" pitchFamily="34" charset="-122"/>
              <a:sym typeface="Arial"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diamond(in)">
                                      <p:cBhvr>
                                        <p:cTn id="7" dur="1000"/>
                                        <p:tgtEl>
                                          <p:spTgt spid="6">
                                            <p:txEl>
                                              <p:pRg st="2" end="2"/>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6">
                                            <p:txEl>
                                              <p:pRg st="3" end="3"/>
                                            </p:txEl>
                                          </p:spTgt>
                                        </p:tgtEl>
                                        <p:attrNameLst>
                                          <p:attrName>style.visibility</p:attrName>
                                        </p:attrNameLst>
                                      </p:cBhvr>
                                      <p:to>
                                        <p:strVal val="visible"/>
                                      </p:to>
                                    </p:set>
                                    <p:animEffect transition="in" filter="diamond(in)">
                                      <p:cBhvr>
                                        <p:cTn id="10" dur="1000"/>
                                        <p:tgtEl>
                                          <p:spTgt spid="6">
                                            <p:txEl>
                                              <p:pRg st="3" end="3"/>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Effect transition="in" filter="diamond(in)">
                                      <p:cBhvr>
                                        <p:cTn id="13" dur="1000"/>
                                        <p:tgtEl>
                                          <p:spTgt spid="6">
                                            <p:txEl>
                                              <p:pRg st="4" end="4"/>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6">
                                            <p:txEl>
                                              <p:pRg st="5" end="5"/>
                                            </p:txEl>
                                          </p:spTgt>
                                        </p:tgtEl>
                                        <p:attrNameLst>
                                          <p:attrName>style.visibility</p:attrName>
                                        </p:attrNameLst>
                                      </p:cBhvr>
                                      <p:to>
                                        <p:strVal val="visible"/>
                                      </p:to>
                                    </p:set>
                                    <p:animEffect transition="in" filter="diamond(in)">
                                      <p:cBhvr>
                                        <p:cTn id="16"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624114" cy="119017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cxnSp>
        <p:nvCxnSpPr>
          <p:cNvPr id="18" name="直接连接符 17"/>
          <p:cNvCxnSpPr/>
          <p:nvPr/>
        </p:nvCxnSpPr>
        <p:spPr>
          <a:xfrm>
            <a:off x="624114" y="543840"/>
            <a:ext cx="6154057"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文本框 3"/>
          <p:cNvSpPr txBox="1"/>
          <p:nvPr/>
        </p:nvSpPr>
        <p:spPr>
          <a:xfrm>
            <a:off x="134985" y="564783"/>
            <a:ext cx="5262979" cy="711092"/>
          </a:xfrm>
          <a:prstGeom prst="rect">
            <a:avLst/>
          </a:prstGeom>
          <a:noFill/>
        </p:spPr>
        <p:txBody>
          <a:bodyPr wrap="none" rtlCol="0">
            <a:spAutoFit/>
          </a:bodyPr>
          <a:lstStyle/>
          <a:p>
            <a:pPr lvl="1">
              <a:lnSpc>
                <a:spcPct val="150000"/>
              </a:lnSpc>
            </a:pPr>
            <a:r>
              <a:rPr kumimoji="1" lang="zh-CN" altLang="en-US" sz="3000" b="1" dirty="0">
                <a:solidFill>
                  <a:srgbClr val="103154"/>
                </a:solidFill>
                <a:latin typeface="Arial" charset="0"/>
                <a:ea typeface="微软雅黑" pitchFamily="34" charset="-122"/>
                <a:sym typeface="Arial" charset="0"/>
              </a:rPr>
              <a:t>（二）职业病危害现场告知</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0178" y="1605656"/>
            <a:ext cx="8970736" cy="4542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624114" cy="119017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cxnSp>
        <p:nvCxnSpPr>
          <p:cNvPr id="18" name="直接连接符 17"/>
          <p:cNvCxnSpPr/>
          <p:nvPr/>
        </p:nvCxnSpPr>
        <p:spPr>
          <a:xfrm>
            <a:off x="624114" y="543840"/>
            <a:ext cx="358140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文本框 3"/>
          <p:cNvSpPr txBox="1"/>
          <p:nvPr/>
        </p:nvSpPr>
        <p:spPr>
          <a:xfrm>
            <a:off x="817143" y="564783"/>
            <a:ext cx="1422184" cy="830997"/>
          </a:xfrm>
          <a:prstGeom prst="rect">
            <a:avLst/>
          </a:prstGeom>
          <a:noFill/>
        </p:spPr>
        <p:txBody>
          <a:bodyPr wrap="none" rtlCol="0">
            <a:spAutoFit/>
          </a:bodyPr>
          <a:lstStyle/>
          <a:p>
            <a:r>
              <a:rPr kumimoji="1" lang="zh-CN" altLang="en-US" sz="4800" b="1" dirty="0">
                <a:solidFill>
                  <a:srgbClr val="103154"/>
                </a:solidFill>
                <a:latin typeface="Arial" charset="0"/>
                <a:ea typeface="微软雅黑" pitchFamily="34" charset="-122"/>
                <a:sym typeface="Arial" charset="0"/>
              </a:rPr>
              <a:t>前言</a:t>
            </a:r>
          </a:p>
        </p:txBody>
      </p:sp>
      <p:sp>
        <p:nvSpPr>
          <p:cNvPr id="6" name="矩形 5"/>
          <p:cNvSpPr/>
          <p:nvPr/>
        </p:nvSpPr>
        <p:spPr>
          <a:xfrm>
            <a:off x="1354067" y="1847623"/>
            <a:ext cx="9676794" cy="3382977"/>
          </a:xfrm>
          <a:prstGeom prst="rect">
            <a:avLst/>
          </a:prstGeom>
        </p:spPr>
        <p:txBody>
          <a:bodyPr wrap="square">
            <a:spAutoFit/>
          </a:bodyPr>
          <a:lstStyle/>
          <a:p>
            <a:pPr marL="342900" indent="-342900" fontAlgn="base">
              <a:lnSpc>
                <a:spcPct val="150000"/>
              </a:lnSpc>
              <a:spcBef>
                <a:spcPts val="1000"/>
              </a:spcBef>
              <a:spcAft>
                <a:spcPct val="0"/>
              </a:spcAft>
              <a:buSzPct val="85000"/>
              <a:buFont typeface="Wingdings" charset="2"/>
              <a:buChar char="ü"/>
              <a:defRPr/>
            </a:pPr>
            <a:r>
              <a:rPr lang="zh-CN" altLang="en-US" sz="2500" b="1" dirty="0">
                <a:latin typeface="Arial" charset="0"/>
                <a:ea typeface="微软雅黑" pitchFamily="34" charset="-122"/>
                <a:sym typeface="Arial" charset="0"/>
              </a:rPr>
              <a:t>我国目前的定义</a:t>
            </a:r>
            <a:r>
              <a:rPr lang="en-US" altLang="zh-CN" sz="2500" b="1" dirty="0">
                <a:latin typeface="Arial" charset="0"/>
                <a:ea typeface="微软雅黑" pitchFamily="34" charset="-122"/>
                <a:sym typeface="Arial" charset="0"/>
              </a:rPr>
              <a:t>(GB/T224-2010)</a:t>
            </a:r>
            <a:r>
              <a:rPr lang="zh-CN" altLang="en-US" sz="2500" b="1" dirty="0">
                <a:latin typeface="Arial" charset="0"/>
                <a:ea typeface="微软雅黑" pitchFamily="34" charset="-122"/>
                <a:sym typeface="Arial" charset="0"/>
              </a:rPr>
              <a:t>：</a:t>
            </a:r>
            <a:endParaRPr lang="en-US" altLang="zh-CN" sz="2500" b="1" dirty="0">
              <a:latin typeface="Arial" charset="0"/>
              <a:ea typeface="微软雅黑" pitchFamily="34" charset="-122"/>
              <a:sym typeface="Arial" charset="0"/>
            </a:endParaRPr>
          </a:p>
          <a:p>
            <a:pPr fontAlgn="base">
              <a:lnSpc>
                <a:spcPct val="150000"/>
              </a:lnSpc>
              <a:spcBef>
                <a:spcPts val="1000"/>
              </a:spcBef>
              <a:spcAft>
                <a:spcPct val="0"/>
              </a:spcAft>
              <a:buSzPct val="85000"/>
              <a:defRPr/>
            </a:pPr>
            <a:r>
              <a:rPr lang="zh-CN" altLang="en-US" sz="2500" dirty="0">
                <a:latin typeface="Arial" charset="0"/>
                <a:ea typeface="微软雅黑" pitchFamily="34" charset="-122"/>
                <a:sym typeface="Arial" charset="0"/>
              </a:rPr>
              <a:t>    是对工作场所内产生或存在的职业性有害因素及其健康损害进行识别、评估、预测和控制的一门科学，其目的是预防和保护劳动者免受职业性有害因素所致的健康影响和危险，使工作适应劳动者，促进和保障劳动者在职业活动中的身心健康和社会福利。</a:t>
            </a: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Arial" charset="0"/>
              <a:ea typeface="微软雅黑" pitchFamily="34" charset="-122"/>
              <a:sym typeface="Arial" charset="0"/>
            </a:endParaRPr>
          </a:p>
        </p:txBody>
      </p:sp>
    </p:spTree>
  </p:cSld>
  <p:clrMapOvr>
    <a:masterClrMapping/>
  </p:clrMapOvr>
  <p:transition spd="med">
    <p:pull/>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624114" cy="119017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cxnSp>
        <p:nvCxnSpPr>
          <p:cNvPr id="18" name="直接连接符 17"/>
          <p:cNvCxnSpPr/>
          <p:nvPr/>
        </p:nvCxnSpPr>
        <p:spPr>
          <a:xfrm>
            <a:off x="624114" y="543840"/>
            <a:ext cx="6154057"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文本框 3"/>
          <p:cNvSpPr txBox="1"/>
          <p:nvPr/>
        </p:nvSpPr>
        <p:spPr>
          <a:xfrm>
            <a:off x="134985" y="564783"/>
            <a:ext cx="6032421" cy="702436"/>
          </a:xfrm>
          <a:prstGeom prst="rect">
            <a:avLst/>
          </a:prstGeom>
          <a:noFill/>
        </p:spPr>
        <p:txBody>
          <a:bodyPr wrap="none" rtlCol="0">
            <a:spAutoFit/>
          </a:bodyPr>
          <a:lstStyle/>
          <a:p>
            <a:pPr lvl="1">
              <a:lnSpc>
                <a:spcPct val="150000"/>
              </a:lnSpc>
            </a:pPr>
            <a:r>
              <a:rPr kumimoji="1" lang="zh-CN" altLang="en-US" sz="3000" b="1" dirty="0">
                <a:solidFill>
                  <a:srgbClr val="103154"/>
                </a:solidFill>
                <a:latin typeface="Arial" charset="0"/>
                <a:ea typeface="微软雅黑" pitchFamily="34" charset="-122"/>
                <a:sym typeface="Arial" charset="0"/>
              </a:rPr>
              <a:t>（三）职业病危害工程防护措施</a:t>
            </a:r>
          </a:p>
        </p:txBody>
      </p:sp>
      <p:sp>
        <p:nvSpPr>
          <p:cNvPr id="6" name="内容占位符 2"/>
          <p:cNvSpPr txBox="1"/>
          <p:nvPr/>
        </p:nvSpPr>
        <p:spPr>
          <a:xfrm>
            <a:off x="1567770" y="1628775"/>
            <a:ext cx="7675563" cy="722539"/>
          </a:xfrm>
          <a:prstGeom prst="rect">
            <a:avLst/>
          </a:prstGeom>
        </p:spPr>
        <p:txBody>
          <a:bodyPr vert="horz" wrap="square" lIns="91440" tIns="45720" rIns="91440" bIns="45720" numCol="1" anchor="t" anchorCtr="0" compatLnSpc="1"/>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marL="0" lvl="1" indent="0" eaLnBrk="0" fontAlgn="base" hangingPunct="0">
              <a:lnSpc>
                <a:spcPct val="100000"/>
              </a:lnSpc>
              <a:spcBef>
                <a:spcPct val="20000"/>
              </a:spcBef>
              <a:spcAft>
                <a:spcPct val="0"/>
              </a:spcAft>
              <a:buClr>
                <a:schemeClr val="folHlink"/>
              </a:buClr>
              <a:buSzPct val="110000"/>
              <a:buNone/>
              <a:defRPr/>
            </a:pPr>
            <a:r>
              <a:rPr lang="zh-CN" altLang="en-US" sz="2500" b="1" kern="0" dirty="0">
                <a:latin typeface="Arial" charset="0"/>
                <a:ea typeface="微软雅黑" pitchFamily="34" charset="-122"/>
                <a:sym typeface="Arial" charset="0"/>
              </a:rPr>
              <a:t>控制职业病危害因素对劳动者健康影响的途径：</a:t>
            </a:r>
            <a:endParaRPr lang="en-US" altLang="zh-CN" sz="2500" b="1" kern="0" dirty="0">
              <a:latin typeface="Arial" charset="0"/>
              <a:ea typeface="微软雅黑" pitchFamily="34" charset="-122"/>
              <a:sym typeface="Arial" charset="0"/>
            </a:endParaRPr>
          </a:p>
        </p:txBody>
      </p:sp>
      <p:graphicFrame>
        <p:nvGraphicFramePr>
          <p:cNvPr id="7" name="图示 6"/>
          <p:cNvGraphicFramePr/>
          <p:nvPr/>
        </p:nvGraphicFramePr>
        <p:xfrm>
          <a:off x="2046781" y="2687644"/>
          <a:ext cx="7776864" cy="2160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pull/>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624114" cy="119017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cxnSp>
        <p:nvCxnSpPr>
          <p:cNvPr id="18" name="直接连接符 17"/>
          <p:cNvCxnSpPr/>
          <p:nvPr/>
        </p:nvCxnSpPr>
        <p:spPr>
          <a:xfrm>
            <a:off x="624114" y="543840"/>
            <a:ext cx="6154057"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文本框 3"/>
          <p:cNvSpPr txBox="1"/>
          <p:nvPr/>
        </p:nvSpPr>
        <p:spPr>
          <a:xfrm>
            <a:off x="134985" y="564783"/>
            <a:ext cx="6032421" cy="711092"/>
          </a:xfrm>
          <a:prstGeom prst="rect">
            <a:avLst/>
          </a:prstGeom>
          <a:noFill/>
        </p:spPr>
        <p:txBody>
          <a:bodyPr wrap="none" rtlCol="0">
            <a:spAutoFit/>
          </a:bodyPr>
          <a:lstStyle/>
          <a:p>
            <a:pPr lvl="1">
              <a:lnSpc>
                <a:spcPct val="150000"/>
              </a:lnSpc>
            </a:pPr>
            <a:r>
              <a:rPr kumimoji="1" lang="zh-CN" altLang="en-US" sz="3000" b="1" dirty="0">
                <a:solidFill>
                  <a:srgbClr val="103154"/>
                </a:solidFill>
                <a:latin typeface="Arial" charset="0"/>
                <a:ea typeface="微软雅黑" pitchFamily="34" charset="-122"/>
                <a:sym typeface="Arial" charset="0"/>
              </a:rPr>
              <a:t>（三）职业病危害工程防护措施</a:t>
            </a:r>
          </a:p>
        </p:txBody>
      </p:sp>
      <p:sp>
        <p:nvSpPr>
          <p:cNvPr id="7" name="内容占位符 2"/>
          <p:cNvSpPr txBox="1"/>
          <p:nvPr/>
        </p:nvSpPr>
        <p:spPr>
          <a:xfrm>
            <a:off x="1371219" y="1517197"/>
            <a:ext cx="9637258" cy="4248150"/>
          </a:xfrm>
          <a:prstGeom prst="rect">
            <a:avLst/>
          </a:prstGeom>
        </p:spPr>
        <p:txBody>
          <a:bodyPr vert="horz" wrap="square" lIns="91440" tIns="45720" rIns="91440" bIns="45720" anchor="t"/>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marL="0" indent="0">
              <a:lnSpc>
                <a:spcPct val="150000"/>
              </a:lnSpc>
              <a:buNone/>
            </a:pPr>
            <a:r>
              <a:rPr lang="zh-CN" altLang="en-US" sz="2500" b="1" dirty="0">
                <a:latin typeface="Arial" charset="0"/>
                <a:ea typeface="微软雅黑" pitchFamily="34" charset="-122"/>
                <a:sym typeface="Arial" charset="0"/>
              </a:rPr>
              <a:t>本质安全：</a:t>
            </a:r>
            <a:r>
              <a:rPr lang="zh-CN" altLang="en-US" sz="2500" dirty="0">
                <a:latin typeface="Arial" charset="0"/>
                <a:ea typeface="微软雅黑" pitchFamily="34" charset="-122"/>
                <a:sym typeface="Arial" charset="0"/>
              </a:rPr>
              <a:t>采用无危害或危害性较小的工艺和物料</a:t>
            </a:r>
            <a:endParaRPr lang="en-US" altLang="zh-CN" sz="2500" dirty="0">
              <a:latin typeface="Arial" charset="0"/>
              <a:ea typeface="微软雅黑" pitchFamily="34" charset="-122"/>
              <a:sym typeface="Arial" charset="0"/>
            </a:endParaRPr>
          </a:p>
          <a:p>
            <a:pPr marL="0" indent="0">
              <a:lnSpc>
                <a:spcPct val="150000"/>
              </a:lnSpc>
              <a:buNone/>
            </a:pPr>
            <a:r>
              <a:rPr lang="zh-CN" altLang="en-US" sz="2500" b="1" dirty="0">
                <a:latin typeface="Arial" charset="0"/>
                <a:ea typeface="微软雅黑" pitchFamily="34" charset="-122"/>
                <a:sym typeface="Arial" charset="0"/>
              </a:rPr>
              <a:t>隔离操作：</a:t>
            </a:r>
            <a:r>
              <a:rPr lang="zh-CN" altLang="en-US" sz="2500" dirty="0">
                <a:latin typeface="Arial" charset="0"/>
                <a:ea typeface="微软雅黑" pitchFamily="34" charset="-122"/>
                <a:sym typeface="Arial" charset="0"/>
              </a:rPr>
              <a:t>即密闭</a:t>
            </a:r>
            <a:r>
              <a:rPr lang="zh-CN" altLang="en-US" sz="2500" dirty="0">
                <a:solidFill>
                  <a:srgbClr val="FF0000"/>
                </a:solidFill>
                <a:latin typeface="Arial" charset="0"/>
                <a:ea typeface="微软雅黑" pitchFamily="34" charset="-122"/>
                <a:sym typeface="Arial" charset="0"/>
              </a:rPr>
              <a:t>☆</a:t>
            </a:r>
            <a:endParaRPr lang="en-US" altLang="zh-CN" sz="2500" dirty="0">
              <a:solidFill>
                <a:srgbClr val="FF0000"/>
              </a:solidFill>
              <a:latin typeface="Arial" charset="0"/>
              <a:ea typeface="微软雅黑" pitchFamily="34" charset="-122"/>
              <a:sym typeface="Arial" charset="0"/>
            </a:endParaRPr>
          </a:p>
          <a:p>
            <a:pPr lvl="1">
              <a:lnSpc>
                <a:spcPct val="150000"/>
              </a:lnSpc>
              <a:buFont typeface="Wingdings" charset="2"/>
              <a:buChar char="Ø"/>
            </a:pPr>
            <a:r>
              <a:rPr lang="zh-CN" altLang="en-US" sz="2500" dirty="0">
                <a:latin typeface="Arial" charset="0"/>
                <a:ea typeface="微软雅黑" pitchFamily="34" charset="-122"/>
                <a:sym typeface="Arial" charset="0"/>
              </a:rPr>
              <a:t>物：对物料、设备进行密闭</a:t>
            </a:r>
            <a:endParaRPr lang="en-US" altLang="zh-CN" sz="2500" dirty="0">
              <a:latin typeface="Arial" charset="0"/>
              <a:ea typeface="微软雅黑" pitchFamily="34" charset="-122"/>
              <a:sym typeface="Arial" charset="0"/>
            </a:endParaRPr>
          </a:p>
          <a:p>
            <a:pPr lvl="1">
              <a:lnSpc>
                <a:spcPct val="150000"/>
              </a:lnSpc>
              <a:buFont typeface="Wingdings" charset="2"/>
              <a:buChar char="Ø"/>
            </a:pPr>
            <a:r>
              <a:rPr lang="zh-CN" altLang="en-US" sz="2500" dirty="0">
                <a:latin typeface="Arial" charset="0"/>
                <a:ea typeface="微软雅黑" pitchFamily="34" charset="-122"/>
                <a:sym typeface="Arial" charset="0"/>
              </a:rPr>
              <a:t>人：远程操作、控制室</a:t>
            </a:r>
            <a:endParaRPr lang="en-US" altLang="zh-CN" sz="2500" dirty="0">
              <a:latin typeface="Arial" charset="0"/>
              <a:ea typeface="微软雅黑" pitchFamily="34" charset="-122"/>
              <a:sym typeface="Arial" charset="0"/>
            </a:endParaRPr>
          </a:p>
          <a:p>
            <a:pPr marL="0" indent="0">
              <a:lnSpc>
                <a:spcPct val="150000"/>
              </a:lnSpc>
              <a:buNone/>
            </a:pPr>
            <a:r>
              <a:rPr lang="zh-CN" altLang="en-US" sz="2500" b="1" dirty="0">
                <a:latin typeface="Arial" charset="0"/>
                <a:ea typeface="微软雅黑" pitchFamily="34" charset="-122"/>
                <a:sym typeface="Arial" charset="0"/>
              </a:rPr>
              <a:t>控制措施：</a:t>
            </a:r>
            <a:r>
              <a:rPr lang="zh-CN" altLang="en-US" sz="2500" dirty="0">
                <a:latin typeface="Arial" charset="0"/>
                <a:ea typeface="微软雅黑" pitchFamily="34" charset="-122"/>
                <a:sym typeface="Arial" charset="0"/>
              </a:rPr>
              <a:t>设置通风设施、吸声材料</a:t>
            </a:r>
            <a:r>
              <a:rPr lang="zh-CN" altLang="en-US" sz="2500" dirty="0">
                <a:solidFill>
                  <a:srgbClr val="FF0000"/>
                </a:solidFill>
                <a:latin typeface="Arial" charset="0"/>
                <a:ea typeface="微软雅黑" pitchFamily="34" charset="-122"/>
                <a:sym typeface="Arial" charset="0"/>
              </a:rPr>
              <a:t>☆</a:t>
            </a:r>
            <a:endParaRPr lang="en-US" altLang="zh-CN" sz="2500" dirty="0">
              <a:solidFill>
                <a:srgbClr val="FF0000"/>
              </a:solidFill>
              <a:latin typeface="Arial" charset="0"/>
              <a:ea typeface="微软雅黑" pitchFamily="34" charset="-122"/>
              <a:sym typeface="Arial" charset="0"/>
            </a:endParaRPr>
          </a:p>
          <a:p>
            <a:pPr marL="0" indent="0">
              <a:lnSpc>
                <a:spcPct val="150000"/>
              </a:lnSpc>
              <a:buNone/>
            </a:pPr>
            <a:r>
              <a:rPr lang="zh-CN" altLang="en-US" sz="2500" b="1" dirty="0">
                <a:latin typeface="Arial" charset="0"/>
                <a:ea typeface="微软雅黑" pitchFamily="34" charset="-122"/>
                <a:sym typeface="Arial" charset="0"/>
              </a:rPr>
              <a:t>个体防护：</a:t>
            </a:r>
            <a:r>
              <a:rPr lang="zh-CN" altLang="en-US" sz="2500" dirty="0">
                <a:latin typeface="Arial" charset="0"/>
                <a:ea typeface="微软雅黑" pitchFamily="34" charset="-122"/>
                <a:sym typeface="Arial" charset="0"/>
              </a:rPr>
              <a:t>最后一道防线</a:t>
            </a:r>
            <a:r>
              <a:rPr lang="zh-CN" altLang="en-US" sz="2500" dirty="0">
                <a:solidFill>
                  <a:srgbClr val="FF0000"/>
                </a:solidFill>
                <a:latin typeface="Arial" charset="0"/>
                <a:ea typeface="微软雅黑" pitchFamily="34" charset="-122"/>
                <a:sym typeface="Arial" charset="0"/>
              </a:rPr>
              <a:t>☆</a:t>
            </a:r>
            <a:endParaRPr lang="en-US" altLang="zh-CN" sz="2500" dirty="0">
              <a:solidFill>
                <a:srgbClr val="FF0000"/>
              </a:solidFill>
              <a:latin typeface="Arial" charset="0"/>
              <a:ea typeface="微软雅黑" pitchFamily="34" charset="-122"/>
              <a:sym typeface="Arial" charset="0"/>
            </a:endParaRPr>
          </a:p>
          <a:p>
            <a:pPr>
              <a:buFont typeface="Arial" charset="0"/>
              <a:buNone/>
            </a:pPr>
            <a:endParaRPr lang="en-US" altLang="zh-CN" sz="2500" dirty="0">
              <a:latin typeface="Arial" charset="0"/>
              <a:ea typeface="微软雅黑" pitchFamily="34" charset="-122"/>
              <a:sym typeface="Arial" charset="0"/>
            </a:endParaRPr>
          </a:p>
          <a:p>
            <a:pPr>
              <a:buFont typeface="Arial" charset="0"/>
              <a:buNone/>
            </a:pPr>
            <a:endParaRPr lang="zh-CN" altLang="en-US" sz="2500" dirty="0">
              <a:latin typeface="Arial" charset="0"/>
              <a:ea typeface="微软雅黑" pitchFamily="34" charset="-122"/>
              <a:sym typeface="Arial" charset="0"/>
            </a:endParaRPr>
          </a:p>
          <a:p>
            <a:pPr>
              <a:buFont typeface="Arial" charset="0"/>
              <a:buNone/>
            </a:pPr>
            <a:endParaRPr lang="en-US" altLang="zh-CN" sz="2500" dirty="0">
              <a:latin typeface="Arial" charset="0"/>
              <a:ea typeface="微软雅黑" pitchFamily="34" charset="-122"/>
              <a:sym typeface="Arial" charset="0"/>
            </a:endParaRPr>
          </a:p>
          <a:p>
            <a:pPr>
              <a:buFont typeface="Arial" charset="0"/>
              <a:buNone/>
            </a:pPr>
            <a:endParaRPr lang="en-US" altLang="zh-CN" sz="2500" dirty="0">
              <a:latin typeface="Arial" charset="0"/>
              <a:ea typeface="微软雅黑" pitchFamily="34" charset="-122"/>
              <a:sym typeface="Arial" charset="0"/>
            </a:endParaRPr>
          </a:p>
          <a:p>
            <a:pPr>
              <a:buFont typeface="Arial" charset="0"/>
              <a:buNone/>
            </a:pPr>
            <a:endParaRPr lang="zh-CN" altLang="en-US" sz="2500" dirty="0">
              <a:latin typeface="Arial" charset="0"/>
              <a:ea typeface="微软雅黑" pitchFamily="34" charset="-122"/>
              <a:sym typeface="Arial" charset="0"/>
            </a:endParaRPr>
          </a:p>
        </p:txBody>
      </p:sp>
    </p:spTree>
  </p:cSld>
  <p:clrMapOvr>
    <a:masterClrMapping/>
  </p:clrMapOvr>
  <p:transition spd="med">
    <p:pull/>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624114" cy="119017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cxnSp>
        <p:nvCxnSpPr>
          <p:cNvPr id="18" name="直接连接符 17"/>
          <p:cNvCxnSpPr/>
          <p:nvPr/>
        </p:nvCxnSpPr>
        <p:spPr>
          <a:xfrm>
            <a:off x="624114" y="543840"/>
            <a:ext cx="6154057"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文本框 3"/>
          <p:cNvSpPr txBox="1"/>
          <p:nvPr/>
        </p:nvSpPr>
        <p:spPr>
          <a:xfrm>
            <a:off x="134985" y="564783"/>
            <a:ext cx="6032421" cy="711092"/>
          </a:xfrm>
          <a:prstGeom prst="rect">
            <a:avLst/>
          </a:prstGeom>
          <a:noFill/>
        </p:spPr>
        <p:txBody>
          <a:bodyPr wrap="none" rtlCol="0">
            <a:spAutoFit/>
          </a:bodyPr>
          <a:lstStyle/>
          <a:p>
            <a:pPr lvl="1">
              <a:lnSpc>
                <a:spcPct val="150000"/>
              </a:lnSpc>
            </a:pPr>
            <a:r>
              <a:rPr kumimoji="1" lang="zh-CN" altLang="en-US" sz="3000" b="1" dirty="0">
                <a:solidFill>
                  <a:srgbClr val="103154"/>
                </a:solidFill>
                <a:latin typeface="Arial" charset="0"/>
                <a:ea typeface="微软雅黑" pitchFamily="34" charset="-122"/>
                <a:sym typeface="Arial" charset="0"/>
              </a:rPr>
              <a:t>（三）职业病危害工程防护措施</a:t>
            </a:r>
          </a:p>
        </p:txBody>
      </p:sp>
      <p:pic>
        <p:nvPicPr>
          <p:cNvPr id="7" name="Picture 2"/>
          <p:cNvPicPr>
            <a:picLocks noChangeAspect="1"/>
          </p:cNvPicPr>
          <p:nvPr/>
        </p:nvPicPr>
        <p:blipFill>
          <a:blip r:embed="rId3"/>
          <a:stretch>
            <a:fillRect/>
          </a:stretch>
        </p:blipFill>
        <p:spPr>
          <a:xfrm>
            <a:off x="3162415" y="1467854"/>
            <a:ext cx="5872007" cy="4996715"/>
          </a:xfrm>
          <a:prstGeom prst="rect">
            <a:avLst/>
          </a:prstGeom>
          <a:noFill/>
          <a:ln w="9525">
            <a:noFill/>
          </a:ln>
        </p:spPr>
      </p:pic>
      <p:sp>
        <p:nvSpPr>
          <p:cNvPr id="8" name="TextBox 7"/>
          <p:cNvSpPr txBox="1"/>
          <p:nvPr/>
        </p:nvSpPr>
        <p:spPr>
          <a:xfrm>
            <a:off x="7081537" y="537029"/>
            <a:ext cx="3905773" cy="553998"/>
          </a:xfrm>
          <a:prstGeom prst="rect">
            <a:avLst/>
          </a:prstGeom>
          <a:solidFill>
            <a:srgbClr val="00B050"/>
          </a:solidFill>
        </p:spPr>
        <p:txBody>
          <a:bodyPr wrap="square" rtlCol="0">
            <a:spAutoFit/>
          </a:bodyPr>
          <a:lstStyle/>
          <a:p>
            <a:pPr lvl="0" algn="ctr"/>
            <a:r>
              <a:rPr lang="zh-CN" altLang="en-US" sz="3000" b="1" dirty="0">
                <a:solidFill>
                  <a:schemeClr val="bg1"/>
                </a:solidFill>
                <a:latin typeface="Arial" charset="0"/>
                <a:ea typeface="微软雅黑" pitchFamily="34" charset="-122"/>
                <a:sym typeface="Arial" charset="0"/>
              </a:rPr>
              <a:t>现场改造实例</a:t>
            </a:r>
          </a:p>
        </p:txBody>
      </p:sp>
    </p:spTree>
  </p:cSld>
  <p:clrMapOvr>
    <a:masterClrMapping/>
  </p:clrMapOvr>
  <p:transition spd="med">
    <p:pull/>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624114" cy="119017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cxnSp>
        <p:nvCxnSpPr>
          <p:cNvPr id="18" name="直接连接符 17"/>
          <p:cNvCxnSpPr/>
          <p:nvPr/>
        </p:nvCxnSpPr>
        <p:spPr>
          <a:xfrm>
            <a:off x="624114" y="543840"/>
            <a:ext cx="6154057"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文本框 3"/>
          <p:cNvSpPr txBox="1"/>
          <p:nvPr/>
        </p:nvSpPr>
        <p:spPr>
          <a:xfrm>
            <a:off x="134985" y="564783"/>
            <a:ext cx="6032421" cy="711092"/>
          </a:xfrm>
          <a:prstGeom prst="rect">
            <a:avLst/>
          </a:prstGeom>
          <a:noFill/>
        </p:spPr>
        <p:txBody>
          <a:bodyPr wrap="none" rtlCol="0">
            <a:spAutoFit/>
          </a:bodyPr>
          <a:lstStyle/>
          <a:p>
            <a:pPr lvl="1">
              <a:lnSpc>
                <a:spcPct val="150000"/>
              </a:lnSpc>
            </a:pPr>
            <a:r>
              <a:rPr kumimoji="1" lang="zh-CN" altLang="en-US" sz="3000" b="1" dirty="0">
                <a:solidFill>
                  <a:srgbClr val="103154"/>
                </a:solidFill>
                <a:latin typeface="Arial" charset="0"/>
                <a:ea typeface="微软雅黑" pitchFamily="34" charset="-122"/>
                <a:sym typeface="Arial" charset="0"/>
              </a:rPr>
              <a:t>（三）职业病危害工程防护措施</a:t>
            </a:r>
          </a:p>
        </p:txBody>
      </p:sp>
      <p:sp>
        <p:nvSpPr>
          <p:cNvPr id="8" name="TextBox 7"/>
          <p:cNvSpPr txBox="1"/>
          <p:nvPr/>
        </p:nvSpPr>
        <p:spPr>
          <a:xfrm>
            <a:off x="7081537" y="537029"/>
            <a:ext cx="3905773" cy="553998"/>
          </a:xfrm>
          <a:prstGeom prst="rect">
            <a:avLst/>
          </a:prstGeom>
          <a:solidFill>
            <a:srgbClr val="00B050"/>
          </a:solidFill>
        </p:spPr>
        <p:txBody>
          <a:bodyPr wrap="square" rtlCol="0">
            <a:spAutoFit/>
          </a:bodyPr>
          <a:lstStyle/>
          <a:p>
            <a:pPr lvl="0" algn="ctr"/>
            <a:r>
              <a:rPr lang="zh-CN" altLang="en-US" sz="3000" b="1" dirty="0">
                <a:solidFill>
                  <a:schemeClr val="bg1"/>
                </a:solidFill>
                <a:latin typeface="Arial" charset="0"/>
                <a:ea typeface="微软雅黑" pitchFamily="34" charset="-122"/>
                <a:sym typeface="Arial" charset="0"/>
              </a:rPr>
              <a:t>现场改造实例</a:t>
            </a:r>
          </a:p>
        </p:txBody>
      </p:sp>
      <p:pic>
        <p:nvPicPr>
          <p:cNvPr id="9" name="Picture 2"/>
          <p:cNvPicPr>
            <a:picLocks noChangeAspect="1"/>
          </p:cNvPicPr>
          <p:nvPr/>
        </p:nvPicPr>
        <p:blipFill>
          <a:blip r:embed="rId3"/>
          <a:stretch>
            <a:fillRect/>
          </a:stretch>
        </p:blipFill>
        <p:spPr>
          <a:xfrm>
            <a:off x="3695239" y="1480457"/>
            <a:ext cx="4815271" cy="5045767"/>
          </a:xfrm>
          <a:prstGeom prst="rect">
            <a:avLst/>
          </a:prstGeom>
          <a:noFill/>
          <a:ln w="9525">
            <a:noFill/>
          </a:ln>
        </p:spPr>
      </p:pic>
    </p:spTree>
  </p:cSld>
  <p:clrMapOvr>
    <a:masterClrMapping/>
  </p:clrMapOvr>
  <p:transition spd="med">
    <p:pull/>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624114" cy="119017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cxnSp>
        <p:nvCxnSpPr>
          <p:cNvPr id="18" name="直接连接符 17"/>
          <p:cNvCxnSpPr/>
          <p:nvPr/>
        </p:nvCxnSpPr>
        <p:spPr>
          <a:xfrm>
            <a:off x="624114" y="543840"/>
            <a:ext cx="6154057"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文本框 3"/>
          <p:cNvSpPr txBox="1"/>
          <p:nvPr/>
        </p:nvSpPr>
        <p:spPr>
          <a:xfrm>
            <a:off x="134985" y="564783"/>
            <a:ext cx="6032421" cy="784830"/>
          </a:xfrm>
          <a:prstGeom prst="rect">
            <a:avLst/>
          </a:prstGeom>
          <a:noFill/>
        </p:spPr>
        <p:txBody>
          <a:bodyPr wrap="none" rtlCol="0">
            <a:spAutoFit/>
          </a:bodyPr>
          <a:lstStyle/>
          <a:p>
            <a:pPr lvl="1">
              <a:lnSpc>
                <a:spcPct val="150000"/>
              </a:lnSpc>
            </a:pPr>
            <a:r>
              <a:rPr kumimoji="1" lang="zh-CN" altLang="en-US" sz="3000" b="1" dirty="0">
                <a:solidFill>
                  <a:srgbClr val="103154"/>
                </a:solidFill>
                <a:latin typeface="Arial" charset="0"/>
                <a:ea typeface="微软雅黑" pitchFamily="34" charset="-122"/>
                <a:sym typeface="Arial" charset="0"/>
              </a:rPr>
              <a:t>（三）职业病危害工程防护措施</a:t>
            </a:r>
          </a:p>
        </p:txBody>
      </p:sp>
      <p:sp>
        <p:nvSpPr>
          <p:cNvPr id="8" name="TextBox 7"/>
          <p:cNvSpPr txBox="1"/>
          <p:nvPr/>
        </p:nvSpPr>
        <p:spPr>
          <a:xfrm>
            <a:off x="7081537" y="537029"/>
            <a:ext cx="3905773" cy="553998"/>
          </a:xfrm>
          <a:prstGeom prst="rect">
            <a:avLst/>
          </a:prstGeom>
          <a:solidFill>
            <a:srgbClr val="00B050"/>
          </a:solidFill>
        </p:spPr>
        <p:txBody>
          <a:bodyPr wrap="square" rtlCol="0">
            <a:spAutoFit/>
          </a:bodyPr>
          <a:lstStyle/>
          <a:p>
            <a:pPr lvl="0" algn="ctr"/>
            <a:r>
              <a:rPr lang="zh-CN" altLang="en-US" sz="3000" b="1" dirty="0">
                <a:solidFill>
                  <a:schemeClr val="bg1"/>
                </a:solidFill>
                <a:latin typeface="Arial" charset="0"/>
                <a:ea typeface="微软雅黑" pitchFamily="34" charset="-122"/>
                <a:sym typeface="Arial" charset="0"/>
              </a:rPr>
              <a:t>通风排毒设施</a:t>
            </a:r>
          </a:p>
        </p:txBody>
      </p:sp>
      <p:graphicFrame>
        <p:nvGraphicFramePr>
          <p:cNvPr id="7" name="内容占位符 5"/>
          <p:cNvGraphicFramePr/>
          <p:nvPr/>
        </p:nvGraphicFramePr>
        <p:xfrm>
          <a:off x="2237527" y="2054225"/>
          <a:ext cx="7372350" cy="4427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6"/>
          <p:cNvSpPr txBox="1"/>
          <p:nvPr/>
        </p:nvSpPr>
        <p:spPr>
          <a:xfrm>
            <a:off x="1770513" y="1798637"/>
            <a:ext cx="5329237" cy="523875"/>
          </a:xfrm>
          <a:prstGeom prst="rect">
            <a:avLst/>
          </a:prstGeom>
          <a:noFill/>
          <a:ln w="9525">
            <a:noFill/>
          </a:ln>
        </p:spPr>
        <p:txBody>
          <a:bodyPr>
            <a:spAutoFit/>
          </a:bodyPr>
          <a:lstStyle/>
          <a:p>
            <a:pPr lvl="0" eaLnBrk="1" hangingPunct="1">
              <a:buFont typeface="Arial" charset="0"/>
              <a:buNone/>
            </a:pPr>
            <a:r>
              <a:rPr lang="zh-CN" altLang="en-US" sz="2800" b="1" dirty="0">
                <a:latin typeface="Arial" charset="0"/>
                <a:ea typeface="微软雅黑" pitchFamily="34" charset="-122"/>
                <a:sym typeface="Arial" charset="0"/>
              </a:rPr>
              <a:t>通风系统分类：</a:t>
            </a:r>
          </a:p>
        </p:txBody>
      </p:sp>
    </p:spTree>
  </p:cSld>
  <p:clrMapOvr>
    <a:masterClrMapping/>
  </p:clrMapOvr>
  <p:transition spd="med">
    <p:pull/>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624114" cy="119017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cxnSp>
        <p:nvCxnSpPr>
          <p:cNvPr id="18" name="直接连接符 17"/>
          <p:cNvCxnSpPr/>
          <p:nvPr/>
        </p:nvCxnSpPr>
        <p:spPr>
          <a:xfrm>
            <a:off x="624114" y="543840"/>
            <a:ext cx="6154057"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文本框 3"/>
          <p:cNvSpPr txBox="1"/>
          <p:nvPr/>
        </p:nvSpPr>
        <p:spPr>
          <a:xfrm>
            <a:off x="134985" y="564783"/>
            <a:ext cx="6032421" cy="711092"/>
          </a:xfrm>
          <a:prstGeom prst="rect">
            <a:avLst/>
          </a:prstGeom>
          <a:noFill/>
        </p:spPr>
        <p:txBody>
          <a:bodyPr wrap="none" rtlCol="0">
            <a:spAutoFit/>
          </a:bodyPr>
          <a:lstStyle/>
          <a:p>
            <a:pPr lvl="1">
              <a:lnSpc>
                <a:spcPct val="150000"/>
              </a:lnSpc>
            </a:pPr>
            <a:r>
              <a:rPr kumimoji="1" lang="zh-CN" altLang="en-US" sz="3000" b="1" dirty="0">
                <a:solidFill>
                  <a:srgbClr val="103154"/>
                </a:solidFill>
                <a:latin typeface="Arial" charset="0"/>
                <a:ea typeface="微软雅黑" pitchFamily="34" charset="-122"/>
                <a:sym typeface="Arial" charset="0"/>
              </a:rPr>
              <a:t>（三）职业病危害工程防护措施</a:t>
            </a:r>
          </a:p>
        </p:txBody>
      </p:sp>
      <p:sp>
        <p:nvSpPr>
          <p:cNvPr id="8" name="TextBox 7"/>
          <p:cNvSpPr txBox="1"/>
          <p:nvPr/>
        </p:nvSpPr>
        <p:spPr>
          <a:xfrm>
            <a:off x="7081537" y="537029"/>
            <a:ext cx="3905773" cy="553998"/>
          </a:xfrm>
          <a:prstGeom prst="rect">
            <a:avLst/>
          </a:prstGeom>
          <a:solidFill>
            <a:srgbClr val="00B050"/>
          </a:solidFill>
        </p:spPr>
        <p:txBody>
          <a:bodyPr wrap="square" rtlCol="0">
            <a:spAutoFit/>
          </a:bodyPr>
          <a:lstStyle/>
          <a:p>
            <a:pPr lvl="0" algn="ctr"/>
            <a:r>
              <a:rPr lang="zh-CN" altLang="en-US" sz="3000" b="1" dirty="0">
                <a:solidFill>
                  <a:schemeClr val="bg1"/>
                </a:solidFill>
                <a:latin typeface="Arial" charset="0"/>
                <a:ea typeface="微软雅黑" pitchFamily="34" charset="-122"/>
                <a:sym typeface="Arial" charset="0"/>
              </a:rPr>
              <a:t>自然通风</a:t>
            </a:r>
          </a:p>
        </p:txBody>
      </p:sp>
      <p:sp>
        <p:nvSpPr>
          <p:cNvPr id="7" name="内容占位符 2"/>
          <p:cNvSpPr txBox="1"/>
          <p:nvPr/>
        </p:nvSpPr>
        <p:spPr>
          <a:xfrm>
            <a:off x="1092660" y="1712237"/>
            <a:ext cx="9894650" cy="863600"/>
          </a:xfrm>
          <a:prstGeom prst="rect">
            <a:avLst/>
          </a:prstGeom>
        </p:spPr>
        <p:txBody>
          <a:bodyPr vert="horz" wrap="square" lIns="91440" tIns="45720" rIns="91440" bIns="45720" anchor="t"/>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a:lnSpc>
                <a:spcPct val="150000"/>
              </a:lnSpc>
              <a:buFont typeface="Arial" charset="0"/>
              <a:buNone/>
            </a:pPr>
            <a:r>
              <a:rPr lang="zh-CN" altLang="en-US" sz="2400" dirty="0">
                <a:latin typeface="Arial" charset="0"/>
                <a:ea typeface="微软雅黑" pitchFamily="34" charset="-122"/>
                <a:sym typeface="Arial" charset="0"/>
              </a:rPr>
              <a:t>    </a:t>
            </a:r>
            <a:r>
              <a:rPr lang="zh-CN" altLang="en-US" sz="2500" dirty="0">
                <a:latin typeface="Arial" charset="0"/>
                <a:ea typeface="微软雅黑" pitchFamily="34" charset="-122"/>
                <a:sym typeface="Arial" charset="0"/>
              </a:rPr>
              <a:t>利用室外风力形成的风压与室内外空气的温差产生的热压作用使空气流动形成。</a:t>
            </a:r>
          </a:p>
        </p:txBody>
      </p:sp>
      <p:pic>
        <p:nvPicPr>
          <p:cNvPr id="2049" name="图片 2048"/>
          <p:cNvPicPr>
            <a:picLocks noChangeAspect="1"/>
          </p:cNvPicPr>
          <p:nvPr/>
        </p:nvPicPr>
        <p:blipFill>
          <a:blip r:embed="rId3"/>
          <a:stretch>
            <a:fillRect/>
          </a:stretch>
        </p:blipFill>
        <p:spPr>
          <a:xfrm>
            <a:off x="1854200" y="3213100"/>
            <a:ext cx="3759200" cy="2603500"/>
          </a:xfrm>
          <a:prstGeom prst="rect">
            <a:avLst/>
          </a:prstGeom>
          <a:noFill/>
          <a:ln w="38100">
            <a:noFill/>
          </a:ln>
        </p:spPr>
      </p:pic>
      <p:pic>
        <p:nvPicPr>
          <p:cNvPr id="2050" name="图片 2049"/>
          <p:cNvPicPr>
            <a:picLocks noChangeAspect="1"/>
          </p:cNvPicPr>
          <p:nvPr/>
        </p:nvPicPr>
        <p:blipFill>
          <a:blip r:embed="rId4"/>
          <a:stretch>
            <a:fillRect/>
          </a:stretch>
        </p:blipFill>
        <p:spPr>
          <a:xfrm>
            <a:off x="6032500" y="3454400"/>
            <a:ext cx="4533900" cy="2286000"/>
          </a:xfrm>
          <a:prstGeom prst="rect">
            <a:avLst/>
          </a:prstGeom>
          <a:noFill/>
          <a:ln w="38100">
            <a:noFill/>
          </a:ln>
        </p:spPr>
      </p:pic>
    </p:spTree>
  </p:cSld>
  <p:clrMapOvr>
    <a:masterClrMapping/>
  </p:clrMapOvr>
  <p:transition spd="med">
    <p:pull/>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624114" cy="119017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cxnSp>
        <p:nvCxnSpPr>
          <p:cNvPr id="18" name="直接连接符 17"/>
          <p:cNvCxnSpPr/>
          <p:nvPr/>
        </p:nvCxnSpPr>
        <p:spPr>
          <a:xfrm>
            <a:off x="624114" y="543840"/>
            <a:ext cx="6154057"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文本框 3"/>
          <p:cNvSpPr txBox="1"/>
          <p:nvPr/>
        </p:nvSpPr>
        <p:spPr>
          <a:xfrm>
            <a:off x="134985" y="564783"/>
            <a:ext cx="6032421" cy="711092"/>
          </a:xfrm>
          <a:prstGeom prst="rect">
            <a:avLst/>
          </a:prstGeom>
          <a:noFill/>
        </p:spPr>
        <p:txBody>
          <a:bodyPr wrap="none" rtlCol="0">
            <a:spAutoFit/>
          </a:bodyPr>
          <a:lstStyle/>
          <a:p>
            <a:pPr lvl="1">
              <a:lnSpc>
                <a:spcPct val="150000"/>
              </a:lnSpc>
            </a:pPr>
            <a:r>
              <a:rPr kumimoji="1" lang="zh-CN" altLang="en-US" sz="3000" b="1" dirty="0">
                <a:solidFill>
                  <a:srgbClr val="103154"/>
                </a:solidFill>
                <a:latin typeface="Arial" charset="0"/>
                <a:ea typeface="微软雅黑" pitchFamily="34" charset="-122"/>
                <a:sym typeface="Arial" charset="0"/>
              </a:rPr>
              <a:t>（三）职业病危害工程防护措施</a:t>
            </a:r>
          </a:p>
        </p:txBody>
      </p:sp>
      <p:sp>
        <p:nvSpPr>
          <p:cNvPr id="8" name="TextBox 7"/>
          <p:cNvSpPr txBox="1"/>
          <p:nvPr/>
        </p:nvSpPr>
        <p:spPr>
          <a:xfrm>
            <a:off x="7081537" y="537029"/>
            <a:ext cx="3905773" cy="553998"/>
          </a:xfrm>
          <a:prstGeom prst="rect">
            <a:avLst/>
          </a:prstGeom>
          <a:solidFill>
            <a:srgbClr val="00B050"/>
          </a:solidFill>
        </p:spPr>
        <p:txBody>
          <a:bodyPr wrap="square" rtlCol="0">
            <a:spAutoFit/>
          </a:bodyPr>
          <a:lstStyle/>
          <a:p>
            <a:pPr lvl="0" algn="ctr"/>
            <a:r>
              <a:rPr lang="zh-CN" altLang="en-US" sz="3000" b="1" dirty="0">
                <a:solidFill>
                  <a:schemeClr val="bg1"/>
                </a:solidFill>
                <a:latin typeface="Arial" charset="0"/>
                <a:ea typeface="微软雅黑" pitchFamily="34" charset="-122"/>
                <a:sym typeface="Arial" charset="0"/>
              </a:rPr>
              <a:t>机械通风</a:t>
            </a:r>
          </a:p>
        </p:txBody>
      </p:sp>
      <p:sp>
        <p:nvSpPr>
          <p:cNvPr id="7" name="内容占位符 2"/>
          <p:cNvSpPr txBox="1"/>
          <p:nvPr/>
        </p:nvSpPr>
        <p:spPr>
          <a:xfrm>
            <a:off x="1045029" y="1568455"/>
            <a:ext cx="9942281" cy="1296987"/>
          </a:xfrm>
          <a:prstGeom prst="rect">
            <a:avLst/>
          </a:prstGeom>
        </p:spPr>
        <p:txBody>
          <a:bodyPr vert="horz" wrap="square" lIns="91440" tIns="45720" rIns="91440" bIns="45720" anchor="t"/>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a:lnSpc>
                <a:spcPct val="150000"/>
              </a:lnSpc>
              <a:buNone/>
            </a:pPr>
            <a:r>
              <a:rPr lang="zh-CN" altLang="en-US" sz="2400" dirty="0">
                <a:solidFill>
                  <a:srgbClr val="002060"/>
                </a:solidFill>
                <a:latin typeface="Arial" charset="0"/>
                <a:ea typeface="微软雅黑" pitchFamily="34" charset="-122"/>
                <a:sym typeface="Arial" charset="0"/>
              </a:rPr>
              <a:t>     </a:t>
            </a:r>
            <a:r>
              <a:rPr lang="zh-CN" altLang="en-US" sz="2500" dirty="0">
                <a:latin typeface="Arial" charset="0"/>
                <a:ea typeface="微软雅黑" pitchFamily="34" charset="-122"/>
                <a:sym typeface="Arial" charset="0"/>
              </a:rPr>
              <a:t>利用通风机产生的压力，克服沿程的流体阻力，使气流沿风道的主、支管网流动，从而使新鲜空气进入工作场所，从作业点排出污染空气。</a:t>
            </a:r>
            <a:endParaRPr lang="en-US" altLang="zh-CN" sz="2500" dirty="0">
              <a:latin typeface="Arial" charset="0"/>
              <a:ea typeface="微软雅黑" pitchFamily="34" charset="-122"/>
              <a:sym typeface="Arial" charset="0"/>
            </a:endParaRPr>
          </a:p>
          <a:p>
            <a:pPr>
              <a:buFont typeface="Arial" charset="0"/>
              <a:buNone/>
            </a:pPr>
            <a:endParaRPr lang="zh-CN" altLang="en-US" sz="2400" dirty="0">
              <a:latin typeface="Arial" charset="0"/>
              <a:ea typeface="微软雅黑" pitchFamily="34" charset="-122"/>
              <a:sym typeface="Arial" charset="0"/>
            </a:endParaRPr>
          </a:p>
        </p:txBody>
      </p:sp>
      <p:pic>
        <p:nvPicPr>
          <p:cNvPr id="9" name="Picture 2"/>
          <p:cNvPicPr>
            <a:picLocks noChangeAspect="1"/>
          </p:cNvPicPr>
          <p:nvPr/>
        </p:nvPicPr>
        <p:blipFill>
          <a:blip r:embed="rId3"/>
          <a:stretch>
            <a:fillRect/>
          </a:stretch>
        </p:blipFill>
        <p:spPr>
          <a:xfrm>
            <a:off x="1728792" y="3039610"/>
            <a:ext cx="8837612" cy="3390900"/>
          </a:xfrm>
          <a:prstGeom prst="rect">
            <a:avLst/>
          </a:prstGeom>
          <a:noFill/>
          <a:ln w="9525">
            <a:noFill/>
          </a:ln>
        </p:spPr>
      </p:pic>
    </p:spTree>
  </p:cSld>
  <p:clrMapOvr>
    <a:masterClrMapping/>
  </p:clrMapOvr>
  <p:transition spd="med">
    <p:pull/>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624114" cy="119017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cxnSp>
        <p:nvCxnSpPr>
          <p:cNvPr id="18" name="直接连接符 17"/>
          <p:cNvCxnSpPr/>
          <p:nvPr/>
        </p:nvCxnSpPr>
        <p:spPr>
          <a:xfrm>
            <a:off x="624114" y="543840"/>
            <a:ext cx="6154057"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文本框 3"/>
          <p:cNvSpPr txBox="1"/>
          <p:nvPr/>
        </p:nvSpPr>
        <p:spPr>
          <a:xfrm>
            <a:off x="134985" y="564783"/>
            <a:ext cx="6032421" cy="711092"/>
          </a:xfrm>
          <a:prstGeom prst="rect">
            <a:avLst/>
          </a:prstGeom>
          <a:noFill/>
        </p:spPr>
        <p:txBody>
          <a:bodyPr wrap="none" rtlCol="0">
            <a:spAutoFit/>
          </a:bodyPr>
          <a:lstStyle/>
          <a:p>
            <a:pPr lvl="1">
              <a:lnSpc>
                <a:spcPct val="150000"/>
              </a:lnSpc>
            </a:pPr>
            <a:r>
              <a:rPr kumimoji="1" lang="zh-CN" altLang="en-US" sz="3000" b="1" dirty="0">
                <a:solidFill>
                  <a:srgbClr val="103154"/>
                </a:solidFill>
                <a:latin typeface="Arial" charset="0"/>
                <a:ea typeface="微软雅黑" pitchFamily="34" charset="-122"/>
                <a:sym typeface="Arial" charset="0"/>
              </a:rPr>
              <a:t>（三）职业病危害工程防护措施</a:t>
            </a:r>
          </a:p>
        </p:txBody>
      </p:sp>
      <p:sp>
        <p:nvSpPr>
          <p:cNvPr id="8" name="TextBox 7"/>
          <p:cNvSpPr txBox="1"/>
          <p:nvPr/>
        </p:nvSpPr>
        <p:spPr>
          <a:xfrm>
            <a:off x="7081537" y="537029"/>
            <a:ext cx="3905773" cy="553998"/>
          </a:xfrm>
          <a:prstGeom prst="rect">
            <a:avLst/>
          </a:prstGeom>
          <a:solidFill>
            <a:srgbClr val="00B050"/>
          </a:solidFill>
        </p:spPr>
        <p:txBody>
          <a:bodyPr wrap="square" rtlCol="0">
            <a:spAutoFit/>
          </a:bodyPr>
          <a:lstStyle/>
          <a:p>
            <a:pPr lvl="0" algn="ctr"/>
            <a:r>
              <a:rPr lang="zh-CN" altLang="en-US" sz="3000" b="1" dirty="0">
                <a:solidFill>
                  <a:schemeClr val="bg1"/>
                </a:solidFill>
                <a:latin typeface="Arial" charset="0"/>
                <a:ea typeface="微软雅黑" pitchFamily="34" charset="-122"/>
                <a:sym typeface="Arial" charset="0"/>
              </a:rPr>
              <a:t>机械通风</a:t>
            </a:r>
          </a:p>
        </p:txBody>
      </p:sp>
      <p:sp>
        <p:nvSpPr>
          <p:cNvPr id="7" name="Rectangle 3"/>
          <p:cNvSpPr txBox="1">
            <a:spLocks noChangeArrowheads="1"/>
          </p:cNvSpPr>
          <p:nvPr/>
        </p:nvSpPr>
        <p:spPr bwMode="auto">
          <a:xfrm>
            <a:off x="1083358" y="1785033"/>
            <a:ext cx="9903951" cy="3759423"/>
          </a:xfrm>
          <a:prstGeom prst="rect">
            <a:avLst/>
          </a:prstGeom>
          <a:noFill/>
          <a:ln w="9525">
            <a:noFill/>
            <a:miter lim="800000"/>
          </a:ln>
          <a:effectLst/>
        </p:spPr>
        <p:txBody>
          <a:bodyPr/>
          <a:lstStyle/>
          <a:p>
            <a:pPr marL="180975" marR="0" lvl="0" indent="-180975" algn="l" defTabSz="914400" rtl="0" eaLnBrk="1" fontAlgn="base" latinLnBrk="0" hangingPunct="1">
              <a:lnSpc>
                <a:spcPts val="3800"/>
              </a:lnSpc>
              <a:spcBef>
                <a:spcPts val="1800"/>
              </a:spcBef>
              <a:spcAft>
                <a:spcPct val="0"/>
              </a:spcAft>
              <a:buClrTx/>
              <a:buSzTx/>
              <a:buFontTx/>
              <a:buNone/>
              <a:defRPr/>
            </a:pPr>
            <a:r>
              <a:rPr lang="zh-CN" altLang="en-US" sz="2500" b="1" dirty="0">
                <a:latin typeface="Arial" charset="0"/>
                <a:ea typeface="微软雅黑" pitchFamily="34" charset="-122"/>
                <a:sym typeface="Arial" charset="0"/>
              </a:rPr>
              <a:t>优点：</a:t>
            </a:r>
            <a:endParaRPr lang="en-US" altLang="zh-CN" sz="2500" b="1" dirty="0">
              <a:latin typeface="Arial" charset="0"/>
              <a:ea typeface="微软雅黑" pitchFamily="34" charset="-122"/>
              <a:sym typeface="Arial" charset="0"/>
            </a:endParaRPr>
          </a:p>
          <a:p>
            <a:pPr marL="685800" marR="0" lvl="1" indent="-228600" fontAlgn="base">
              <a:lnSpc>
                <a:spcPct val="150000"/>
              </a:lnSpc>
              <a:spcBef>
                <a:spcPts val="500"/>
              </a:spcBef>
              <a:spcAft>
                <a:spcPct val="0"/>
              </a:spcAft>
              <a:buClrTx/>
              <a:buSzTx/>
              <a:buFont typeface="Wingdings" charset="2"/>
              <a:buChar char="Ø"/>
              <a:defRPr/>
            </a:pPr>
            <a:r>
              <a:rPr lang="zh-CN" altLang="en-US" sz="2500" dirty="0">
                <a:latin typeface="Arial" charset="0"/>
                <a:ea typeface="微软雅黑" pitchFamily="34" charset="-122"/>
                <a:sym typeface="Arial" charset="0"/>
              </a:rPr>
              <a:t>进入车间的空气可预先进行处理，使进入的空气符合卫生要求</a:t>
            </a:r>
            <a:endParaRPr lang="en-US" altLang="zh-CN" sz="2500" dirty="0">
              <a:latin typeface="Arial" charset="0"/>
              <a:ea typeface="微软雅黑" pitchFamily="34" charset="-122"/>
              <a:sym typeface="Arial" charset="0"/>
            </a:endParaRPr>
          </a:p>
          <a:p>
            <a:pPr marL="685800" marR="0" lvl="1" indent="-228600" fontAlgn="base">
              <a:lnSpc>
                <a:spcPct val="150000"/>
              </a:lnSpc>
              <a:spcBef>
                <a:spcPts val="500"/>
              </a:spcBef>
              <a:spcAft>
                <a:spcPct val="0"/>
              </a:spcAft>
              <a:buClrTx/>
              <a:buSzTx/>
              <a:buFont typeface="Wingdings" charset="2"/>
              <a:buChar char="Ø"/>
              <a:defRPr/>
            </a:pPr>
            <a:r>
              <a:rPr lang="zh-CN" altLang="en-US" sz="2500" dirty="0">
                <a:latin typeface="Arial" charset="0"/>
                <a:ea typeface="微软雅黑" pitchFamily="34" charset="-122"/>
                <a:sym typeface="Arial" charset="0"/>
              </a:rPr>
              <a:t>排出车间的空气可进行净化，回收贵重原料，减少污染</a:t>
            </a:r>
            <a:endParaRPr lang="en-US" altLang="zh-CN" sz="2500" dirty="0">
              <a:latin typeface="Arial" charset="0"/>
              <a:ea typeface="微软雅黑" pitchFamily="34" charset="-122"/>
              <a:sym typeface="Arial" charset="0"/>
            </a:endParaRPr>
          </a:p>
          <a:p>
            <a:pPr marL="685800" marR="0" lvl="1" indent="-228600" fontAlgn="base">
              <a:lnSpc>
                <a:spcPct val="150000"/>
              </a:lnSpc>
              <a:spcBef>
                <a:spcPts val="500"/>
              </a:spcBef>
              <a:spcAft>
                <a:spcPct val="0"/>
              </a:spcAft>
              <a:buClrTx/>
              <a:buSzTx/>
              <a:buFont typeface="Wingdings" charset="2"/>
              <a:buChar char="Ø"/>
              <a:defRPr/>
            </a:pPr>
            <a:r>
              <a:rPr lang="zh-CN" altLang="en-US" sz="2500" dirty="0">
                <a:latin typeface="Arial" charset="0"/>
                <a:ea typeface="微软雅黑" pitchFamily="34" charset="-122"/>
                <a:sym typeface="Arial" charset="0"/>
              </a:rPr>
              <a:t>可将新鲜空气送到各个特定地点，并按需求分配空气量，还可将废气气体从工作地点直接排出。</a:t>
            </a:r>
            <a:endParaRPr lang="en-US" altLang="zh-CN" sz="2500" dirty="0">
              <a:latin typeface="Arial" charset="0"/>
              <a:ea typeface="微软雅黑" pitchFamily="34" charset="-122"/>
              <a:sym typeface="Arial" charset="0"/>
            </a:endParaRPr>
          </a:p>
          <a:p>
            <a:pPr marL="447675" marR="0" lvl="0" indent="-361950" algn="l" defTabSz="914400" rtl="0" eaLnBrk="1" fontAlgn="base" latinLnBrk="0" hangingPunct="1">
              <a:lnSpc>
                <a:spcPts val="1700"/>
              </a:lnSpc>
              <a:spcBef>
                <a:spcPts val="1800"/>
              </a:spcBef>
              <a:spcAft>
                <a:spcPct val="0"/>
              </a:spcAft>
              <a:buClrTx/>
              <a:buSzTx/>
              <a:buFontTx/>
              <a:buNone/>
              <a:defRPr/>
            </a:pPr>
            <a:endParaRPr kumimoji="0" lang="zh-CN" altLang="en-US" sz="2000" b="0" i="0" u="none" strike="noStrike" kern="0" cap="none" spc="0" normalizeH="0" baseline="0" noProof="0" dirty="0">
              <a:ln>
                <a:noFill/>
              </a:ln>
              <a:solidFill>
                <a:schemeClr val="tx1"/>
              </a:solidFill>
              <a:effectLst/>
              <a:uLnTx/>
              <a:uFillTx/>
              <a:latin typeface="Arial" charset="0"/>
              <a:ea typeface="微软雅黑" pitchFamily="34" charset="-122"/>
              <a:sym typeface="Arial" charset="0"/>
            </a:endParaRPr>
          </a:p>
        </p:txBody>
      </p:sp>
    </p:spTree>
  </p:cSld>
  <p:clrMapOvr>
    <a:masterClrMapping/>
  </p:clrMapOvr>
  <p:transition spd="med">
    <p:pull/>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624114" cy="119017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cxnSp>
        <p:nvCxnSpPr>
          <p:cNvPr id="18" name="直接连接符 17"/>
          <p:cNvCxnSpPr/>
          <p:nvPr/>
        </p:nvCxnSpPr>
        <p:spPr>
          <a:xfrm>
            <a:off x="624114" y="543840"/>
            <a:ext cx="6154057"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文本框 3"/>
          <p:cNvSpPr txBox="1"/>
          <p:nvPr/>
        </p:nvSpPr>
        <p:spPr>
          <a:xfrm>
            <a:off x="134985" y="564783"/>
            <a:ext cx="6032421" cy="711092"/>
          </a:xfrm>
          <a:prstGeom prst="rect">
            <a:avLst/>
          </a:prstGeom>
          <a:noFill/>
        </p:spPr>
        <p:txBody>
          <a:bodyPr wrap="none" rtlCol="0">
            <a:spAutoFit/>
          </a:bodyPr>
          <a:lstStyle/>
          <a:p>
            <a:pPr lvl="1">
              <a:lnSpc>
                <a:spcPct val="150000"/>
              </a:lnSpc>
            </a:pPr>
            <a:r>
              <a:rPr kumimoji="1" lang="zh-CN" altLang="en-US" sz="3000" b="1" dirty="0">
                <a:solidFill>
                  <a:srgbClr val="103154"/>
                </a:solidFill>
                <a:latin typeface="Arial" charset="0"/>
                <a:ea typeface="微软雅黑" pitchFamily="34" charset="-122"/>
                <a:sym typeface="Arial" charset="0"/>
              </a:rPr>
              <a:t>（三）职业病危害工程防护措施</a:t>
            </a:r>
          </a:p>
        </p:txBody>
      </p:sp>
      <p:sp>
        <p:nvSpPr>
          <p:cNvPr id="8" name="TextBox 7"/>
          <p:cNvSpPr txBox="1"/>
          <p:nvPr/>
        </p:nvSpPr>
        <p:spPr>
          <a:xfrm>
            <a:off x="7081537" y="537029"/>
            <a:ext cx="3905773" cy="553998"/>
          </a:xfrm>
          <a:prstGeom prst="rect">
            <a:avLst/>
          </a:prstGeom>
          <a:solidFill>
            <a:srgbClr val="00B050"/>
          </a:solidFill>
        </p:spPr>
        <p:txBody>
          <a:bodyPr wrap="square" rtlCol="0">
            <a:spAutoFit/>
          </a:bodyPr>
          <a:lstStyle/>
          <a:p>
            <a:pPr lvl="0" algn="ctr"/>
            <a:r>
              <a:rPr lang="zh-CN" altLang="en-US" sz="3000" b="1" dirty="0">
                <a:solidFill>
                  <a:schemeClr val="bg1"/>
                </a:solidFill>
                <a:latin typeface="Arial" charset="0"/>
                <a:ea typeface="微软雅黑" pitchFamily="34" charset="-122"/>
                <a:sym typeface="Arial" charset="0"/>
              </a:rPr>
              <a:t>全面通风</a:t>
            </a:r>
          </a:p>
        </p:txBody>
      </p:sp>
      <p:sp>
        <p:nvSpPr>
          <p:cNvPr id="2" name="矩形 1"/>
          <p:cNvSpPr/>
          <p:nvPr/>
        </p:nvSpPr>
        <p:spPr>
          <a:xfrm>
            <a:off x="914404" y="1607294"/>
            <a:ext cx="5863767" cy="4085734"/>
          </a:xfrm>
          <a:prstGeom prst="rect">
            <a:avLst/>
          </a:prstGeom>
        </p:spPr>
        <p:txBody>
          <a:bodyPr wrap="square">
            <a:spAutoFit/>
          </a:bodyPr>
          <a:lstStyle/>
          <a:p>
            <a:pPr marL="180975" indent="180975" fontAlgn="base">
              <a:lnSpc>
                <a:spcPct val="150000"/>
              </a:lnSpc>
              <a:spcBef>
                <a:spcPts val="1800"/>
              </a:spcBef>
              <a:spcAft>
                <a:spcPct val="0"/>
              </a:spcAft>
              <a:defRPr/>
            </a:pPr>
            <a:r>
              <a:rPr lang="zh-CN" altLang="en-US" sz="2400" dirty="0">
                <a:latin typeface="Arial" charset="0"/>
                <a:ea typeface="微软雅黑" pitchFamily="34" charset="-122"/>
                <a:sym typeface="Arial" charset="0"/>
              </a:rPr>
              <a:t>  全面通风是对整个厂房进行通风、换气，把清洁的新鲜空气不断送入车间，将车间空气中的有害物质浓度稀释，并将污染空气排到室外，使车间空气中有害物质浓度达到标准规定的容许浓度以下。</a:t>
            </a:r>
            <a:endParaRPr lang="en-US" altLang="zh-CN" sz="2400" dirty="0">
              <a:latin typeface="Arial" charset="0"/>
              <a:ea typeface="微软雅黑" pitchFamily="34" charset="-122"/>
              <a:sym typeface="Arial" charset="0"/>
            </a:endParaRPr>
          </a:p>
          <a:p>
            <a:pPr indent="447675" fontAlgn="base">
              <a:lnSpc>
                <a:spcPct val="150000"/>
              </a:lnSpc>
              <a:spcBef>
                <a:spcPts val="900"/>
              </a:spcBef>
              <a:spcAft>
                <a:spcPct val="0"/>
              </a:spcAft>
              <a:defRPr/>
            </a:pPr>
            <a:r>
              <a:rPr lang="zh-CN" altLang="en-US" sz="2400" dirty="0">
                <a:latin typeface="Arial" charset="0"/>
                <a:ea typeface="微软雅黑" pitchFamily="34" charset="-122"/>
                <a:sym typeface="Arial" charset="0"/>
              </a:rPr>
              <a:t> 适用于有害物质不能控制在车间内一定的范围，或污染源不固定的场所。</a:t>
            </a:r>
            <a:endParaRPr lang="en-US" altLang="zh-CN" sz="2400" dirty="0">
              <a:latin typeface="Arial" charset="0"/>
              <a:ea typeface="微软雅黑" pitchFamily="34" charset="-122"/>
              <a:sym typeface="Arial" charset="0"/>
            </a:endParaRPr>
          </a:p>
        </p:txBody>
      </p:sp>
      <p:pic>
        <p:nvPicPr>
          <p:cNvPr id="7" name="Picture 8"/>
          <p:cNvPicPr>
            <a:picLocks noChangeAspect="1"/>
          </p:cNvPicPr>
          <p:nvPr/>
        </p:nvPicPr>
        <p:blipFill>
          <a:blip r:embed="rId3"/>
          <a:stretch>
            <a:fillRect/>
          </a:stretch>
        </p:blipFill>
        <p:spPr>
          <a:xfrm>
            <a:off x="7081538" y="1734002"/>
            <a:ext cx="3926332" cy="3872464"/>
          </a:xfrm>
          <a:prstGeom prst="rect">
            <a:avLst/>
          </a:prstGeom>
          <a:noFill/>
          <a:ln w="9525">
            <a:noFill/>
          </a:ln>
        </p:spPr>
      </p:pic>
    </p:spTree>
  </p:cSld>
  <p:clrMapOvr>
    <a:masterClrMapping/>
  </p:clrMapOvr>
  <p:transition spd="med">
    <p:pull/>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624114" cy="119017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cxnSp>
        <p:nvCxnSpPr>
          <p:cNvPr id="18" name="直接连接符 17"/>
          <p:cNvCxnSpPr/>
          <p:nvPr/>
        </p:nvCxnSpPr>
        <p:spPr>
          <a:xfrm>
            <a:off x="624114" y="543840"/>
            <a:ext cx="6154057"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文本框 3"/>
          <p:cNvSpPr txBox="1"/>
          <p:nvPr/>
        </p:nvSpPr>
        <p:spPr>
          <a:xfrm>
            <a:off x="134985" y="564783"/>
            <a:ext cx="6032421" cy="711092"/>
          </a:xfrm>
          <a:prstGeom prst="rect">
            <a:avLst/>
          </a:prstGeom>
          <a:noFill/>
        </p:spPr>
        <p:txBody>
          <a:bodyPr wrap="none" rtlCol="0">
            <a:spAutoFit/>
          </a:bodyPr>
          <a:lstStyle/>
          <a:p>
            <a:pPr lvl="1">
              <a:lnSpc>
                <a:spcPct val="150000"/>
              </a:lnSpc>
            </a:pPr>
            <a:r>
              <a:rPr kumimoji="1" lang="zh-CN" altLang="en-US" sz="3000" b="1" dirty="0">
                <a:solidFill>
                  <a:srgbClr val="103154"/>
                </a:solidFill>
                <a:latin typeface="Arial" charset="0"/>
                <a:ea typeface="微软雅黑" pitchFamily="34" charset="-122"/>
                <a:sym typeface="Arial" charset="0"/>
              </a:rPr>
              <a:t>（三）职业病危害工程防护措施</a:t>
            </a:r>
          </a:p>
        </p:txBody>
      </p:sp>
      <p:sp>
        <p:nvSpPr>
          <p:cNvPr id="8" name="TextBox 7"/>
          <p:cNvSpPr txBox="1"/>
          <p:nvPr/>
        </p:nvSpPr>
        <p:spPr>
          <a:xfrm>
            <a:off x="7081537" y="537029"/>
            <a:ext cx="3905773" cy="553998"/>
          </a:xfrm>
          <a:prstGeom prst="rect">
            <a:avLst/>
          </a:prstGeom>
          <a:solidFill>
            <a:srgbClr val="00B050"/>
          </a:solidFill>
        </p:spPr>
        <p:txBody>
          <a:bodyPr wrap="square" rtlCol="0">
            <a:spAutoFit/>
          </a:bodyPr>
          <a:lstStyle/>
          <a:p>
            <a:pPr lvl="0" algn="ctr"/>
            <a:r>
              <a:rPr lang="zh-CN" altLang="en-US" sz="3000" b="1" dirty="0">
                <a:solidFill>
                  <a:schemeClr val="bg1"/>
                </a:solidFill>
                <a:latin typeface="Arial" charset="0"/>
                <a:ea typeface="微软雅黑" pitchFamily="34" charset="-122"/>
                <a:sym typeface="Arial" charset="0"/>
              </a:rPr>
              <a:t>局部通风</a:t>
            </a:r>
          </a:p>
        </p:txBody>
      </p:sp>
      <p:sp>
        <p:nvSpPr>
          <p:cNvPr id="2" name="矩形 1"/>
          <p:cNvSpPr/>
          <p:nvPr/>
        </p:nvSpPr>
        <p:spPr>
          <a:xfrm>
            <a:off x="1030522" y="1675328"/>
            <a:ext cx="10058391" cy="3580467"/>
          </a:xfrm>
          <a:prstGeom prst="rect">
            <a:avLst/>
          </a:prstGeom>
        </p:spPr>
        <p:txBody>
          <a:bodyPr wrap="square">
            <a:spAutoFit/>
          </a:bodyPr>
          <a:lstStyle/>
          <a:p>
            <a:pPr marL="180975" lvl="0" indent="360680" algn="just">
              <a:lnSpc>
                <a:spcPct val="150000"/>
              </a:lnSpc>
              <a:spcBef>
                <a:spcPts val="1800"/>
              </a:spcBef>
            </a:pPr>
            <a:r>
              <a:rPr lang="zh-CN" altLang="en-US" sz="2400" dirty="0">
                <a:latin typeface="Arial" charset="0"/>
                <a:ea typeface="微软雅黑" pitchFamily="34" charset="-122"/>
                <a:sym typeface="Arial" charset="0"/>
              </a:rPr>
              <a:t>  局部通风是利用局部气流，使局部工作地点不受有害物质的污染，建立良好的空气环境。即通过局部通风系统直接排除有害物质源附近的有害物质。</a:t>
            </a:r>
            <a:endParaRPr lang="en-US" altLang="zh-CN" sz="2400" dirty="0">
              <a:latin typeface="Arial" charset="0"/>
              <a:ea typeface="微软雅黑" pitchFamily="34" charset="-122"/>
              <a:sym typeface="Arial" charset="0"/>
            </a:endParaRPr>
          </a:p>
          <a:p>
            <a:pPr marL="180975" lvl="0" indent="360680" algn="just">
              <a:lnSpc>
                <a:spcPct val="150000"/>
              </a:lnSpc>
              <a:spcBef>
                <a:spcPts val="2800"/>
              </a:spcBef>
            </a:pPr>
            <a:r>
              <a:rPr lang="zh-CN" altLang="en-US" sz="2400" b="1" dirty="0">
                <a:latin typeface="Arial" charset="0"/>
                <a:ea typeface="微软雅黑" pitchFamily="34" charset="-122"/>
                <a:sym typeface="Arial" charset="0"/>
              </a:rPr>
              <a:t>优点：</a:t>
            </a:r>
            <a:r>
              <a:rPr lang="zh-CN" altLang="en-US" sz="2400" dirty="0">
                <a:latin typeface="Arial" charset="0"/>
                <a:ea typeface="微软雅黑" pitchFamily="34" charset="-122"/>
                <a:sym typeface="Arial" charset="0"/>
              </a:rPr>
              <a:t>风量小、控制效果好，所需资金相较全面通风小。</a:t>
            </a:r>
            <a:endParaRPr lang="en-US" altLang="zh-CN" sz="2400" dirty="0">
              <a:latin typeface="Arial" charset="0"/>
              <a:ea typeface="微软雅黑" pitchFamily="34" charset="-122"/>
              <a:sym typeface="Arial" charset="0"/>
            </a:endParaRPr>
          </a:p>
          <a:p>
            <a:pPr marL="180975" lvl="0" indent="360680" algn="just">
              <a:lnSpc>
                <a:spcPct val="150000"/>
              </a:lnSpc>
              <a:spcBef>
                <a:spcPts val="2800"/>
              </a:spcBef>
            </a:pPr>
            <a:r>
              <a:rPr lang="zh-CN" altLang="en-US" sz="2400" b="1" dirty="0">
                <a:latin typeface="Arial" charset="0"/>
                <a:ea typeface="微软雅黑" pitchFamily="34" charset="-122"/>
                <a:sym typeface="Arial" charset="0"/>
              </a:rPr>
              <a:t>分类：</a:t>
            </a:r>
            <a:r>
              <a:rPr lang="zh-CN" altLang="en-US" sz="2400" dirty="0">
                <a:latin typeface="Arial" charset="0"/>
                <a:ea typeface="微软雅黑" pitchFamily="34" charset="-122"/>
                <a:sym typeface="Arial" charset="0"/>
              </a:rPr>
              <a:t>局部排风（较常见）、局部送风</a:t>
            </a:r>
            <a:endParaRPr lang="en-US" altLang="zh-CN" sz="2400" dirty="0">
              <a:latin typeface="Arial" charset="0"/>
              <a:ea typeface="微软雅黑" pitchFamily="34" charset="-122"/>
              <a:sym typeface="Arial" charset="0"/>
            </a:endParaRPr>
          </a:p>
        </p:txBody>
      </p:sp>
    </p:spTree>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624114" cy="119017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cxnSp>
        <p:nvCxnSpPr>
          <p:cNvPr id="18" name="直接连接符 17"/>
          <p:cNvCxnSpPr/>
          <p:nvPr/>
        </p:nvCxnSpPr>
        <p:spPr>
          <a:xfrm>
            <a:off x="624114" y="543840"/>
            <a:ext cx="358140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文本框 3"/>
          <p:cNvSpPr txBox="1"/>
          <p:nvPr/>
        </p:nvSpPr>
        <p:spPr>
          <a:xfrm>
            <a:off x="817143" y="564783"/>
            <a:ext cx="1422184" cy="830997"/>
          </a:xfrm>
          <a:prstGeom prst="rect">
            <a:avLst/>
          </a:prstGeom>
          <a:noFill/>
        </p:spPr>
        <p:txBody>
          <a:bodyPr wrap="none" rtlCol="0">
            <a:spAutoFit/>
          </a:bodyPr>
          <a:lstStyle/>
          <a:p>
            <a:r>
              <a:rPr kumimoji="1" lang="zh-CN" altLang="en-US" sz="4800" b="1" dirty="0">
                <a:solidFill>
                  <a:srgbClr val="103154"/>
                </a:solidFill>
                <a:latin typeface="Arial" charset="0"/>
                <a:ea typeface="微软雅黑" pitchFamily="34" charset="-122"/>
                <a:sym typeface="Arial" charset="0"/>
              </a:rPr>
              <a:t>前言</a:t>
            </a:r>
          </a:p>
        </p:txBody>
      </p:sp>
      <p:sp>
        <p:nvSpPr>
          <p:cNvPr id="6" name="Oval 2"/>
          <p:cNvSpPr>
            <a:spLocks noChangeArrowheads="1"/>
          </p:cNvSpPr>
          <p:nvPr/>
        </p:nvSpPr>
        <p:spPr bwMode="auto">
          <a:xfrm>
            <a:off x="3065217" y="4870038"/>
            <a:ext cx="2895600" cy="1371600"/>
          </a:xfrm>
          <a:prstGeom prst="ellipse">
            <a:avLst/>
          </a:prstGeom>
          <a:solidFill>
            <a:srgbClr val="FFFF00"/>
          </a:solidFill>
          <a:ln w="9525">
            <a:noFill/>
            <a:rou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1600" b="1" i="0" u="none" strike="noStrike" kern="1200" cap="none" spc="0" normalizeH="0" baseline="0" noProof="0" dirty="0">
                <a:ln>
                  <a:noFill/>
                </a:ln>
                <a:effectLst/>
                <a:uLnTx/>
                <a:uFillTx/>
                <a:latin typeface="Arial" charset="0"/>
                <a:ea typeface="微软雅黑" pitchFamily="34" charset="-122"/>
                <a:cs typeface="楷体_GB2312"/>
                <a:sym typeface="Arial" charset="0"/>
              </a:rPr>
              <a:t>有毒有害作业</a:t>
            </a:r>
          </a:p>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1600" b="1" i="0" u="none" strike="noStrike" kern="1200" cap="none" spc="0" normalizeH="0" baseline="0" noProof="0" dirty="0">
                <a:ln>
                  <a:noFill/>
                </a:ln>
                <a:effectLst/>
                <a:uLnTx/>
                <a:uFillTx/>
                <a:latin typeface="Arial" charset="0"/>
                <a:ea typeface="微软雅黑" pitchFamily="34" charset="-122"/>
                <a:cs typeface="楷体_GB2312"/>
                <a:sym typeface="Arial" charset="0"/>
              </a:rPr>
              <a:t>用人单位</a:t>
            </a:r>
          </a:p>
        </p:txBody>
      </p:sp>
      <p:sp>
        <p:nvSpPr>
          <p:cNvPr id="7" name="Rectangle 3"/>
          <p:cNvSpPr>
            <a:spLocks noChangeArrowheads="1"/>
          </p:cNvSpPr>
          <p:nvPr/>
        </p:nvSpPr>
        <p:spPr bwMode="auto">
          <a:xfrm>
            <a:off x="2681514" y="3929742"/>
            <a:ext cx="1143000" cy="762000"/>
          </a:xfrm>
          <a:prstGeom prst="rect">
            <a:avLst/>
          </a:prstGeom>
          <a:solidFill>
            <a:schemeClr val="accent2"/>
          </a:solidFill>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1600" b="1" i="0" u="none" strike="noStrike" kern="1200" cap="none" spc="0" normalizeH="0" baseline="0" noProof="0" dirty="0">
                <a:ln>
                  <a:noFill/>
                </a:ln>
                <a:solidFill>
                  <a:schemeClr val="bg1"/>
                </a:solidFill>
                <a:effectLst/>
                <a:uLnTx/>
                <a:uFillTx/>
                <a:latin typeface="Arial" charset="0"/>
                <a:ea typeface="微软雅黑" pitchFamily="34" charset="-122"/>
                <a:cs typeface="楷体_GB2312"/>
                <a:sym typeface="Arial" charset="0"/>
              </a:rPr>
              <a:t>有害因素</a:t>
            </a:r>
          </a:p>
        </p:txBody>
      </p:sp>
      <p:sp>
        <p:nvSpPr>
          <p:cNvPr id="8" name="Rectangle 4"/>
          <p:cNvSpPr>
            <a:spLocks noChangeArrowheads="1"/>
          </p:cNvSpPr>
          <p:nvPr/>
        </p:nvSpPr>
        <p:spPr bwMode="auto">
          <a:xfrm>
            <a:off x="6709230" y="3853542"/>
            <a:ext cx="1219200" cy="838200"/>
          </a:xfrm>
          <a:prstGeom prst="rect">
            <a:avLst/>
          </a:prstGeom>
        </p:spPr>
        <p:style>
          <a:lnRef idx="0">
            <a:schemeClr val="accent2"/>
          </a:lnRef>
          <a:fillRef idx="3">
            <a:schemeClr val="accent2"/>
          </a:fillRef>
          <a:effectRef idx="3">
            <a:schemeClr val="accent2"/>
          </a:effectRef>
          <a:fontRef idx="minor">
            <a:schemeClr val="lt1"/>
          </a:fontRef>
        </p:style>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1600" b="1" i="0" u="none" strike="noStrike" kern="1200" cap="none" spc="0" normalizeH="0" baseline="0" noProof="0" dirty="0">
                <a:ln>
                  <a:noFill/>
                </a:ln>
                <a:solidFill>
                  <a:schemeClr val="bg1"/>
                </a:solidFill>
                <a:effectLst/>
                <a:uLnTx/>
                <a:uFillTx/>
                <a:latin typeface="Arial" charset="0"/>
                <a:ea typeface="微软雅黑" pitchFamily="34" charset="-122"/>
                <a:cs typeface="楷体_GB2312"/>
                <a:sym typeface="Arial" charset="0"/>
              </a:rPr>
              <a:t>作业人群</a:t>
            </a:r>
          </a:p>
        </p:txBody>
      </p:sp>
      <p:sp>
        <p:nvSpPr>
          <p:cNvPr id="9" name="Oval 5"/>
          <p:cNvSpPr>
            <a:spLocks noChangeArrowheads="1"/>
          </p:cNvSpPr>
          <p:nvPr/>
        </p:nvSpPr>
        <p:spPr bwMode="auto">
          <a:xfrm>
            <a:off x="1538514" y="2253342"/>
            <a:ext cx="1447800" cy="762000"/>
          </a:xfrm>
          <a:prstGeom prst="ellipse">
            <a:avLst/>
          </a:prstGeom>
          <a:solidFill>
            <a:schemeClr val="accent1"/>
          </a:solidFill>
        </p:spPr>
        <p:style>
          <a:lnRef idx="0">
            <a:schemeClr val="accent1"/>
          </a:lnRef>
          <a:fillRef idx="3">
            <a:schemeClr val="accent1"/>
          </a:fillRef>
          <a:effectRef idx="3">
            <a:schemeClr val="accent1"/>
          </a:effectRef>
          <a:fontRef idx="minor">
            <a:schemeClr val="lt1"/>
          </a:fontRef>
        </p:style>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1600" b="1" i="0" u="none" strike="noStrike" kern="1200" cap="none" spc="0" normalizeH="0" baseline="0" noProof="0" dirty="0">
                <a:ln>
                  <a:noFill/>
                </a:ln>
                <a:solidFill>
                  <a:schemeClr val="bg1"/>
                </a:solidFill>
                <a:effectLst/>
                <a:uLnTx/>
                <a:uFillTx/>
                <a:latin typeface="Arial" charset="0"/>
                <a:ea typeface="微软雅黑" pitchFamily="34" charset="-122"/>
                <a:cs typeface="楷体_GB2312"/>
                <a:sym typeface="Arial" charset="0"/>
              </a:rPr>
              <a:t>识别</a:t>
            </a:r>
          </a:p>
        </p:txBody>
      </p:sp>
      <p:sp>
        <p:nvSpPr>
          <p:cNvPr id="10" name="Oval 6"/>
          <p:cNvSpPr>
            <a:spLocks noChangeArrowheads="1"/>
          </p:cNvSpPr>
          <p:nvPr/>
        </p:nvSpPr>
        <p:spPr bwMode="auto">
          <a:xfrm>
            <a:off x="3214914" y="2634342"/>
            <a:ext cx="1447800" cy="762000"/>
          </a:xfrm>
          <a:prstGeom prst="ellipse">
            <a:avLst/>
          </a:prstGeom>
        </p:spPr>
        <p:style>
          <a:lnRef idx="0">
            <a:schemeClr val="accent1"/>
          </a:lnRef>
          <a:fillRef idx="3">
            <a:schemeClr val="accent1"/>
          </a:fillRef>
          <a:effectRef idx="3">
            <a:schemeClr val="accent1"/>
          </a:effectRef>
          <a:fontRef idx="minor">
            <a:schemeClr val="lt1"/>
          </a:fontRef>
        </p:style>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1600" b="1" i="0" u="none" strike="noStrike" kern="1200" cap="none" spc="0" normalizeH="0" baseline="0" noProof="0" dirty="0">
                <a:ln>
                  <a:noFill/>
                </a:ln>
                <a:solidFill>
                  <a:schemeClr val="bg1"/>
                </a:solidFill>
                <a:effectLst/>
                <a:uLnTx/>
                <a:uFillTx/>
                <a:latin typeface="Arial" charset="0"/>
                <a:ea typeface="微软雅黑" pitchFamily="34" charset="-122"/>
                <a:cs typeface="楷体_GB2312"/>
                <a:sym typeface="Arial" charset="0"/>
              </a:rPr>
              <a:t>评价</a:t>
            </a:r>
          </a:p>
        </p:txBody>
      </p:sp>
      <p:sp>
        <p:nvSpPr>
          <p:cNvPr id="11" name="Oval 7"/>
          <p:cNvSpPr>
            <a:spLocks noChangeArrowheads="1"/>
          </p:cNvSpPr>
          <p:nvPr/>
        </p:nvSpPr>
        <p:spPr bwMode="auto">
          <a:xfrm>
            <a:off x="4586514" y="3015342"/>
            <a:ext cx="1447800" cy="762000"/>
          </a:xfrm>
          <a:prstGeom prst="ellipse">
            <a:avLst/>
          </a:prstGeom>
        </p:spPr>
        <p:style>
          <a:lnRef idx="0">
            <a:schemeClr val="accent1"/>
          </a:lnRef>
          <a:fillRef idx="3">
            <a:schemeClr val="accent1"/>
          </a:fillRef>
          <a:effectRef idx="3">
            <a:schemeClr val="accent1"/>
          </a:effectRef>
          <a:fontRef idx="minor">
            <a:schemeClr val="lt1"/>
          </a:fontRef>
        </p:style>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1600" b="1" i="0" u="none" strike="noStrike" kern="1200" cap="none" spc="0" normalizeH="0" baseline="0" noProof="0" dirty="0">
                <a:ln>
                  <a:noFill/>
                </a:ln>
                <a:solidFill>
                  <a:schemeClr val="bg1"/>
                </a:solidFill>
                <a:effectLst/>
                <a:uLnTx/>
                <a:uFillTx/>
                <a:latin typeface="Arial" charset="0"/>
                <a:ea typeface="微软雅黑" pitchFamily="34" charset="-122"/>
                <a:cs typeface="楷体_GB2312"/>
                <a:sym typeface="Arial" charset="0"/>
              </a:rPr>
              <a:t>控制</a:t>
            </a:r>
          </a:p>
        </p:txBody>
      </p:sp>
      <p:sp>
        <p:nvSpPr>
          <p:cNvPr id="12" name="Line 8"/>
          <p:cNvSpPr/>
          <p:nvPr/>
        </p:nvSpPr>
        <p:spPr>
          <a:xfrm>
            <a:off x="1984602" y="2997880"/>
            <a:ext cx="609600" cy="990600"/>
          </a:xfrm>
          <a:prstGeom prst="line">
            <a:avLst/>
          </a:prstGeom>
          <a:ln w="28575" cap="flat" cmpd="sng">
            <a:solidFill>
              <a:schemeClr val="accent1"/>
            </a:solidFill>
            <a:prstDash val="solid"/>
            <a:headEnd type="none" w="med" len="med"/>
            <a:tailEnd type="triangle" w="med" len="med"/>
          </a:ln>
        </p:spPr>
        <p:txBody>
          <a:bodyPr/>
          <a:lstStyle/>
          <a:p>
            <a:endParaRPr lang="zh-CN" altLang="en-US">
              <a:latin typeface="Arial" charset="0"/>
              <a:ea typeface="微软雅黑" pitchFamily="34" charset="-122"/>
              <a:sym typeface="Arial" charset="0"/>
            </a:endParaRPr>
          </a:p>
        </p:txBody>
      </p:sp>
      <p:sp>
        <p:nvSpPr>
          <p:cNvPr id="13" name="Line 9"/>
          <p:cNvSpPr/>
          <p:nvPr/>
        </p:nvSpPr>
        <p:spPr>
          <a:xfrm flipH="1">
            <a:off x="3367314" y="3396342"/>
            <a:ext cx="152400" cy="533400"/>
          </a:xfrm>
          <a:prstGeom prst="line">
            <a:avLst/>
          </a:prstGeom>
          <a:ln w="28575" cap="flat" cmpd="sng">
            <a:solidFill>
              <a:schemeClr val="accent1"/>
            </a:solidFill>
            <a:prstDash val="solid"/>
            <a:headEnd type="none" w="med" len="med"/>
            <a:tailEnd type="triangle" w="med" len="med"/>
          </a:ln>
        </p:spPr>
        <p:txBody>
          <a:bodyPr/>
          <a:lstStyle/>
          <a:p>
            <a:endParaRPr lang="zh-CN" altLang="en-US">
              <a:latin typeface="Arial" charset="0"/>
              <a:ea typeface="微软雅黑" pitchFamily="34" charset="-122"/>
              <a:sym typeface="Arial" charset="0"/>
            </a:endParaRPr>
          </a:p>
        </p:txBody>
      </p:sp>
      <p:sp>
        <p:nvSpPr>
          <p:cNvPr id="14" name="Line 10"/>
          <p:cNvSpPr/>
          <p:nvPr/>
        </p:nvSpPr>
        <p:spPr>
          <a:xfrm flipH="1">
            <a:off x="3824514" y="3701142"/>
            <a:ext cx="990600" cy="457200"/>
          </a:xfrm>
          <a:prstGeom prst="line">
            <a:avLst/>
          </a:prstGeom>
          <a:ln w="28575" cap="flat" cmpd="sng">
            <a:solidFill>
              <a:schemeClr val="accent1"/>
            </a:solidFill>
            <a:prstDash val="solid"/>
            <a:headEnd type="none" w="med" len="med"/>
            <a:tailEnd type="triangle" w="med" len="med"/>
          </a:ln>
        </p:spPr>
        <p:txBody>
          <a:bodyPr/>
          <a:lstStyle/>
          <a:p>
            <a:endParaRPr lang="zh-CN" altLang="en-US">
              <a:latin typeface="Arial" charset="0"/>
              <a:ea typeface="微软雅黑" pitchFamily="34" charset="-122"/>
              <a:sym typeface="Arial" charset="0"/>
            </a:endParaRPr>
          </a:p>
        </p:txBody>
      </p:sp>
      <p:sp>
        <p:nvSpPr>
          <p:cNvPr id="15" name="AutoShape 11"/>
          <p:cNvSpPr>
            <a:spLocks noChangeArrowheads="1"/>
          </p:cNvSpPr>
          <p:nvPr/>
        </p:nvSpPr>
        <p:spPr bwMode="auto">
          <a:xfrm>
            <a:off x="4151088" y="4234542"/>
            <a:ext cx="2362200" cy="228600"/>
          </a:xfrm>
          <a:prstGeom prst="notchedRightArrow">
            <a:avLst>
              <a:gd name="adj1" fmla="val 50000"/>
              <a:gd name="adj2" fmla="val 258333"/>
            </a:avLst>
          </a:prstGeom>
        </p:spPr>
        <p:style>
          <a:lnRef idx="0">
            <a:schemeClr val="accent2"/>
          </a:lnRef>
          <a:fillRef idx="3">
            <a:schemeClr val="accent2"/>
          </a:fillRef>
          <a:effectRef idx="3">
            <a:schemeClr val="accent2"/>
          </a:effectRef>
          <a:fontRef idx="minor">
            <a:schemeClr val="lt1"/>
          </a:fontRef>
        </p:style>
        <p:txBody>
          <a:bodyPr wrap="none" anchor="ctr"/>
          <a:lstStyle>
            <a:lvl1pPr marL="0" lvl="0"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charset="0"/>
                <a:ea typeface="宋体" charset="-122"/>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charset="0"/>
                <a:ea typeface="宋体" charset="-122"/>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charset="0"/>
                <a:ea typeface="宋体" charset="-122"/>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charset="0"/>
                <a:ea typeface="宋体" charset="-122"/>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charset="0"/>
                <a:ea typeface="宋体" charset="-122"/>
              </a:defRPr>
            </a:lvl5pPr>
          </a:lstStyle>
          <a:p>
            <a:pPr lvl="0" eaLnBrk="1" hangingPunct="1"/>
            <a:endParaRPr lang="zh-CN" altLang="zh-CN" sz="1400" dirty="0">
              <a:solidFill>
                <a:schemeClr val="bg1"/>
              </a:solidFill>
              <a:latin typeface="Arial" charset="0"/>
              <a:ea typeface="微软雅黑" pitchFamily="34" charset="-122"/>
              <a:sym typeface="Arial" charset="0"/>
            </a:endParaRPr>
          </a:p>
        </p:txBody>
      </p:sp>
      <p:sp>
        <p:nvSpPr>
          <p:cNvPr id="17" name="Rectangle 12"/>
          <p:cNvSpPr>
            <a:spLocks noChangeArrowheads="1"/>
          </p:cNvSpPr>
          <p:nvPr/>
        </p:nvSpPr>
        <p:spPr bwMode="auto">
          <a:xfrm>
            <a:off x="3976914" y="1796142"/>
            <a:ext cx="1905000" cy="533400"/>
          </a:xfrm>
          <a:prstGeom prst="rect">
            <a:avLst/>
          </a:prstGeom>
        </p:spPr>
        <p:style>
          <a:lnRef idx="0">
            <a:schemeClr val="accent2"/>
          </a:lnRef>
          <a:fillRef idx="3">
            <a:schemeClr val="accent2"/>
          </a:fillRef>
          <a:effectRef idx="3">
            <a:schemeClr val="accent2"/>
          </a:effectRef>
          <a:fontRef idx="minor">
            <a:schemeClr val="lt1"/>
          </a:fontRef>
        </p:style>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1600" b="1" i="0" u="none" strike="noStrike" kern="1200" cap="none" spc="0" normalizeH="0" baseline="0" noProof="0" dirty="0">
                <a:ln>
                  <a:noFill/>
                </a:ln>
                <a:solidFill>
                  <a:schemeClr val="bg1"/>
                </a:solidFill>
                <a:effectLst/>
                <a:uLnTx/>
                <a:uFillTx/>
                <a:latin typeface="Arial" charset="0"/>
                <a:ea typeface="微软雅黑" pitchFamily="34" charset="-122"/>
                <a:cs typeface="楷体_GB2312"/>
                <a:sym typeface="Arial" charset="0"/>
              </a:rPr>
              <a:t>一级预防</a:t>
            </a:r>
          </a:p>
        </p:txBody>
      </p:sp>
      <p:sp>
        <p:nvSpPr>
          <p:cNvPr id="19" name="Line 13"/>
          <p:cNvSpPr/>
          <p:nvPr/>
        </p:nvSpPr>
        <p:spPr>
          <a:xfrm flipH="1">
            <a:off x="4053114" y="2329542"/>
            <a:ext cx="228600" cy="304800"/>
          </a:xfrm>
          <a:prstGeom prst="line">
            <a:avLst/>
          </a:prstGeom>
          <a:ln w="28575" cap="flat" cmpd="sng">
            <a:solidFill>
              <a:schemeClr val="accent1"/>
            </a:solidFill>
            <a:prstDash val="solid"/>
            <a:headEnd type="none" w="med" len="med"/>
            <a:tailEnd type="none" w="med" len="med"/>
          </a:ln>
        </p:spPr>
        <p:txBody>
          <a:bodyPr/>
          <a:lstStyle/>
          <a:p>
            <a:endParaRPr lang="zh-CN" altLang="en-US">
              <a:latin typeface="Arial" charset="0"/>
              <a:ea typeface="微软雅黑" pitchFamily="34" charset="-122"/>
              <a:sym typeface="Arial" charset="0"/>
            </a:endParaRPr>
          </a:p>
        </p:txBody>
      </p:sp>
      <p:sp>
        <p:nvSpPr>
          <p:cNvPr id="20" name="Line 14"/>
          <p:cNvSpPr/>
          <p:nvPr/>
        </p:nvSpPr>
        <p:spPr>
          <a:xfrm>
            <a:off x="5272314" y="2329542"/>
            <a:ext cx="0" cy="685800"/>
          </a:xfrm>
          <a:prstGeom prst="line">
            <a:avLst/>
          </a:prstGeom>
          <a:ln w="28575" cap="flat" cmpd="sng">
            <a:solidFill>
              <a:schemeClr val="accent1"/>
            </a:solidFill>
            <a:prstDash val="solid"/>
            <a:headEnd type="none" w="med" len="med"/>
            <a:tailEnd type="none" w="med" len="med"/>
          </a:ln>
        </p:spPr>
        <p:txBody>
          <a:bodyPr/>
          <a:lstStyle/>
          <a:p>
            <a:endParaRPr lang="zh-CN" altLang="en-US">
              <a:latin typeface="Arial" charset="0"/>
              <a:ea typeface="微软雅黑" pitchFamily="34" charset="-122"/>
              <a:sym typeface="Arial" charset="0"/>
            </a:endParaRPr>
          </a:p>
        </p:txBody>
      </p:sp>
      <p:sp>
        <p:nvSpPr>
          <p:cNvPr id="21" name="Oval 15"/>
          <p:cNvSpPr>
            <a:spLocks noChangeArrowheads="1"/>
          </p:cNvSpPr>
          <p:nvPr/>
        </p:nvSpPr>
        <p:spPr bwMode="auto">
          <a:xfrm>
            <a:off x="6415314" y="3015342"/>
            <a:ext cx="1143000" cy="533400"/>
          </a:xfrm>
          <a:prstGeom prst="ellipse">
            <a:avLst/>
          </a:prstGeom>
          <a:solidFill>
            <a:schemeClr val="accent4"/>
          </a:solidFill>
          <a:ln>
            <a:solidFill>
              <a:schemeClr val="accent4"/>
            </a:solidFill>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1600" b="1" i="0" u="none" strike="noStrike" kern="1200" cap="none" spc="0" normalizeH="0" baseline="0" noProof="0" dirty="0">
                <a:ln>
                  <a:noFill/>
                </a:ln>
                <a:solidFill>
                  <a:schemeClr val="bg1"/>
                </a:solidFill>
                <a:effectLst/>
                <a:uLnTx/>
                <a:uFillTx/>
                <a:latin typeface="Arial" charset="0"/>
                <a:ea typeface="微软雅黑" pitchFamily="34" charset="-122"/>
                <a:cs typeface="楷体_GB2312"/>
                <a:sym typeface="Arial" charset="0"/>
              </a:rPr>
              <a:t>早发现</a:t>
            </a:r>
          </a:p>
        </p:txBody>
      </p:sp>
      <p:sp>
        <p:nvSpPr>
          <p:cNvPr id="22" name="Oval 16"/>
          <p:cNvSpPr/>
          <p:nvPr/>
        </p:nvSpPr>
        <p:spPr>
          <a:xfrm>
            <a:off x="7786914" y="2710542"/>
            <a:ext cx="1143000" cy="609600"/>
          </a:xfrm>
          <a:prstGeom prst="ellipse">
            <a:avLst/>
          </a:prstGeom>
          <a:solidFill>
            <a:schemeClr val="accent4"/>
          </a:solidFill>
          <a:ln w="9525" cap="flat" cmpd="sng">
            <a:solidFill>
              <a:schemeClr val="accent4"/>
            </a:solidFill>
            <a:prstDash val="solid"/>
            <a:headEnd type="none" w="med" len="med"/>
            <a:tailEnd type="none" w="med" len="med"/>
          </a:ln>
        </p:spPr>
        <p:txBody>
          <a:bodyPr wrap="none" anchor="ctr"/>
          <a:lstStyle/>
          <a:p>
            <a:pPr lvl="0" algn="ctr" eaLnBrk="1" hangingPunct="1"/>
            <a:r>
              <a:rPr lang="zh-CN" altLang="en-US" sz="1600" b="1" dirty="0">
                <a:solidFill>
                  <a:schemeClr val="bg1"/>
                </a:solidFill>
                <a:latin typeface="Arial" charset="0"/>
                <a:ea typeface="微软雅黑" pitchFamily="34" charset="-122"/>
                <a:sym typeface="Arial" charset="0"/>
              </a:rPr>
              <a:t>早诊断</a:t>
            </a:r>
          </a:p>
        </p:txBody>
      </p:sp>
      <p:sp>
        <p:nvSpPr>
          <p:cNvPr id="23" name="Oval 17"/>
          <p:cNvSpPr>
            <a:spLocks noChangeArrowheads="1"/>
          </p:cNvSpPr>
          <p:nvPr/>
        </p:nvSpPr>
        <p:spPr bwMode="auto">
          <a:xfrm>
            <a:off x="8777514" y="2100942"/>
            <a:ext cx="1371600" cy="685800"/>
          </a:xfrm>
          <a:prstGeom prst="ellipse">
            <a:avLst/>
          </a:prstGeom>
          <a:solidFill>
            <a:schemeClr val="accent4"/>
          </a:solidFill>
          <a:ln w="9525">
            <a:solidFill>
              <a:schemeClr val="accent4"/>
            </a:solidFill>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1600" b="1" i="0" u="none" strike="noStrike" kern="1200" cap="none" spc="0" normalizeH="0" baseline="0" noProof="0" dirty="0">
                <a:ln>
                  <a:noFill/>
                </a:ln>
                <a:solidFill>
                  <a:schemeClr val="bg1"/>
                </a:solidFill>
                <a:effectLst/>
                <a:uLnTx/>
                <a:uFillTx/>
                <a:latin typeface="Arial" charset="0"/>
                <a:ea typeface="微软雅黑" pitchFamily="34" charset="-122"/>
                <a:cs typeface="楷体_GB2312"/>
                <a:sym typeface="Arial" charset="0"/>
              </a:rPr>
              <a:t>早处理</a:t>
            </a:r>
          </a:p>
        </p:txBody>
      </p:sp>
      <p:sp>
        <p:nvSpPr>
          <p:cNvPr id="24" name="Line 18"/>
          <p:cNvSpPr/>
          <p:nvPr/>
        </p:nvSpPr>
        <p:spPr>
          <a:xfrm>
            <a:off x="7482114" y="3396342"/>
            <a:ext cx="1295400" cy="609600"/>
          </a:xfrm>
          <a:prstGeom prst="line">
            <a:avLst/>
          </a:prstGeom>
          <a:ln w="28575" cap="flat" cmpd="sng">
            <a:solidFill>
              <a:schemeClr val="accent4"/>
            </a:solidFill>
            <a:prstDash val="solid"/>
            <a:headEnd type="none" w="med" len="med"/>
            <a:tailEnd type="triangle" w="med" len="med"/>
          </a:ln>
        </p:spPr>
        <p:txBody>
          <a:bodyPr/>
          <a:lstStyle/>
          <a:p>
            <a:endParaRPr lang="zh-CN" altLang="en-US">
              <a:latin typeface="Arial" charset="0"/>
              <a:ea typeface="微软雅黑" pitchFamily="34" charset="-122"/>
              <a:sym typeface="Arial" charset="0"/>
            </a:endParaRPr>
          </a:p>
        </p:txBody>
      </p:sp>
      <p:sp>
        <p:nvSpPr>
          <p:cNvPr id="25" name="Line 19"/>
          <p:cNvSpPr/>
          <p:nvPr/>
        </p:nvSpPr>
        <p:spPr>
          <a:xfrm>
            <a:off x="8537802" y="3285217"/>
            <a:ext cx="696912" cy="568325"/>
          </a:xfrm>
          <a:prstGeom prst="line">
            <a:avLst/>
          </a:prstGeom>
          <a:ln w="28575" cap="flat" cmpd="sng">
            <a:solidFill>
              <a:schemeClr val="accent4"/>
            </a:solidFill>
            <a:prstDash val="solid"/>
            <a:headEnd type="none" w="med" len="med"/>
            <a:tailEnd type="triangle" w="med" len="med"/>
          </a:ln>
        </p:spPr>
        <p:txBody>
          <a:bodyPr/>
          <a:lstStyle/>
          <a:p>
            <a:endParaRPr lang="zh-CN" altLang="en-US">
              <a:latin typeface="Arial" charset="0"/>
              <a:ea typeface="微软雅黑" pitchFamily="34" charset="-122"/>
              <a:sym typeface="Arial" charset="0"/>
            </a:endParaRPr>
          </a:p>
        </p:txBody>
      </p:sp>
      <p:sp>
        <p:nvSpPr>
          <p:cNvPr id="26" name="Line 20"/>
          <p:cNvSpPr/>
          <p:nvPr/>
        </p:nvSpPr>
        <p:spPr>
          <a:xfrm>
            <a:off x="9645877" y="2781980"/>
            <a:ext cx="46037" cy="1147762"/>
          </a:xfrm>
          <a:prstGeom prst="line">
            <a:avLst/>
          </a:prstGeom>
          <a:ln w="28575" cap="flat" cmpd="sng">
            <a:solidFill>
              <a:schemeClr val="accent4"/>
            </a:solidFill>
            <a:prstDash val="solid"/>
            <a:headEnd type="none" w="med" len="med"/>
            <a:tailEnd type="triangle" w="med" len="med"/>
          </a:ln>
        </p:spPr>
        <p:txBody>
          <a:bodyPr/>
          <a:lstStyle/>
          <a:p>
            <a:endParaRPr lang="zh-CN" altLang="en-US">
              <a:latin typeface="Arial" charset="0"/>
              <a:ea typeface="微软雅黑" pitchFamily="34" charset="-122"/>
              <a:sym typeface="Arial" charset="0"/>
            </a:endParaRPr>
          </a:p>
        </p:txBody>
      </p:sp>
      <p:sp>
        <p:nvSpPr>
          <p:cNvPr id="27" name="Oval 21"/>
          <p:cNvSpPr>
            <a:spLocks noChangeArrowheads="1"/>
          </p:cNvSpPr>
          <p:nvPr/>
        </p:nvSpPr>
        <p:spPr bwMode="auto">
          <a:xfrm>
            <a:off x="8625114" y="3853542"/>
            <a:ext cx="1447800" cy="1143000"/>
          </a:xfrm>
          <a:prstGeom prst="ellipse">
            <a:avLst/>
          </a:prstGeom>
          <a:solidFill>
            <a:schemeClr val="accent2"/>
          </a:solidFill>
        </p:spPr>
        <p:style>
          <a:lnRef idx="0">
            <a:schemeClr val="accent2"/>
          </a:lnRef>
          <a:fillRef idx="3">
            <a:schemeClr val="accent2"/>
          </a:fillRef>
          <a:effectRef idx="3">
            <a:schemeClr val="accent2"/>
          </a:effectRef>
          <a:fontRef idx="minor">
            <a:schemeClr val="lt1"/>
          </a:fontRef>
        </p:style>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1600" b="1" i="0" u="none" strike="noStrike" kern="1200" cap="none" spc="0" normalizeH="0" baseline="0" noProof="0" dirty="0">
                <a:ln>
                  <a:noFill/>
                </a:ln>
                <a:solidFill>
                  <a:schemeClr val="bg1"/>
                </a:solidFill>
                <a:effectLst/>
                <a:uLnTx/>
                <a:uFillTx/>
                <a:latin typeface="Arial" charset="0"/>
                <a:ea typeface="微软雅黑" pitchFamily="34" charset="-122"/>
                <a:cs typeface="楷体_GB2312"/>
                <a:sym typeface="Arial" charset="0"/>
              </a:rPr>
              <a:t>职业病与</a:t>
            </a:r>
          </a:p>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1600" b="1" i="0" u="none" strike="noStrike" kern="1200" cap="none" spc="0" normalizeH="0" baseline="0" noProof="0" dirty="0">
                <a:ln>
                  <a:noFill/>
                </a:ln>
                <a:solidFill>
                  <a:schemeClr val="bg1"/>
                </a:solidFill>
                <a:effectLst/>
                <a:uLnTx/>
                <a:uFillTx/>
                <a:latin typeface="Arial" charset="0"/>
                <a:ea typeface="微软雅黑" pitchFamily="34" charset="-122"/>
                <a:cs typeface="楷体_GB2312"/>
                <a:sym typeface="Arial" charset="0"/>
              </a:rPr>
              <a:t>职业多发病</a:t>
            </a:r>
          </a:p>
        </p:txBody>
      </p:sp>
      <p:sp>
        <p:nvSpPr>
          <p:cNvPr id="28" name="AutoShape 22"/>
          <p:cNvSpPr>
            <a:spLocks noChangeArrowheads="1"/>
          </p:cNvSpPr>
          <p:nvPr/>
        </p:nvSpPr>
        <p:spPr bwMode="auto">
          <a:xfrm>
            <a:off x="8091714" y="4310742"/>
            <a:ext cx="381000" cy="228600"/>
          </a:xfrm>
          <a:prstGeom prst="notchedRightArrow">
            <a:avLst>
              <a:gd name="adj1" fmla="val 50000"/>
              <a:gd name="adj2" fmla="val 41667"/>
            </a:avLst>
          </a:prstGeom>
        </p:spPr>
        <p:style>
          <a:lnRef idx="0">
            <a:schemeClr val="accent2"/>
          </a:lnRef>
          <a:fillRef idx="3">
            <a:schemeClr val="accent2"/>
          </a:fillRef>
          <a:effectRef idx="3">
            <a:schemeClr val="accent2"/>
          </a:effectRef>
          <a:fontRef idx="minor">
            <a:schemeClr val="lt1"/>
          </a:fontRef>
        </p:style>
        <p:txBody>
          <a:bodyPr wrap="none" anchor="ctr"/>
          <a:lstStyle>
            <a:lvl1pPr marL="0" lvl="0"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charset="0"/>
                <a:ea typeface="宋体" charset="-122"/>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charset="0"/>
                <a:ea typeface="宋体" charset="-122"/>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charset="0"/>
                <a:ea typeface="宋体" charset="-122"/>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charset="0"/>
                <a:ea typeface="宋体" charset="-122"/>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charset="0"/>
                <a:ea typeface="宋体" charset="-122"/>
              </a:defRPr>
            </a:lvl5pPr>
          </a:lstStyle>
          <a:p>
            <a:pPr lvl="0" eaLnBrk="1" hangingPunct="1"/>
            <a:endParaRPr lang="zh-CN" altLang="zh-CN" sz="1400" dirty="0">
              <a:solidFill>
                <a:schemeClr val="bg1"/>
              </a:solidFill>
              <a:latin typeface="Arial" charset="0"/>
              <a:ea typeface="微软雅黑" pitchFamily="34" charset="-122"/>
              <a:sym typeface="Arial" charset="0"/>
            </a:endParaRPr>
          </a:p>
        </p:txBody>
      </p:sp>
      <p:sp>
        <p:nvSpPr>
          <p:cNvPr id="29" name="Rectangle 23"/>
          <p:cNvSpPr>
            <a:spLocks noChangeArrowheads="1"/>
          </p:cNvSpPr>
          <p:nvPr/>
        </p:nvSpPr>
        <p:spPr bwMode="auto">
          <a:xfrm>
            <a:off x="6491514" y="1796142"/>
            <a:ext cx="1752600" cy="533400"/>
          </a:xfrm>
          <a:prstGeom prst="rect">
            <a:avLst/>
          </a:prstGeom>
          <a:solidFill>
            <a:schemeClr val="accent2"/>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1600" b="1" i="0" u="none" strike="noStrike" kern="1200" cap="none" spc="0" normalizeH="0" baseline="0" noProof="0" dirty="0">
                <a:ln>
                  <a:noFill/>
                </a:ln>
                <a:solidFill>
                  <a:schemeClr val="bg1"/>
                </a:solidFill>
                <a:effectLst/>
                <a:uLnTx/>
                <a:uFillTx/>
                <a:latin typeface="Arial" charset="0"/>
                <a:ea typeface="微软雅黑" pitchFamily="34" charset="-122"/>
                <a:cs typeface="楷体_GB2312"/>
                <a:sym typeface="Arial" charset="0"/>
              </a:rPr>
              <a:t>二级预防</a:t>
            </a:r>
          </a:p>
        </p:txBody>
      </p:sp>
      <p:sp>
        <p:nvSpPr>
          <p:cNvPr id="30" name="Line 24"/>
          <p:cNvSpPr/>
          <p:nvPr/>
        </p:nvSpPr>
        <p:spPr>
          <a:xfrm>
            <a:off x="7024914" y="2329542"/>
            <a:ext cx="0" cy="685800"/>
          </a:xfrm>
          <a:prstGeom prst="line">
            <a:avLst/>
          </a:prstGeom>
          <a:ln w="28575" cap="flat" cmpd="sng">
            <a:solidFill>
              <a:schemeClr val="accent4"/>
            </a:solidFill>
            <a:prstDash val="solid"/>
            <a:headEnd type="none" w="med" len="med"/>
            <a:tailEnd type="none" w="med" len="med"/>
          </a:ln>
        </p:spPr>
        <p:txBody>
          <a:bodyPr/>
          <a:lstStyle/>
          <a:p>
            <a:endParaRPr lang="zh-CN" altLang="en-US">
              <a:latin typeface="Arial" charset="0"/>
              <a:ea typeface="微软雅黑" pitchFamily="34" charset="-122"/>
              <a:sym typeface="Arial" charset="0"/>
            </a:endParaRPr>
          </a:p>
        </p:txBody>
      </p:sp>
      <p:sp>
        <p:nvSpPr>
          <p:cNvPr id="31" name="Line 25"/>
          <p:cNvSpPr/>
          <p:nvPr/>
        </p:nvSpPr>
        <p:spPr>
          <a:xfrm>
            <a:off x="7558314" y="2329542"/>
            <a:ext cx="474663" cy="452438"/>
          </a:xfrm>
          <a:prstGeom prst="line">
            <a:avLst/>
          </a:prstGeom>
          <a:ln w="28575" cap="flat" cmpd="sng">
            <a:solidFill>
              <a:schemeClr val="accent4"/>
            </a:solidFill>
            <a:prstDash val="solid"/>
            <a:headEnd type="none" w="med" len="med"/>
            <a:tailEnd type="none" w="med" len="med"/>
          </a:ln>
        </p:spPr>
        <p:txBody>
          <a:bodyPr/>
          <a:lstStyle/>
          <a:p>
            <a:endParaRPr lang="zh-CN" altLang="en-US">
              <a:latin typeface="Arial" charset="0"/>
              <a:ea typeface="微软雅黑" pitchFamily="34" charset="-122"/>
              <a:sym typeface="Arial" charset="0"/>
            </a:endParaRPr>
          </a:p>
        </p:txBody>
      </p:sp>
      <p:sp>
        <p:nvSpPr>
          <p:cNvPr id="32" name="Line 26"/>
          <p:cNvSpPr/>
          <p:nvPr/>
        </p:nvSpPr>
        <p:spPr>
          <a:xfrm>
            <a:off x="8244114" y="2024742"/>
            <a:ext cx="1143000" cy="76200"/>
          </a:xfrm>
          <a:prstGeom prst="line">
            <a:avLst/>
          </a:prstGeom>
          <a:ln w="28575" cap="flat" cmpd="sng">
            <a:solidFill>
              <a:schemeClr val="accent4"/>
            </a:solidFill>
            <a:prstDash val="solid"/>
            <a:headEnd type="none" w="med" len="med"/>
            <a:tailEnd type="none" w="med" len="med"/>
          </a:ln>
        </p:spPr>
        <p:txBody>
          <a:bodyPr/>
          <a:lstStyle/>
          <a:p>
            <a:endParaRPr lang="zh-CN" altLang="en-US">
              <a:latin typeface="Arial" charset="0"/>
              <a:ea typeface="微软雅黑" pitchFamily="34" charset="-122"/>
              <a:sym typeface="Arial" charset="0"/>
            </a:endParaRPr>
          </a:p>
        </p:txBody>
      </p:sp>
      <p:sp>
        <p:nvSpPr>
          <p:cNvPr id="33" name="Line 27"/>
          <p:cNvSpPr/>
          <p:nvPr/>
        </p:nvSpPr>
        <p:spPr>
          <a:xfrm flipV="1">
            <a:off x="2833914" y="2100942"/>
            <a:ext cx="1143000" cy="304800"/>
          </a:xfrm>
          <a:prstGeom prst="line">
            <a:avLst/>
          </a:prstGeom>
          <a:ln w="28575" cap="flat" cmpd="sng">
            <a:solidFill>
              <a:schemeClr val="accent1"/>
            </a:solidFill>
            <a:prstDash val="solid"/>
            <a:headEnd type="none" w="med" len="med"/>
            <a:tailEnd type="none" w="med" len="med"/>
          </a:ln>
        </p:spPr>
        <p:txBody>
          <a:bodyPr/>
          <a:lstStyle/>
          <a:p>
            <a:endParaRPr lang="zh-CN" altLang="en-US">
              <a:latin typeface="Arial" charset="0"/>
              <a:ea typeface="微软雅黑" pitchFamily="34" charset="-122"/>
              <a:sym typeface="Arial" charset="0"/>
            </a:endParaRPr>
          </a:p>
        </p:txBody>
      </p:sp>
      <p:sp>
        <p:nvSpPr>
          <p:cNvPr id="34" name="Rectangle 28"/>
          <p:cNvSpPr>
            <a:spLocks noChangeArrowheads="1"/>
          </p:cNvSpPr>
          <p:nvPr/>
        </p:nvSpPr>
        <p:spPr bwMode="auto">
          <a:xfrm>
            <a:off x="7405914" y="5987142"/>
            <a:ext cx="1295400" cy="457200"/>
          </a:xfrm>
          <a:prstGeom prst="rect">
            <a:avLst/>
          </a:prstGeom>
          <a:solidFill>
            <a:srgbClr val="FFFF00"/>
          </a:solidFill>
          <a:ln w="9525">
            <a:solidFill>
              <a:srgbClr val="FFFF00"/>
            </a:solidFill>
            <a:miter lim="800000"/>
          </a:ln>
          <a:effectLst>
            <a:innerShdw blurRad="114300">
              <a:prstClr val="black"/>
            </a:inn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1600" b="1" i="0" u="none" strike="noStrike" kern="1200" cap="none" spc="0" normalizeH="0" baseline="0" noProof="0" dirty="0">
                <a:ln>
                  <a:noFill/>
                </a:ln>
                <a:effectLst/>
                <a:uLnTx/>
                <a:uFillTx/>
                <a:latin typeface="Arial" charset="0"/>
                <a:ea typeface="微软雅黑" pitchFamily="34" charset="-122"/>
                <a:cs typeface="楷体_GB2312"/>
                <a:sym typeface="Arial" charset="0"/>
              </a:rPr>
              <a:t>三级预防</a:t>
            </a:r>
          </a:p>
        </p:txBody>
      </p:sp>
      <p:sp>
        <p:nvSpPr>
          <p:cNvPr id="35" name="Oval 29"/>
          <p:cNvSpPr>
            <a:spLocks noChangeArrowheads="1"/>
          </p:cNvSpPr>
          <p:nvPr/>
        </p:nvSpPr>
        <p:spPr bwMode="auto">
          <a:xfrm>
            <a:off x="7939314" y="5225142"/>
            <a:ext cx="1066800" cy="457200"/>
          </a:xfrm>
          <a:prstGeom prst="ellipse">
            <a:avLst/>
          </a:prstGeom>
          <a:solidFill>
            <a:schemeClr val="accent4"/>
          </a:solidFill>
          <a:ln>
            <a:solidFill>
              <a:schemeClr val="accent4"/>
            </a:solidFill>
          </a:ln>
        </p:spPr>
        <p:style>
          <a:lnRef idx="0">
            <a:schemeClr val="accent1"/>
          </a:lnRef>
          <a:fillRef idx="3">
            <a:schemeClr val="accent1"/>
          </a:fillRef>
          <a:effectRef idx="3">
            <a:schemeClr val="accent1"/>
          </a:effectRef>
          <a:fontRef idx="minor">
            <a:schemeClr val="lt1"/>
          </a:fontRef>
        </p:style>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1600" b="1" i="0" u="none" strike="noStrike" kern="1200" cap="none" spc="0" normalizeH="0" baseline="0" noProof="0" dirty="0">
                <a:ln>
                  <a:noFill/>
                </a:ln>
                <a:solidFill>
                  <a:schemeClr val="tx1"/>
                </a:solidFill>
                <a:effectLst/>
                <a:uLnTx/>
                <a:uFillTx/>
                <a:latin typeface="Arial" charset="0"/>
                <a:ea typeface="微软雅黑" pitchFamily="34" charset="-122"/>
                <a:cs typeface="楷体_GB2312"/>
                <a:sym typeface="Arial" charset="0"/>
              </a:rPr>
              <a:t>康复治疗</a:t>
            </a:r>
          </a:p>
        </p:txBody>
      </p:sp>
      <p:sp>
        <p:nvSpPr>
          <p:cNvPr id="36" name="Line 30"/>
          <p:cNvSpPr/>
          <p:nvPr/>
        </p:nvSpPr>
        <p:spPr>
          <a:xfrm flipH="1">
            <a:off x="8853714" y="4996542"/>
            <a:ext cx="228600" cy="304800"/>
          </a:xfrm>
          <a:prstGeom prst="line">
            <a:avLst/>
          </a:prstGeom>
          <a:ln w="28575" cap="flat" cmpd="sng">
            <a:solidFill>
              <a:schemeClr val="accent4"/>
            </a:solidFill>
            <a:prstDash val="solid"/>
            <a:headEnd type="none" w="med" len="med"/>
            <a:tailEnd type="triangle" w="med" len="med"/>
          </a:ln>
        </p:spPr>
        <p:txBody>
          <a:bodyPr/>
          <a:lstStyle/>
          <a:p>
            <a:endParaRPr lang="zh-CN" altLang="en-US">
              <a:latin typeface="Arial" charset="0"/>
              <a:ea typeface="微软雅黑" pitchFamily="34" charset="-122"/>
              <a:sym typeface="Arial" charset="0"/>
            </a:endParaRPr>
          </a:p>
        </p:txBody>
      </p:sp>
      <p:sp>
        <p:nvSpPr>
          <p:cNvPr id="37" name="Line 31"/>
          <p:cNvSpPr/>
          <p:nvPr/>
        </p:nvSpPr>
        <p:spPr>
          <a:xfrm flipV="1">
            <a:off x="7939314" y="5682342"/>
            <a:ext cx="457200" cy="304800"/>
          </a:xfrm>
          <a:prstGeom prst="line">
            <a:avLst/>
          </a:prstGeom>
          <a:ln w="28575" cap="flat" cmpd="sng">
            <a:solidFill>
              <a:schemeClr val="accent4"/>
            </a:solidFill>
            <a:prstDash val="solid"/>
            <a:headEnd type="none" w="med" len="med"/>
            <a:tailEnd type="none" w="med" len="med"/>
          </a:ln>
        </p:spPr>
        <p:txBody>
          <a:bodyPr/>
          <a:lstStyle/>
          <a:p>
            <a:endParaRPr lang="zh-CN" altLang="en-US">
              <a:latin typeface="Arial" charset="0"/>
              <a:ea typeface="微软雅黑" pitchFamily="34" charset="-122"/>
              <a:sym typeface="Arial" charset="0"/>
            </a:endParaRPr>
          </a:p>
        </p:txBody>
      </p:sp>
      <p:sp>
        <p:nvSpPr>
          <p:cNvPr id="38" name="AutoShape 33"/>
          <p:cNvSpPr>
            <a:spLocks noChangeArrowheads="1"/>
          </p:cNvSpPr>
          <p:nvPr/>
        </p:nvSpPr>
        <p:spPr bwMode="auto">
          <a:xfrm>
            <a:off x="5958114" y="4920342"/>
            <a:ext cx="1676400" cy="685800"/>
          </a:xfrm>
          <a:custGeom>
            <a:avLst/>
            <a:gdLst>
              <a:gd name="T0" fmla="*/ 1197462 w 21600"/>
              <a:gd name="T1" fmla="*/ 0 h 21600"/>
              <a:gd name="T2" fmla="*/ 718446 w 21600"/>
              <a:gd name="T3" fmla="*/ 228600 h 21600"/>
              <a:gd name="T4" fmla="*/ 0 w 21600"/>
              <a:gd name="T5" fmla="*/ 571532 h 21600"/>
              <a:gd name="T6" fmla="*/ 718446 w 21600"/>
              <a:gd name="T7" fmla="*/ 685800 h 21600"/>
              <a:gd name="T8" fmla="*/ 1436892 w 21600"/>
              <a:gd name="T9" fmla="*/ 476250 h 21600"/>
              <a:gd name="T10" fmla="*/ 1676400 w 21600"/>
              <a:gd name="T11" fmla="*/ 228600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FF00"/>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lvl="0" eaLnBrk="1" hangingPunct="1"/>
            <a:endParaRPr lang="zh-CN" altLang="zh-CN" sz="1400" dirty="0">
              <a:solidFill>
                <a:schemeClr val="bg1"/>
              </a:solidFill>
              <a:latin typeface="Arial" charset="0"/>
              <a:ea typeface="微软雅黑" pitchFamily="34" charset="-122"/>
              <a:sym typeface="Arial" charset="0"/>
            </a:endParaRPr>
          </a:p>
        </p:txBody>
      </p:sp>
      <p:sp>
        <p:nvSpPr>
          <p:cNvPr id="39" name="AutoShape 34"/>
          <p:cNvSpPr>
            <a:spLocks noChangeArrowheads="1"/>
          </p:cNvSpPr>
          <p:nvPr/>
        </p:nvSpPr>
        <p:spPr bwMode="auto">
          <a:xfrm flipH="1">
            <a:off x="2986314" y="4767942"/>
            <a:ext cx="457200" cy="914400"/>
          </a:xfrm>
          <a:custGeom>
            <a:avLst/>
            <a:gdLst>
              <a:gd name="T0" fmla="*/ 326580 w 21600"/>
              <a:gd name="T1" fmla="*/ 0 h 21600"/>
              <a:gd name="T2" fmla="*/ 195940 w 21600"/>
              <a:gd name="T3" fmla="*/ 304800 h 21600"/>
              <a:gd name="T4" fmla="*/ 0 w 21600"/>
              <a:gd name="T5" fmla="*/ 762042 h 21600"/>
              <a:gd name="T6" fmla="*/ 195940 w 21600"/>
              <a:gd name="T7" fmla="*/ 914400 h 21600"/>
              <a:gd name="T8" fmla="*/ 391880 w 21600"/>
              <a:gd name="T9" fmla="*/ 635000 h 21600"/>
              <a:gd name="T10" fmla="*/ 457200 w 21600"/>
              <a:gd name="T11" fmla="*/ 304800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FF00"/>
          </a:solidFill>
          <a:ln w="9525">
            <a:solidFill>
              <a:srgbClr val="00B050"/>
            </a:solid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lvl="0" eaLnBrk="1" hangingPunct="1"/>
            <a:endParaRPr lang="zh-CN" altLang="zh-CN" sz="1400" dirty="0">
              <a:solidFill>
                <a:schemeClr val="bg1"/>
              </a:solidFill>
              <a:latin typeface="Arial" charset="0"/>
              <a:ea typeface="微软雅黑" pitchFamily="34" charset="-122"/>
              <a:sym typeface="Arial" charset="0"/>
            </a:endParaRPr>
          </a:p>
        </p:txBody>
      </p:sp>
      <p:sp>
        <p:nvSpPr>
          <p:cNvPr id="40" name="标题 41"/>
          <p:cNvSpPr>
            <a:spLocks noGrp="1"/>
          </p:cNvSpPr>
          <p:nvPr>
            <p:ph type="title"/>
          </p:nvPr>
        </p:nvSpPr>
        <p:spPr>
          <a:xfrm>
            <a:off x="4427763" y="496801"/>
            <a:ext cx="5241132" cy="869950"/>
          </a:xfrm>
        </p:spPr>
        <p:txBody>
          <a:bodyPr vert="horz" wrap="square" lIns="91440" tIns="45720" rIns="91440" bIns="45720" anchor="ctr">
            <a:normAutofit/>
          </a:bodyPr>
          <a:lstStyle/>
          <a:p>
            <a:pPr>
              <a:lnSpc>
                <a:spcPct val="150000"/>
              </a:lnSpc>
              <a:spcBef>
                <a:spcPts val="1000"/>
              </a:spcBef>
            </a:pPr>
            <a:r>
              <a:rPr lang="zh-CN" altLang="en-US" sz="2500" dirty="0">
                <a:latin typeface="Arial" charset="0"/>
                <a:ea typeface="微软雅黑" pitchFamily="34" charset="-122"/>
                <a:cs typeface="+mn-cs"/>
                <a:sym typeface="Arial" charset="0"/>
              </a:rPr>
              <a:t>（二）职业卫生工作内容</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fill="hold"/>
                                        <p:tgtEl>
                                          <p:spTgt spid="39"/>
                                        </p:tgtEl>
                                        <p:attrNameLst>
                                          <p:attrName>ppt_x</p:attrName>
                                        </p:attrNameLst>
                                      </p:cBhvr>
                                      <p:tavLst>
                                        <p:tav tm="0">
                                          <p:val>
                                            <p:strVal val="0-#ppt_w/2"/>
                                          </p:val>
                                        </p:tav>
                                        <p:tav tm="100000">
                                          <p:val>
                                            <p:strVal val="#ppt_x"/>
                                          </p:val>
                                        </p:tav>
                                      </p:tavLst>
                                    </p:anim>
                                    <p:anim calcmode="lin" valueType="num">
                                      <p:cBhvr additive="base">
                                        <p:cTn id="13" dur="500" fill="hold"/>
                                        <p:tgtEl>
                                          <p:spTgt spid="3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additive="base">
                                        <p:cTn id="17" dur="500" fill="hold"/>
                                        <p:tgtEl>
                                          <p:spTgt spid="38"/>
                                        </p:tgtEl>
                                        <p:attrNameLst>
                                          <p:attrName>ppt_x</p:attrName>
                                        </p:attrNameLst>
                                      </p:cBhvr>
                                      <p:tavLst>
                                        <p:tav tm="0">
                                          <p:val>
                                            <p:strVal val="0-#ppt_w/2"/>
                                          </p:val>
                                        </p:tav>
                                        <p:tav tm="100000">
                                          <p:val>
                                            <p:strVal val="#ppt_x"/>
                                          </p:val>
                                        </p:tav>
                                      </p:tavLst>
                                    </p:anim>
                                    <p:anim calcmode="lin" valueType="num">
                                      <p:cBhvr additive="base">
                                        <p:cTn id="18" dur="500" fill="hold"/>
                                        <p:tgtEl>
                                          <p:spTgt spid="3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0-#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0-#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0-#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childTnLst>
                          </p:cTn>
                        </p:par>
                        <p:par>
                          <p:cTn id="35" fill="hold">
                            <p:stCondLst>
                              <p:cond delay="500"/>
                            </p:stCondLst>
                            <p:childTnLst>
                              <p:par>
                                <p:cTn id="36" presetID="2" presetClass="entr" presetSubtype="8"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0-#ppt_w/2"/>
                                          </p:val>
                                        </p:tav>
                                        <p:tav tm="100000">
                                          <p:val>
                                            <p:strVal val="#ppt_x"/>
                                          </p:val>
                                        </p:tav>
                                      </p:tavLst>
                                    </p:anim>
                                    <p:anim calcmode="lin" valueType="num">
                                      <p:cBhvr additive="base">
                                        <p:cTn id="39" dur="500" fill="hold"/>
                                        <p:tgtEl>
                                          <p:spTgt spid="12"/>
                                        </p:tgtEl>
                                        <p:attrNameLst>
                                          <p:attrName>ppt_y</p:attrName>
                                        </p:attrNameLst>
                                      </p:cBhvr>
                                      <p:tavLst>
                                        <p:tav tm="0">
                                          <p:val>
                                            <p:strVal val="#ppt_y"/>
                                          </p:val>
                                        </p:tav>
                                        <p:tav tm="100000">
                                          <p:val>
                                            <p:strVal val="#ppt_y"/>
                                          </p:val>
                                        </p:tav>
                                      </p:tavLst>
                                    </p:anim>
                                  </p:childTnLst>
                                </p:cTn>
                              </p:par>
                            </p:childTnLst>
                          </p:cTn>
                        </p:par>
                        <p:par>
                          <p:cTn id="40" fill="hold">
                            <p:stCondLst>
                              <p:cond delay="1000"/>
                            </p:stCondLst>
                            <p:childTnLst>
                              <p:par>
                                <p:cTn id="41" presetID="2" presetClass="entr" presetSubtype="8"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0-#ppt_w/2"/>
                                          </p:val>
                                        </p:tav>
                                        <p:tav tm="100000">
                                          <p:val>
                                            <p:strVal val="#ppt_x"/>
                                          </p:val>
                                        </p:tav>
                                      </p:tavLst>
                                    </p:anim>
                                    <p:anim calcmode="lin" valueType="num">
                                      <p:cBhvr additive="base">
                                        <p:cTn id="44" dur="500" fill="hold"/>
                                        <p:tgtEl>
                                          <p:spTgt spid="10"/>
                                        </p:tgtEl>
                                        <p:attrNameLst>
                                          <p:attrName>ppt_y</p:attrName>
                                        </p:attrNameLst>
                                      </p:cBhvr>
                                      <p:tavLst>
                                        <p:tav tm="0">
                                          <p:val>
                                            <p:strVal val="#ppt_y"/>
                                          </p:val>
                                        </p:tav>
                                        <p:tav tm="100000">
                                          <p:val>
                                            <p:strVal val="#ppt_y"/>
                                          </p:val>
                                        </p:tav>
                                      </p:tavLst>
                                    </p:anim>
                                  </p:childTnLst>
                                </p:cTn>
                              </p:par>
                            </p:childTnLst>
                          </p:cTn>
                        </p:par>
                        <p:par>
                          <p:cTn id="45" fill="hold">
                            <p:stCondLst>
                              <p:cond delay="1500"/>
                            </p:stCondLst>
                            <p:childTnLst>
                              <p:par>
                                <p:cTn id="46" presetID="2" presetClass="entr" presetSubtype="8"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0-#ppt_w/2"/>
                                          </p:val>
                                        </p:tav>
                                        <p:tav tm="100000">
                                          <p:val>
                                            <p:strVal val="#ppt_x"/>
                                          </p:val>
                                        </p:tav>
                                      </p:tavLst>
                                    </p:anim>
                                    <p:anim calcmode="lin" valueType="num">
                                      <p:cBhvr additive="base">
                                        <p:cTn id="49" dur="500" fill="hold"/>
                                        <p:tgtEl>
                                          <p:spTgt spid="13"/>
                                        </p:tgtEl>
                                        <p:attrNameLst>
                                          <p:attrName>ppt_y</p:attrName>
                                        </p:attrNameLst>
                                      </p:cBhvr>
                                      <p:tavLst>
                                        <p:tav tm="0">
                                          <p:val>
                                            <p:strVal val="#ppt_y"/>
                                          </p:val>
                                        </p:tav>
                                        <p:tav tm="100000">
                                          <p:val>
                                            <p:strVal val="#ppt_y"/>
                                          </p:val>
                                        </p:tav>
                                      </p:tavLst>
                                    </p:anim>
                                  </p:childTnLst>
                                </p:cTn>
                              </p:par>
                            </p:childTnLst>
                          </p:cTn>
                        </p:par>
                        <p:par>
                          <p:cTn id="50" fill="hold">
                            <p:stCondLst>
                              <p:cond delay="2000"/>
                            </p:stCondLst>
                            <p:childTnLst>
                              <p:par>
                                <p:cTn id="51" presetID="2" presetClass="entr" presetSubtype="8" fill="hold"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0-#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2500"/>
                            </p:stCondLst>
                            <p:childTnLst>
                              <p:par>
                                <p:cTn id="56" presetID="2" presetClass="entr" presetSubtype="8" fill="hold"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500" fill="hold"/>
                                        <p:tgtEl>
                                          <p:spTgt spid="14"/>
                                        </p:tgtEl>
                                        <p:attrNameLst>
                                          <p:attrName>ppt_x</p:attrName>
                                        </p:attrNameLst>
                                      </p:cBhvr>
                                      <p:tavLst>
                                        <p:tav tm="0">
                                          <p:val>
                                            <p:strVal val="0-#ppt_w/2"/>
                                          </p:val>
                                        </p:tav>
                                        <p:tav tm="100000">
                                          <p:val>
                                            <p:strVal val="#ppt_x"/>
                                          </p:val>
                                        </p:tav>
                                      </p:tavLst>
                                    </p:anim>
                                    <p:anim calcmode="lin" valueType="num">
                                      <p:cBhvr additive="base">
                                        <p:cTn id="59"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8" fill="hold" nodeType="click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500" fill="hold"/>
                                        <p:tgtEl>
                                          <p:spTgt spid="15"/>
                                        </p:tgtEl>
                                        <p:attrNameLst>
                                          <p:attrName>ppt_x</p:attrName>
                                        </p:attrNameLst>
                                      </p:cBhvr>
                                      <p:tavLst>
                                        <p:tav tm="0">
                                          <p:val>
                                            <p:strVal val="0-#ppt_w/2"/>
                                          </p:val>
                                        </p:tav>
                                        <p:tav tm="100000">
                                          <p:val>
                                            <p:strVal val="#ppt_x"/>
                                          </p:val>
                                        </p:tav>
                                      </p:tavLst>
                                    </p:anim>
                                    <p:anim calcmode="lin" valueType="num">
                                      <p:cBhvr additive="base">
                                        <p:cTn id="65"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8" fill="hold" nodeType="clickEffect">
                                  <p:stCondLst>
                                    <p:cond delay="0"/>
                                  </p:stCondLst>
                                  <p:childTnLst>
                                    <p:set>
                                      <p:cBhvr>
                                        <p:cTn id="69" dur="1" fill="hold">
                                          <p:stCondLst>
                                            <p:cond delay="0"/>
                                          </p:stCondLst>
                                        </p:cTn>
                                        <p:tgtEl>
                                          <p:spTgt spid="28"/>
                                        </p:tgtEl>
                                        <p:attrNameLst>
                                          <p:attrName>style.visibility</p:attrName>
                                        </p:attrNameLst>
                                      </p:cBhvr>
                                      <p:to>
                                        <p:strVal val="visible"/>
                                      </p:to>
                                    </p:set>
                                    <p:anim calcmode="lin" valueType="num">
                                      <p:cBhvr additive="base">
                                        <p:cTn id="70" dur="500" fill="hold"/>
                                        <p:tgtEl>
                                          <p:spTgt spid="28"/>
                                        </p:tgtEl>
                                        <p:attrNameLst>
                                          <p:attrName>ppt_x</p:attrName>
                                        </p:attrNameLst>
                                      </p:cBhvr>
                                      <p:tavLst>
                                        <p:tav tm="0">
                                          <p:val>
                                            <p:strVal val="0-#ppt_w/2"/>
                                          </p:val>
                                        </p:tav>
                                        <p:tav tm="100000">
                                          <p:val>
                                            <p:strVal val="#ppt_x"/>
                                          </p:val>
                                        </p:tav>
                                      </p:tavLst>
                                    </p:anim>
                                    <p:anim calcmode="lin" valueType="num">
                                      <p:cBhvr additive="base">
                                        <p:cTn id="71" dur="500" fill="hold"/>
                                        <p:tgtEl>
                                          <p:spTgt spid="28"/>
                                        </p:tgtEl>
                                        <p:attrNameLst>
                                          <p:attrName>ppt_y</p:attrName>
                                        </p:attrNameLst>
                                      </p:cBhvr>
                                      <p:tavLst>
                                        <p:tav tm="0">
                                          <p:val>
                                            <p:strVal val="#ppt_y"/>
                                          </p:val>
                                        </p:tav>
                                        <p:tav tm="100000">
                                          <p:val>
                                            <p:strVal val="#ppt_y"/>
                                          </p:val>
                                        </p:tav>
                                      </p:tavLst>
                                    </p:anim>
                                  </p:childTnLst>
                                </p:cTn>
                              </p:par>
                            </p:childTnLst>
                          </p:cTn>
                        </p:par>
                        <p:par>
                          <p:cTn id="72" fill="hold">
                            <p:stCondLst>
                              <p:cond delay="500"/>
                            </p:stCondLst>
                            <p:childTnLst>
                              <p:par>
                                <p:cTn id="73" presetID="2" presetClass="entr" presetSubtype="8" fill="hold" nodeType="afterEffect">
                                  <p:stCondLst>
                                    <p:cond delay="0"/>
                                  </p:stCondLst>
                                  <p:childTnLst>
                                    <p:set>
                                      <p:cBhvr>
                                        <p:cTn id="74" dur="1" fill="hold">
                                          <p:stCondLst>
                                            <p:cond delay="0"/>
                                          </p:stCondLst>
                                        </p:cTn>
                                        <p:tgtEl>
                                          <p:spTgt spid="27"/>
                                        </p:tgtEl>
                                        <p:attrNameLst>
                                          <p:attrName>style.visibility</p:attrName>
                                        </p:attrNameLst>
                                      </p:cBhvr>
                                      <p:to>
                                        <p:strVal val="visible"/>
                                      </p:to>
                                    </p:set>
                                    <p:anim calcmode="lin" valueType="num">
                                      <p:cBhvr additive="base">
                                        <p:cTn id="75" dur="500" fill="hold"/>
                                        <p:tgtEl>
                                          <p:spTgt spid="27"/>
                                        </p:tgtEl>
                                        <p:attrNameLst>
                                          <p:attrName>ppt_x</p:attrName>
                                        </p:attrNameLst>
                                      </p:cBhvr>
                                      <p:tavLst>
                                        <p:tav tm="0">
                                          <p:val>
                                            <p:strVal val="0-#ppt_w/2"/>
                                          </p:val>
                                        </p:tav>
                                        <p:tav tm="100000">
                                          <p:val>
                                            <p:strVal val="#ppt_x"/>
                                          </p:val>
                                        </p:tav>
                                      </p:tavLst>
                                    </p:anim>
                                    <p:anim calcmode="lin" valueType="num">
                                      <p:cBhvr additive="base">
                                        <p:cTn id="76"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8" fill="hold" nodeType="click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additive="base">
                                        <p:cTn id="81" dur="500" fill="hold"/>
                                        <p:tgtEl>
                                          <p:spTgt spid="21"/>
                                        </p:tgtEl>
                                        <p:attrNameLst>
                                          <p:attrName>ppt_x</p:attrName>
                                        </p:attrNameLst>
                                      </p:cBhvr>
                                      <p:tavLst>
                                        <p:tav tm="0">
                                          <p:val>
                                            <p:strVal val="0-#ppt_w/2"/>
                                          </p:val>
                                        </p:tav>
                                        <p:tav tm="100000">
                                          <p:val>
                                            <p:strVal val="#ppt_x"/>
                                          </p:val>
                                        </p:tav>
                                      </p:tavLst>
                                    </p:anim>
                                    <p:anim calcmode="lin" valueType="num">
                                      <p:cBhvr additive="base">
                                        <p:cTn id="82" dur="500" fill="hold"/>
                                        <p:tgtEl>
                                          <p:spTgt spid="21"/>
                                        </p:tgtEl>
                                        <p:attrNameLst>
                                          <p:attrName>ppt_y</p:attrName>
                                        </p:attrNameLst>
                                      </p:cBhvr>
                                      <p:tavLst>
                                        <p:tav tm="0">
                                          <p:val>
                                            <p:strVal val="#ppt_y"/>
                                          </p:val>
                                        </p:tav>
                                        <p:tav tm="100000">
                                          <p:val>
                                            <p:strVal val="#ppt_y"/>
                                          </p:val>
                                        </p:tav>
                                      </p:tavLst>
                                    </p:anim>
                                  </p:childTnLst>
                                </p:cTn>
                              </p:par>
                            </p:childTnLst>
                          </p:cTn>
                        </p:par>
                        <p:par>
                          <p:cTn id="83" fill="hold">
                            <p:stCondLst>
                              <p:cond delay="500"/>
                            </p:stCondLst>
                            <p:childTnLst>
                              <p:par>
                                <p:cTn id="84" presetID="2" presetClass="entr" presetSubtype="8"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0-#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par>
                          <p:cTn id="88" fill="hold">
                            <p:stCondLst>
                              <p:cond delay="1000"/>
                            </p:stCondLst>
                            <p:childTnLst>
                              <p:par>
                                <p:cTn id="89" presetID="2" presetClass="entr" presetSubtype="8"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additive="base">
                                        <p:cTn id="91" dur="500" fill="hold"/>
                                        <p:tgtEl>
                                          <p:spTgt spid="22"/>
                                        </p:tgtEl>
                                        <p:attrNameLst>
                                          <p:attrName>ppt_x</p:attrName>
                                        </p:attrNameLst>
                                      </p:cBhvr>
                                      <p:tavLst>
                                        <p:tav tm="0">
                                          <p:val>
                                            <p:strVal val="0-#ppt_w/2"/>
                                          </p:val>
                                        </p:tav>
                                        <p:tav tm="100000">
                                          <p:val>
                                            <p:strVal val="#ppt_x"/>
                                          </p:val>
                                        </p:tav>
                                      </p:tavLst>
                                    </p:anim>
                                    <p:anim calcmode="lin" valueType="num">
                                      <p:cBhvr additive="base">
                                        <p:cTn id="92" dur="500" fill="hold"/>
                                        <p:tgtEl>
                                          <p:spTgt spid="22"/>
                                        </p:tgtEl>
                                        <p:attrNameLst>
                                          <p:attrName>ppt_y</p:attrName>
                                        </p:attrNameLst>
                                      </p:cBhvr>
                                      <p:tavLst>
                                        <p:tav tm="0">
                                          <p:val>
                                            <p:strVal val="#ppt_y"/>
                                          </p:val>
                                        </p:tav>
                                        <p:tav tm="100000">
                                          <p:val>
                                            <p:strVal val="#ppt_y"/>
                                          </p:val>
                                        </p:tav>
                                      </p:tavLst>
                                    </p:anim>
                                  </p:childTnLst>
                                </p:cTn>
                              </p:par>
                            </p:childTnLst>
                          </p:cTn>
                        </p:par>
                        <p:par>
                          <p:cTn id="93" fill="hold">
                            <p:stCondLst>
                              <p:cond delay="1500"/>
                            </p:stCondLst>
                            <p:childTnLst>
                              <p:par>
                                <p:cTn id="94" presetID="2" presetClass="entr" presetSubtype="8" fill="hold" nodeType="afterEffect">
                                  <p:stCondLst>
                                    <p:cond delay="0"/>
                                  </p:stCondLst>
                                  <p:childTnLst>
                                    <p:set>
                                      <p:cBhvr>
                                        <p:cTn id="95" dur="1" fill="hold">
                                          <p:stCondLst>
                                            <p:cond delay="0"/>
                                          </p:stCondLst>
                                        </p:cTn>
                                        <p:tgtEl>
                                          <p:spTgt spid="25"/>
                                        </p:tgtEl>
                                        <p:attrNameLst>
                                          <p:attrName>style.visibility</p:attrName>
                                        </p:attrNameLst>
                                      </p:cBhvr>
                                      <p:to>
                                        <p:strVal val="visible"/>
                                      </p:to>
                                    </p:set>
                                    <p:anim calcmode="lin" valueType="num">
                                      <p:cBhvr additive="base">
                                        <p:cTn id="96" dur="500" fill="hold"/>
                                        <p:tgtEl>
                                          <p:spTgt spid="25"/>
                                        </p:tgtEl>
                                        <p:attrNameLst>
                                          <p:attrName>ppt_x</p:attrName>
                                        </p:attrNameLst>
                                      </p:cBhvr>
                                      <p:tavLst>
                                        <p:tav tm="0">
                                          <p:val>
                                            <p:strVal val="0-#ppt_w/2"/>
                                          </p:val>
                                        </p:tav>
                                        <p:tav tm="100000">
                                          <p:val>
                                            <p:strVal val="#ppt_x"/>
                                          </p:val>
                                        </p:tav>
                                      </p:tavLst>
                                    </p:anim>
                                    <p:anim calcmode="lin" valueType="num">
                                      <p:cBhvr additive="base">
                                        <p:cTn id="97" dur="500" fill="hold"/>
                                        <p:tgtEl>
                                          <p:spTgt spid="25"/>
                                        </p:tgtEl>
                                        <p:attrNameLst>
                                          <p:attrName>ppt_y</p:attrName>
                                        </p:attrNameLst>
                                      </p:cBhvr>
                                      <p:tavLst>
                                        <p:tav tm="0">
                                          <p:val>
                                            <p:strVal val="#ppt_y"/>
                                          </p:val>
                                        </p:tav>
                                        <p:tav tm="100000">
                                          <p:val>
                                            <p:strVal val="#ppt_y"/>
                                          </p:val>
                                        </p:tav>
                                      </p:tavLst>
                                    </p:anim>
                                  </p:childTnLst>
                                </p:cTn>
                              </p:par>
                            </p:childTnLst>
                          </p:cTn>
                        </p:par>
                        <p:par>
                          <p:cTn id="98" fill="hold">
                            <p:stCondLst>
                              <p:cond delay="2000"/>
                            </p:stCondLst>
                            <p:childTnLst>
                              <p:par>
                                <p:cTn id="99" presetID="2" presetClass="entr" presetSubtype="8" fill="hold"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additive="base">
                                        <p:cTn id="101" dur="500" fill="hold"/>
                                        <p:tgtEl>
                                          <p:spTgt spid="23"/>
                                        </p:tgtEl>
                                        <p:attrNameLst>
                                          <p:attrName>ppt_x</p:attrName>
                                        </p:attrNameLst>
                                      </p:cBhvr>
                                      <p:tavLst>
                                        <p:tav tm="0">
                                          <p:val>
                                            <p:strVal val="0-#ppt_w/2"/>
                                          </p:val>
                                        </p:tav>
                                        <p:tav tm="100000">
                                          <p:val>
                                            <p:strVal val="#ppt_x"/>
                                          </p:val>
                                        </p:tav>
                                      </p:tavLst>
                                    </p:anim>
                                    <p:anim calcmode="lin" valueType="num">
                                      <p:cBhvr additive="base">
                                        <p:cTn id="102" dur="500" fill="hold"/>
                                        <p:tgtEl>
                                          <p:spTgt spid="23"/>
                                        </p:tgtEl>
                                        <p:attrNameLst>
                                          <p:attrName>ppt_y</p:attrName>
                                        </p:attrNameLst>
                                      </p:cBhvr>
                                      <p:tavLst>
                                        <p:tav tm="0">
                                          <p:val>
                                            <p:strVal val="#ppt_y"/>
                                          </p:val>
                                        </p:tav>
                                        <p:tav tm="100000">
                                          <p:val>
                                            <p:strVal val="#ppt_y"/>
                                          </p:val>
                                        </p:tav>
                                      </p:tavLst>
                                    </p:anim>
                                  </p:childTnLst>
                                </p:cTn>
                              </p:par>
                            </p:childTnLst>
                          </p:cTn>
                        </p:par>
                        <p:par>
                          <p:cTn id="103" fill="hold">
                            <p:stCondLst>
                              <p:cond delay="2500"/>
                            </p:stCondLst>
                            <p:childTnLst>
                              <p:par>
                                <p:cTn id="104" presetID="2" presetClass="entr" presetSubtype="8" fill="hold"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additive="base">
                                        <p:cTn id="106" dur="500" fill="hold"/>
                                        <p:tgtEl>
                                          <p:spTgt spid="26"/>
                                        </p:tgtEl>
                                        <p:attrNameLst>
                                          <p:attrName>ppt_x</p:attrName>
                                        </p:attrNameLst>
                                      </p:cBhvr>
                                      <p:tavLst>
                                        <p:tav tm="0">
                                          <p:val>
                                            <p:strVal val="0-#ppt_w/2"/>
                                          </p:val>
                                        </p:tav>
                                        <p:tav tm="100000">
                                          <p:val>
                                            <p:strVal val="#ppt_x"/>
                                          </p:val>
                                        </p:tav>
                                      </p:tavLst>
                                    </p:anim>
                                    <p:anim calcmode="lin" valueType="num">
                                      <p:cBhvr additive="base">
                                        <p:cTn id="107"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 presetClass="entr" presetSubtype="8" fill="hold" nodeType="clickEffect">
                                  <p:stCondLst>
                                    <p:cond delay="0"/>
                                  </p:stCondLst>
                                  <p:childTnLst>
                                    <p:set>
                                      <p:cBhvr>
                                        <p:cTn id="111" dur="1" fill="hold">
                                          <p:stCondLst>
                                            <p:cond delay="0"/>
                                          </p:stCondLst>
                                        </p:cTn>
                                        <p:tgtEl>
                                          <p:spTgt spid="36"/>
                                        </p:tgtEl>
                                        <p:attrNameLst>
                                          <p:attrName>style.visibility</p:attrName>
                                        </p:attrNameLst>
                                      </p:cBhvr>
                                      <p:to>
                                        <p:strVal val="visible"/>
                                      </p:to>
                                    </p:set>
                                    <p:anim calcmode="lin" valueType="num">
                                      <p:cBhvr additive="base">
                                        <p:cTn id="112" dur="500" fill="hold"/>
                                        <p:tgtEl>
                                          <p:spTgt spid="36"/>
                                        </p:tgtEl>
                                        <p:attrNameLst>
                                          <p:attrName>ppt_x</p:attrName>
                                        </p:attrNameLst>
                                      </p:cBhvr>
                                      <p:tavLst>
                                        <p:tav tm="0">
                                          <p:val>
                                            <p:strVal val="0-#ppt_w/2"/>
                                          </p:val>
                                        </p:tav>
                                        <p:tav tm="100000">
                                          <p:val>
                                            <p:strVal val="#ppt_x"/>
                                          </p:val>
                                        </p:tav>
                                      </p:tavLst>
                                    </p:anim>
                                    <p:anim calcmode="lin" valueType="num">
                                      <p:cBhvr additive="base">
                                        <p:cTn id="113" dur="500" fill="hold"/>
                                        <p:tgtEl>
                                          <p:spTgt spid="36"/>
                                        </p:tgtEl>
                                        <p:attrNameLst>
                                          <p:attrName>ppt_y</p:attrName>
                                        </p:attrNameLst>
                                      </p:cBhvr>
                                      <p:tavLst>
                                        <p:tav tm="0">
                                          <p:val>
                                            <p:strVal val="#ppt_y"/>
                                          </p:val>
                                        </p:tav>
                                        <p:tav tm="100000">
                                          <p:val>
                                            <p:strVal val="#ppt_y"/>
                                          </p:val>
                                        </p:tav>
                                      </p:tavLst>
                                    </p:anim>
                                  </p:childTnLst>
                                </p:cTn>
                              </p:par>
                            </p:childTnLst>
                          </p:cTn>
                        </p:par>
                        <p:par>
                          <p:cTn id="114" fill="hold">
                            <p:stCondLst>
                              <p:cond delay="500"/>
                            </p:stCondLst>
                            <p:childTnLst>
                              <p:par>
                                <p:cTn id="115" presetID="2" presetClass="entr" presetSubtype="8" fill="hold" nodeType="afterEffect">
                                  <p:stCondLst>
                                    <p:cond delay="0"/>
                                  </p:stCondLst>
                                  <p:childTnLst>
                                    <p:set>
                                      <p:cBhvr>
                                        <p:cTn id="116" dur="1" fill="hold">
                                          <p:stCondLst>
                                            <p:cond delay="0"/>
                                          </p:stCondLst>
                                        </p:cTn>
                                        <p:tgtEl>
                                          <p:spTgt spid="35"/>
                                        </p:tgtEl>
                                        <p:attrNameLst>
                                          <p:attrName>style.visibility</p:attrName>
                                        </p:attrNameLst>
                                      </p:cBhvr>
                                      <p:to>
                                        <p:strVal val="visible"/>
                                      </p:to>
                                    </p:set>
                                    <p:anim calcmode="lin" valueType="num">
                                      <p:cBhvr additive="base">
                                        <p:cTn id="117" dur="500" fill="hold"/>
                                        <p:tgtEl>
                                          <p:spTgt spid="35"/>
                                        </p:tgtEl>
                                        <p:attrNameLst>
                                          <p:attrName>ppt_x</p:attrName>
                                        </p:attrNameLst>
                                      </p:cBhvr>
                                      <p:tavLst>
                                        <p:tav tm="0">
                                          <p:val>
                                            <p:strVal val="0-#ppt_w/2"/>
                                          </p:val>
                                        </p:tav>
                                        <p:tav tm="100000">
                                          <p:val>
                                            <p:strVal val="#ppt_x"/>
                                          </p:val>
                                        </p:tav>
                                      </p:tavLst>
                                    </p:anim>
                                    <p:anim calcmode="lin" valueType="num">
                                      <p:cBhvr additive="base">
                                        <p:cTn id="118"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8" fill="hold" nodeType="clickEffect">
                                  <p:stCondLst>
                                    <p:cond delay="0"/>
                                  </p:stCondLst>
                                  <p:childTnLst>
                                    <p:set>
                                      <p:cBhvr>
                                        <p:cTn id="122" dur="1" fill="hold">
                                          <p:stCondLst>
                                            <p:cond delay="0"/>
                                          </p:stCondLst>
                                        </p:cTn>
                                        <p:tgtEl>
                                          <p:spTgt spid="33"/>
                                        </p:tgtEl>
                                        <p:attrNameLst>
                                          <p:attrName>style.visibility</p:attrName>
                                        </p:attrNameLst>
                                      </p:cBhvr>
                                      <p:to>
                                        <p:strVal val="visible"/>
                                      </p:to>
                                    </p:set>
                                    <p:anim calcmode="lin" valueType="num">
                                      <p:cBhvr additive="base">
                                        <p:cTn id="123" dur="500" fill="hold"/>
                                        <p:tgtEl>
                                          <p:spTgt spid="33"/>
                                        </p:tgtEl>
                                        <p:attrNameLst>
                                          <p:attrName>ppt_x</p:attrName>
                                        </p:attrNameLst>
                                      </p:cBhvr>
                                      <p:tavLst>
                                        <p:tav tm="0">
                                          <p:val>
                                            <p:strVal val="0-#ppt_w/2"/>
                                          </p:val>
                                        </p:tav>
                                        <p:tav tm="100000">
                                          <p:val>
                                            <p:strVal val="#ppt_x"/>
                                          </p:val>
                                        </p:tav>
                                      </p:tavLst>
                                    </p:anim>
                                    <p:anim calcmode="lin" valueType="num">
                                      <p:cBhvr additive="base">
                                        <p:cTn id="124" dur="500" fill="hold"/>
                                        <p:tgtEl>
                                          <p:spTgt spid="33"/>
                                        </p:tgtEl>
                                        <p:attrNameLst>
                                          <p:attrName>ppt_y</p:attrName>
                                        </p:attrNameLst>
                                      </p:cBhvr>
                                      <p:tavLst>
                                        <p:tav tm="0">
                                          <p:val>
                                            <p:strVal val="#ppt_y"/>
                                          </p:val>
                                        </p:tav>
                                        <p:tav tm="100000">
                                          <p:val>
                                            <p:strVal val="#ppt_y"/>
                                          </p:val>
                                        </p:tav>
                                      </p:tavLst>
                                    </p:anim>
                                  </p:childTnLst>
                                </p:cTn>
                              </p:par>
                            </p:childTnLst>
                          </p:cTn>
                        </p:par>
                        <p:par>
                          <p:cTn id="125" fill="hold">
                            <p:stCondLst>
                              <p:cond delay="500"/>
                            </p:stCondLst>
                            <p:childTnLst>
                              <p:par>
                                <p:cTn id="126" presetID="2" presetClass="entr" presetSubtype="8" fill="hold"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additive="base">
                                        <p:cTn id="128" dur="500" fill="hold"/>
                                        <p:tgtEl>
                                          <p:spTgt spid="19"/>
                                        </p:tgtEl>
                                        <p:attrNameLst>
                                          <p:attrName>ppt_x</p:attrName>
                                        </p:attrNameLst>
                                      </p:cBhvr>
                                      <p:tavLst>
                                        <p:tav tm="0">
                                          <p:val>
                                            <p:strVal val="0-#ppt_w/2"/>
                                          </p:val>
                                        </p:tav>
                                        <p:tav tm="100000">
                                          <p:val>
                                            <p:strVal val="#ppt_x"/>
                                          </p:val>
                                        </p:tav>
                                      </p:tavLst>
                                    </p:anim>
                                    <p:anim calcmode="lin" valueType="num">
                                      <p:cBhvr additive="base">
                                        <p:cTn id="129" dur="500" fill="hold"/>
                                        <p:tgtEl>
                                          <p:spTgt spid="19"/>
                                        </p:tgtEl>
                                        <p:attrNameLst>
                                          <p:attrName>ppt_y</p:attrName>
                                        </p:attrNameLst>
                                      </p:cBhvr>
                                      <p:tavLst>
                                        <p:tav tm="0">
                                          <p:val>
                                            <p:strVal val="#ppt_y"/>
                                          </p:val>
                                        </p:tav>
                                        <p:tav tm="100000">
                                          <p:val>
                                            <p:strVal val="#ppt_y"/>
                                          </p:val>
                                        </p:tav>
                                      </p:tavLst>
                                    </p:anim>
                                  </p:childTnLst>
                                </p:cTn>
                              </p:par>
                            </p:childTnLst>
                          </p:cTn>
                        </p:par>
                        <p:par>
                          <p:cTn id="130" fill="hold">
                            <p:stCondLst>
                              <p:cond delay="1000"/>
                            </p:stCondLst>
                            <p:childTnLst>
                              <p:par>
                                <p:cTn id="131" presetID="2" presetClass="entr" presetSubtype="8" fill="hold" nodeType="afterEffect">
                                  <p:stCondLst>
                                    <p:cond delay="0"/>
                                  </p:stCondLst>
                                  <p:childTnLst>
                                    <p:set>
                                      <p:cBhvr>
                                        <p:cTn id="132" dur="1" fill="hold">
                                          <p:stCondLst>
                                            <p:cond delay="0"/>
                                          </p:stCondLst>
                                        </p:cTn>
                                        <p:tgtEl>
                                          <p:spTgt spid="20"/>
                                        </p:tgtEl>
                                        <p:attrNameLst>
                                          <p:attrName>style.visibility</p:attrName>
                                        </p:attrNameLst>
                                      </p:cBhvr>
                                      <p:to>
                                        <p:strVal val="visible"/>
                                      </p:to>
                                    </p:set>
                                    <p:anim calcmode="lin" valueType="num">
                                      <p:cBhvr additive="base">
                                        <p:cTn id="133" dur="500" fill="hold"/>
                                        <p:tgtEl>
                                          <p:spTgt spid="20"/>
                                        </p:tgtEl>
                                        <p:attrNameLst>
                                          <p:attrName>ppt_x</p:attrName>
                                        </p:attrNameLst>
                                      </p:cBhvr>
                                      <p:tavLst>
                                        <p:tav tm="0">
                                          <p:val>
                                            <p:strVal val="0-#ppt_w/2"/>
                                          </p:val>
                                        </p:tav>
                                        <p:tav tm="100000">
                                          <p:val>
                                            <p:strVal val="#ppt_x"/>
                                          </p:val>
                                        </p:tav>
                                      </p:tavLst>
                                    </p:anim>
                                    <p:anim calcmode="lin" valueType="num">
                                      <p:cBhvr additive="base">
                                        <p:cTn id="134" dur="500" fill="hold"/>
                                        <p:tgtEl>
                                          <p:spTgt spid="20"/>
                                        </p:tgtEl>
                                        <p:attrNameLst>
                                          <p:attrName>ppt_y</p:attrName>
                                        </p:attrNameLst>
                                      </p:cBhvr>
                                      <p:tavLst>
                                        <p:tav tm="0">
                                          <p:val>
                                            <p:strVal val="#ppt_y"/>
                                          </p:val>
                                        </p:tav>
                                        <p:tav tm="100000">
                                          <p:val>
                                            <p:strVal val="#ppt_y"/>
                                          </p:val>
                                        </p:tav>
                                      </p:tavLst>
                                    </p:anim>
                                  </p:childTnLst>
                                </p:cTn>
                              </p:par>
                            </p:childTnLst>
                          </p:cTn>
                        </p:par>
                        <p:par>
                          <p:cTn id="135" fill="hold">
                            <p:stCondLst>
                              <p:cond delay="1500"/>
                            </p:stCondLst>
                            <p:childTnLst>
                              <p:par>
                                <p:cTn id="136" presetID="2" presetClass="entr" presetSubtype="8" fill="hold" nodeType="afterEffect">
                                  <p:stCondLst>
                                    <p:cond delay="0"/>
                                  </p:stCondLst>
                                  <p:childTnLst>
                                    <p:set>
                                      <p:cBhvr>
                                        <p:cTn id="137" dur="1" fill="hold">
                                          <p:stCondLst>
                                            <p:cond delay="0"/>
                                          </p:stCondLst>
                                        </p:cTn>
                                        <p:tgtEl>
                                          <p:spTgt spid="17"/>
                                        </p:tgtEl>
                                        <p:attrNameLst>
                                          <p:attrName>style.visibility</p:attrName>
                                        </p:attrNameLst>
                                      </p:cBhvr>
                                      <p:to>
                                        <p:strVal val="visible"/>
                                      </p:to>
                                    </p:set>
                                    <p:anim calcmode="lin" valueType="num">
                                      <p:cBhvr additive="base">
                                        <p:cTn id="138" dur="500" fill="hold"/>
                                        <p:tgtEl>
                                          <p:spTgt spid="17"/>
                                        </p:tgtEl>
                                        <p:attrNameLst>
                                          <p:attrName>ppt_x</p:attrName>
                                        </p:attrNameLst>
                                      </p:cBhvr>
                                      <p:tavLst>
                                        <p:tav tm="0">
                                          <p:val>
                                            <p:strVal val="0-#ppt_w/2"/>
                                          </p:val>
                                        </p:tav>
                                        <p:tav tm="100000">
                                          <p:val>
                                            <p:strVal val="#ppt_x"/>
                                          </p:val>
                                        </p:tav>
                                      </p:tavLst>
                                    </p:anim>
                                    <p:anim calcmode="lin" valueType="num">
                                      <p:cBhvr additive="base">
                                        <p:cTn id="139"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2" presetClass="entr" presetSubtype="8" fill="hold" nodeType="click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additive="base">
                                        <p:cTn id="144" dur="500" fill="hold"/>
                                        <p:tgtEl>
                                          <p:spTgt spid="30"/>
                                        </p:tgtEl>
                                        <p:attrNameLst>
                                          <p:attrName>ppt_x</p:attrName>
                                        </p:attrNameLst>
                                      </p:cBhvr>
                                      <p:tavLst>
                                        <p:tav tm="0">
                                          <p:val>
                                            <p:strVal val="0-#ppt_w/2"/>
                                          </p:val>
                                        </p:tav>
                                        <p:tav tm="100000">
                                          <p:val>
                                            <p:strVal val="#ppt_x"/>
                                          </p:val>
                                        </p:tav>
                                      </p:tavLst>
                                    </p:anim>
                                    <p:anim calcmode="lin" valueType="num">
                                      <p:cBhvr additive="base">
                                        <p:cTn id="145" dur="500" fill="hold"/>
                                        <p:tgtEl>
                                          <p:spTgt spid="30"/>
                                        </p:tgtEl>
                                        <p:attrNameLst>
                                          <p:attrName>ppt_y</p:attrName>
                                        </p:attrNameLst>
                                      </p:cBhvr>
                                      <p:tavLst>
                                        <p:tav tm="0">
                                          <p:val>
                                            <p:strVal val="#ppt_y"/>
                                          </p:val>
                                        </p:tav>
                                        <p:tav tm="100000">
                                          <p:val>
                                            <p:strVal val="#ppt_y"/>
                                          </p:val>
                                        </p:tav>
                                      </p:tavLst>
                                    </p:anim>
                                  </p:childTnLst>
                                </p:cTn>
                              </p:par>
                            </p:childTnLst>
                          </p:cTn>
                        </p:par>
                        <p:par>
                          <p:cTn id="146" fill="hold">
                            <p:stCondLst>
                              <p:cond delay="500"/>
                            </p:stCondLst>
                            <p:childTnLst>
                              <p:par>
                                <p:cTn id="147" presetID="2" presetClass="entr" presetSubtype="8" fill="hold" nodeType="afterEffect">
                                  <p:stCondLst>
                                    <p:cond delay="0"/>
                                  </p:stCondLst>
                                  <p:childTnLst>
                                    <p:set>
                                      <p:cBhvr>
                                        <p:cTn id="148" dur="1" fill="hold">
                                          <p:stCondLst>
                                            <p:cond delay="0"/>
                                          </p:stCondLst>
                                        </p:cTn>
                                        <p:tgtEl>
                                          <p:spTgt spid="31"/>
                                        </p:tgtEl>
                                        <p:attrNameLst>
                                          <p:attrName>style.visibility</p:attrName>
                                        </p:attrNameLst>
                                      </p:cBhvr>
                                      <p:to>
                                        <p:strVal val="visible"/>
                                      </p:to>
                                    </p:set>
                                    <p:anim calcmode="lin" valueType="num">
                                      <p:cBhvr additive="base">
                                        <p:cTn id="149" dur="500" fill="hold"/>
                                        <p:tgtEl>
                                          <p:spTgt spid="31"/>
                                        </p:tgtEl>
                                        <p:attrNameLst>
                                          <p:attrName>ppt_x</p:attrName>
                                        </p:attrNameLst>
                                      </p:cBhvr>
                                      <p:tavLst>
                                        <p:tav tm="0">
                                          <p:val>
                                            <p:strVal val="0-#ppt_w/2"/>
                                          </p:val>
                                        </p:tav>
                                        <p:tav tm="100000">
                                          <p:val>
                                            <p:strVal val="#ppt_x"/>
                                          </p:val>
                                        </p:tav>
                                      </p:tavLst>
                                    </p:anim>
                                    <p:anim calcmode="lin" valueType="num">
                                      <p:cBhvr additive="base">
                                        <p:cTn id="150" dur="500" fill="hold"/>
                                        <p:tgtEl>
                                          <p:spTgt spid="31"/>
                                        </p:tgtEl>
                                        <p:attrNameLst>
                                          <p:attrName>ppt_y</p:attrName>
                                        </p:attrNameLst>
                                      </p:cBhvr>
                                      <p:tavLst>
                                        <p:tav tm="0">
                                          <p:val>
                                            <p:strVal val="#ppt_y"/>
                                          </p:val>
                                        </p:tav>
                                        <p:tav tm="100000">
                                          <p:val>
                                            <p:strVal val="#ppt_y"/>
                                          </p:val>
                                        </p:tav>
                                      </p:tavLst>
                                    </p:anim>
                                  </p:childTnLst>
                                </p:cTn>
                              </p:par>
                            </p:childTnLst>
                          </p:cTn>
                        </p:par>
                        <p:par>
                          <p:cTn id="151" fill="hold">
                            <p:stCondLst>
                              <p:cond delay="1000"/>
                            </p:stCondLst>
                            <p:childTnLst>
                              <p:par>
                                <p:cTn id="152" presetID="2" presetClass="entr" presetSubtype="8" fill="hold" nodeType="afterEffect">
                                  <p:stCondLst>
                                    <p:cond delay="0"/>
                                  </p:stCondLst>
                                  <p:childTnLst>
                                    <p:set>
                                      <p:cBhvr>
                                        <p:cTn id="153" dur="1" fill="hold">
                                          <p:stCondLst>
                                            <p:cond delay="0"/>
                                          </p:stCondLst>
                                        </p:cTn>
                                        <p:tgtEl>
                                          <p:spTgt spid="32"/>
                                        </p:tgtEl>
                                        <p:attrNameLst>
                                          <p:attrName>style.visibility</p:attrName>
                                        </p:attrNameLst>
                                      </p:cBhvr>
                                      <p:to>
                                        <p:strVal val="visible"/>
                                      </p:to>
                                    </p:set>
                                    <p:anim calcmode="lin" valueType="num">
                                      <p:cBhvr additive="base">
                                        <p:cTn id="154" dur="500" fill="hold"/>
                                        <p:tgtEl>
                                          <p:spTgt spid="32"/>
                                        </p:tgtEl>
                                        <p:attrNameLst>
                                          <p:attrName>ppt_x</p:attrName>
                                        </p:attrNameLst>
                                      </p:cBhvr>
                                      <p:tavLst>
                                        <p:tav tm="0">
                                          <p:val>
                                            <p:strVal val="0-#ppt_w/2"/>
                                          </p:val>
                                        </p:tav>
                                        <p:tav tm="100000">
                                          <p:val>
                                            <p:strVal val="#ppt_x"/>
                                          </p:val>
                                        </p:tav>
                                      </p:tavLst>
                                    </p:anim>
                                    <p:anim calcmode="lin" valueType="num">
                                      <p:cBhvr additive="base">
                                        <p:cTn id="155" dur="500" fill="hold"/>
                                        <p:tgtEl>
                                          <p:spTgt spid="32"/>
                                        </p:tgtEl>
                                        <p:attrNameLst>
                                          <p:attrName>ppt_y</p:attrName>
                                        </p:attrNameLst>
                                      </p:cBhvr>
                                      <p:tavLst>
                                        <p:tav tm="0">
                                          <p:val>
                                            <p:strVal val="#ppt_y"/>
                                          </p:val>
                                        </p:tav>
                                        <p:tav tm="100000">
                                          <p:val>
                                            <p:strVal val="#ppt_y"/>
                                          </p:val>
                                        </p:tav>
                                      </p:tavLst>
                                    </p:anim>
                                  </p:childTnLst>
                                </p:cTn>
                              </p:par>
                            </p:childTnLst>
                          </p:cTn>
                        </p:par>
                        <p:par>
                          <p:cTn id="156" fill="hold">
                            <p:stCondLst>
                              <p:cond delay="1500"/>
                            </p:stCondLst>
                            <p:childTnLst>
                              <p:par>
                                <p:cTn id="157" presetID="2" presetClass="entr" presetSubtype="8" fill="hold" nodeType="afterEffect">
                                  <p:stCondLst>
                                    <p:cond delay="0"/>
                                  </p:stCondLst>
                                  <p:childTnLst>
                                    <p:set>
                                      <p:cBhvr>
                                        <p:cTn id="158" dur="1" fill="hold">
                                          <p:stCondLst>
                                            <p:cond delay="0"/>
                                          </p:stCondLst>
                                        </p:cTn>
                                        <p:tgtEl>
                                          <p:spTgt spid="29"/>
                                        </p:tgtEl>
                                        <p:attrNameLst>
                                          <p:attrName>style.visibility</p:attrName>
                                        </p:attrNameLst>
                                      </p:cBhvr>
                                      <p:to>
                                        <p:strVal val="visible"/>
                                      </p:to>
                                    </p:set>
                                    <p:anim calcmode="lin" valueType="num">
                                      <p:cBhvr additive="base">
                                        <p:cTn id="159" dur="500" fill="hold"/>
                                        <p:tgtEl>
                                          <p:spTgt spid="29"/>
                                        </p:tgtEl>
                                        <p:attrNameLst>
                                          <p:attrName>ppt_x</p:attrName>
                                        </p:attrNameLst>
                                      </p:cBhvr>
                                      <p:tavLst>
                                        <p:tav tm="0">
                                          <p:val>
                                            <p:strVal val="0-#ppt_w/2"/>
                                          </p:val>
                                        </p:tav>
                                        <p:tav tm="100000">
                                          <p:val>
                                            <p:strVal val="#ppt_x"/>
                                          </p:val>
                                        </p:tav>
                                      </p:tavLst>
                                    </p:anim>
                                    <p:anim calcmode="lin" valueType="num">
                                      <p:cBhvr additive="base">
                                        <p:cTn id="160"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2" presetClass="entr" presetSubtype="8" fill="hold" nodeType="clickEffect">
                                  <p:stCondLst>
                                    <p:cond delay="0"/>
                                  </p:stCondLst>
                                  <p:childTnLst>
                                    <p:set>
                                      <p:cBhvr>
                                        <p:cTn id="164" dur="1" fill="hold">
                                          <p:stCondLst>
                                            <p:cond delay="0"/>
                                          </p:stCondLst>
                                        </p:cTn>
                                        <p:tgtEl>
                                          <p:spTgt spid="37"/>
                                        </p:tgtEl>
                                        <p:attrNameLst>
                                          <p:attrName>style.visibility</p:attrName>
                                        </p:attrNameLst>
                                      </p:cBhvr>
                                      <p:to>
                                        <p:strVal val="visible"/>
                                      </p:to>
                                    </p:set>
                                    <p:anim calcmode="lin" valueType="num">
                                      <p:cBhvr additive="base">
                                        <p:cTn id="165" dur="500" fill="hold"/>
                                        <p:tgtEl>
                                          <p:spTgt spid="37"/>
                                        </p:tgtEl>
                                        <p:attrNameLst>
                                          <p:attrName>ppt_x</p:attrName>
                                        </p:attrNameLst>
                                      </p:cBhvr>
                                      <p:tavLst>
                                        <p:tav tm="0">
                                          <p:val>
                                            <p:strVal val="0-#ppt_w/2"/>
                                          </p:val>
                                        </p:tav>
                                        <p:tav tm="100000">
                                          <p:val>
                                            <p:strVal val="#ppt_x"/>
                                          </p:val>
                                        </p:tav>
                                      </p:tavLst>
                                    </p:anim>
                                    <p:anim calcmode="lin" valueType="num">
                                      <p:cBhvr additive="base">
                                        <p:cTn id="166" dur="500" fill="hold"/>
                                        <p:tgtEl>
                                          <p:spTgt spid="37"/>
                                        </p:tgtEl>
                                        <p:attrNameLst>
                                          <p:attrName>ppt_y</p:attrName>
                                        </p:attrNameLst>
                                      </p:cBhvr>
                                      <p:tavLst>
                                        <p:tav tm="0">
                                          <p:val>
                                            <p:strVal val="#ppt_y"/>
                                          </p:val>
                                        </p:tav>
                                        <p:tav tm="100000">
                                          <p:val>
                                            <p:strVal val="#ppt_y"/>
                                          </p:val>
                                        </p:tav>
                                      </p:tavLst>
                                    </p:anim>
                                  </p:childTnLst>
                                </p:cTn>
                              </p:par>
                            </p:childTnLst>
                          </p:cTn>
                        </p:par>
                        <p:par>
                          <p:cTn id="167" fill="hold">
                            <p:stCondLst>
                              <p:cond delay="500"/>
                            </p:stCondLst>
                            <p:childTnLst>
                              <p:par>
                                <p:cTn id="168" presetID="2" presetClass="entr" presetSubtype="8" fill="hold" nodeType="afterEffect">
                                  <p:stCondLst>
                                    <p:cond delay="0"/>
                                  </p:stCondLst>
                                  <p:childTnLst>
                                    <p:set>
                                      <p:cBhvr>
                                        <p:cTn id="169" dur="1" fill="hold">
                                          <p:stCondLst>
                                            <p:cond delay="0"/>
                                          </p:stCondLst>
                                        </p:cTn>
                                        <p:tgtEl>
                                          <p:spTgt spid="34"/>
                                        </p:tgtEl>
                                        <p:attrNameLst>
                                          <p:attrName>style.visibility</p:attrName>
                                        </p:attrNameLst>
                                      </p:cBhvr>
                                      <p:to>
                                        <p:strVal val="visible"/>
                                      </p:to>
                                    </p:set>
                                    <p:anim calcmode="lin" valueType="num">
                                      <p:cBhvr additive="base">
                                        <p:cTn id="170" dur="500" fill="hold"/>
                                        <p:tgtEl>
                                          <p:spTgt spid="34"/>
                                        </p:tgtEl>
                                        <p:attrNameLst>
                                          <p:attrName>ppt_x</p:attrName>
                                        </p:attrNameLst>
                                      </p:cBhvr>
                                      <p:tavLst>
                                        <p:tav tm="0">
                                          <p:val>
                                            <p:strVal val="0-#ppt_w/2"/>
                                          </p:val>
                                        </p:tav>
                                        <p:tav tm="100000">
                                          <p:val>
                                            <p:strVal val="#ppt_x"/>
                                          </p:val>
                                        </p:tav>
                                      </p:tavLst>
                                    </p:anim>
                                    <p:anim calcmode="lin" valueType="num">
                                      <p:cBhvr additive="base">
                                        <p:cTn id="171"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624114" cy="119017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cxnSp>
        <p:nvCxnSpPr>
          <p:cNvPr id="18" name="直接连接符 17"/>
          <p:cNvCxnSpPr/>
          <p:nvPr/>
        </p:nvCxnSpPr>
        <p:spPr>
          <a:xfrm>
            <a:off x="624114" y="543840"/>
            <a:ext cx="6154057"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文本框 3"/>
          <p:cNvSpPr txBox="1"/>
          <p:nvPr/>
        </p:nvSpPr>
        <p:spPr>
          <a:xfrm>
            <a:off x="134985" y="564783"/>
            <a:ext cx="6032421" cy="702436"/>
          </a:xfrm>
          <a:prstGeom prst="rect">
            <a:avLst/>
          </a:prstGeom>
          <a:noFill/>
        </p:spPr>
        <p:txBody>
          <a:bodyPr wrap="none" rtlCol="0">
            <a:spAutoFit/>
          </a:bodyPr>
          <a:lstStyle/>
          <a:p>
            <a:pPr lvl="1">
              <a:lnSpc>
                <a:spcPct val="150000"/>
              </a:lnSpc>
            </a:pPr>
            <a:r>
              <a:rPr kumimoji="1" lang="zh-CN" altLang="en-US" sz="3000" b="1" dirty="0">
                <a:solidFill>
                  <a:srgbClr val="103154"/>
                </a:solidFill>
                <a:latin typeface="Arial" charset="0"/>
                <a:ea typeface="微软雅黑" pitchFamily="34" charset="-122"/>
                <a:sym typeface="Arial" charset="0"/>
              </a:rPr>
              <a:t>（三）职业病危害工程防护措施</a:t>
            </a:r>
          </a:p>
        </p:txBody>
      </p:sp>
      <p:sp>
        <p:nvSpPr>
          <p:cNvPr id="8" name="TextBox 7"/>
          <p:cNvSpPr txBox="1"/>
          <p:nvPr/>
        </p:nvSpPr>
        <p:spPr>
          <a:xfrm>
            <a:off x="7081537" y="537029"/>
            <a:ext cx="3905773" cy="553998"/>
          </a:xfrm>
          <a:prstGeom prst="rect">
            <a:avLst/>
          </a:prstGeom>
          <a:solidFill>
            <a:srgbClr val="00B050"/>
          </a:solidFill>
        </p:spPr>
        <p:txBody>
          <a:bodyPr wrap="square" rtlCol="0">
            <a:spAutoFit/>
          </a:bodyPr>
          <a:lstStyle/>
          <a:p>
            <a:pPr lvl="0" algn="ctr"/>
            <a:r>
              <a:rPr lang="zh-CN" altLang="en-US" sz="3000" b="1" dirty="0">
                <a:solidFill>
                  <a:schemeClr val="bg1"/>
                </a:solidFill>
                <a:latin typeface="Arial" charset="0"/>
                <a:ea typeface="微软雅黑" pitchFamily="34" charset="-122"/>
                <a:sym typeface="Arial" charset="0"/>
              </a:rPr>
              <a:t>局部通风</a:t>
            </a:r>
          </a:p>
        </p:txBody>
      </p:sp>
      <p:graphicFrame>
        <p:nvGraphicFramePr>
          <p:cNvPr id="7" name="图示 6"/>
          <p:cNvGraphicFramePr/>
          <p:nvPr/>
        </p:nvGraphicFramePr>
        <p:xfrm>
          <a:off x="2938423" y="210834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内容占位符 8"/>
          <p:cNvSpPr txBox="1"/>
          <p:nvPr/>
        </p:nvSpPr>
        <p:spPr>
          <a:xfrm>
            <a:off x="1720129" y="1648054"/>
            <a:ext cx="3475984" cy="616176"/>
          </a:xfrm>
          <a:prstGeom prst="rect">
            <a:avLst/>
          </a:prstGeom>
        </p:spPr>
        <p:txBody>
          <a:bodyPr vert="horz" wrap="square" lIns="91440" tIns="45720" rIns="91440" bIns="45720" anchor="t"/>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marL="0" indent="0">
              <a:buNone/>
            </a:pPr>
            <a:r>
              <a:rPr lang="zh-CN" altLang="en-US" sz="2500" b="1" dirty="0">
                <a:latin typeface="Arial" charset="0"/>
                <a:ea typeface="微软雅黑" pitchFamily="34" charset="-122"/>
                <a:sym typeface="Arial" charset="0"/>
              </a:rPr>
              <a:t>局部排风罩分类</a:t>
            </a:r>
          </a:p>
        </p:txBody>
      </p:sp>
    </p:spTree>
  </p:cSld>
  <p:clrMapOvr>
    <a:masterClrMapping/>
  </p:clrMapOvr>
  <p:transition spd="med">
    <p:pull/>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624114" cy="119017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cxnSp>
        <p:nvCxnSpPr>
          <p:cNvPr id="18" name="直接连接符 17"/>
          <p:cNvCxnSpPr/>
          <p:nvPr/>
        </p:nvCxnSpPr>
        <p:spPr>
          <a:xfrm>
            <a:off x="624114" y="543840"/>
            <a:ext cx="6154057"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文本框 3"/>
          <p:cNvSpPr txBox="1"/>
          <p:nvPr/>
        </p:nvSpPr>
        <p:spPr>
          <a:xfrm>
            <a:off x="134985" y="564783"/>
            <a:ext cx="6032421" cy="711092"/>
          </a:xfrm>
          <a:prstGeom prst="rect">
            <a:avLst/>
          </a:prstGeom>
          <a:noFill/>
        </p:spPr>
        <p:txBody>
          <a:bodyPr wrap="none" rtlCol="0">
            <a:spAutoFit/>
          </a:bodyPr>
          <a:lstStyle/>
          <a:p>
            <a:pPr lvl="1">
              <a:lnSpc>
                <a:spcPct val="150000"/>
              </a:lnSpc>
            </a:pPr>
            <a:r>
              <a:rPr kumimoji="1" lang="zh-CN" altLang="en-US" sz="3000" b="1" dirty="0">
                <a:solidFill>
                  <a:srgbClr val="103154"/>
                </a:solidFill>
                <a:latin typeface="Arial" charset="0"/>
                <a:ea typeface="微软雅黑" pitchFamily="34" charset="-122"/>
                <a:sym typeface="Arial" charset="0"/>
              </a:rPr>
              <a:t>（三）职业病危害工程防护措施</a:t>
            </a:r>
          </a:p>
        </p:txBody>
      </p:sp>
      <p:sp>
        <p:nvSpPr>
          <p:cNvPr id="8" name="TextBox 7"/>
          <p:cNvSpPr txBox="1"/>
          <p:nvPr/>
        </p:nvSpPr>
        <p:spPr>
          <a:xfrm>
            <a:off x="7081537" y="537029"/>
            <a:ext cx="3905773" cy="553998"/>
          </a:xfrm>
          <a:prstGeom prst="rect">
            <a:avLst/>
          </a:prstGeom>
          <a:solidFill>
            <a:srgbClr val="00B050"/>
          </a:solidFill>
        </p:spPr>
        <p:txBody>
          <a:bodyPr wrap="square" rtlCol="0">
            <a:spAutoFit/>
          </a:bodyPr>
          <a:lstStyle/>
          <a:p>
            <a:pPr lvl="0" algn="ctr"/>
            <a:r>
              <a:rPr lang="zh-CN" altLang="en-US" sz="3000" b="1" dirty="0">
                <a:solidFill>
                  <a:schemeClr val="bg1"/>
                </a:solidFill>
                <a:latin typeface="Arial" charset="0"/>
                <a:ea typeface="微软雅黑" pitchFamily="34" charset="-122"/>
                <a:sym typeface="Arial" charset="0"/>
              </a:rPr>
              <a:t>局部通风</a:t>
            </a:r>
          </a:p>
        </p:txBody>
      </p:sp>
      <p:pic>
        <p:nvPicPr>
          <p:cNvPr id="10" name="Picture 5"/>
          <p:cNvPicPr>
            <a:picLocks noChangeAspect="1"/>
          </p:cNvPicPr>
          <p:nvPr/>
        </p:nvPicPr>
        <p:blipFill>
          <a:blip r:embed="rId3"/>
          <a:srcRect/>
          <a:stretch>
            <a:fillRect/>
          </a:stretch>
        </p:blipFill>
        <p:spPr>
          <a:xfrm>
            <a:off x="1252021" y="1901370"/>
            <a:ext cx="3298275" cy="3670538"/>
          </a:xfrm>
          <a:prstGeom prst="rect">
            <a:avLst/>
          </a:prstGeom>
        </p:spPr>
      </p:pic>
      <p:pic>
        <p:nvPicPr>
          <p:cNvPr id="11" name="Picture 5"/>
          <p:cNvPicPr>
            <a:picLocks noChangeAspect="1"/>
          </p:cNvPicPr>
          <p:nvPr/>
        </p:nvPicPr>
        <p:blipFill>
          <a:blip r:embed="rId4"/>
          <a:stretch>
            <a:fillRect/>
          </a:stretch>
        </p:blipFill>
        <p:spPr>
          <a:xfrm>
            <a:off x="4707742" y="1901371"/>
            <a:ext cx="2910566" cy="3670538"/>
          </a:xfrm>
          <a:prstGeom prst="rect">
            <a:avLst/>
          </a:prstGeom>
          <a:noFill/>
          <a:ln w="9525">
            <a:noFill/>
          </a:ln>
        </p:spPr>
      </p:pic>
      <p:pic>
        <p:nvPicPr>
          <p:cNvPr id="12" name="Picture 11"/>
          <p:cNvPicPr>
            <a:picLocks noChangeAspect="1"/>
          </p:cNvPicPr>
          <p:nvPr/>
        </p:nvPicPr>
        <p:blipFill>
          <a:blip r:embed="rId5"/>
          <a:stretch>
            <a:fillRect/>
          </a:stretch>
        </p:blipFill>
        <p:spPr>
          <a:xfrm>
            <a:off x="7733395" y="1901370"/>
            <a:ext cx="3253915" cy="3670539"/>
          </a:xfrm>
          <a:prstGeom prst="rect">
            <a:avLst/>
          </a:prstGeom>
          <a:noFill/>
          <a:ln w="9525">
            <a:noFill/>
          </a:ln>
        </p:spPr>
      </p:pic>
    </p:spTree>
  </p:cSld>
  <p:clrMapOvr>
    <a:masterClrMapping/>
  </p:clrMapOvr>
  <p:transition spd="med">
    <p:pull/>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624114" cy="119017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cxnSp>
        <p:nvCxnSpPr>
          <p:cNvPr id="18" name="直接连接符 17"/>
          <p:cNvCxnSpPr/>
          <p:nvPr/>
        </p:nvCxnSpPr>
        <p:spPr>
          <a:xfrm>
            <a:off x="624114" y="543840"/>
            <a:ext cx="6154057"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文本框 3"/>
          <p:cNvSpPr txBox="1"/>
          <p:nvPr/>
        </p:nvSpPr>
        <p:spPr>
          <a:xfrm>
            <a:off x="134985" y="564783"/>
            <a:ext cx="6032421" cy="711092"/>
          </a:xfrm>
          <a:prstGeom prst="rect">
            <a:avLst/>
          </a:prstGeom>
          <a:noFill/>
        </p:spPr>
        <p:txBody>
          <a:bodyPr wrap="none" rtlCol="0">
            <a:spAutoFit/>
          </a:bodyPr>
          <a:lstStyle/>
          <a:p>
            <a:pPr lvl="1">
              <a:lnSpc>
                <a:spcPct val="150000"/>
              </a:lnSpc>
            </a:pPr>
            <a:r>
              <a:rPr kumimoji="1" lang="zh-CN" altLang="en-US" sz="3000" b="1" dirty="0">
                <a:solidFill>
                  <a:srgbClr val="103154"/>
                </a:solidFill>
                <a:latin typeface="Arial" charset="0"/>
                <a:ea typeface="微软雅黑" pitchFamily="34" charset="-122"/>
                <a:sym typeface="Arial" charset="0"/>
              </a:rPr>
              <a:t>（三）职业病危害工程防护措施</a:t>
            </a:r>
          </a:p>
        </p:txBody>
      </p:sp>
      <p:sp>
        <p:nvSpPr>
          <p:cNvPr id="8" name="TextBox 7"/>
          <p:cNvSpPr txBox="1"/>
          <p:nvPr/>
        </p:nvSpPr>
        <p:spPr>
          <a:xfrm>
            <a:off x="7081537" y="537029"/>
            <a:ext cx="3905773" cy="553998"/>
          </a:xfrm>
          <a:prstGeom prst="rect">
            <a:avLst/>
          </a:prstGeom>
          <a:solidFill>
            <a:srgbClr val="00B050"/>
          </a:solidFill>
        </p:spPr>
        <p:txBody>
          <a:bodyPr wrap="square" rtlCol="0">
            <a:spAutoFit/>
          </a:bodyPr>
          <a:lstStyle/>
          <a:p>
            <a:pPr lvl="0" algn="ctr"/>
            <a:r>
              <a:rPr lang="zh-CN" altLang="en-US" sz="3000" b="1" dirty="0">
                <a:solidFill>
                  <a:schemeClr val="bg1"/>
                </a:solidFill>
                <a:latin typeface="Arial" charset="0"/>
                <a:ea typeface="微软雅黑" pitchFamily="34" charset="-122"/>
                <a:sym typeface="Arial" charset="0"/>
              </a:rPr>
              <a:t>局部通风</a:t>
            </a:r>
          </a:p>
        </p:txBody>
      </p:sp>
      <p:pic>
        <p:nvPicPr>
          <p:cNvPr id="9" name="Picture 2"/>
          <p:cNvPicPr>
            <a:picLocks noChangeAspect="1"/>
          </p:cNvPicPr>
          <p:nvPr/>
        </p:nvPicPr>
        <p:blipFill>
          <a:blip r:embed="rId3"/>
          <a:stretch>
            <a:fillRect/>
          </a:stretch>
        </p:blipFill>
        <p:spPr>
          <a:xfrm>
            <a:off x="1252021" y="1901371"/>
            <a:ext cx="3298275" cy="3670538"/>
          </a:xfrm>
          <a:prstGeom prst="rect">
            <a:avLst/>
          </a:prstGeom>
          <a:noFill/>
          <a:ln w="9525">
            <a:noFill/>
          </a:ln>
        </p:spPr>
      </p:pic>
      <p:pic>
        <p:nvPicPr>
          <p:cNvPr id="13" name="Picture 2"/>
          <p:cNvPicPr>
            <a:picLocks noChangeAspect="1"/>
          </p:cNvPicPr>
          <p:nvPr/>
        </p:nvPicPr>
        <p:blipFill>
          <a:blip r:embed="rId4"/>
          <a:stretch>
            <a:fillRect/>
          </a:stretch>
        </p:blipFill>
        <p:spPr>
          <a:xfrm>
            <a:off x="4706826" y="1901369"/>
            <a:ext cx="2911481" cy="3670539"/>
          </a:xfrm>
          <a:prstGeom prst="rect">
            <a:avLst/>
          </a:prstGeom>
          <a:noFill/>
          <a:ln w="9525">
            <a:noFill/>
          </a:ln>
        </p:spPr>
      </p:pic>
      <p:pic>
        <p:nvPicPr>
          <p:cNvPr id="14" name="Picture 2"/>
          <p:cNvPicPr>
            <a:picLocks noChangeAspect="1"/>
          </p:cNvPicPr>
          <p:nvPr/>
        </p:nvPicPr>
        <p:blipFill>
          <a:blip r:embed="rId5"/>
          <a:stretch>
            <a:fillRect/>
          </a:stretch>
        </p:blipFill>
        <p:spPr>
          <a:xfrm>
            <a:off x="7747909" y="1901371"/>
            <a:ext cx="3239401" cy="3670538"/>
          </a:xfrm>
          <a:prstGeom prst="rect">
            <a:avLst/>
          </a:prstGeom>
          <a:noFill/>
          <a:ln w="9525">
            <a:noFill/>
          </a:ln>
        </p:spPr>
      </p:pic>
    </p:spTree>
  </p:cSld>
  <p:clrMapOvr>
    <a:masterClrMapping/>
  </p:clrMapOvr>
  <p:transition spd="med">
    <p:pull/>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624114" cy="119017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cxnSp>
        <p:nvCxnSpPr>
          <p:cNvPr id="18" name="直接连接符 17"/>
          <p:cNvCxnSpPr/>
          <p:nvPr/>
        </p:nvCxnSpPr>
        <p:spPr>
          <a:xfrm>
            <a:off x="624114" y="543840"/>
            <a:ext cx="6154057"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文本框 3"/>
          <p:cNvSpPr txBox="1"/>
          <p:nvPr/>
        </p:nvSpPr>
        <p:spPr>
          <a:xfrm>
            <a:off x="134985" y="564783"/>
            <a:ext cx="6032421" cy="711092"/>
          </a:xfrm>
          <a:prstGeom prst="rect">
            <a:avLst/>
          </a:prstGeom>
          <a:noFill/>
        </p:spPr>
        <p:txBody>
          <a:bodyPr wrap="none" rtlCol="0">
            <a:spAutoFit/>
          </a:bodyPr>
          <a:lstStyle/>
          <a:p>
            <a:pPr lvl="1">
              <a:lnSpc>
                <a:spcPct val="150000"/>
              </a:lnSpc>
            </a:pPr>
            <a:r>
              <a:rPr kumimoji="1" lang="zh-CN" altLang="en-US" sz="3000" b="1" dirty="0">
                <a:solidFill>
                  <a:srgbClr val="103154"/>
                </a:solidFill>
                <a:latin typeface="Arial" charset="0"/>
                <a:ea typeface="微软雅黑" pitchFamily="34" charset="-122"/>
                <a:sym typeface="Arial" charset="0"/>
              </a:rPr>
              <a:t>（三）职业病危害工程防护措施</a:t>
            </a:r>
          </a:p>
        </p:txBody>
      </p:sp>
      <p:sp>
        <p:nvSpPr>
          <p:cNvPr id="8" name="TextBox 7"/>
          <p:cNvSpPr txBox="1"/>
          <p:nvPr/>
        </p:nvSpPr>
        <p:spPr>
          <a:xfrm>
            <a:off x="7081537" y="537029"/>
            <a:ext cx="3905773" cy="553998"/>
          </a:xfrm>
          <a:prstGeom prst="rect">
            <a:avLst/>
          </a:prstGeom>
          <a:solidFill>
            <a:srgbClr val="00B050"/>
          </a:solidFill>
        </p:spPr>
        <p:txBody>
          <a:bodyPr wrap="square" rtlCol="0">
            <a:spAutoFit/>
          </a:bodyPr>
          <a:lstStyle/>
          <a:p>
            <a:pPr lvl="0" algn="ctr"/>
            <a:r>
              <a:rPr lang="zh-CN" altLang="en-US" sz="3000" b="1" dirty="0">
                <a:solidFill>
                  <a:schemeClr val="bg1"/>
                </a:solidFill>
                <a:latin typeface="Arial" charset="0"/>
                <a:ea typeface="微软雅黑" pitchFamily="34" charset="-122"/>
                <a:sym typeface="Arial" charset="0"/>
              </a:rPr>
              <a:t>局部通风</a:t>
            </a:r>
          </a:p>
        </p:txBody>
      </p:sp>
      <p:sp>
        <p:nvSpPr>
          <p:cNvPr id="2" name="矩形 1"/>
          <p:cNvSpPr/>
          <p:nvPr/>
        </p:nvSpPr>
        <p:spPr>
          <a:xfrm>
            <a:off x="1233714" y="1725497"/>
            <a:ext cx="9753595" cy="3285515"/>
          </a:xfrm>
          <a:prstGeom prst="rect">
            <a:avLst/>
          </a:prstGeom>
        </p:spPr>
        <p:txBody>
          <a:bodyPr wrap="square">
            <a:spAutoFit/>
          </a:bodyPr>
          <a:lstStyle/>
          <a:p>
            <a:pPr>
              <a:lnSpc>
                <a:spcPct val="150000"/>
              </a:lnSpc>
              <a:spcAft>
                <a:spcPts val="2400"/>
              </a:spcAft>
            </a:pPr>
            <a:r>
              <a:rPr lang="zh-CN" altLang="en-US" sz="2500" b="1" dirty="0">
                <a:latin typeface="Arial" charset="0"/>
                <a:ea typeface="微软雅黑" pitchFamily="34" charset="-122"/>
                <a:sym typeface="Arial" charset="0"/>
              </a:rPr>
              <a:t>要点：</a:t>
            </a:r>
            <a:endParaRPr lang="en-US" altLang="zh-CN" sz="2500" b="1" dirty="0">
              <a:latin typeface="Arial" charset="0"/>
              <a:ea typeface="微软雅黑" pitchFamily="34" charset="-122"/>
              <a:sym typeface="Arial" charset="0"/>
            </a:endParaRPr>
          </a:p>
          <a:p>
            <a:pPr lvl="1">
              <a:lnSpc>
                <a:spcPct val="150000"/>
              </a:lnSpc>
              <a:buFont typeface="Wingdings" charset="2"/>
              <a:buChar char="Ø"/>
            </a:pPr>
            <a:r>
              <a:rPr lang="zh-CN" altLang="en-US" sz="2500" dirty="0">
                <a:latin typeface="Arial" charset="0"/>
                <a:ea typeface="微软雅黑" pitchFamily="34" charset="-122"/>
                <a:sym typeface="Arial" charset="0"/>
              </a:rPr>
              <a:t>是否设有防护设施（必要性</a:t>
            </a:r>
            <a:r>
              <a:rPr lang="en-US" altLang="zh-CN" sz="2500" dirty="0">
                <a:latin typeface="Arial" charset="0"/>
                <a:ea typeface="微软雅黑" pitchFamily="34" charset="-122"/>
                <a:sym typeface="Arial" charset="0"/>
              </a:rPr>
              <a:t>—</a:t>
            </a:r>
            <a:r>
              <a:rPr lang="zh-CN" altLang="en-US" sz="2500" dirty="0">
                <a:latin typeface="Arial" charset="0"/>
                <a:ea typeface="微软雅黑" pitchFamily="34" charset="-122"/>
                <a:sym typeface="Arial" charset="0"/>
              </a:rPr>
              <a:t>是否有超标情况）。</a:t>
            </a:r>
            <a:endParaRPr lang="en-US" altLang="zh-CN" sz="2500" dirty="0">
              <a:latin typeface="Arial" charset="0"/>
              <a:ea typeface="微软雅黑" pitchFamily="34" charset="-122"/>
              <a:sym typeface="Arial" charset="0"/>
            </a:endParaRPr>
          </a:p>
          <a:p>
            <a:pPr lvl="1">
              <a:lnSpc>
                <a:spcPct val="150000"/>
              </a:lnSpc>
              <a:buFont typeface="Wingdings" charset="2"/>
              <a:buChar char="Ø"/>
            </a:pPr>
            <a:r>
              <a:rPr lang="zh-CN" altLang="en-US" sz="2500" dirty="0">
                <a:latin typeface="Arial" charset="0"/>
                <a:ea typeface="微软雅黑" pitchFamily="34" charset="-122"/>
                <a:sym typeface="Arial" charset="0"/>
              </a:rPr>
              <a:t>设置的方式是否合理、有效。</a:t>
            </a:r>
            <a:endParaRPr lang="en-US" altLang="zh-CN" sz="2500" dirty="0">
              <a:latin typeface="Arial" charset="0"/>
              <a:ea typeface="微软雅黑" pitchFamily="34" charset="-122"/>
              <a:sym typeface="Arial" charset="0"/>
            </a:endParaRPr>
          </a:p>
          <a:p>
            <a:pPr lvl="1">
              <a:lnSpc>
                <a:spcPct val="150000"/>
              </a:lnSpc>
              <a:buNone/>
            </a:pPr>
            <a:r>
              <a:rPr lang="zh-CN" altLang="en-US" sz="2500" dirty="0">
                <a:latin typeface="Arial" charset="0"/>
                <a:ea typeface="微软雅黑" pitchFamily="34" charset="-122"/>
                <a:sym typeface="Arial" charset="0"/>
              </a:rPr>
              <a:t>  </a:t>
            </a:r>
            <a:r>
              <a:rPr lang="zh-CN" altLang="en-US" sz="2000" b="1" dirty="0">
                <a:latin typeface="Arial" charset="0"/>
                <a:ea typeface="微软雅黑" pitchFamily="34" charset="-122"/>
                <a:sym typeface="Arial" charset="0"/>
              </a:rPr>
              <a:t>（有害物质是否经过工人呼吸带、控制风速、有害物质控制效率）</a:t>
            </a:r>
            <a:endParaRPr lang="en-US" altLang="zh-CN" sz="2500" b="1" dirty="0">
              <a:latin typeface="Arial" charset="0"/>
              <a:ea typeface="微软雅黑" pitchFamily="34" charset="-122"/>
              <a:sym typeface="Arial" charset="0"/>
            </a:endParaRPr>
          </a:p>
          <a:p>
            <a:pPr lvl="1">
              <a:lnSpc>
                <a:spcPct val="150000"/>
              </a:lnSpc>
              <a:buFont typeface="Wingdings" charset="2"/>
              <a:buChar char="Ø"/>
            </a:pPr>
            <a:r>
              <a:rPr lang="zh-CN" altLang="en-US" sz="2500" dirty="0">
                <a:latin typeface="Arial" charset="0"/>
                <a:ea typeface="微软雅黑" pitchFamily="34" charset="-122"/>
                <a:sym typeface="Arial" charset="0"/>
              </a:rPr>
              <a:t>是否有检维修记录（有无台账）。</a:t>
            </a:r>
            <a:endParaRPr lang="en-US" altLang="zh-CN" sz="2500" dirty="0">
              <a:latin typeface="Arial" charset="0"/>
              <a:ea typeface="微软雅黑" pitchFamily="34" charset="-122"/>
              <a:sym typeface="Arial" charset="0"/>
            </a:endParaRPr>
          </a:p>
        </p:txBody>
      </p:sp>
    </p:spTree>
  </p:cSld>
  <p:clrMapOvr>
    <a:masterClrMapping/>
  </p:clrMapOvr>
  <p:transition spd="med">
    <p:pull/>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624114" cy="119017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cxnSp>
        <p:nvCxnSpPr>
          <p:cNvPr id="18" name="直接连接符 17"/>
          <p:cNvCxnSpPr/>
          <p:nvPr/>
        </p:nvCxnSpPr>
        <p:spPr>
          <a:xfrm>
            <a:off x="624114" y="543840"/>
            <a:ext cx="6154057"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文本框 3"/>
          <p:cNvSpPr txBox="1"/>
          <p:nvPr/>
        </p:nvSpPr>
        <p:spPr>
          <a:xfrm>
            <a:off x="134985" y="564783"/>
            <a:ext cx="6032421" cy="711092"/>
          </a:xfrm>
          <a:prstGeom prst="rect">
            <a:avLst/>
          </a:prstGeom>
          <a:noFill/>
        </p:spPr>
        <p:txBody>
          <a:bodyPr wrap="none" rtlCol="0">
            <a:spAutoFit/>
          </a:bodyPr>
          <a:lstStyle/>
          <a:p>
            <a:pPr lvl="1">
              <a:lnSpc>
                <a:spcPct val="150000"/>
              </a:lnSpc>
            </a:pPr>
            <a:r>
              <a:rPr kumimoji="1" lang="zh-CN" altLang="en-US" sz="3000" b="1" dirty="0">
                <a:solidFill>
                  <a:srgbClr val="103154"/>
                </a:solidFill>
                <a:latin typeface="Arial" charset="0"/>
                <a:ea typeface="微软雅黑" pitchFamily="34" charset="-122"/>
                <a:sym typeface="Arial" charset="0"/>
              </a:rPr>
              <a:t>（三）职业病危害工程防护措施</a:t>
            </a:r>
          </a:p>
        </p:txBody>
      </p:sp>
      <p:sp>
        <p:nvSpPr>
          <p:cNvPr id="8" name="TextBox 7"/>
          <p:cNvSpPr txBox="1"/>
          <p:nvPr/>
        </p:nvSpPr>
        <p:spPr>
          <a:xfrm>
            <a:off x="7081537" y="537029"/>
            <a:ext cx="3905773" cy="553998"/>
          </a:xfrm>
          <a:prstGeom prst="rect">
            <a:avLst/>
          </a:prstGeom>
          <a:solidFill>
            <a:srgbClr val="00B050"/>
          </a:solidFill>
        </p:spPr>
        <p:txBody>
          <a:bodyPr wrap="square" rtlCol="0">
            <a:spAutoFit/>
          </a:bodyPr>
          <a:lstStyle/>
          <a:p>
            <a:pPr lvl="0" algn="ctr"/>
            <a:r>
              <a:rPr lang="zh-CN" altLang="en-US" sz="3000" b="1" dirty="0">
                <a:solidFill>
                  <a:schemeClr val="bg1"/>
                </a:solidFill>
                <a:latin typeface="Arial" charset="0"/>
                <a:ea typeface="微软雅黑" pitchFamily="34" charset="-122"/>
                <a:sym typeface="Arial" charset="0"/>
              </a:rPr>
              <a:t>噪声的控制</a:t>
            </a:r>
          </a:p>
        </p:txBody>
      </p:sp>
      <p:pic>
        <p:nvPicPr>
          <p:cNvPr id="7" name="图片 4" descr="1_1.gif"/>
          <p:cNvPicPr>
            <a:picLocks noChangeAspect="1"/>
          </p:cNvPicPr>
          <p:nvPr/>
        </p:nvPicPr>
        <p:blipFill>
          <a:blip r:embed="rId3"/>
          <a:stretch>
            <a:fillRect/>
          </a:stretch>
        </p:blipFill>
        <p:spPr>
          <a:xfrm>
            <a:off x="493486" y="2529115"/>
            <a:ext cx="3652838" cy="2352675"/>
          </a:xfrm>
          <a:prstGeom prst="rect">
            <a:avLst/>
          </a:prstGeom>
          <a:noFill/>
          <a:ln w="9525">
            <a:noFill/>
          </a:ln>
        </p:spPr>
      </p:pic>
      <p:sp>
        <p:nvSpPr>
          <p:cNvPr id="9" name="矩形 8"/>
          <p:cNvSpPr/>
          <p:nvPr/>
        </p:nvSpPr>
        <p:spPr>
          <a:xfrm>
            <a:off x="4548792" y="2114553"/>
            <a:ext cx="6496573" cy="3416320"/>
          </a:xfrm>
          <a:prstGeom prst="rect">
            <a:avLst/>
          </a:prstGeom>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400" b="1" i="0" u="none" strike="noStrike" kern="0" cap="none" spc="0" normalizeH="0" baseline="0" noProof="0" dirty="0">
                <a:ln>
                  <a:noFill/>
                </a:ln>
                <a:solidFill>
                  <a:srgbClr val="C00000"/>
                </a:solidFill>
                <a:effectLst/>
                <a:uLnTx/>
                <a:uFillTx/>
                <a:latin typeface="Arial" charset="0"/>
                <a:ea typeface="微软雅黑" pitchFamily="34" charset="-122"/>
                <a:sym typeface="Arial" charset="0"/>
              </a:rPr>
              <a:t>☞  </a:t>
            </a:r>
            <a:r>
              <a:rPr kumimoji="0" lang="zh-CN" altLang="en-US" sz="2400" b="0" i="0" u="none" strike="noStrike" kern="1200" cap="none" spc="0" normalizeH="0" baseline="0" noProof="0" dirty="0">
                <a:ln>
                  <a:noFill/>
                </a:ln>
                <a:solidFill>
                  <a:schemeClr val="tx1"/>
                </a:solidFill>
                <a:effectLst/>
                <a:uLnTx/>
                <a:uFillTx/>
                <a:latin typeface="Arial" charset="0"/>
                <a:ea typeface="微软雅黑" pitchFamily="34" charset="-122"/>
                <a:sym typeface="Arial" charset="0"/>
              </a:rPr>
              <a:t>只有当声源、声音传播途径和接收者</a:t>
            </a:r>
            <a:r>
              <a:rPr kumimoji="0" lang="en-US" altLang="zh-CN" sz="2400" b="0" i="0" u="none" strike="noStrike" kern="1200" cap="none" spc="0" normalizeH="0" baseline="0" noProof="0" dirty="0">
                <a:ln>
                  <a:noFill/>
                </a:ln>
                <a:solidFill>
                  <a:schemeClr val="tx1"/>
                </a:solidFill>
                <a:effectLst/>
                <a:uLnTx/>
                <a:uFillTx/>
                <a:latin typeface="Arial" charset="0"/>
                <a:ea typeface="微软雅黑" pitchFamily="34" charset="-122"/>
                <a:sym typeface="Arial" charset="0"/>
              </a:rPr>
              <a:t>3</a:t>
            </a:r>
            <a:r>
              <a:rPr kumimoji="0" lang="zh-CN" altLang="en-US" sz="2400" b="0" i="0" u="none" strike="noStrike" kern="1200" cap="none" spc="0" normalizeH="0" baseline="0" noProof="0" dirty="0">
                <a:ln>
                  <a:noFill/>
                </a:ln>
                <a:solidFill>
                  <a:schemeClr val="tx1"/>
                </a:solidFill>
                <a:effectLst/>
                <a:uLnTx/>
                <a:uFillTx/>
                <a:latin typeface="Arial" charset="0"/>
                <a:ea typeface="微软雅黑" pitchFamily="34" charset="-122"/>
                <a:sym typeface="Arial" charset="0"/>
              </a:rPr>
              <a:t>者同时存在，才对听者形成干扰，因此控制噪声必须从三个环节研究解决，把这三部分作为一个系统、一个整体去考虑。</a:t>
            </a:r>
            <a:endParaRPr kumimoji="0" lang="en-US" altLang="zh-CN" sz="2400" b="1" i="0" u="none" strike="noStrike" kern="0" cap="none" spc="0" normalizeH="0" baseline="0" noProof="0" dirty="0">
              <a:ln>
                <a:noFill/>
              </a:ln>
              <a:solidFill>
                <a:srgbClr val="C00000"/>
              </a:solidFill>
              <a:effectLst/>
              <a:uLnTx/>
              <a:uFillTx/>
              <a:latin typeface="Arial" charset="0"/>
              <a:ea typeface="微软雅黑" pitchFamily="34" charset="-122"/>
              <a:sym typeface="Arial" charset="0"/>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400" b="1" i="0" u="none" strike="noStrike" kern="0" cap="none" spc="0" normalizeH="0" baseline="0" noProof="0" dirty="0">
                <a:ln>
                  <a:noFill/>
                </a:ln>
                <a:solidFill>
                  <a:srgbClr val="C00000"/>
                </a:solidFill>
                <a:effectLst/>
                <a:uLnTx/>
                <a:uFillTx/>
                <a:latin typeface="Arial" charset="0"/>
                <a:ea typeface="微软雅黑" pitchFamily="34" charset="-122"/>
                <a:sym typeface="Arial" charset="0"/>
              </a:rPr>
              <a:t>☞  </a:t>
            </a:r>
            <a:r>
              <a:rPr kumimoji="0" lang="zh-CN" altLang="en-US" sz="2400" b="0" i="0" u="none" strike="noStrike" kern="1200" cap="none" spc="0" normalizeH="0" baseline="0" noProof="0" dirty="0">
                <a:ln>
                  <a:noFill/>
                </a:ln>
                <a:solidFill>
                  <a:schemeClr val="tx1"/>
                </a:solidFill>
                <a:effectLst/>
                <a:uLnTx/>
                <a:uFillTx/>
                <a:latin typeface="Arial" charset="0"/>
                <a:ea typeface="微软雅黑" pitchFamily="34" charset="-122"/>
                <a:sym typeface="Arial" charset="0"/>
              </a:rPr>
              <a:t>控制噪声的</a:t>
            </a:r>
            <a:r>
              <a:rPr kumimoji="0" lang="zh-CN" altLang="en-US" sz="2400" b="1" i="0" u="none" strike="noStrike" kern="1200" cap="none" spc="0" normalizeH="0" baseline="0" noProof="0" dirty="0">
                <a:ln>
                  <a:noFill/>
                </a:ln>
                <a:solidFill>
                  <a:srgbClr val="C00000"/>
                </a:solidFill>
                <a:effectLst/>
                <a:uLnTx/>
                <a:uFillTx/>
                <a:latin typeface="Arial" charset="0"/>
                <a:ea typeface="微软雅黑" pitchFamily="34" charset="-122"/>
                <a:sym typeface="Arial" charset="0"/>
              </a:rPr>
              <a:t>根本途径是治理噪声源</a:t>
            </a:r>
            <a:r>
              <a:rPr kumimoji="0" lang="zh-CN" altLang="en-US" sz="2400" b="0" i="0" u="none" strike="noStrike" kern="1200" cap="none" spc="0" normalizeH="0" baseline="0" noProof="0" dirty="0">
                <a:ln>
                  <a:noFill/>
                </a:ln>
                <a:solidFill>
                  <a:schemeClr val="tx1"/>
                </a:solidFill>
                <a:effectLst/>
                <a:uLnTx/>
                <a:uFillTx/>
                <a:latin typeface="Arial" charset="0"/>
                <a:ea typeface="微软雅黑" pitchFamily="34" charset="-122"/>
                <a:sym typeface="Arial" charset="0"/>
              </a:rPr>
              <a:t>，其次为切断噪声传播和对工人进行个体防护。</a:t>
            </a:r>
            <a:endParaRPr kumimoji="0" lang="en-US" altLang="zh-CN" sz="2400" b="0" i="0" u="none" strike="noStrike" kern="1200" cap="none" spc="0" normalizeH="0" baseline="0" noProof="0" dirty="0">
              <a:ln>
                <a:noFill/>
              </a:ln>
              <a:solidFill>
                <a:schemeClr val="tx1"/>
              </a:solidFill>
              <a:effectLst/>
              <a:uLnTx/>
              <a:uFillTx/>
              <a:latin typeface="Arial" charset="0"/>
              <a:ea typeface="微软雅黑" pitchFamily="34" charset="-122"/>
              <a:sym typeface="Arial" charset="0"/>
            </a:endParaRPr>
          </a:p>
        </p:txBody>
      </p:sp>
    </p:spTree>
  </p:cSld>
  <p:clrMapOvr>
    <a:masterClrMapping/>
  </p:clrMapOvr>
  <p:transition spd="med">
    <p:pull/>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624114" cy="119017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cxnSp>
        <p:nvCxnSpPr>
          <p:cNvPr id="18" name="直接连接符 17"/>
          <p:cNvCxnSpPr/>
          <p:nvPr/>
        </p:nvCxnSpPr>
        <p:spPr>
          <a:xfrm>
            <a:off x="624114" y="543840"/>
            <a:ext cx="6154057"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文本框 3"/>
          <p:cNvSpPr txBox="1"/>
          <p:nvPr/>
        </p:nvSpPr>
        <p:spPr>
          <a:xfrm>
            <a:off x="134985" y="564783"/>
            <a:ext cx="6032421" cy="711092"/>
          </a:xfrm>
          <a:prstGeom prst="rect">
            <a:avLst/>
          </a:prstGeom>
          <a:noFill/>
        </p:spPr>
        <p:txBody>
          <a:bodyPr wrap="none" rtlCol="0">
            <a:spAutoFit/>
          </a:bodyPr>
          <a:lstStyle/>
          <a:p>
            <a:pPr lvl="1">
              <a:lnSpc>
                <a:spcPct val="150000"/>
              </a:lnSpc>
            </a:pPr>
            <a:r>
              <a:rPr kumimoji="1" lang="zh-CN" altLang="en-US" sz="3000" b="1" dirty="0">
                <a:solidFill>
                  <a:srgbClr val="103154"/>
                </a:solidFill>
                <a:latin typeface="Arial" charset="0"/>
                <a:ea typeface="微软雅黑" pitchFamily="34" charset="-122"/>
                <a:sym typeface="Arial" charset="0"/>
              </a:rPr>
              <a:t>（三）职业病危害工程防护措施</a:t>
            </a:r>
          </a:p>
        </p:txBody>
      </p:sp>
      <p:sp>
        <p:nvSpPr>
          <p:cNvPr id="8" name="TextBox 7"/>
          <p:cNvSpPr txBox="1"/>
          <p:nvPr/>
        </p:nvSpPr>
        <p:spPr>
          <a:xfrm>
            <a:off x="7081537" y="537029"/>
            <a:ext cx="3905773" cy="553998"/>
          </a:xfrm>
          <a:prstGeom prst="rect">
            <a:avLst/>
          </a:prstGeom>
          <a:solidFill>
            <a:srgbClr val="00B050"/>
          </a:solidFill>
        </p:spPr>
        <p:txBody>
          <a:bodyPr wrap="square" rtlCol="0">
            <a:spAutoFit/>
          </a:bodyPr>
          <a:lstStyle/>
          <a:p>
            <a:pPr lvl="0" algn="ctr"/>
            <a:r>
              <a:rPr lang="zh-CN" altLang="en-US" sz="3000" b="1" dirty="0">
                <a:solidFill>
                  <a:schemeClr val="bg1"/>
                </a:solidFill>
                <a:latin typeface="Arial" charset="0"/>
                <a:ea typeface="微软雅黑" pitchFamily="34" charset="-122"/>
                <a:sym typeface="Arial" charset="0"/>
              </a:rPr>
              <a:t>噪声的控制</a:t>
            </a:r>
          </a:p>
        </p:txBody>
      </p:sp>
      <p:sp>
        <p:nvSpPr>
          <p:cNvPr id="7" name="内容占位符 2"/>
          <p:cNvSpPr txBox="1"/>
          <p:nvPr/>
        </p:nvSpPr>
        <p:spPr>
          <a:xfrm>
            <a:off x="1204688" y="1514031"/>
            <a:ext cx="9724566" cy="5329237"/>
          </a:xfrm>
          <a:prstGeom prst="rect">
            <a:avLst/>
          </a:prstGeom>
        </p:spPr>
        <p:txBody>
          <a:bodyPr vert="horz" wrap="square" lIns="91440" tIns="45720" rIns="91440" bIns="45720" anchor="t"/>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a:lnSpc>
                <a:spcPct val="150000"/>
              </a:lnSpc>
              <a:buNone/>
            </a:pPr>
            <a:r>
              <a:rPr lang="en-US" altLang="zh-CN" sz="2500" b="1" dirty="0">
                <a:solidFill>
                  <a:srgbClr val="00B050"/>
                </a:solidFill>
                <a:latin typeface="Arial" charset="0"/>
                <a:ea typeface="微软雅黑" pitchFamily="34" charset="-122"/>
                <a:sym typeface="Arial" charset="0"/>
              </a:rPr>
              <a:t> ✎</a:t>
            </a:r>
            <a:r>
              <a:rPr lang="zh-CN" altLang="en-US" sz="2500" b="1" dirty="0">
                <a:solidFill>
                  <a:srgbClr val="00B050"/>
                </a:solidFill>
                <a:latin typeface="Arial" charset="0"/>
                <a:ea typeface="微软雅黑" pitchFamily="34" charset="-122"/>
                <a:sym typeface="Arial" charset="0"/>
              </a:rPr>
              <a:t>控制传播途径：</a:t>
            </a:r>
            <a:r>
              <a:rPr lang="zh-CN" altLang="en-US" sz="2500" dirty="0">
                <a:latin typeface="Arial" charset="0"/>
                <a:ea typeface="微软雅黑" pitchFamily="34" charset="-122"/>
                <a:sym typeface="Arial" charset="0"/>
              </a:rPr>
              <a:t>在传播途径上阻断和屏蔽声波的传播，或使声波传播的能量随距离衰减，是控制噪声、限制噪声传播的有效方法。</a:t>
            </a:r>
            <a:endParaRPr lang="en-US" altLang="zh-CN" sz="2500" dirty="0">
              <a:latin typeface="Arial" charset="0"/>
              <a:ea typeface="微软雅黑" pitchFamily="34" charset="-122"/>
              <a:sym typeface="Arial" charset="0"/>
            </a:endParaRPr>
          </a:p>
          <a:p>
            <a:pPr>
              <a:lnSpc>
                <a:spcPct val="150000"/>
              </a:lnSpc>
            </a:pPr>
            <a:r>
              <a:rPr lang="zh-CN" altLang="en-US" sz="2000" b="1" dirty="0">
                <a:latin typeface="Arial" charset="0"/>
                <a:ea typeface="微软雅黑" pitchFamily="34" charset="-122"/>
                <a:sym typeface="Arial" charset="0"/>
              </a:rPr>
              <a:t>总图布局合理（隔声）</a:t>
            </a:r>
            <a:endParaRPr lang="en-US" altLang="zh-CN" sz="2000" b="1" dirty="0">
              <a:latin typeface="Arial" charset="0"/>
              <a:ea typeface="微软雅黑" pitchFamily="34" charset="-122"/>
              <a:sym typeface="Arial" charset="0"/>
            </a:endParaRPr>
          </a:p>
          <a:p>
            <a:pPr marL="0" indent="0">
              <a:lnSpc>
                <a:spcPct val="150000"/>
              </a:lnSpc>
              <a:buNone/>
            </a:pPr>
            <a:r>
              <a:rPr lang="zh-CN" altLang="en-US" sz="2000" dirty="0">
                <a:latin typeface="Arial" charset="0"/>
                <a:ea typeface="微软雅黑" pitchFamily="34" charset="-122"/>
                <a:sym typeface="Arial" charset="0"/>
              </a:rPr>
              <a:t>    将高噪声车间与一般噪声较低的车间、生活区分开；将特别强烈的噪声源，设置在离厂区比较远的地区等。</a:t>
            </a:r>
            <a:endParaRPr lang="en-US" altLang="zh-CN" sz="2000" dirty="0">
              <a:latin typeface="Arial" charset="0"/>
              <a:ea typeface="微软雅黑" pitchFamily="34" charset="-122"/>
              <a:sym typeface="Arial" charset="0"/>
            </a:endParaRPr>
          </a:p>
          <a:p>
            <a:pPr>
              <a:lnSpc>
                <a:spcPct val="150000"/>
              </a:lnSpc>
              <a:spcBef>
                <a:spcPts val="1200"/>
              </a:spcBef>
            </a:pPr>
            <a:r>
              <a:rPr lang="zh-CN" altLang="en-US" sz="2000" b="1" dirty="0">
                <a:latin typeface="Arial" charset="0"/>
                <a:ea typeface="微软雅黑" pitchFamily="34" charset="-122"/>
                <a:sym typeface="Arial" charset="0"/>
              </a:rPr>
              <a:t>控制生产车间的噪声（隔声）</a:t>
            </a:r>
            <a:endParaRPr lang="en-US" altLang="zh-CN" sz="2000" b="1" dirty="0">
              <a:latin typeface="Arial" charset="0"/>
              <a:ea typeface="微软雅黑" pitchFamily="34" charset="-122"/>
              <a:sym typeface="Arial" charset="0"/>
            </a:endParaRPr>
          </a:p>
          <a:p>
            <a:pPr marL="0" indent="0">
              <a:lnSpc>
                <a:spcPct val="150000"/>
              </a:lnSpc>
              <a:buNone/>
            </a:pPr>
            <a:r>
              <a:rPr lang="zh-CN" altLang="en-US" sz="2000" dirty="0">
                <a:latin typeface="Arial" charset="0"/>
                <a:ea typeface="微软雅黑" pitchFamily="34" charset="-122"/>
                <a:sym typeface="Arial" charset="0"/>
              </a:rPr>
              <a:t>    生产工艺设备的平面布置采取“静闹分区”，防止相互影响；将各车间同类型的噪声源集中布置在一个区域内，不仅防止声源过于分散、扩大噪声污染面，而且也便于采取声学技术措施集中处理。</a:t>
            </a:r>
          </a:p>
          <a:p>
            <a:pPr>
              <a:buFont typeface="Arial" charset="0"/>
              <a:buNone/>
            </a:pPr>
            <a:endParaRPr lang="zh-CN" altLang="en-US" sz="2000" dirty="0">
              <a:latin typeface="Arial" charset="0"/>
              <a:ea typeface="微软雅黑" pitchFamily="34" charset="-122"/>
              <a:sym typeface="Arial" charset="0"/>
            </a:endParaRPr>
          </a:p>
        </p:txBody>
      </p:sp>
    </p:spTree>
  </p:cSld>
  <p:clrMapOvr>
    <a:masterClrMapping/>
  </p:clrMapOvr>
  <p:transition spd="med">
    <p:pull/>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624114" cy="119017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cxnSp>
        <p:nvCxnSpPr>
          <p:cNvPr id="18" name="直接连接符 17"/>
          <p:cNvCxnSpPr/>
          <p:nvPr/>
        </p:nvCxnSpPr>
        <p:spPr>
          <a:xfrm>
            <a:off x="624114" y="543840"/>
            <a:ext cx="6154057"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文本框 3"/>
          <p:cNvSpPr txBox="1"/>
          <p:nvPr/>
        </p:nvSpPr>
        <p:spPr>
          <a:xfrm>
            <a:off x="134985" y="564783"/>
            <a:ext cx="6032421" cy="711092"/>
          </a:xfrm>
          <a:prstGeom prst="rect">
            <a:avLst/>
          </a:prstGeom>
          <a:noFill/>
        </p:spPr>
        <p:txBody>
          <a:bodyPr wrap="none" rtlCol="0">
            <a:spAutoFit/>
          </a:bodyPr>
          <a:lstStyle/>
          <a:p>
            <a:pPr lvl="1">
              <a:lnSpc>
                <a:spcPct val="150000"/>
              </a:lnSpc>
            </a:pPr>
            <a:r>
              <a:rPr kumimoji="1" lang="zh-CN" altLang="en-US" sz="3000" b="1" dirty="0">
                <a:solidFill>
                  <a:srgbClr val="103154"/>
                </a:solidFill>
                <a:latin typeface="Arial" charset="0"/>
                <a:ea typeface="微软雅黑" pitchFamily="34" charset="-122"/>
                <a:sym typeface="Arial" charset="0"/>
              </a:rPr>
              <a:t>（三）职业病危害工程防护措施</a:t>
            </a:r>
          </a:p>
        </p:txBody>
      </p:sp>
      <p:sp>
        <p:nvSpPr>
          <p:cNvPr id="8" name="TextBox 7"/>
          <p:cNvSpPr txBox="1"/>
          <p:nvPr/>
        </p:nvSpPr>
        <p:spPr>
          <a:xfrm>
            <a:off x="7081537" y="537029"/>
            <a:ext cx="3905773" cy="553998"/>
          </a:xfrm>
          <a:prstGeom prst="rect">
            <a:avLst/>
          </a:prstGeom>
          <a:solidFill>
            <a:srgbClr val="00B050"/>
          </a:solidFill>
        </p:spPr>
        <p:txBody>
          <a:bodyPr wrap="square" rtlCol="0">
            <a:spAutoFit/>
          </a:bodyPr>
          <a:lstStyle/>
          <a:p>
            <a:pPr lvl="0" algn="ctr"/>
            <a:r>
              <a:rPr lang="zh-CN" altLang="en-US" sz="3000" b="1" dirty="0">
                <a:solidFill>
                  <a:schemeClr val="bg1"/>
                </a:solidFill>
                <a:latin typeface="Arial" charset="0"/>
                <a:ea typeface="微软雅黑" pitchFamily="34" charset="-122"/>
                <a:sym typeface="Arial" charset="0"/>
              </a:rPr>
              <a:t>噪声的控制</a:t>
            </a:r>
          </a:p>
        </p:txBody>
      </p:sp>
      <p:sp>
        <p:nvSpPr>
          <p:cNvPr id="7" name="内容占位符 2"/>
          <p:cNvSpPr txBox="1"/>
          <p:nvPr/>
        </p:nvSpPr>
        <p:spPr>
          <a:xfrm>
            <a:off x="1353911" y="1759403"/>
            <a:ext cx="9807575" cy="3987800"/>
          </a:xfrm>
          <a:prstGeom prst="rect">
            <a:avLst/>
          </a:prstGeom>
        </p:spPr>
        <p:txBody>
          <a:bodyPr vert="horz" wrap="square" lIns="91440" tIns="45720" rIns="91440" bIns="45720" anchor="t"/>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marL="0" indent="0">
              <a:lnSpc>
                <a:spcPct val="150000"/>
              </a:lnSpc>
              <a:spcBef>
                <a:spcPts val="600"/>
              </a:spcBef>
              <a:spcAft>
                <a:spcPts val="600"/>
              </a:spcAft>
              <a:buNone/>
            </a:pPr>
            <a:r>
              <a:rPr lang="zh-CN" altLang="en-US" sz="2000" dirty="0">
                <a:latin typeface="Arial" charset="0"/>
                <a:ea typeface="微软雅黑" pitchFamily="34" charset="-122"/>
                <a:sym typeface="Arial" charset="0"/>
              </a:rPr>
              <a:t>     用吸声材料和吸声结构装饰在室内的天花板和墙壁上作成吸声体悬挂在房间内或作管道的内衬以吸收气流噪声（吸声）</a:t>
            </a:r>
            <a:endParaRPr lang="en-US" altLang="zh-CN" sz="2000" dirty="0">
              <a:latin typeface="Arial" charset="0"/>
              <a:ea typeface="微软雅黑" pitchFamily="34" charset="-122"/>
              <a:sym typeface="Arial" charset="0"/>
            </a:endParaRPr>
          </a:p>
          <a:p>
            <a:pPr>
              <a:lnSpc>
                <a:spcPct val="150000"/>
              </a:lnSpc>
              <a:spcBef>
                <a:spcPts val="600"/>
              </a:spcBef>
              <a:spcAft>
                <a:spcPts val="600"/>
              </a:spcAft>
              <a:buFont typeface="Arial" charset="0"/>
              <a:buNone/>
            </a:pPr>
            <a:r>
              <a:rPr lang="en-US" altLang="zh-CN" sz="2500" b="1" dirty="0">
                <a:solidFill>
                  <a:srgbClr val="00B050"/>
                </a:solidFill>
                <a:latin typeface="Arial" charset="0"/>
                <a:ea typeface="微软雅黑" pitchFamily="34" charset="-122"/>
                <a:sym typeface="Arial" charset="0"/>
              </a:rPr>
              <a:t>✎</a:t>
            </a:r>
            <a:r>
              <a:rPr lang="zh-CN" altLang="en-US" sz="2500" b="1" dirty="0">
                <a:solidFill>
                  <a:srgbClr val="00B050"/>
                </a:solidFill>
                <a:latin typeface="Arial" charset="0"/>
                <a:ea typeface="微软雅黑" pitchFamily="34" charset="-122"/>
                <a:sym typeface="Arial" charset="0"/>
              </a:rPr>
              <a:t>控制噪声源：</a:t>
            </a:r>
            <a:r>
              <a:rPr lang="zh-CN" altLang="en-US" sz="2500" dirty="0">
                <a:latin typeface="Arial" charset="0"/>
                <a:ea typeface="微软雅黑" pitchFamily="34" charset="-122"/>
                <a:sym typeface="Arial" charset="0"/>
              </a:rPr>
              <a:t>选用</a:t>
            </a:r>
            <a:r>
              <a:rPr lang="zh-CN" altLang="en-US" sz="2500" b="1" dirty="0">
                <a:latin typeface="Arial" charset="0"/>
                <a:ea typeface="微软雅黑" pitchFamily="34" charset="-122"/>
                <a:sym typeface="Arial" charset="0"/>
              </a:rPr>
              <a:t>低噪声、低振动</a:t>
            </a:r>
            <a:r>
              <a:rPr lang="zh-CN" altLang="en-US" sz="2500" dirty="0">
                <a:latin typeface="Arial" charset="0"/>
                <a:ea typeface="微软雅黑" pitchFamily="34" charset="-122"/>
                <a:sym typeface="Arial" charset="0"/>
              </a:rPr>
              <a:t>的设备，噪声较大的设备设   置</a:t>
            </a:r>
            <a:r>
              <a:rPr lang="zh-CN" altLang="en-US" sz="2500" b="1" dirty="0">
                <a:latin typeface="Arial" charset="0"/>
                <a:ea typeface="微软雅黑" pitchFamily="34" charset="-122"/>
                <a:sym typeface="Arial" charset="0"/>
              </a:rPr>
              <a:t>消声装置</a:t>
            </a:r>
            <a:r>
              <a:rPr lang="zh-CN" altLang="en-US" sz="2500" dirty="0">
                <a:latin typeface="Arial" charset="0"/>
                <a:ea typeface="微软雅黑" pitchFamily="34" charset="-122"/>
                <a:sym typeface="Arial" charset="0"/>
              </a:rPr>
              <a:t>等。</a:t>
            </a:r>
            <a:r>
              <a:rPr lang="zh-CN" altLang="en-US" sz="2500" b="1" dirty="0">
                <a:latin typeface="Arial" charset="0"/>
                <a:ea typeface="微软雅黑" pitchFamily="34" charset="-122"/>
                <a:sym typeface="Arial" charset="0"/>
              </a:rPr>
              <a:t>（消声）</a:t>
            </a:r>
            <a:endParaRPr lang="en-US" altLang="zh-CN" sz="2500" b="1" dirty="0">
              <a:latin typeface="Arial" charset="0"/>
              <a:ea typeface="微软雅黑" pitchFamily="34" charset="-122"/>
              <a:sym typeface="Arial" charset="0"/>
            </a:endParaRPr>
          </a:p>
          <a:p>
            <a:pPr>
              <a:lnSpc>
                <a:spcPct val="150000"/>
              </a:lnSpc>
              <a:spcBef>
                <a:spcPts val="600"/>
              </a:spcBef>
              <a:spcAft>
                <a:spcPts val="600"/>
              </a:spcAft>
              <a:buFont typeface="Arial" charset="0"/>
              <a:buNone/>
            </a:pPr>
            <a:r>
              <a:rPr lang="en-US" altLang="zh-CN" sz="2500" b="1" dirty="0">
                <a:solidFill>
                  <a:srgbClr val="00B050"/>
                </a:solidFill>
                <a:latin typeface="Arial" charset="0"/>
                <a:ea typeface="微软雅黑" pitchFamily="34" charset="-122"/>
                <a:sym typeface="Arial" charset="0"/>
              </a:rPr>
              <a:t>✎</a:t>
            </a:r>
            <a:r>
              <a:rPr lang="zh-CN" altLang="en-US" sz="2500" b="1" dirty="0">
                <a:solidFill>
                  <a:srgbClr val="00B050"/>
                </a:solidFill>
                <a:latin typeface="Arial" charset="0"/>
                <a:ea typeface="微软雅黑" pitchFamily="34" charset="-122"/>
                <a:sym typeface="Arial" charset="0"/>
              </a:rPr>
              <a:t>个体防护：</a:t>
            </a:r>
            <a:r>
              <a:rPr lang="zh-CN" altLang="en-US" sz="2500" dirty="0">
                <a:latin typeface="Arial" charset="0"/>
                <a:ea typeface="微软雅黑" pitchFamily="34" charset="-122"/>
                <a:sym typeface="Arial" charset="0"/>
              </a:rPr>
              <a:t>佩戴防噪声耳塞或护耳器</a:t>
            </a:r>
          </a:p>
          <a:p>
            <a:pPr>
              <a:lnSpc>
                <a:spcPts val="2000"/>
              </a:lnSpc>
              <a:buFont typeface="Arial" charset="0"/>
              <a:buNone/>
            </a:pPr>
            <a:r>
              <a:rPr lang="en-US" altLang="zh-CN" sz="2500" dirty="0">
                <a:solidFill>
                  <a:srgbClr val="00B050"/>
                </a:solidFill>
                <a:latin typeface="Arial" charset="0"/>
                <a:ea typeface="微软雅黑" pitchFamily="34" charset="-122"/>
                <a:sym typeface="Arial" charset="0"/>
              </a:rPr>
              <a:t>  </a:t>
            </a:r>
            <a:endParaRPr lang="zh-CN" altLang="en-US" sz="2500" dirty="0">
              <a:latin typeface="Arial" charset="0"/>
              <a:ea typeface="微软雅黑" pitchFamily="34" charset="-122"/>
              <a:sym typeface="Arial" charset="0"/>
            </a:endParaRPr>
          </a:p>
          <a:p>
            <a:pPr>
              <a:buFont typeface="Arial" charset="0"/>
              <a:buNone/>
            </a:pPr>
            <a:endParaRPr lang="zh-CN" altLang="en-US" sz="2500" dirty="0">
              <a:latin typeface="Arial" charset="0"/>
              <a:ea typeface="微软雅黑" pitchFamily="34" charset="-122"/>
              <a:sym typeface="Arial" charset="0"/>
            </a:endParaRPr>
          </a:p>
        </p:txBody>
      </p:sp>
    </p:spTree>
  </p:cSld>
  <p:clrMapOvr>
    <a:masterClrMapping/>
  </p:clrMapOvr>
  <p:transition spd="med">
    <p:pull/>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624114" cy="119017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cxnSp>
        <p:nvCxnSpPr>
          <p:cNvPr id="18" name="直接连接符 17"/>
          <p:cNvCxnSpPr/>
          <p:nvPr/>
        </p:nvCxnSpPr>
        <p:spPr>
          <a:xfrm>
            <a:off x="624114" y="543840"/>
            <a:ext cx="6154057"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文本框 3"/>
          <p:cNvSpPr txBox="1"/>
          <p:nvPr/>
        </p:nvSpPr>
        <p:spPr>
          <a:xfrm>
            <a:off x="134985" y="564783"/>
            <a:ext cx="6032421" cy="711092"/>
          </a:xfrm>
          <a:prstGeom prst="rect">
            <a:avLst/>
          </a:prstGeom>
          <a:noFill/>
        </p:spPr>
        <p:txBody>
          <a:bodyPr wrap="none" rtlCol="0">
            <a:spAutoFit/>
          </a:bodyPr>
          <a:lstStyle/>
          <a:p>
            <a:pPr lvl="1">
              <a:lnSpc>
                <a:spcPct val="150000"/>
              </a:lnSpc>
              <a:spcBef>
                <a:spcPts val="500"/>
              </a:spcBef>
            </a:pPr>
            <a:r>
              <a:rPr kumimoji="1" lang="zh-CN" altLang="en-US" sz="3000" b="1" dirty="0">
                <a:solidFill>
                  <a:srgbClr val="103154"/>
                </a:solidFill>
                <a:latin typeface="Arial" charset="0"/>
                <a:ea typeface="微软雅黑" pitchFamily="34" charset="-122"/>
                <a:sym typeface="Arial" charset="0"/>
              </a:rPr>
              <a:t>（四）个体防护用品使用与管理</a:t>
            </a:r>
            <a:endParaRPr kumimoji="1" lang="en-US" altLang="zh-CN" sz="3000" b="1" dirty="0">
              <a:solidFill>
                <a:srgbClr val="103154"/>
              </a:solidFill>
              <a:latin typeface="Arial" charset="0"/>
              <a:ea typeface="微软雅黑" pitchFamily="34" charset="-122"/>
              <a:sym typeface="Arial" charset="0"/>
            </a:endParaRPr>
          </a:p>
        </p:txBody>
      </p:sp>
      <p:sp>
        <p:nvSpPr>
          <p:cNvPr id="7" name="内容占位符 2"/>
          <p:cNvSpPr txBox="1"/>
          <p:nvPr/>
        </p:nvSpPr>
        <p:spPr>
          <a:xfrm>
            <a:off x="1016907" y="1509267"/>
            <a:ext cx="10231664" cy="4615759"/>
          </a:xfrm>
          <a:prstGeom prst="rect">
            <a:avLst/>
          </a:prstGeom>
        </p:spPr>
        <p:txBody>
          <a:bodyPr vert="horz" wrap="square" lIns="91440" tIns="45720" rIns="91440" bIns="45720" numCol="1" anchor="t" anchorCtr="0" compatLnSpc="1"/>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marL="0" indent="0" eaLnBrk="0" fontAlgn="base" hangingPunct="0">
              <a:lnSpc>
                <a:spcPct val="150000"/>
              </a:lnSpc>
              <a:spcBef>
                <a:spcPct val="20000"/>
              </a:spcBef>
              <a:spcAft>
                <a:spcPts val="2400"/>
              </a:spcAft>
              <a:buClr>
                <a:schemeClr val="folHlink"/>
              </a:buClr>
              <a:buSzPct val="110000"/>
              <a:buNone/>
              <a:defRPr/>
            </a:pPr>
            <a:r>
              <a:rPr lang="en-US" altLang="zh-CN" sz="2500" b="1" kern="0" dirty="0">
                <a:latin typeface="Arial" charset="0"/>
                <a:ea typeface="微软雅黑" pitchFamily="34" charset="-122"/>
                <a:sym typeface="Arial" charset="0"/>
              </a:rPr>
              <a:t>47</a:t>
            </a:r>
            <a:r>
              <a:rPr lang="zh-CN" altLang="en-US" sz="2500" b="1" kern="0" dirty="0">
                <a:latin typeface="Arial" charset="0"/>
                <a:ea typeface="微软雅黑" pitchFamily="34" charset="-122"/>
                <a:sym typeface="Arial" charset="0"/>
              </a:rPr>
              <a:t>号令：</a:t>
            </a:r>
            <a:endParaRPr lang="en-US" altLang="zh-CN" sz="2500" b="1" kern="0" dirty="0">
              <a:latin typeface="Arial" charset="0"/>
              <a:ea typeface="微软雅黑" pitchFamily="34" charset="-122"/>
              <a:sym typeface="Arial" charset="0"/>
            </a:endParaRPr>
          </a:p>
          <a:p>
            <a:pPr marL="742950" lvl="1" indent="-285750" eaLnBrk="0" fontAlgn="base" hangingPunct="0">
              <a:lnSpc>
                <a:spcPct val="150000"/>
              </a:lnSpc>
              <a:spcBef>
                <a:spcPts val="0"/>
              </a:spcBef>
              <a:buClr>
                <a:schemeClr val="hlink"/>
              </a:buClr>
              <a:buSzPct val="120000"/>
              <a:buFont typeface="Wingdings" charset="2"/>
              <a:buChar char="Ø"/>
              <a:defRPr/>
            </a:pPr>
            <a:r>
              <a:rPr lang="zh-CN" altLang="en-US" sz="2500" kern="0" dirty="0">
                <a:latin typeface="Arial" charset="0"/>
                <a:ea typeface="微软雅黑" pitchFamily="34" charset="-122"/>
                <a:sym typeface="Arial" charset="0"/>
              </a:rPr>
              <a:t>用人单位应当为劳动者提供符合国家职业卫生标准的职业病防护用品，并督促、指导劳动者按照使用规则正确佩戴、使用，不得发放钱物替代发放职业病防护用品。</a:t>
            </a:r>
          </a:p>
          <a:p>
            <a:pPr marL="742950" lvl="1" indent="-285750" eaLnBrk="0" fontAlgn="base" hangingPunct="0">
              <a:lnSpc>
                <a:spcPct val="150000"/>
              </a:lnSpc>
              <a:spcBef>
                <a:spcPts val="0"/>
              </a:spcBef>
              <a:buClr>
                <a:schemeClr val="hlink"/>
              </a:buClr>
              <a:buSzPct val="120000"/>
              <a:buFont typeface="Wingdings" charset="2"/>
              <a:buChar char="Ø"/>
              <a:defRPr/>
            </a:pPr>
            <a:r>
              <a:rPr lang="zh-CN" altLang="en-US" sz="2500" kern="0" dirty="0">
                <a:latin typeface="Arial" charset="0"/>
                <a:ea typeface="微软雅黑" pitchFamily="34" charset="-122"/>
                <a:sym typeface="Arial" charset="0"/>
              </a:rPr>
              <a:t>用人</a:t>
            </a:r>
            <a:r>
              <a:rPr lang="zh-CN" altLang="en-US" sz="2500" kern="0">
                <a:latin typeface="Arial" charset="0"/>
                <a:ea typeface="微软雅黑" pitchFamily="34" charset="-122"/>
                <a:sym typeface="Arial" charset="0"/>
              </a:rPr>
              <a:t>单位应当对</a:t>
            </a:r>
            <a:r>
              <a:rPr lang="zh-CN" altLang="en-US" sz="2500" kern="0" dirty="0">
                <a:latin typeface="Arial" charset="0"/>
                <a:ea typeface="微软雅黑" pitchFamily="34" charset="-122"/>
                <a:sym typeface="Arial" charset="0"/>
              </a:rPr>
              <a:t>职业病防护用品进行经常性的维护、保养，确保防护用品有效，不得使用不符合国家职业卫生标准或者已经失效的职业病防护用品。</a:t>
            </a:r>
          </a:p>
        </p:txBody>
      </p:sp>
    </p:spTree>
  </p:cSld>
  <p:clrMapOvr>
    <a:masterClrMapping/>
  </p:clrMapOvr>
  <p:transition spd="med">
    <p:pull/>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624114" cy="119017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cxnSp>
        <p:nvCxnSpPr>
          <p:cNvPr id="18" name="直接连接符 17"/>
          <p:cNvCxnSpPr/>
          <p:nvPr/>
        </p:nvCxnSpPr>
        <p:spPr>
          <a:xfrm>
            <a:off x="624114" y="543840"/>
            <a:ext cx="6154057"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文本框 3"/>
          <p:cNvSpPr txBox="1"/>
          <p:nvPr/>
        </p:nvSpPr>
        <p:spPr>
          <a:xfrm>
            <a:off x="134985" y="564783"/>
            <a:ext cx="6032421" cy="711092"/>
          </a:xfrm>
          <a:prstGeom prst="rect">
            <a:avLst/>
          </a:prstGeom>
          <a:noFill/>
        </p:spPr>
        <p:txBody>
          <a:bodyPr wrap="none" rtlCol="0">
            <a:spAutoFit/>
          </a:bodyPr>
          <a:lstStyle/>
          <a:p>
            <a:pPr lvl="1">
              <a:lnSpc>
                <a:spcPct val="150000"/>
              </a:lnSpc>
              <a:spcBef>
                <a:spcPts val="500"/>
              </a:spcBef>
            </a:pPr>
            <a:r>
              <a:rPr kumimoji="1" lang="zh-CN" altLang="en-US" sz="3000" b="1" dirty="0">
                <a:solidFill>
                  <a:srgbClr val="103154"/>
                </a:solidFill>
                <a:latin typeface="Arial" charset="0"/>
                <a:ea typeface="微软雅黑" pitchFamily="34" charset="-122"/>
                <a:sym typeface="Arial" charset="0"/>
              </a:rPr>
              <a:t>（四）个体防护用品使用与管理</a:t>
            </a:r>
            <a:endParaRPr kumimoji="1" lang="en-US" altLang="zh-CN" sz="3000" b="1" dirty="0">
              <a:solidFill>
                <a:srgbClr val="103154"/>
              </a:solidFill>
              <a:latin typeface="Arial" charset="0"/>
              <a:ea typeface="微软雅黑" pitchFamily="34" charset="-122"/>
              <a:sym typeface="Arial" charset="0"/>
            </a:endParaRPr>
          </a:p>
        </p:txBody>
      </p:sp>
      <p:sp>
        <p:nvSpPr>
          <p:cNvPr id="5" name="内容占位符 1"/>
          <p:cNvSpPr txBox="1"/>
          <p:nvPr/>
        </p:nvSpPr>
        <p:spPr>
          <a:xfrm>
            <a:off x="1532122" y="1522187"/>
            <a:ext cx="8009164" cy="4248150"/>
          </a:xfrm>
          <a:prstGeom prst="rect">
            <a:avLst/>
          </a:prstGeom>
        </p:spPr>
        <p:txBody>
          <a:bodyPr vert="horz" wrap="square" lIns="91440" tIns="45720" rIns="91440" bIns="45720" anchor="t"/>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marL="0" indent="0">
              <a:lnSpc>
                <a:spcPct val="150000"/>
              </a:lnSpc>
              <a:spcAft>
                <a:spcPts val="1200"/>
              </a:spcAft>
              <a:buNone/>
            </a:pPr>
            <a:r>
              <a:rPr lang="zh-CN" altLang="en-US" sz="2500" b="1" dirty="0">
                <a:latin typeface="Arial" charset="0"/>
                <a:ea typeface="微软雅黑" pitchFamily="34" charset="-122"/>
                <a:sym typeface="Arial" charset="0"/>
              </a:rPr>
              <a:t>合规用品（</a:t>
            </a:r>
            <a:r>
              <a:rPr lang="en-US" altLang="zh-CN" sz="2500" b="1" dirty="0">
                <a:latin typeface="Arial" charset="0"/>
                <a:ea typeface="微软雅黑" pitchFamily="34" charset="-122"/>
                <a:sym typeface="Arial" charset="0"/>
              </a:rPr>
              <a:t>LA</a:t>
            </a:r>
            <a:r>
              <a:rPr lang="zh-CN" altLang="en-US" sz="2500" b="1" dirty="0">
                <a:latin typeface="Arial" charset="0"/>
                <a:ea typeface="微软雅黑" pitchFamily="34" charset="-122"/>
                <a:sym typeface="Arial" charset="0"/>
              </a:rPr>
              <a:t>标识）、正确佩带、定期维护</a:t>
            </a:r>
            <a:endParaRPr lang="en-US" altLang="zh-CN" sz="2500" b="1" dirty="0">
              <a:latin typeface="Arial" charset="0"/>
              <a:ea typeface="微软雅黑" pitchFamily="34" charset="-122"/>
              <a:sym typeface="Arial" charset="0"/>
            </a:endParaRPr>
          </a:p>
          <a:p>
            <a:pPr marL="0" indent="0">
              <a:lnSpc>
                <a:spcPct val="150000"/>
              </a:lnSpc>
              <a:spcAft>
                <a:spcPts val="1200"/>
              </a:spcAft>
              <a:buNone/>
            </a:pPr>
            <a:r>
              <a:rPr lang="en-US" altLang="zh-CN" sz="2300" dirty="0">
                <a:latin typeface="Arial" charset="0"/>
                <a:ea typeface="微软雅黑" pitchFamily="34" charset="-122"/>
                <a:sym typeface="Arial" charset="0"/>
              </a:rPr>
              <a:t>   1.</a:t>
            </a:r>
            <a:r>
              <a:rPr lang="zh-CN" altLang="en-US" sz="2300" dirty="0">
                <a:latin typeface="Arial" charset="0"/>
                <a:ea typeface="微软雅黑" pitchFamily="34" charset="-122"/>
                <a:sym typeface="Arial" charset="0"/>
              </a:rPr>
              <a:t>制定个人防护用品计划并组织实施</a:t>
            </a:r>
            <a:endParaRPr lang="en-US" altLang="zh-CN" sz="2300" dirty="0">
              <a:latin typeface="Arial" charset="0"/>
              <a:ea typeface="微软雅黑" pitchFamily="34" charset="-122"/>
              <a:sym typeface="Arial" charset="0"/>
            </a:endParaRPr>
          </a:p>
          <a:p>
            <a:pPr lvl="1">
              <a:lnSpc>
                <a:spcPct val="150000"/>
              </a:lnSpc>
              <a:buFont typeface="Arial" charset="0"/>
              <a:buNone/>
            </a:pPr>
            <a:r>
              <a:rPr lang="zh-CN" altLang="en-US" sz="2300" dirty="0">
                <a:latin typeface="Arial" charset="0"/>
                <a:ea typeface="微软雅黑" pitchFamily="34" charset="-122"/>
                <a:sym typeface="Arial" charset="0"/>
              </a:rPr>
              <a:t>  </a:t>
            </a:r>
            <a:r>
              <a:rPr lang="en-US" altLang="zh-CN" sz="2300" dirty="0">
                <a:latin typeface="Arial" charset="0"/>
                <a:ea typeface="微软雅黑" pitchFamily="34" charset="-122"/>
                <a:sym typeface="Arial" charset="0"/>
              </a:rPr>
              <a:t>(</a:t>
            </a:r>
            <a:r>
              <a:rPr lang="zh-CN" altLang="en-US" sz="2300" dirty="0">
                <a:latin typeface="Arial" charset="0"/>
                <a:ea typeface="微软雅黑" pitchFamily="34" charset="-122"/>
                <a:sym typeface="Arial" charset="0"/>
              </a:rPr>
              <a:t>配多少</a:t>
            </a:r>
            <a:r>
              <a:rPr lang="en-US" altLang="zh-CN" sz="2300" dirty="0">
                <a:latin typeface="Arial" charset="0"/>
                <a:ea typeface="微软雅黑" pitchFamily="34" charset="-122"/>
                <a:sym typeface="Arial" charset="0"/>
              </a:rPr>
              <a:t>,</a:t>
            </a:r>
            <a:r>
              <a:rPr lang="zh-CN" altLang="en-US" sz="2300" dirty="0">
                <a:latin typeface="Arial" charset="0"/>
                <a:ea typeface="微软雅黑" pitchFamily="34" charset="-122"/>
                <a:sym typeface="Arial" charset="0"/>
              </a:rPr>
              <a:t>更换周期</a:t>
            </a:r>
            <a:r>
              <a:rPr lang="en-US" altLang="zh-CN" sz="2300" dirty="0">
                <a:latin typeface="Arial" charset="0"/>
                <a:ea typeface="微软雅黑" pitchFamily="34" charset="-122"/>
                <a:sym typeface="Arial" charset="0"/>
              </a:rPr>
              <a:t>,</a:t>
            </a:r>
            <a:r>
              <a:rPr lang="zh-CN" altLang="en-US" sz="2300" dirty="0">
                <a:latin typeface="Arial" charset="0"/>
                <a:ea typeface="微软雅黑" pitchFamily="34" charset="-122"/>
                <a:sym typeface="Arial" charset="0"/>
              </a:rPr>
              <a:t>性能</a:t>
            </a:r>
            <a:r>
              <a:rPr lang="en-US" altLang="zh-CN" sz="2300" dirty="0">
                <a:latin typeface="Arial" charset="0"/>
                <a:ea typeface="微软雅黑" pitchFamily="34" charset="-122"/>
                <a:sym typeface="Arial" charset="0"/>
              </a:rPr>
              <a:t>,</a:t>
            </a:r>
            <a:r>
              <a:rPr lang="zh-CN" altLang="en-US" sz="2300" dirty="0">
                <a:latin typeface="Arial" charset="0"/>
                <a:ea typeface="微软雅黑" pitchFamily="34" charset="-122"/>
                <a:sym typeface="Arial" charset="0"/>
              </a:rPr>
              <a:t>检查</a:t>
            </a:r>
            <a:r>
              <a:rPr lang="en-US" altLang="zh-CN" sz="2300" dirty="0">
                <a:latin typeface="Arial" charset="0"/>
                <a:ea typeface="微软雅黑" pitchFamily="34" charset="-122"/>
                <a:sym typeface="Arial" charset="0"/>
              </a:rPr>
              <a:t>,</a:t>
            </a:r>
            <a:r>
              <a:rPr lang="zh-CN" altLang="en-US" sz="2300" dirty="0">
                <a:latin typeface="Arial" charset="0"/>
                <a:ea typeface="微软雅黑" pitchFamily="34" charset="-122"/>
                <a:sym typeface="Arial" charset="0"/>
              </a:rPr>
              <a:t>维护等</a:t>
            </a:r>
            <a:r>
              <a:rPr lang="en-US" altLang="zh-CN" sz="2300" dirty="0">
                <a:latin typeface="Arial" charset="0"/>
                <a:ea typeface="微软雅黑" pitchFamily="34" charset="-122"/>
                <a:sym typeface="Arial" charset="0"/>
              </a:rPr>
              <a:t>)</a:t>
            </a:r>
          </a:p>
          <a:p>
            <a:pPr lvl="1">
              <a:lnSpc>
                <a:spcPct val="150000"/>
              </a:lnSpc>
              <a:buFont typeface="Arial" charset="0"/>
              <a:buNone/>
            </a:pPr>
            <a:r>
              <a:rPr lang="en-US" altLang="zh-CN" sz="2300" dirty="0">
                <a:latin typeface="Arial" charset="0"/>
                <a:ea typeface="微软雅黑" pitchFamily="34" charset="-122"/>
                <a:sym typeface="Arial" charset="0"/>
              </a:rPr>
              <a:t>2.</a:t>
            </a:r>
            <a:r>
              <a:rPr lang="zh-CN" altLang="en-US" sz="2300" dirty="0">
                <a:latin typeface="Arial" charset="0"/>
                <a:ea typeface="微软雅黑" pitchFamily="34" charset="-122"/>
                <a:sym typeface="Arial" charset="0"/>
              </a:rPr>
              <a:t>建立个人防护用品发放登记制度</a:t>
            </a:r>
            <a:endParaRPr lang="en-US" altLang="zh-CN" sz="2300" dirty="0">
              <a:latin typeface="Arial" charset="0"/>
              <a:ea typeface="微软雅黑" pitchFamily="34" charset="-122"/>
              <a:sym typeface="Arial" charset="0"/>
            </a:endParaRPr>
          </a:p>
          <a:p>
            <a:pPr lvl="1">
              <a:lnSpc>
                <a:spcPct val="150000"/>
              </a:lnSpc>
              <a:buFont typeface="Arial" charset="0"/>
              <a:buNone/>
            </a:pPr>
            <a:r>
              <a:rPr lang="zh-CN" altLang="en-US" sz="2300" dirty="0">
                <a:latin typeface="Arial" charset="0"/>
                <a:ea typeface="微软雅黑" pitchFamily="34" charset="-122"/>
                <a:sym typeface="Arial" charset="0"/>
              </a:rPr>
              <a:t>   </a:t>
            </a:r>
            <a:r>
              <a:rPr lang="en-US" altLang="zh-CN" sz="2300" dirty="0">
                <a:latin typeface="Arial" charset="0"/>
                <a:ea typeface="微软雅黑" pitchFamily="34" charset="-122"/>
                <a:sym typeface="Arial" charset="0"/>
              </a:rPr>
              <a:t>(</a:t>
            </a:r>
            <a:r>
              <a:rPr lang="zh-CN" altLang="en-US" sz="2300" dirty="0">
                <a:latin typeface="Arial" charset="0"/>
                <a:ea typeface="微软雅黑" pitchFamily="34" charset="-122"/>
                <a:sym typeface="Arial" charset="0"/>
              </a:rPr>
              <a:t>发放时间 </a:t>
            </a:r>
            <a:r>
              <a:rPr lang="en-US" altLang="zh-CN" sz="2300" dirty="0">
                <a:latin typeface="Arial" charset="0"/>
                <a:ea typeface="微软雅黑" pitchFamily="34" charset="-122"/>
                <a:sym typeface="Arial" charset="0"/>
              </a:rPr>
              <a:t>,</a:t>
            </a:r>
            <a:r>
              <a:rPr lang="zh-CN" altLang="en-US" sz="2300" dirty="0">
                <a:latin typeface="Arial" charset="0"/>
                <a:ea typeface="微软雅黑" pitchFamily="34" charset="-122"/>
                <a:sym typeface="Arial" charset="0"/>
              </a:rPr>
              <a:t>名称</a:t>
            </a:r>
            <a:r>
              <a:rPr lang="en-US" altLang="zh-CN" sz="2300" dirty="0">
                <a:latin typeface="Arial" charset="0"/>
                <a:ea typeface="微软雅黑" pitchFamily="34" charset="-122"/>
                <a:sym typeface="Arial" charset="0"/>
              </a:rPr>
              <a:t>,</a:t>
            </a:r>
            <a:r>
              <a:rPr lang="zh-CN" altLang="en-US" sz="2300" dirty="0">
                <a:latin typeface="Arial" charset="0"/>
                <a:ea typeface="微软雅黑" pitchFamily="34" charset="-122"/>
                <a:sym typeface="Arial" charset="0"/>
              </a:rPr>
              <a:t>数量</a:t>
            </a:r>
            <a:r>
              <a:rPr lang="en-US" altLang="zh-CN" sz="2300" dirty="0">
                <a:latin typeface="Arial" charset="0"/>
                <a:ea typeface="微软雅黑" pitchFamily="34" charset="-122"/>
                <a:sym typeface="Arial" charset="0"/>
              </a:rPr>
              <a:t>,</a:t>
            </a:r>
            <a:r>
              <a:rPr lang="zh-CN" altLang="en-US" sz="2300" dirty="0">
                <a:latin typeface="Arial" charset="0"/>
                <a:ea typeface="微软雅黑" pitchFamily="34" charset="-122"/>
                <a:sym typeface="Arial" charset="0"/>
              </a:rPr>
              <a:t>领用人签字等</a:t>
            </a:r>
            <a:r>
              <a:rPr lang="en-US" altLang="zh-CN" sz="2300" dirty="0">
                <a:latin typeface="Arial" charset="0"/>
                <a:ea typeface="微软雅黑" pitchFamily="34" charset="-122"/>
                <a:sym typeface="Arial" charset="0"/>
              </a:rPr>
              <a:t>)</a:t>
            </a:r>
          </a:p>
          <a:p>
            <a:pPr marL="457200" lvl="1" indent="0">
              <a:lnSpc>
                <a:spcPct val="150000"/>
              </a:lnSpc>
              <a:spcBef>
                <a:spcPts val="1200"/>
              </a:spcBef>
              <a:spcAft>
                <a:spcPts val="1200"/>
              </a:spcAft>
              <a:buNone/>
            </a:pPr>
            <a:r>
              <a:rPr lang="en-US" altLang="zh-CN" sz="2300" dirty="0">
                <a:latin typeface="Arial" charset="0"/>
                <a:ea typeface="微软雅黑" pitchFamily="34" charset="-122"/>
                <a:sym typeface="Arial" charset="0"/>
              </a:rPr>
              <a:t>3.</a:t>
            </a:r>
            <a:r>
              <a:rPr lang="zh-CN" altLang="en-US" sz="2300" dirty="0">
                <a:latin typeface="Arial" charset="0"/>
                <a:ea typeface="微软雅黑" pitchFamily="34" charset="-122"/>
                <a:sym typeface="Arial" charset="0"/>
              </a:rPr>
              <a:t>检查、维护、更换记录等</a:t>
            </a:r>
            <a:endParaRPr lang="en-US" altLang="zh-CN" sz="2300" dirty="0">
              <a:latin typeface="Arial" charset="0"/>
              <a:ea typeface="微软雅黑" pitchFamily="34" charset="-122"/>
              <a:sym typeface="Arial" charset="0"/>
            </a:endParaRPr>
          </a:p>
          <a:p>
            <a:pPr marL="457200" lvl="1" indent="0">
              <a:lnSpc>
                <a:spcPct val="150000"/>
              </a:lnSpc>
              <a:buNone/>
            </a:pPr>
            <a:r>
              <a:rPr lang="en-US" altLang="zh-CN" sz="2300" dirty="0">
                <a:latin typeface="Arial" charset="0"/>
                <a:ea typeface="微软雅黑" pitchFamily="34" charset="-122"/>
                <a:sym typeface="Arial" charset="0"/>
              </a:rPr>
              <a:t>4.</a:t>
            </a:r>
            <a:r>
              <a:rPr lang="zh-CN" altLang="en-US" sz="2300" dirty="0">
                <a:latin typeface="Arial" charset="0"/>
                <a:ea typeface="微软雅黑" pitchFamily="34" charset="-122"/>
                <a:sym typeface="Arial" charset="0"/>
              </a:rPr>
              <a:t>培训</a:t>
            </a:r>
          </a:p>
        </p:txBody>
      </p:sp>
    </p:spTree>
  </p:cSld>
  <p:clrMapOvr>
    <a:masterClrMapping/>
  </p:clrMapOvr>
  <p:transition spd="med">
    <p:pull/>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624114" cy="119017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cxnSp>
        <p:nvCxnSpPr>
          <p:cNvPr id="18" name="直接连接符 17"/>
          <p:cNvCxnSpPr/>
          <p:nvPr/>
        </p:nvCxnSpPr>
        <p:spPr>
          <a:xfrm>
            <a:off x="624114" y="543840"/>
            <a:ext cx="6154057"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文本框 3"/>
          <p:cNvSpPr txBox="1"/>
          <p:nvPr/>
        </p:nvSpPr>
        <p:spPr>
          <a:xfrm>
            <a:off x="134985" y="564783"/>
            <a:ext cx="6032421" cy="711092"/>
          </a:xfrm>
          <a:prstGeom prst="rect">
            <a:avLst/>
          </a:prstGeom>
          <a:noFill/>
        </p:spPr>
        <p:txBody>
          <a:bodyPr wrap="none" rtlCol="0">
            <a:spAutoFit/>
          </a:bodyPr>
          <a:lstStyle/>
          <a:p>
            <a:pPr lvl="1">
              <a:lnSpc>
                <a:spcPct val="150000"/>
              </a:lnSpc>
              <a:spcBef>
                <a:spcPts val="500"/>
              </a:spcBef>
            </a:pPr>
            <a:r>
              <a:rPr kumimoji="1" lang="zh-CN" altLang="en-US" sz="3000" b="1" dirty="0">
                <a:solidFill>
                  <a:srgbClr val="103154"/>
                </a:solidFill>
                <a:latin typeface="Arial" charset="0"/>
                <a:ea typeface="微软雅黑" pitchFamily="34" charset="-122"/>
                <a:sym typeface="Arial" charset="0"/>
              </a:rPr>
              <a:t>（四）个体防护用品使用与管理</a:t>
            </a:r>
            <a:endParaRPr kumimoji="1" lang="en-US" altLang="zh-CN" sz="3000" b="1" dirty="0">
              <a:solidFill>
                <a:srgbClr val="103154"/>
              </a:solidFill>
              <a:latin typeface="Arial" charset="0"/>
              <a:ea typeface="微软雅黑" pitchFamily="34" charset="-122"/>
              <a:sym typeface="Arial" charset="0"/>
            </a:endParaRPr>
          </a:p>
        </p:txBody>
      </p:sp>
      <p:pic>
        <p:nvPicPr>
          <p:cNvPr id="5" name="Picture 15" descr="防护用品选择"/>
          <p:cNvPicPr>
            <a:picLocks noChangeAspect="1"/>
          </p:cNvPicPr>
          <p:nvPr/>
        </p:nvPicPr>
        <p:blipFill>
          <a:blip r:embed="rId3"/>
          <a:stretch>
            <a:fillRect/>
          </a:stretch>
        </p:blipFill>
        <p:spPr>
          <a:xfrm>
            <a:off x="8331200" y="3812021"/>
            <a:ext cx="2989943" cy="2252664"/>
          </a:xfrm>
          <a:prstGeom prst="rect">
            <a:avLst/>
          </a:prstGeom>
          <a:noFill/>
          <a:ln w="9525">
            <a:noFill/>
          </a:ln>
        </p:spPr>
      </p:pic>
      <p:sp>
        <p:nvSpPr>
          <p:cNvPr id="7" name="AutoShape 4"/>
          <p:cNvSpPr/>
          <p:nvPr/>
        </p:nvSpPr>
        <p:spPr>
          <a:xfrm>
            <a:off x="1164997" y="1579003"/>
            <a:ext cx="10170660" cy="1940957"/>
          </a:xfrm>
          <a:prstGeom prst="flowChartAlternateProcess">
            <a:avLst/>
          </a:prstGeom>
          <a:noFill/>
          <a:ln w="9525" cap="flat" cmpd="sng">
            <a:solidFill>
              <a:srgbClr val="008000"/>
            </a:solidFill>
            <a:prstDash val="solid"/>
            <a:miter/>
            <a:headEnd type="none" w="med" len="med"/>
            <a:tailEnd type="none" w="med" len="med"/>
          </a:ln>
        </p:spPr>
        <p:txBody>
          <a:bodyPr wrap="square">
            <a:spAutoFit/>
          </a:bodyPr>
          <a:lstStyle/>
          <a:p>
            <a:pPr lvl="0" eaLnBrk="1" hangingPunct="1">
              <a:lnSpc>
                <a:spcPct val="150000"/>
              </a:lnSpc>
              <a:spcBef>
                <a:spcPct val="50000"/>
              </a:spcBef>
            </a:pPr>
            <a:r>
              <a:rPr lang="zh-CN" altLang="en-US" dirty="0">
                <a:latin typeface="Arial" charset="0"/>
                <a:ea typeface="微软雅黑" pitchFamily="34" charset="-122"/>
                <a:sym typeface="Arial" charset="0"/>
              </a:rPr>
              <a:t>我们</a:t>
            </a:r>
            <a:r>
              <a:rPr lang="zh-CN" altLang="en-US" dirty="0">
                <a:solidFill>
                  <a:srgbClr val="FF0000"/>
                </a:solidFill>
                <a:latin typeface="Arial" charset="0"/>
                <a:ea typeface="微软雅黑" pitchFamily="34" charset="-122"/>
                <a:sym typeface="Arial" charset="0"/>
              </a:rPr>
              <a:t>配戴口罩进行防护的目的是将工作环境中的有害物浓度水平至少降低至允许暴露浓度水平。</a:t>
            </a:r>
            <a:r>
              <a:rPr lang="zh-CN" altLang="en-US" dirty="0">
                <a:latin typeface="Arial" charset="0"/>
                <a:ea typeface="微软雅黑" pitchFamily="34" charset="-122"/>
                <a:sym typeface="Arial" charset="0"/>
              </a:rPr>
              <a:t>但任何产品在应用中都必须遵守其使用方法和规则，否则，再好的产品也不能发挥应有的功效。呼吸防护用品也是如此，由于它是用来保护身体健康的，所以这一点就显得格外重要，因为如果不按照正确的方法选择、使用和维护，后果可能是危害健康，甚至危及生命。</a:t>
            </a:r>
          </a:p>
        </p:txBody>
      </p:sp>
      <p:sp>
        <p:nvSpPr>
          <p:cNvPr id="9" name="AutoShape 16"/>
          <p:cNvSpPr/>
          <p:nvPr/>
        </p:nvSpPr>
        <p:spPr>
          <a:xfrm>
            <a:off x="1164997" y="3832073"/>
            <a:ext cx="1368425" cy="442913"/>
          </a:xfrm>
          <a:prstGeom prst="flowChartAlternateProcess">
            <a:avLst/>
          </a:prstGeom>
          <a:solidFill>
            <a:srgbClr val="FFC000"/>
          </a:solidFill>
          <a:ln w="9525" cap="flat" cmpd="sng">
            <a:solidFill>
              <a:schemeClr val="accent4"/>
            </a:solidFill>
            <a:prstDash val="solid"/>
            <a:miter/>
            <a:headEnd type="none" w="med" len="med"/>
            <a:tailEnd type="none" w="med" len="med"/>
          </a:ln>
        </p:spPr>
        <p:txBody>
          <a:bodyPr>
            <a:spAutoFit/>
          </a:bodyPr>
          <a:lstStyle/>
          <a:p>
            <a:pPr lvl="0" eaLnBrk="1" hangingPunct="1">
              <a:spcBef>
                <a:spcPct val="50000"/>
              </a:spcBef>
            </a:pPr>
            <a:r>
              <a:rPr lang="zh-CN" altLang="en-US" sz="2000" b="1" dirty="0">
                <a:latin typeface="Arial" charset="0"/>
                <a:ea typeface="微软雅黑" pitchFamily="34" charset="-122"/>
                <a:sym typeface="Arial" charset="0"/>
              </a:rPr>
              <a:t>特别提醒</a:t>
            </a:r>
          </a:p>
        </p:txBody>
      </p:sp>
      <p:sp>
        <p:nvSpPr>
          <p:cNvPr id="10" name="AutoShape 17"/>
          <p:cNvSpPr/>
          <p:nvPr/>
        </p:nvSpPr>
        <p:spPr>
          <a:xfrm>
            <a:off x="2839470" y="3832073"/>
            <a:ext cx="5156725" cy="2306360"/>
          </a:xfrm>
          <a:prstGeom prst="foldedCorner">
            <a:avLst>
              <a:gd name="adj" fmla="val 12500"/>
            </a:avLst>
          </a:prstGeom>
          <a:solidFill>
            <a:srgbClr val="FFC000"/>
          </a:solidFill>
          <a:ln w="9525" cap="flat" cmpd="sng">
            <a:noFill/>
            <a:prstDash val="solid"/>
            <a:headEnd type="none" w="med" len="med"/>
            <a:tailEnd type="none" w="med" len="med"/>
          </a:ln>
        </p:spPr>
        <p:txBody>
          <a:bodyPr wrap="square">
            <a:spAutoFit/>
          </a:bodyPr>
          <a:lstStyle/>
          <a:p>
            <a:pPr>
              <a:lnSpc>
                <a:spcPct val="150000"/>
              </a:lnSpc>
              <a:spcBef>
                <a:spcPct val="50000"/>
              </a:spcBef>
            </a:pPr>
            <a:r>
              <a:rPr lang="en-US" altLang="zh-CN" dirty="0">
                <a:latin typeface="Arial" charset="0"/>
                <a:ea typeface="微软雅黑" pitchFamily="34" charset="-122"/>
                <a:sym typeface="Arial" charset="0"/>
              </a:rPr>
              <a:t>1</a:t>
            </a:r>
            <a:r>
              <a:rPr lang="zh-CN" altLang="en-US" dirty="0">
                <a:latin typeface="Arial" charset="0"/>
                <a:ea typeface="微软雅黑" pitchFamily="34" charset="-122"/>
                <a:sym typeface="Arial" charset="0"/>
              </a:rPr>
              <a:t>、纱布口罩不具有防尘、防毒功能，不能做为职业病防护用品使用。  </a:t>
            </a:r>
            <a:endParaRPr lang="en-US" altLang="zh-CN" dirty="0">
              <a:latin typeface="Arial" charset="0"/>
              <a:ea typeface="微软雅黑" pitchFamily="34" charset="-122"/>
              <a:sym typeface="Arial" charset="0"/>
            </a:endParaRPr>
          </a:p>
          <a:p>
            <a:pPr>
              <a:lnSpc>
                <a:spcPct val="150000"/>
              </a:lnSpc>
              <a:spcBef>
                <a:spcPct val="50000"/>
              </a:spcBef>
            </a:pPr>
            <a:r>
              <a:rPr lang="en-US" altLang="zh-CN" dirty="0">
                <a:latin typeface="Arial" charset="0"/>
                <a:ea typeface="微软雅黑" pitchFamily="34" charset="-122"/>
                <a:sym typeface="Arial" charset="0"/>
              </a:rPr>
              <a:t>2</a:t>
            </a:r>
            <a:r>
              <a:rPr lang="zh-CN" altLang="en-US" dirty="0">
                <a:latin typeface="Arial" charset="0"/>
                <a:ea typeface="微软雅黑" pitchFamily="34" charset="-122"/>
                <a:sym typeface="Arial" charset="0"/>
              </a:rPr>
              <a:t>、防尘口罩不能用于防毒。</a:t>
            </a:r>
            <a:endParaRPr lang="en-US" altLang="zh-CN" dirty="0">
              <a:latin typeface="Arial" charset="0"/>
              <a:ea typeface="微软雅黑" pitchFamily="34" charset="-122"/>
              <a:sym typeface="Arial" charset="0"/>
            </a:endParaRPr>
          </a:p>
          <a:p>
            <a:pPr>
              <a:lnSpc>
                <a:spcPct val="150000"/>
              </a:lnSpc>
              <a:spcBef>
                <a:spcPct val="50000"/>
              </a:spcBef>
            </a:pPr>
            <a:r>
              <a:rPr lang="en-US" altLang="zh-CN" dirty="0">
                <a:latin typeface="Arial" charset="0"/>
                <a:ea typeface="微软雅黑" pitchFamily="34" charset="-122"/>
                <a:sym typeface="Arial" charset="0"/>
              </a:rPr>
              <a:t>3</a:t>
            </a:r>
            <a:r>
              <a:rPr lang="zh-CN" altLang="en-US" dirty="0">
                <a:latin typeface="Arial" charset="0"/>
                <a:ea typeface="微软雅黑" pitchFamily="34" charset="-122"/>
                <a:sym typeface="Arial" charset="0"/>
              </a:rPr>
              <a:t>、没有配防尘过滤元件，防毒面具不能用于防尘。 </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edge">
                                      <p:cBhvr>
                                        <p:cTn id="11" dur="500"/>
                                        <p:tgtEl>
                                          <p:spTgt spid="9"/>
                                        </p:tgtEl>
                                      </p:cBhvr>
                                    </p:animEffect>
                                  </p:childTnLst>
                                </p:cTn>
                              </p:par>
                            </p:childTnLst>
                          </p:cTn>
                        </p:par>
                        <p:par>
                          <p:cTn id="12" fill="hold">
                            <p:stCondLst>
                              <p:cond delay="1000"/>
                            </p:stCondLst>
                            <p:childTnLst>
                              <p:par>
                                <p:cTn id="13" presetID="2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edg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17143" y="564783"/>
            <a:ext cx="1422184" cy="830997"/>
          </a:xfrm>
          <a:prstGeom prst="rect">
            <a:avLst/>
          </a:prstGeom>
          <a:noFill/>
        </p:spPr>
        <p:txBody>
          <a:bodyPr wrap="none" rtlCol="0">
            <a:spAutoFit/>
          </a:bodyPr>
          <a:lstStyle/>
          <a:p>
            <a:r>
              <a:rPr kumimoji="1" lang="zh-CN" altLang="en-US" sz="4800" b="1" dirty="0">
                <a:solidFill>
                  <a:srgbClr val="103154"/>
                </a:solidFill>
                <a:latin typeface="Arial" charset="0"/>
                <a:ea typeface="微软雅黑" pitchFamily="34" charset="-122"/>
                <a:sym typeface="Arial" charset="0"/>
              </a:rPr>
              <a:t>目录</a:t>
            </a:r>
          </a:p>
        </p:txBody>
      </p:sp>
      <p:sp>
        <p:nvSpPr>
          <p:cNvPr id="16" name="矩形 15"/>
          <p:cNvSpPr/>
          <p:nvPr/>
        </p:nvSpPr>
        <p:spPr>
          <a:xfrm>
            <a:off x="0" y="0"/>
            <a:ext cx="624114" cy="119017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cxnSp>
        <p:nvCxnSpPr>
          <p:cNvPr id="18" name="直接连接符 17"/>
          <p:cNvCxnSpPr/>
          <p:nvPr/>
        </p:nvCxnSpPr>
        <p:spPr>
          <a:xfrm>
            <a:off x="624114" y="543840"/>
            <a:ext cx="358140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a:off x="1537648" y="3467492"/>
            <a:ext cx="9144000" cy="0"/>
          </a:xfrm>
          <a:prstGeom prst="straightConnector1">
            <a:avLst/>
          </a:prstGeom>
          <a:ln w="28575" cap="rnd">
            <a:solidFill>
              <a:schemeClr val="bg1">
                <a:lumMod val="65000"/>
              </a:schemeClr>
            </a:solidFill>
            <a:round/>
            <a:tailEnd type="stealth" w="lg" len="lg"/>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3478481" y="3177212"/>
            <a:ext cx="0" cy="290280"/>
          </a:xfrm>
          <a:prstGeom prst="line">
            <a:avLst/>
          </a:prstGeom>
          <a:ln w="28575" cap="rnd">
            <a:solidFill>
              <a:schemeClr val="accent2"/>
            </a:solidFill>
            <a:round/>
            <a:tailEnd type="diamond" w="lg" len="lg"/>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V="1">
            <a:off x="5862376" y="3467492"/>
            <a:ext cx="0" cy="277591"/>
          </a:xfrm>
          <a:prstGeom prst="line">
            <a:avLst/>
          </a:prstGeom>
          <a:ln w="28575" cap="rnd">
            <a:solidFill>
              <a:schemeClr val="accent2"/>
            </a:solidFill>
            <a:round/>
            <a:tailEnd type="diamond" w="lg" len="lg"/>
          </a:ln>
        </p:spPr>
        <p:style>
          <a:lnRef idx="1">
            <a:schemeClr val="accent1"/>
          </a:lnRef>
          <a:fillRef idx="0">
            <a:schemeClr val="accent1"/>
          </a:fillRef>
          <a:effectRef idx="0">
            <a:schemeClr val="accent1"/>
          </a:effectRef>
          <a:fontRef idx="minor">
            <a:schemeClr val="tx1"/>
          </a:fontRef>
        </p:style>
      </p:cxnSp>
      <p:sp>
        <p:nvSpPr>
          <p:cNvPr id="47" name="Rectangle 3"/>
          <p:cNvSpPr txBox="1">
            <a:spLocks noChangeArrowheads="1"/>
          </p:cNvSpPr>
          <p:nvPr/>
        </p:nvSpPr>
        <p:spPr>
          <a:xfrm>
            <a:off x="3315184" y="4001795"/>
            <a:ext cx="5094384" cy="379104"/>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charset="0"/>
              <a:buNone/>
              <a:defRPr sz="1800" kern="1200">
                <a:solidFill>
                  <a:schemeClr val="tx2"/>
                </a:solidFill>
                <a:latin typeface="+mn-lt"/>
                <a:ea typeface="+mn-ea"/>
                <a:cs typeface="+mn-cs"/>
              </a:defRPr>
            </a:lvl1pPr>
            <a:lvl2pPr marL="452755" indent="-228600" algn="l" defTabSz="914400" rtl="0" eaLnBrk="1" latinLnBrk="0" hangingPunct="1">
              <a:lnSpc>
                <a:spcPct val="90000"/>
              </a:lnSpc>
              <a:spcBef>
                <a:spcPts val="500"/>
              </a:spcBef>
              <a:buFont typeface="Arial" charset="0"/>
              <a:buChar char="•"/>
              <a:defRPr sz="1600" kern="1200">
                <a:solidFill>
                  <a:schemeClr val="tx2"/>
                </a:solidFill>
                <a:latin typeface="+mn-lt"/>
                <a:ea typeface="+mn-ea"/>
                <a:cs typeface="+mn-cs"/>
              </a:defRPr>
            </a:lvl2pPr>
            <a:lvl3pPr marL="688975" indent="-228600" algn="l" defTabSz="914400" rtl="0" eaLnBrk="1" latinLnBrk="0" hangingPunct="1">
              <a:lnSpc>
                <a:spcPct val="90000"/>
              </a:lnSpc>
              <a:spcBef>
                <a:spcPts val="500"/>
              </a:spcBef>
              <a:buFont typeface="Arial" charset="0"/>
              <a:buChar char="•"/>
              <a:defRPr sz="1400" kern="1200">
                <a:solidFill>
                  <a:schemeClr val="tx2"/>
                </a:solidFill>
                <a:latin typeface="+mn-lt"/>
                <a:ea typeface="+mn-ea"/>
                <a:cs typeface="+mn-cs"/>
              </a:defRPr>
            </a:lvl3pPr>
            <a:lvl4pPr marL="914400" indent="-228600" algn="l" defTabSz="914400" rtl="0" eaLnBrk="1" latinLnBrk="0" hangingPunct="1">
              <a:lnSpc>
                <a:spcPct val="90000"/>
              </a:lnSpc>
              <a:spcBef>
                <a:spcPts val="500"/>
              </a:spcBef>
              <a:buFont typeface="Arial" charset="0"/>
              <a:buChar char="•"/>
              <a:defRPr sz="1200" kern="1200">
                <a:solidFill>
                  <a:schemeClr val="tx2"/>
                </a:solidFill>
                <a:latin typeface="+mn-lt"/>
                <a:ea typeface="+mn-ea"/>
                <a:cs typeface="+mn-cs"/>
              </a:defRPr>
            </a:lvl4pPr>
            <a:lvl5pPr marL="1139825" indent="-228600" algn="l" defTabSz="914400" rtl="0" eaLnBrk="1" latinLnBrk="0" hangingPunct="1">
              <a:lnSpc>
                <a:spcPct val="90000"/>
              </a:lnSpc>
              <a:spcBef>
                <a:spcPts val="500"/>
              </a:spcBef>
              <a:buFont typeface="Arial"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lvl="0" algn="ctr"/>
            <a:r>
              <a:rPr lang="en-US" altLang="zh-CN" sz="3200" b="1" dirty="0">
                <a:solidFill>
                  <a:schemeClr val="tx1">
                    <a:lumMod val="75000"/>
                    <a:lumOff val="25000"/>
                  </a:schemeClr>
                </a:solidFill>
                <a:latin typeface="Arial" charset="0"/>
                <a:ea typeface="微软雅黑" pitchFamily="34" charset="-122"/>
                <a:sym typeface="Arial" charset="0"/>
              </a:rPr>
              <a:t>2</a:t>
            </a:r>
            <a:r>
              <a:rPr lang="en-US" altLang="zh-CN" b="1" dirty="0">
                <a:solidFill>
                  <a:schemeClr val="tx1">
                    <a:lumMod val="75000"/>
                    <a:lumOff val="25000"/>
                  </a:schemeClr>
                </a:solidFill>
                <a:latin typeface="Arial" charset="0"/>
                <a:ea typeface="微软雅黑" pitchFamily="34" charset="-122"/>
                <a:sym typeface="Arial" charset="0"/>
              </a:rPr>
              <a:t>  </a:t>
            </a:r>
            <a:r>
              <a:rPr lang="zh-CN" altLang="en-US" sz="2800" dirty="0">
                <a:solidFill>
                  <a:schemeClr val="tx1">
                    <a:lumMod val="75000"/>
                    <a:lumOff val="25000"/>
                  </a:schemeClr>
                </a:solidFill>
                <a:latin typeface="Arial" charset="0"/>
                <a:ea typeface="微软雅黑" pitchFamily="34" charset="-122"/>
                <a:sym typeface="Arial" charset="0"/>
              </a:rPr>
              <a:t>工作场所现场管理</a:t>
            </a:r>
            <a:endParaRPr lang="en-US" altLang="zh-CN" sz="2800" dirty="0">
              <a:solidFill>
                <a:schemeClr val="tx1">
                  <a:lumMod val="75000"/>
                  <a:lumOff val="25000"/>
                </a:schemeClr>
              </a:solidFill>
              <a:latin typeface="Arial" charset="0"/>
              <a:ea typeface="微软雅黑" pitchFamily="34" charset="-122"/>
              <a:sym typeface="Arial" charset="0"/>
            </a:endParaRPr>
          </a:p>
        </p:txBody>
      </p:sp>
      <p:sp>
        <p:nvSpPr>
          <p:cNvPr id="52" name="Rectangle 3"/>
          <p:cNvSpPr txBox="1">
            <a:spLocks noChangeArrowheads="1"/>
          </p:cNvSpPr>
          <p:nvPr/>
        </p:nvSpPr>
        <p:spPr>
          <a:xfrm>
            <a:off x="1536784" y="2436839"/>
            <a:ext cx="4957231" cy="758208"/>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charset="0"/>
              <a:buNone/>
              <a:defRPr sz="1800" kern="1200">
                <a:solidFill>
                  <a:schemeClr val="tx2"/>
                </a:solidFill>
                <a:latin typeface="+mn-lt"/>
                <a:ea typeface="+mn-ea"/>
                <a:cs typeface="+mn-cs"/>
              </a:defRPr>
            </a:lvl1pPr>
            <a:lvl2pPr marL="452755" indent="-228600" algn="l" defTabSz="914400" rtl="0" eaLnBrk="1" latinLnBrk="0" hangingPunct="1">
              <a:lnSpc>
                <a:spcPct val="90000"/>
              </a:lnSpc>
              <a:spcBef>
                <a:spcPts val="500"/>
              </a:spcBef>
              <a:buFont typeface="Arial" charset="0"/>
              <a:buChar char="•"/>
              <a:defRPr sz="1600" kern="1200">
                <a:solidFill>
                  <a:schemeClr val="tx2"/>
                </a:solidFill>
                <a:latin typeface="+mn-lt"/>
                <a:ea typeface="+mn-ea"/>
                <a:cs typeface="+mn-cs"/>
              </a:defRPr>
            </a:lvl2pPr>
            <a:lvl3pPr marL="688975" indent="-228600" algn="l" defTabSz="914400" rtl="0" eaLnBrk="1" latinLnBrk="0" hangingPunct="1">
              <a:lnSpc>
                <a:spcPct val="90000"/>
              </a:lnSpc>
              <a:spcBef>
                <a:spcPts val="500"/>
              </a:spcBef>
              <a:buFont typeface="Arial" charset="0"/>
              <a:buChar char="•"/>
              <a:defRPr sz="1400" kern="1200">
                <a:solidFill>
                  <a:schemeClr val="tx2"/>
                </a:solidFill>
                <a:latin typeface="+mn-lt"/>
                <a:ea typeface="+mn-ea"/>
                <a:cs typeface="+mn-cs"/>
              </a:defRPr>
            </a:lvl3pPr>
            <a:lvl4pPr marL="914400" indent="-228600" algn="l" defTabSz="914400" rtl="0" eaLnBrk="1" latinLnBrk="0" hangingPunct="1">
              <a:lnSpc>
                <a:spcPct val="90000"/>
              </a:lnSpc>
              <a:spcBef>
                <a:spcPts val="500"/>
              </a:spcBef>
              <a:buFont typeface="Arial" charset="0"/>
              <a:buChar char="•"/>
              <a:defRPr sz="1200" kern="1200">
                <a:solidFill>
                  <a:schemeClr val="tx2"/>
                </a:solidFill>
                <a:latin typeface="+mn-lt"/>
                <a:ea typeface="+mn-ea"/>
                <a:cs typeface="+mn-cs"/>
              </a:defRPr>
            </a:lvl4pPr>
            <a:lvl5pPr marL="1139825" indent="-228600" algn="l" defTabSz="914400" rtl="0" eaLnBrk="1" latinLnBrk="0" hangingPunct="1">
              <a:lnSpc>
                <a:spcPct val="90000"/>
              </a:lnSpc>
              <a:spcBef>
                <a:spcPts val="500"/>
              </a:spcBef>
              <a:buFont typeface="Arial"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r>
              <a:rPr lang="en-US" altLang="zh-CN" sz="3200" b="1" dirty="0">
                <a:solidFill>
                  <a:schemeClr val="tx1">
                    <a:lumMod val="75000"/>
                    <a:lumOff val="25000"/>
                  </a:schemeClr>
                </a:solidFill>
                <a:latin typeface="Arial" charset="0"/>
                <a:ea typeface="微软雅黑" pitchFamily="34" charset="-122"/>
                <a:sym typeface="Arial" charset="0"/>
              </a:rPr>
              <a:t>1</a:t>
            </a:r>
            <a:r>
              <a:rPr lang="en-US" altLang="zh-CN" b="1" dirty="0">
                <a:solidFill>
                  <a:schemeClr val="tx1">
                    <a:lumMod val="75000"/>
                    <a:lumOff val="25000"/>
                  </a:schemeClr>
                </a:solidFill>
                <a:latin typeface="Arial" charset="0"/>
                <a:ea typeface="微软雅黑" pitchFamily="34" charset="-122"/>
                <a:sym typeface="Arial" charset="0"/>
              </a:rPr>
              <a:t>   </a:t>
            </a:r>
            <a:r>
              <a:rPr lang="zh-CN" altLang="en-US" sz="2800" dirty="0">
                <a:solidFill>
                  <a:schemeClr val="tx1">
                    <a:lumMod val="75000"/>
                    <a:lumOff val="25000"/>
                  </a:schemeClr>
                </a:solidFill>
                <a:latin typeface="Arial" charset="0"/>
                <a:ea typeface="微软雅黑" pitchFamily="34" charset="-122"/>
                <a:sym typeface="Arial" charset="0"/>
              </a:rPr>
              <a:t>职业卫生管理体系</a:t>
            </a:r>
            <a:endParaRPr lang="zh-CN" altLang="en-US" sz="2200" dirty="0">
              <a:solidFill>
                <a:schemeClr val="tx1">
                  <a:lumMod val="75000"/>
                  <a:lumOff val="25000"/>
                </a:schemeClr>
              </a:solidFill>
              <a:latin typeface="Arial" charset="0"/>
              <a:ea typeface="微软雅黑" pitchFamily="34" charset="-122"/>
              <a:sym typeface="Arial" charset="0"/>
            </a:endParaRPr>
          </a:p>
        </p:txBody>
      </p:sp>
      <p:cxnSp>
        <p:nvCxnSpPr>
          <p:cNvPr id="10" name="直接连接符 9"/>
          <p:cNvCxnSpPr/>
          <p:nvPr/>
        </p:nvCxnSpPr>
        <p:spPr>
          <a:xfrm>
            <a:off x="8435712" y="3165073"/>
            <a:ext cx="0" cy="290280"/>
          </a:xfrm>
          <a:prstGeom prst="line">
            <a:avLst/>
          </a:prstGeom>
          <a:ln w="28575" cap="rnd">
            <a:solidFill>
              <a:schemeClr val="accent2"/>
            </a:solidFill>
            <a:round/>
            <a:tailEnd type="diamond" w="lg" len="lg"/>
          </a:ln>
        </p:spPr>
        <p:style>
          <a:lnRef idx="1">
            <a:schemeClr val="accent1"/>
          </a:lnRef>
          <a:fillRef idx="0">
            <a:schemeClr val="accent1"/>
          </a:fillRef>
          <a:effectRef idx="0">
            <a:schemeClr val="accent1"/>
          </a:effectRef>
          <a:fontRef idx="minor">
            <a:schemeClr val="tx1"/>
          </a:fontRef>
        </p:style>
      </p:cxnSp>
      <p:sp>
        <p:nvSpPr>
          <p:cNvPr id="11" name="Rectangle 3"/>
          <p:cNvSpPr txBox="1">
            <a:spLocks noChangeArrowheads="1"/>
          </p:cNvSpPr>
          <p:nvPr/>
        </p:nvSpPr>
        <p:spPr>
          <a:xfrm>
            <a:off x="7016519" y="2424700"/>
            <a:ext cx="3767585" cy="758208"/>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charset="0"/>
              <a:buNone/>
              <a:defRPr sz="1800" kern="1200">
                <a:solidFill>
                  <a:schemeClr val="tx2"/>
                </a:solidFill>
                <a:latin typeface="+mn-lt"/>
                <a:ea typeface="+mn-ea"/>
                <a:cs typeface="+mn-cs"/>
              </a:defRPr>
            </a:lvl1pPr>
            <a:lvl2pPr marL="452755" indent="-228600" algn="l" defTabSz="914400" rtl="0" eaLnBrk="1" latinLnBrk="0" hangingPunct="1">
              <a:lnSpc>
                <a:spcPct val="90000"/>
              </a:lnSpc>
              <a:spcBef>
                <a:spcPts val="500"/>
              </a:spcBef>
              <a:buFont typeface="Arial" charset="0"/>
              <a:buChar char="•"/>
              <a:defRPr sz="1600" kern="1200">
                <a:solidFill>
                  <a:schemeClr val="tx2"/>
                </a:solidFill>
                <a:latin typeface="+mn-lt"/>
                <a:ea typeface="+mn-ea"/>
                <a:cs typeface="+mn-cs"/>
              </a:defRPr>
            </a:lvl2pPr>
            <a:lvl3pPr marL="688975" indent="-228600" algn="l" defTabSz="914400" rtl="0" eaLnBrk="1" latinLnBrk="0" hangingPunct="1">
              <a:lnSpc>
                <a:spcPct val="90000"/>
              </a:lnSpc>
              <a:spcBef>
                <a:spcPts val="500"/>
              </a:spcBef>
              <a:buFont typeface="Arial" charset="0"/>
              <a:buChar char="•"/>
              <a:defRPr sz="1400" kern="1200">
                <a:solidFill>
                  <a:schemeClr val="tx2"/>
                </a:solidFill>
                <a:latin typeface="+mn-lt"/>
                <a:ea typeface="+mn-ea"/>
                <a:cs typeface="+mn-cs"/>
              </a:defRPr>
            </a:lvl3pPr>
            <a:lvl4pPr marL="914400" indent="-228600" algn="l" defTabSz="914400" rtl="0" eaLnBrk="1" latinLnBrk="0" hangingPunct="1">
              <a:lnSpc>
                <a:spcPct val="90000"/>
              </a:lnSpc>
              <a:spcBef>
                <a:spcPts val="500"/>
              </a:spcBef>
              <a:buFont typeface="Arial" charset="0"/>
              <a:buChar char="•"/>
              <a:defRPr sz="1200" kern="1200">
                <a:solidFill>
                  <a:schemeClr val="tx2"/>
                </a:solidFill>
                <a:latin typeface="+mn-lt"/>
                <a:ea typeface="+mn-ea"/>
                <a:cs typeface="+mn-cs"/>
              </a:defRPr>
            </a:lvl4pPr>
            <a:lvl5pPr marL="1139825" indent="-228600" algn="l" defTabSz="914400" rtl="0" eaLnBrk="1" latinLnBrk="0" hangingPunct="1">
              <a:lnSpc>
                <a:spcPct val="90000"/>
              </a:lnSpc>
              <a:spcBef>
                <a:spcPts val="500"/>
              </a:spcBef>
              <a:buFont typeface="Arial"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r>
              <a:rPr lang="en-US" altLang="zh-CN" sz="3200" b="1" dirty="0">
                <a:solidFill>
                  <a:schemeClr val="tx1">
                    <a:lumMod val="75000"/>
                    <a:lumOff val="25000"/>
                  </a:schemeClr>
                </a:solidFill>
                <a:latin typeface="Arial" charset="0"/>
                <a:ea typeface="微软雅黑" pitchFamily="34" charset="-122"/>
                <a:sym typeface="Arial" charset="0"/>
              </a:rPr>
              <a:t>3</a:t>
            </a:r>
            <a:r>
              <a:rPr lang="en-US" altLang="zh-CN" b="1" dirty="0">
                <a:solidFill>
                  <a:schemeClr val="tx1">
                    <a:lumMod val="75000"/>
                    <a:lumOff val="25000"/>
                  </a:schemeClr>
                </a:solidFill>
                <a:latin typeface="Arial" charset="0"/>
                <a:ea typeface="微软雅黑" pitchFamily="34" charset="-122"/>
                <a:sym typeface="Arial" charset="0"/>
              </a:rPr>
              <a:t>   </a:t>
            </a:r>
            <a:r>
              <a:rPr lang="zh-CN" altLang="en-US" sz="2800" dirty="0">
                <a:solidFill>
                  <a:schemeClr val="tx1">
                    <a:lumMod val="75000"/>
                    <a:lumOff val="25000"/>
                  </a:schemeClr>
                </a:solidFill>
                <a:latin typeface="Arial" charset="0"/>
                <a:ea typeface="微软雅黑" pitchFamily="34" charset="-122"/>
                <a:sym typeface="Arial" charset="0"/>
              </a:rPr>
              <a:t>监督管理要点</a:t>
            </a:r>
            <a:endParaRPr lang="zh-CN" altLang="en-US" sz="2200" dirty="0">
              <a:solidFill>
                <a:schemeClr val="tx1">
                  <a:lumMod val="75000"/>
                  <a:lumOff val="25000"/>
                </a:schemeClr>
              </a:solidFill>
              <a:latin typeface="Arial" charset="0"/>
              <a:ea typeface="微软雅黑" pitchFamily="34" charset="-122"/>
              <a:sym typeface="Arial" charset="0"/>
            </a:endParaRPr>
          </a:p>
        </p:txBody>
      </p:sp>
    </p:spTree>
  </p:cSld>
  <p:clrMapOvr>
    <a:masterClrMapping/>
  </p:clrMapOvr>
  <p:transition spd="med">
    <p:pull/>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624114" cy="119017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cxnSp>
        <p:nvCxnSpPr>
          <p:cNvPr id="18" name="直接连接符 17"/>
          <p:cNvCxnSpPr/>
          <p:nvPr/>
        </p:nvCxnSpPr>
        <p:spPr>
          <a:xfrm>
            <a:off x="624114" y="543840"/>
            <a:ext cx="6154057"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文本框 3"/>
          <p:cNvSpPr txBox="1"/>
          <p:nvPr/>
        </p:nvSpPr>
        <p:spPr>
          <a:xfrm>
            <a:off x="134985" y="564783"/>
            <a:ext cx="6032421" cy="711092"/>
          </a:xfrm>
          <a:prstGeom prst="rect">
            <a:avLst/>
          </a:prstGeom>
          <a:noFill/>
        </p:spPr>
        <p:txBody>
          <a:bodyPr wrap="none" rtlCol="0">
            <a:spAutoFit/>
          </a:bodyPr>
          <a:lstStyle/>
          <a:p>
            <a:pPr lvl="1">
              <a:lnSpc>
                <a:spcPct val="150000"/>
              </a:lnSpc>
              <a:spcBef>
                <a:spcPts val="500"/>
              </a:spcBef>
            </a:pPr>
            <a:r>
              <a:rPr kumimoji="1" lang="zh-CN" altLang="en-US" sz="3000" b="1" dirty="0">
                <a:solidFill>
                  <a:srgbClr val="103154"/>
                </a:solidFill>
                <a:latin typeface="Arial" charset="0"/>
                <a:ea typeface="微软雅黑" pitchFamily="34" charset="-122"/>
                <a:sym typeface="Arial" charset="0"/>
              </a:rPr>
              <a:t>（四）个体防护用品使用与管理</a:t>
            </a:r>
            <a:endParaRPr kumimoji="1" lang="en-US" altLang="zh-CN" sz="3000" b="1" dirty="0">
              <a:solidFill>
                <a:srgbClr val="103154"/>
              </a:solidFill>
              <a:latin typeface="Arial" charset="0"/>
              <a:ea typeface="微软雅黑" pitchFamily="34" charset="-122"/>
              <a:sym typeface="Arial" charset="0"/>
            </a:endParaRPr>
          </a:p>
        </p:txBody>
      </p:sp>
      <p:sp>
        <p:nvSpPr>
          <p:cNvPr id="5" name="AutoShape 7"/>
          <p:cNvSpPr/>
          <p:nvPr/>
        </p:nvSpPr>
        <p:spPr>
          <a:xfrm>
            <a:off x="1291772" y="2339268"/>
            <a:ext cx="2817586" cy="2400657"/>
          </a:xfrm>
          <a:prstGeom prst="roundRect">
            <a:avLst>
              <a:gd name="adj" fmla="val 16667"/>
            </a:avLst>
          </a:prstGeom>
          <a:solidFill>
            <a:srgbClr val="FFC000"/>
          </a:solidFill>
          <a:ln w="9525" cap="flat" cmpd="sng">
            <a:noFill/>
            <a:prstDash val="solid"/>
            <a:headEnd type="none" w="med" len="med"/>
            <a:tailEnd type="none" w="med" len="med"/>
          </a:ln>
        </p:spPr>
        <p:txBody>
          <a:bodyPr wrap="square">
            <a:spAutoFit/>
          </a:bodyPr>
          <a:lstStyle/>
          <a:p>
            <a:pPr>
              <a:lnSpc>
                <a:spcPct val="150000"/>
              </a:lnSpc>
              <a:spcBef>
                <a:spcPct val="50000"/>
              </a:spcBef>
            </a:pPr>
            <a:r>
              <a:rPr lang="zh-CN" altLang="en-US" dirty="0">
                <a:latin typeface="Arial" charset="0"/>
                <a:ea typeface="微软雅黑" pitchFamily="34" charset="-122"/>
                <a:sym typeface="Arial" charset="0"/>
              </a:rPr>
              <a:t>防护用品的选择要根据作业场所危害因素性质、形态、浓度危害及作业空间的不同要选择相应的防护口罩。</a:t>
            </a:r>
          </a:p>
        </p:txBody>
      </p:sp>
      <p:sp>
        <p:nvSpPr>
          <p:cNvPr id="7" name="AutoShape 18"/>
          <p:cNvSpPr/>
          <p:nvPr/>
        </p:nvSpPr>
        <p:spPr>
          <a:xfrm>
            <a:off x="4210956" y="2628193"/>
            <a:ext cx="1533525" cy="673100"/>
          </a:xfrm>
          <a:prstGeom prst="flowChartDecision">
            <a:avLst/>
          </a:prstGeom>
          <a:solidFill>
            <a:srgbClr val="FFC000"/>
          </a:solidFill>
          <a:ln w="9525" cap="flat" cmpd="sng">
            <a:noFill/>
            <a:prstDash val="solid"/>
            <a:miter/>
            <a:headEnd type="none" w="med" len="med"/>
            <a:tailEnd type="none" w="med" len="med"/>
          </a:ln>
        </p:spPr>
        <p:txBody>
          <a:bodyPr>
            <a:spAutoFit/>
          </a:bodyPr>
          <a:lstStyle/>
          <a:p>
            <a:pPr lvl="0" eaLnBrk="1" hangingPunct="1">
              <a:spcBef>
                <a:spcPct val="50000"/>
              </a:spcBef>
            </a:pPr>
            <a:r>
              <a:rPr lang="zh-CN" altLang="en-US" sz="1600" dirty="0">
                <a:latin typeface="Arial" charset="0"/>
                <a:ea typeface="微软雅黑" pitchFamily="34" charset="-122"/>
                <a:sym typeface="Arial" charset="0"/>
              </a:rPr>
              <a:t>粉尘</a:t>
            </a:r>
          </a:p>
        </p:txBody>
      </p:sp>
      <p:sp>
        <p:nvSpPr>
          <p:cNvPr id="8" name="AutoShape 19"/>
          <p:cNvSpPr/>
          <p:nvPr/>
        </p:nvSpPr>
        <p:spPr>
          <a:xfrm>
            <a:off x="6948028" y="2743628"/>
            <a:ext cx="2306638" cy="476250"/>
          </a:xfrm>
          <a:prstGeom prst="octagon">
            <a:avLst>
              <a:gd name="adj" fmla="val 29287"/>
            </a:avLst>
          </a:prstGeom>
          <a:solidFill>
            <a:schemeClr val="accent1"/>
          </a:solidFill>
          <a:ln w="9525" cap="flat" cmpd="sng">
            <a:noFill/>
            <a:prstDash val="solid"/>
            <a:miter/>
            <a:headEnd type="none" w="med" len="med"/>
            <a:tailEnd type="none" w="med" len="med"/>
          </a:ln>
        </p:spPr>
        <p:txBody>
          <a:bodyPr>
            <a:spAutoFit/>
          </a:bodyPr>
          <a:lstStyle/>
          <a:p>
            <a:pPr lvl="0" eaLnBrk="1" hangingPunct="1">
              <a:spcBef>
                <a:spcPct val="50000"/>
              </a:spcBef>
            </a:pPr>
            <a:r>
              <a:rPr lang="zh-CN" altLang="en-US" sz="1600" dirty="0">
                <a:solidFill>
                  <a:schemeClr val="bg1"/>
                </a:solidFill>
                <a:latin typeface="Arial" charset="0"/>
                <a:ea typeface="微软雅黑" pitchFamily="34" charset="-122"/>
                <a:sym typeface="Arial" charset="0"/>
              </a:rPr>
              <a:t>配有滤棉的防尘口罩</a:t>
            </a:r>
          </a:p>
        </p:txBody>
      </p:sp>
      <p:sp>
        <p:nvSpPr>
          <p:cNvPr id="9" name="AutoShape 20"/>
          <p:cNvSpPr/>
          <p:nvPr/>
        </p:nvSpPr>
        <p:spPr>
          <a:xfrm>
            <a:off x="4210956" y="3491793"/>
            <a:ext cx="1533525" cy="733425"/>
          </a:xfrm>
          <a:prstGeom prst="flowChartDecision">
            <a:avLst/>
          </a:prstGeom>
          <a:solidFill>
            <a:srgbClr val="FFC000"/>
          </a:solidFill>
          <a:ln w="9525" cap="flat" cmpd="sng">
            <a:noFill/>
            <a:prstDash val="solid"/>
            <a:miter/>
            <a:headEnd type="none" w="med" len="med"/>
            <a:tailEnd type="none" w="med" len="med"/>
          </a:ln>
        </p:spPr>
        <p:txBody>
          <a:bodyPr>
            <a:spAutoFit/>
          </a:bodyPr>
          <a:lstStyle/>
          <a:p>
            <a:pPr lvl="0" eaLnBrk="1" hangingPunct="1">
              <a:spcBef>
                <a:spcPct val="50000"/>
              </a:spcBef>
            </a:pPr>
            <a:r>
              <a:rPr lang="zh-CN" altLang="en-US" dirty="0">
                <a:latin typeface="Arial" charset="0"/>
                <a:ea typeface="微软雅黑" pitchFamily="34" charset="-122"/>
                <a:sym typeface="Arial" charset="0"/>
              </a:rPr>
              <a:t>毒物</a:t>
            </a:r>
          </a:p>
        </p:txBody>
      </p:sp>
      <p:sp>
        <p:nvSpPr>
          <p:cNvPr id="10" name="AutoShape 21"/>
          <p:cNvSpPr/>
          <p:nvPr/>
        </p:nvSpPr>
        <p:spPr>
          <a:xfrm>
            <a:off x="6920133" y="3622419"/>
            <a:ext cx="2306637" cy="476250"/>
          </a:xfrm>
          <a:prstGeom prst="octagon">
            <a:avLst>
              <a:gd name="adj" fmla="val 29287"/>
            </a:avLst>
          </a:prstGeom>
          <a:solidFill>
            <a:schemeClr val="accent1"/>
          </a:solidFill>
          <a:ln w="9525" cap="flat" cmpd="sng">
            <a:noFill/>
            <a:prstDash val="solid"/>
            <a:miter/>
            <a:headEnd type="none" w="med" len="med"/>
            <a:tailEnd type="none" w="med" len="med"/>
          </a:ln>
        </p:spPr>
        <p:txBody>
          <a:bodyPr>
            <a:spAutoFit/>
          </a:bodyPr>
          <a:lstStyle/>
          <a:p>
            <a:pPr lvl="0" eaLnBrk="1" hangingPunct="1">
              <a:spcBef>
                <a:spcPct val="50000"/>
              </a:spcBef>
            </a:pPr>
            <a:r>
              <a:rPr lang="zh-CN" altLang="en-US" sz="1600" dirty="0">
                <a:solidFill>
                  <a:schemeClr val="bg1"/>
                </a:solidFill>
                <a:latin typeface="Arial" charset="0"/>
                <a:ea typeface="微软雅黑" pitchFamily="34" charset="-122"/>
                <a:sym typeface="Arial" charset="0"/>
              </a:rPr>
              <a:t>配有碳盒的防毒口罩</a:t>
            </a:r>
          </a:p>
        </p:txBody>
      </p:sp>
      <p:sp>
        <p:nvSpPr>
          <p:cNvPr id="11" name="Line 22"/>
          <p:cNvSpPr/>
          <p:nvPr/>
        </p:nvSpPr>
        <p:spPr>
          <a:xfrm>
            <a:off x="5843134" y="2975866"/>
            <a:ext cx="935037" cy="0"/>
          </a:xfrm>
          <a:prstGeom prst="line">
            <a:avLst/>
          </a:prstGeom>
          <a:ln w="9525" cap="flat" cmpd="sng">
            <a:solidFill>
              <a:schemeClr val="tx1"/>
            </a:solidFill>
            <a:prstDash val="solid"/>
            <a:headEnd type="none" w="med" len="med"/>
            <a:tailEnd type="triangle" w="med" len="med"/>
          </a:ln>
        </p:spPr>
        <p:txBody>
          <a:bodyPr/>
          <a:lstStyle/>
          <a:p>
            <a:endParaRPr lang="zh-CN" altLang="en-US">
              <a:latin typeface="Arial" charset="0"/>
              <a:ea typeface="微软雅黑" pitchFamily="34" charset="-122"/>
              <a:sym typeface="Arial" charset="0"/>
            </a:endParaRPr>
          </a:p>
        </p:txBody>
      </p:sp>
      <p:sp>
        <p:nvSpPr>
          <p:cNvPr id="12" name="Line 23"/>
          <p:cNvSpPr/>
          <p:nvPr/>
        </p:nvSpPr>
        <p:spPr>
          <a:xfrm>
            <a:off x="5843134" y="3858505"/>
            <a:ext cx="935037" cy="0"/>
          </a:xfrm>
          <a:prstGeom prst="line">
            <a:avLst/>
          </a:prstGeom>
          <a:ln w="9525" cap="flat" cmpd="sng">
            <a:solidFill>
              <a:schemeClr val="tx1"/>
            </a:solidFill>
            <a:prstDash val="solid"/>
            <a:headEnd type="none" w="med" len="med"/>
            <a:tailEnd type="triangle" w="med" len="med"/>
          </a:ln>
        </p:spPr>
        <p:txBody>
          <a:bodyPr/>
          <a:lstStyle/>
          <a:p>
            <a:endParaRPr lang="zh-CN" altLang="en-US">
              <a:latin typeface="Arial" charset="0"/>
              <a:ea typeface="微软雅黑" pitchFamily="34" charset="-122"/>
              <a:sym typeface="Arial" charset="0"/>
            </a:endParaRPr>
          </a:p>
        </p:txBody>
      </p:sp>
      <p:pic>
        <p:nvPicPr>
          <p:cNvPr id="13" name="Picture 24"/>
          <p:cNvPicPr>
            <a:picLocks noChangeAspect="1"/>
          </p:cNvPicPr>
          <p:nvPr/>
        </p:nvPicPr>
        <p:blipFill>
          <a:blip r:embed="rId3"/>
          <a:stretch>
            <a:fillRect/>
          </a:stretch>
        </p:blipFill>
        <p:spPr>
          <a:xfrm>
            <a:off x="9609703" y="2393431"/>
            <a:ext cx="913154" cy="963400"/>
          </a:xfrm>
          <a:prstGeom prst="rect">
            <a:avLst/>
          </a:prstGeom>
          <a:noFill/>
          <a:ln w="9525">
            <a:noFill/>
          </a:ln>
        </p:spPr>
      </p:pic>
      <p:pic>
        <p:nvPicPr>
          <p:cNvPr id="14" name="Picture 25"/>
          <p:cNvPicPr>
            <a:picLocks noChangeAspect="1"/>
          </p:cNvPicPr>
          <p:nvPr/>
        </p:nvPicPr>
        <p:blipFill>
          <a:blip r:embed="rId4"/>
          <a:stretch>
            <a:fillRect/>
          </a:stretch>
        </p:blipFill>
        <p:spPr>
          <a:xfrm>
            <a:off x="9693612" y="3508574"/>
            <a:ext cx="934257" cy="888094"/>
          </a:xfrm>
          <a:prstGeom prst="rect">
            <a:avLst/>
          </a:prstGeom>
          <a:noFill/>
          <a:ln w="9525">
            <a:noFill/>
          </a:ln>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624114" cy="119017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cxnSp>
        <p:nvCxnSpPr>
          <p:cNvPr id="18" name="直接连接符 17"/>
          <p:cNvCxnSpPr/>
          <p:nvPr/>
        </p:nvCxnSpPr>
        <p:spPr>
          <a:xfrm>
            <a:off x="624114" y="543840"/>
            <a:ext cx="6154057"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文本框 3"/>
          <p:cNvSpPr txBox="1"/>
          <p:nvPr/>
        </p:nvSpPr>
        <p:spPr>
          <a:xfrm>
            <a:off x="134985" y="564783"/>
            <a:ext cx="6032421" cy="711092"/>
          </a:xfrm>
          <a:prstGeom prst="rect">
            <a:avLst/>
          </a:prstGeom>
          <a:noFill/>
        </p:spPr>
        <p:txBody>
          <a:bodyPr wrap="none" rtlCol="0">
            <a:spAutoFit/>
          </a:bodyPr>
          <a:lstStyle/>
          <a:p>
            <a:pPr lvl="1">
              <a:lnSpc>
                <a:spcPct val="150000"/>
              </a:lnSpc>
              <a:spcBef>
                <a:spcPts val="500"/>
              </a:spcBef>
            </a:pPr>
            <a:r>
              <a:rPr kumimoji="1" lang="zh-CN" altLang="en-US" sz="3000" b="1" dirty="0">
                <a:solidFill>
                  <a:srgbClr val="103154"/>
                </a:solidFill>
                <a:latin typeface="Arial" charset="0"/>
                <a:ea typeface="微软雅黑" pitchFamily="34" charset="-122"/>
                <a:sym typeface="Arial" charset="0"/>
              </a:rPr>
              <a:t>（四）个体防护用品使用与管理</a:t>
            </a:r>
            <a:endParaRPr kumimoji="1" lang="en-US" altLang="zh-CN" sz="3000" b="1" dirty="0">
              <a:solidFill>
                <a:srgbClr val="103154"/>
              </a:solidFill>
              <a:latin typeface="Arial" charset="0"/>
              <a:ea typeface="微软雅黑" pitchFamily="34" charset="-122"/>
              <a:sym typeface="Arial" charset="0"/>
            </a:endParaRPr>
          </a:p>
        </p:txBody>
      </p:sp>
      <p:sp>
        <p:nvSpPr>
          <p:cNvPr id="5" name="TextBox 4"/>
          <p:cNvSpPr txBox="1"/>
          <p:nvPr/>
        </p:nvSpPr>
        <p:spPr>
          <a:xfrm>
            <a:off x="7081537" y="537029"/>
            <a:ext cx="4384749" cy="553998"/>
          </a:xfrm>
          <a:prstGeom prst="rect">
            <a:avLst/>
          </a:prstGeom>
          <a:solidFill>
            <a:srgbClr val="00B050"/>
          </a:solidFill>
        </p:spPr>
        <p:txBody>
          <a:bodyPr wrap="square" rtlCol="0">
            <a:spAutoFit/>
          </a:bodyPr>
          <a:lstStyle/>
          <a:p>
            <a:pPr lvl="0" algn="ctr"/>
            <a:r>
              <a:rPr lang="zh-CN" altLang="en-US" sz="3000" b="1" dirty="0">
                <a:solidFill>
                  <a:schemeClr val="bg1"/>
                </a:solidFill>
                <a:latin typeface="Arial" charset="0"/>
                <a:ea typeface="微软雅黑" pitchFamily="34" charset="-122"/>
                <a:sym typeface="Arial" charset="0"/>
              </a:rPr>
              <a:t>防尘</a:t>
            </a:r>
            <a:r>
              <a:rPr lang="en-US" altLang="zh-CN" sz="3000" b="1" dirty="0">
                <a:solidFill>
                  <a:schemeClr val="bg1"/>
                </a:solidFill>
                <a:latin typeface="Arial" charset="0"/>
                <a:ea typeface="微软雅黑" pitchFamily="34" charset="-122"/>
                <a:sym typeface="Arial" charset="0"/>
              </a:rPr>
              <a:t>—</a:t>
            </a:r>
            <a:r>
              <a:rPr lang="zh-CN" altLang="en-US" sz="3000" b="1" dirty="0">
                <a:solidFill>
                  <a:schemeClr val="bg1"/>
                </a:solidFill>
                <a:latin typeface="Arial" charset="0"/>
                <a:ea typeface="微软雅黑" pitchFamily="34" charset="-122"/>
                <a:sym typeface="Arial" charset="0"/>
              </a:rPr>
              <a:t>呼吸防护用品</a:t>
            </a:r>
          </a:p>
        </p:txBody>
      </p:sp>
      <p:pic>
        <p:nvPicPr>
          <p:cNvPr id="7" name="Picture 7" descr="3200面具(中/大号)||XC003921704"/>
          <p:cNvPicPr>
            <a:picLocks noChangeAspect="1"/>
          </p:cNvPicPr>
          <p:nvPr/>
        </p:nvPicPr>
        <p:blipFill>
          <a:blip r:embed="rId3"/>
          <a:stretch>
            <a:fillRect/>
          </a:stretch>
        </p:blipFill>
        <p:spPr>
          <a:xfrm>
            <a:off x="2283728" y="3369590"/>
            <a:ext cx="1152525" cy="1003300"/>
          </a:xfrm>
          <a:prstGeom prst="rect">
            <a:avLst/>
          </a:prstGeom>
          <a:noFill/>
          <a:ln w="9525">
            <a:noFill/>
          </a:ln>
        </p:spPr>
      </p:pic>
      <p:pic>
        <p:nvPicPr>
          <p:cNvPr id="8" name="Picture 9" descr="3700滤棉承接座||70070847689"/>
          <p:cNvPicPr>
            <a:picLocks noChangeAspect="1"/>
          </p:cNvPicPr>
          <p:nvPr/>
        </p:nvPicPr>
        <p:blipFill>
          <a:blip r:embed="rId4"/>
          <a:stretch>
            <a:fillRect/>
          </a:stretch>
        </p:blipFill>
        <p:spPr>
          <a:xfrm>
            <a:off x="4128173" y="3369590"/>
            <a:ext cx="1152525" cy="1003300"/>
          </a:xfrm>
          <a:prstGeom prst="rect">
            <a:avLst/>
          </a:prstGeom>
          <a:noFill/>
          <a:ln w="9525">
            <a:noFill/>
          </a:ln>
        </p:spPr>
      </p:pic>
      <p:pic>
        <p:nvPicPr>
          <p:cNvPr id="9" name="Picture 12" descr="3701CN颗粒物滤棉||XC003800353"/>
          <p:cNvPicPr>
            <a:picLocks noChangeAspect="1"/>
          </p:cNvPicPr>
          <p:nvPr/>
        </p:nvPicPr>
        <p:blipFill>
          <a:blip r:embed="rId5"/>
          <a:stretch>
            <a:fillRect/>
          </a:stretch>
        </p:blipFill>
        <p:spPr>
          <a:xfrm>
            <a:off x="6059024" y="3369591"/>
            <a:ext cx="1079500" cy="937418"/>
          </a:xfrm>
          <a:prstGeom prst="rect">
            <a:avLst/>
          </a:prstGeom>
          <a:noFill/>
          <a:ln w="9525">
            <a:noFill/>
          </a:ln>
        </p:spPr>
      </p:pic>
      <p:sp>
        <p:nvSpPr>
          <p:cNvPr id="10" name="Text Box 14"/>
          <p:cNvSpPr txBox="1"/>
          <p:nvPr/>
        </p:nvSpPr>
        <p:spPr>
          <a:xfrm>
            <a:off x="1857828" y="4422782"/>
            <a:ext cx="1968493" cy="338554"/>
          </a:xfrm>
          <a:prstGeom prst="rect">
            <a:avLst/>
          </a:prstGeom>
          <a:noFill/>
          <a:ln w="9525">
            <a:noFill/>
          </a:ln>
        </p:spPr>
        <p:txBody>
          <a:bodyPr wrap="square">
            <a:spAutoFit/>
          </a:bodyPr>
          <a:lstStyle/>
          <a:p>
            <a:pPr lvl="0" eaLnBrk="1" hangingPunct="1">
              <a:spcBef>
                <a:spcPct val="50000"/>
              </a:spcBef>
            </a:pPr>
            <a:r>
              <a:rPr lang="en-US" altLang="zh-CN" sz="1600" b="1" dirty="0">
                <a:latin typeface="Arial" charset="0"/>
                <a:ea typeface="微软雅黑" pitchFamily="34" charset="-122"/>
                <a:sym typeface="Arial" charset="0"/>
              </a:rPr>
              <a:t>3200</a:t>
            </a:r>
            <a:r>
              <a:rPr lang="zh-CN" altLang="en-US" sz="1600" b="1" dirty="0">
                <a:latin typeface="Arial" charset="0"/>
                <a:ea typeface="微软雅黑" pitchFamily="34" charset="-122"/>
                <a:sym typeface="Arial" charset="0"/>
              </a:rPr>
              <a:t>面具</a:t>
            </a:r>
            <a:r>
              <a:rPr lang="en-US" altLang="zh-CN" sz="1600" b="1" dirty="0">
                <a:latin typeface="Arial" charset="0"/>
                <a:ea typeface="微软雅黑" pitchFamily="34" charset="-122"/>
                <a:sym typeface="Arial" charset="0"/>
              </a:rPr>
              <a:t>(</a:t>
            </a:r>
            <a:r>
              <a:rPr lang="zh-CN" altLang="en-US" sz="1600" b="1" dirty="0">
                <a:latin typeface="Arial" charset="0"/>
                <a:ea typeface="微软雅黑" pitchFamily="34" charset="-122"/>
                <a:sym typeface="Arial" charset="0"/>
              </a:rPr>
              <a:t>中</a:t>
            </a:r>
            <a:r>
              <a:rPr lang="en-US" altLang="zh-CN" sz="1600" b="1" dirty="0">
                <a:latin typeface="Arial" charset="0"/>
                <a:ea typeface="微软雅黑" pitchFamily="34" charset="-122"/>
                <a:sym typeface="Arial" charset="0"/>
              </a:rPr>
              <a:t>/</a:t>
            </a:r>
            <a:r>
              <a:rPr lang="zh-CN" altLang="en-US" sz="1600" b="1" dirty="0">
                <a:latin typeface="Arial" charset="0"/>
                <a:ea typeface="微软雅黑" pitchFamily="34" charset="-122"/>
                <a:sym typeface="Arial" charset="0"/>
              </a:rPr>
              <a:t>大号</a:t>
            </a:r>
            <a:r>
              <a:rPr lang="en-US" altLang="zh-CN" sz="1600" b="1" dirty="0">
                <a:latin typeface="Arial" charset="0"/>
                <a:ea typeface="微软雅黑" pitchFamily="34" charset="-122"/>
                <a:sym typeface="Arial" charset="0"/>
              </a:rPr>
              <a:t>)</a:t>
            </a:r>
          </a:p>
        </p:txBody>
      </p:sp>
      <p:sp>
        <p:nvSpPr>
          <p:cNvPr id="11" name="Text Box 15"/>
          <p:cNvSpPr txBox="1"/>
          <p:nvPr/>
        </p:nvSpPr>
        <p:spPr>
          <a:xfrm>
            <a:off x="3855349" y="4450678"/>
            <a:ext cx="1800225" cy="338554"/>
          </a:xfrm>
          <a:prstGeom prst="rect">
            <a:avLst/>
          </a:prstGeom>
          <a:noFill/>
          <a:ln w="9525">
            <a:noFill/>
          </a:ln>
        </p:spPr>
        <p:txBody>
          <a:bodyPr wrap="square">
            <a:spAutoFit/>
          </a:bodyPr>
          <a:lstStyle/>
          <a:p>
            <a:pPr lvl="0" eaLnBrk="1" hangingPunct="1">
              <a:spcBef>
                <a:spcPct val="50000"/>
              </a:spcBef>
            </a:pPr>
            <a:r>
              <a:rPr lang="en-US" altLang="zh-CN" sz="1600" b="1" dirty="0">
                <a:latin typeface="Arial" charset="0"/>
                <a:ea typeface="微软雅黑" pitchFamily="34" charset="-122"/>
                <a:sym typeface="Arial" charset="0"/>
              </a:rPr>
              <a:t>3700</a:t>
            </a:r>
            <a:r>
              <a:rPr lang="zh-CN" altLang="en-US" sz="1600" b="1" dirty="0">
                <a:latin typeface="Arial" charset="0"/>
                <a:ea typeface="微软雅黑" pitchFamily="34" charset="-122"/>
                <a:sym typeface="Arial" charset="0"/>
              </a:rPr>
              <a:t>滤棉承接座</a:t>
            </a:r>
          </a:p>
        </p:txBody>
      </p:sp>
      <p:sp>
        <p:nvSpPr>
          <p:cNvPr id="12" name="Text Box 16"/>
          <p:cNvSpPr txBox="1"/>
          <p:nvPr/>
        </p:nvSpPr>
        <p:spPr>
          <a:xfrm>
            <a:off x="5740392" y="4451810"/>
            <a:ext cx="1908636" cy="584775"/>
          </a:xfrm>
          <a:prstGeom prst="rect">
            <a:avLst/>
          </a:prstGeom>
          <a:noFill/>
          <a:ln w="9525">
            <a:noFill/>
          </a:ln>
        </p:spPr>
        <p:txBody>
          <a:bodyPr wrap="square">
            <a:spAutoFit/>
          </a:bodyPr>
          <a:lstStyle/>
          <a:p>
            <a:pPr lvl="0" eaLnBrk="1" hangingPunct="1">
              <a:spcBef>
                <a:spcPct val="50000"/>
              </a:spcBef>
            </a:pPr>
            <a:r>
              <a:rPr lang="en-US" altLang="zh-CN" sz="1600" b="1" dirty="0">
                <a:latin typeface="Arial" charset="0"/>
                <a:ea typeface="微软雅黑" pitchFamily="34" charset="-122"/>
                <a:sym typeface="Arial" charset="0"/>
              </a:rPr>
              <a:t>3701CN</a:t>
            </a:r>
            <a:r>
              <a:rPr lang="zh-CN" altLang="en-US" sz="1600" b="1" dirty="0">
                <a:latin typeface="Arial" charset="0"/>
                <a:ea typeface="微软雅黑" pitchFamily="34" charset="-122"/>
                <a:sym typeface="Arial" charset="0"/>
              </a:rPr>
              <a:t>颗粒物滤棉</a:t>
            </a:r>
          </a:p>
        </p:txBody>
      </p:sp>
      <p:pic>
        <p:nvPicPr>
          <p:cNvPr id="13" name="Picture 17"/>
          <p:cNvPicPr>
            <a:picLocks noChangeAspect="1"/>
          </p:cNvPicPr>
          <p:nvPr/>
        </p:nvPicPr>
        <p:blipFill>
          <a:blip r:embed="rId6"/>
          <a:stretch>
            <a:fillRect/>
          </a:stretch>
        </p:blipFill>
        <p:spPr>
          <a:xfrm>
            <a:off x="4102087" y="1642390"/>
            <a:ext cx="1209675" cy="1276350"/>
          </a:xfrm>
          <a:prstGeom prst="rect">
            <a:avLst/>
          </a:prstGeom>
          <a:noFill/>
          <a:ln w="9525">
            <a:noFill/>
          </a:ln>
        </p:spPr>
      </p:pic>
      <p:sp>
        <p:nvSpPr>
          <p:cNvPr id="14" name="AutoShape 18"/>
          <p:cNvSpPr/>
          <p:nvPr/>
        </p:nvSpPr>
        <p:spPr>
          <a:xfrm>
            <a:off x="5968987" y="1494753"/>
            <a:ext cx="3248025" cy="1328023"/>
          </a:xfrm>
          <a:prstGeom prst="roundRect">
            <a:avLst>
              <a:gd name="adj" fmla="val 16667"/>
            </a:avLst>
          </a:prstGeom>
          <a:solidFill>
            <a:srgbClr val="92D050"/>
          </a:solidFill>
          <a:ln w="9525" cap="flat" cmpd="sng">
            <a:solidFill>
              <a:srgbClr val="99CC00"/>
            </a:solidFill>
            <a:prstDash val="solid"/>
            <a:headEnd type="none" w="med" len="med"/>
            <a:tailEnd type="none" w="med" len="med"/>
          </a:ln>
        </p:spPr>
        <p:txBody>
          <a:bodyPr>
            <a:spAutoFit/>
          </a:bodyPr>
          <a:lstStyle/>
          <a:p>
            <a:pPr lvl="0" eaLnBrk="1" hangingPunct="1">
              <a:lnSpc>
                <a:spcPct val="150000"/>
              </a:lnSpc>
              <a:spcBef>
                <a:spcPct val="50000"/>
              </a:spcBef>
            </a:pPr>
            <a:r>
              <a:rPr lang="en-US" altLang="zh-CN" sz="1600" dirty="0">
                <a:solidFill>
                  <a:schemeClr val="bg1"/>
                </a:solidFill>
                <a:latin typeface="Arial" charset="0"/>
                <a:ea typeface="微软雅黑" pitchFamily="34" charset="-122"/>
                <a:sym typeface="Arial" charset="0"/>
              </a:rPr>
              <a:t>3M</a:t>
            </a:r>
            <a:r>
              <a:rPr lang="zh-CN" altLang="en-US" sz="1600" dirty="0">
                <a:solidFill>
                  <a:schemeClr val="bg1"/>
                </a:solidFill>
                <a:latin typeface="Arial" charset="0"/>
                <a:ea typeface="微软雅黑" pitchFamily="34" charset="-122"/>
                <a:sym typeface="Arial" charset="0"/>
              </a:rPr>
              <a:t>公司（其防护产品符合美国</a:t>
            </a:r>
            <a:r>
              <a:rPr lang="en-US" altLang="zh-CN" sz="1600" dirty="0">
                <a:solidFill>
                  <a:schemeClr val="bg1"/>
                </a:solidFill>
                <a:latin typeface="Arial" charset="0"/>
                <a:ea typeface="微软雅黑" pitchFamily="34" charset="-122"/>
                <a:sym typeface="Arial" charset="0"/>
              </a:rPr>
              <a:t>NIOSH</a:t>
            </a:r>
            <a:r>
              <a:rPr lang="zh-CN" altLang="en-US" sz="1600" dirty="0">
                <a:solidFill>
                  <a:schemeClr val="bg1"/>
                </a:solidFill>
                <a:latin typeface="Arial" charset="0"/>
                <a:ea typeface="微软雅黑" pitchFamily="34" charset="-122"/>
                <a:sym typeface="Arial" charset="0"/>
              </a:rPr>
              <a:t>标准）生产的半面具型防尘口罩。由三部分组成。</a:t>
            </a:r>
          </a:p>
        </p:txBody>
      </p:sp>
      <p:sp>
        <p:nvSpPr>
          <p:cNvPr id="15" name="AutoShape 19"/>
          <p:cNvSpPr/>
          <p:nvPr/>
        </p:nvSpPr>
        <p:spPr>
          <a:xfrm>
            <a:off x="8293530" y="4361778"/>
            <a:ext cx="3172756" cy="1736646"/>
          </a:xfrm>
          <a:prstGeom prst="roundRect">
            <a:avLst>
              <a:gd name="adj" fmla="val 16667"/>
            </a:avLst>
          </a:prstGeom>
          <a:solidFill>
            <a:srgbClr val="FFC000"/>
          </a:solidFill>
          <a:ln w="9525" cap="flat" cmpd="sng">
            <a:noFill/>
            <a:prstDash val="solid"/>
            <a:headEnd type="none" w="med" len="med"/>
            <a:tailEnd type="none" w="med" len="med"/>
          </a:ln>
        </p:spPr>
        <p:txBody>
          <a:bodyPr wrap="square">
            <a:spAutoFit/>
          </a:bodyPr>
          <a:lstStyle/>
          <a:p>
            <a:pPr lvl="0" eaLnBrk="1" hangingPunct="1">
              <a:lnSpc>
                <a:spcPct val="150000"/>
              </a:lnSpc>
              <a:spcBef>
                <a:spcPct val="50000"/>
              </a:spcBef>
            </a:pPr>
            <a:r>
              <a:rPr lang="zh-CN" altLang="en-US" sz="1600" dirty="0">
                <a:latin typeface="Arial" charset="0"/>
                <a:ea typeface="微软雅黑" pitchFamily="34" charset="-122"/>
                <a:sym typeface="Arial" charset="0"/>
              </a:rPr>
              <a:t>防护等级</a:t>
            </a:r>
            <a:r>
              <a:rPr lang="en-US" altLang="zh-CN" sz="1600" dirty="0">
                <a:latin typeface="Arial" charset="0"/>
                <a:ea typeface="微软雅黑" pitchFamily="34" charset="-122"/>
                <a:sym typeface="Arial" charset="0"/>
              </a:rPr>
              <a:t>N95</a:t>
            </a:r>
            <a:r>
              <a:rPr lang="zh-CN" altLang="en-US" sz="1600" dirty="0">
                <a:latin typeface="Arial" charset="0"/>
                <a:ea typeface="微软雅黑" pitchFamily="34" charset="-122"/>
                <a:sym typeface="Arial" charset="0"/>
              </a:rPr>
              <a:t>，可防非油性粉尘，过滤效率大于</a:t>
            </a:r>
            <a:r>
              <a:rPr lang="en-US" altLang="zh-CN" sz="1600" dirty="0">
                <a:latin typeface="Arial" charset="0"/>
                <a:ea typeface="微软雅黑" pitchFamily="34" charset="-122"/>
                <a:sym typeface="Arial" charset="0"/>
              </a:rPr>
              <a:t>95%</a:t>
            </a:r>
            <a:r>
              <a:rPr lang="zh-CN" altLang="en-US" sz="1600" dirty="0">
                <a:latin typeface="Arial" charset="0"/>
                <a:ea typeface="微软雅黑" pitchFamily="34" charset="-122"/>
                <a:sym typeface="Arial" charset="0"/>
              </a:rPr>
              <a:t>。适用于矿山、铸造、金属冶炼及打磨等作业产生的粉尘防护。  </a:t>
            </a:r>
          </a:p>
        </p:txBody>
      </p:sp>
      <p:sp>
        <p:nvSpPr>
          <p:cNvPr id="17" name="Line 20"/>
          <p:cNvSpPr/>
          <p:nvPr/>
        </p:nvSpPr>
        <p:spPr>
          <a:xfrm flipH="1">
            <a:off x="2842074" y="2937790"/>
            <a:ext cx="1880495" cy="431800"/>
          </a:xfrm>
          <a:prstGeom prst="line">
            <a:avLst/>
          </a:prstGeom>
          <a:ln w="19050" cap="flat" cmpd="sng">
            <a:solidFill>
              <a:srgbClr val="92D050"/>
            </a:solidFill>
            <a:prstDash val="solid"/>
            <a:headEnd type="none" w="med" len="med"/>
            <a:tailEnd type="none" w="med" len="med"/>
          </a:ln>
        </p:spPr>
        <p:txBody>
          <a:bodyPr/>
          <a:lstStyle/>
          <a:p>
            <a:endParaRPr lang="zh-CN" altLang="en-US">
              <a:latin typeface="Arial" charset="0"/>
              <a:ea typeface="微软雅黑" pitchFamily="34" charset="-122"/>
              <a:sym typeface="Arial" charset="0"/>
            </a:endParaRPr>
          </a:p>
        </p:txBody>
      </p:sp>
      <p:sp>
        <p:nvSpPr>
          <p:cNvPr id="19" name="Line 21"/>
          <p:cNvSpPr/>
          <p:nvPr/>
        </p:nvSpPr>
        <p:spPr>
          <a:xfrm>
            <a:off x="4722568" y="2937789"/>
            <a:ext cx="1876205" cy="431801"/>
          </a:xfrm>
          <a:prstGeom prst="line">
            <a:avLst/>
          </a:prstGeom>
          <a:ln w="19050" cap="flat" cmpd="sng">
            <a:solidFill>
              <a:srgbClr val="92D050"/>
            </a:solidFill>
            <a:prstDash val="solid"/>
            <a:headEnd type="none" w="med" len="med"/>
            <a:tailEnd type="none" w="med" len="med"/>
          </a:ln>
        </p:spPr>
        <p:txBody>
          <a:bodyPr/>
          <a:lstStyle/>
          <a:p>
            <a:endParaRPr lang="zh-CN" altLang="en-US">
              <a:latin typeface="Arial" charset="0"/>
              <a:ea typeface="微软雅黑" pitchFamily="34" charset="-122"/>
              <a:sym typeface="Arial" charset="0"/>
            </a:endParaRPr>
          </a:p>
        </p:txBody>
      </p:sp>
      <p:sp>
        <p:nvSpPr>
          <p:cNvPr id="20" name="Line 22"/>
          <p:cNvSpPr/>
          <p:nvPr/>
        </p:nvSpPr>
        <p:spPr>
          <a:xfrm flipH="1">
            <a:off x="4704435" y="2937790"/>
            <a:ext cx="18134" cy="431800"/>
          </a:xfrm>
          <a:prstGeom prst="line">
            <a:avLst/>
          </a:prstGeom>
          <a:ln w="19050" cap="flat" cmpd="sng">
            <a:solidFill>
              <a:srgbClr val="92D050"/>
            </a:solidFill>
            <a:prstDash val="solid"/>
            <a:headEnd type="none" w="med" len="med"/>
            <a:tailEnd type="none" w="med" len="med"/>
          </a:ln>
        </p:spPr>
        <p:txBody>
          <a:bodyPr/>
          <a:lstStyle/>
          <a:p>
            <a:endParaRPr lang="zh-CN" altLang="en-US">
              <a:latin typeface="Arial" charset="0"/>
              <a:ea typeface="微软雅黑" pitchFamily="34" charset="-122"/>
              <a:sym typeface="Arial" charset="0"/>
            </a:endParaRPr>
          </a:p>
        </p:txBody>
      </p:sp>
      <p:sp>
        <p:nvSpPr>
          <p:cNvPr id="21" name="Line 23"/>
          <p:cNvSpPr/>
          <p:nvPr/>
        </p:nvSpPr>
        <p:spPr>
          <a:xfrm>
            <a:off x="7138301" y="3614058"/>
            <a:ext cx="2499185" cy="704178"/>
          </a:xfrm>
          <a:prstGeom prst="line">
            <a:avLst/>
          </a:prstGeom>
          <a:ln w="19050" cap="flat" cmpd="sng">
            <a:solidFill>
              <a:srgbClr val="92D050"/>
            </a:solidFill>
            <a:prstDash val="solid"/>
            <a:headEnd type="none" w="med" len="med"/>
            <a:tailEnd type="none" w="med" len="med"/>
          </a:ln>
        </p:spPr>
        <p:txBody>
          <a:bodyPr/>
          <a:lstStyle/>
          <a:p>
            <a:endParaRPr lang="zh-CN" altLang="en-US">
              <a:latin typeface="Arial" charset="0"/>
              <a:ea typeface="微软雅黑" pitchFamily="34" charset="-122"/>
              <a:sym typeface="Arial" charset="0"/>
            </a:endParaRPr>
          </a:p>
        </p:txBody>
      </p:sp>
      <p:sp>
        <p:nvSpPr>
          <p:cNvPr id="22" name="Line 24"/>
          <p:cNvSpPr/>
          <p:nvPr/>
        </p:nvSpPr>
        <p:spPr>
          <a:xfrm flipH="1">
            <a:off x="5326050" y="2145628"/>
            <a:ext cx="647700" cy="0"/>
          </a:xfrm>
          <a:prstGeom prst="line">
            <a:avLst/>
          </a:prstGeom>
          <a:ln w="38100" cap="flat" cmpd="dbl">
            <a:solidFill>
              <a:srgbClr val="92D050"/>
            </a:solidFill>
            <a:prstDash val="solid"/>
            <a:headEnd type="none" w="med" len="med"/>
            <a:tailEnd type="triangle" w="med" len="med"/>
          </a:ln>
        </p:spPr>
        <p:txBody>
          <a:bodyPr/>
          <a:lstStyle/>
          <a:p>
            <a:endParaRPr lang="zh-CN" altLang="en-US">
              <a:latin typeface="Arial" charset="0"/>
              <a:ea typeface="微软雅黑" pitchFamily="34" charset="-122"/>
              <a:sym typeface="Arial" charset="0"/>
            </a:endParaRPr>
          </a:p>
        </p:txBody>
      </p:sp>
      <p:sp>
        <p:nvSpPr>
          <p:cNvPr id="23" name="Text Box 25"/>
          <p:cNvSpPr txBox="1"/>
          <p:nvPr/>
        </p:nvSpPr>
        <p:spPr>
          <a:xfrm>
            <a:off x="2356976" y="5819103"/>
            <a:ext cx="2663825" cy="584775"/>
          </a:xfrm>
          <a:prstGeom prst="rect">
            <a:avLst/>
          </a:prstGeom>
          <a:solidFill>
            <a:srgbClr val="92D050"/>
          </a:solidFill>
          <a:ln w="9525" cap="flat" cmpd="sng">
            <a:solidFill>
              <a:srgbClr val="99CC00"/>
            </a:solidFill>
            <a:prstDash val="solid"/>
            <a:miter/>
            <a:headEnd type="none" w="med" len="med"/>
            <a:tailEnd type="none" w="med" len="med"/>
          </a:ln>
        </p:spPr>
        <p:txBody>
          <a:bodyPr>
            <a:spAutoFit/>
          </a:bodyPr>
          <a:lstStyle/>
          <a:p>
            <a:pPr lvl="0" eaLnBrk="1" hangingPunct="1">
              <a:spcBef>
                <a:spcPct val="50000"/>
              </a:spcBef>
            </a:pPr>
            <a:r>
              <a:rPr lang="zh-CN" altLang="en-US" sz="1600" dirty="0">
                <a:solidFill>
                  <a:schemeClr val="bg1"/>
                </a:solidFill>
                <a:latin typeface="Arial" charset="0"/>
                <a:ea typeface="微软雅黑" pitchFamily="34" charset="-122"/>
                <a:sym typeface="Arial" charset="0"/>
              </a:rPr>
              <a:t>不需要经常更换，但要定期清洗，保持干净。</a:t>
            </a:r>
          </a:p>
        </p:txBody>
      </p:sp>
      <p:sp>
        <p:nvSpPr>
          <p:cNvPr id="24" name="Text Box 26"/>
          <p:cNvSpPr txBox="1"/>
          <p:nvPr/>
        </p:nvSpPr>
        <p:spPr>
          <a:xfrm>
            <a:off x="5873284" y="5819103"/>
            <a:ext cx="1584325" cy="338554"/>
          </a:xfrm>
          <a:prstGeom prst="rect">
            <a:avLst/>
          </a:prstGeom>
          <a:solidFill>
            <a:srgbClr val="92D050"/>
          </a:solidFill>
          <a:ln w="9525" cap="flat" cmpd="sng">
            <a:solidFill>
              <a:srgbClr val="99CC00"/>
            </a:solidFill>
            <a:prstDash val="solid"/>
            <a:miter/>
            <a:headEnd type="none" w="med" len="med"/>
            <a:tailEnd type="none" w="med" len="med"/>
          </a:ln>
        </p:spPr>
        <p:txBody>
          <a:bodyPr>
            <a:spAutoFit/>
          </a:bodyPr>
          <a:lstStyle/>
          <a:p>
            <a:pPr lvl="0" eaLnBrk="1" hangingPunct="1">
              <a:spcBef>
                <a:spcPct val="50000"/>
              </a:spcBef>
            </a:pPr>
            <a:r>
              <a:rPr lang="zh-CN" altLang="en-US" sz="1600" dirty="0">
                <a:solidFill>
                  <a:schemeClr val="bg1"/>
                </a:solidFill>
                <a:latin typeface="Arial" charset="0"/>
                <a:ea typeface="微软雅黑" pitchFamily="34" charset="-122"/>
                <a:sym typeface="Arial" charset="0"/>
              </a:rPr>
              <a:t>需要经常更换</a:t>
            </a:r>
          </a:p>
        </p:txBody>
      </p:sp>
      <p:sp>
        <p:nvSpPr>
          <p:cNvPr id="25" name="Line 27"/>
          <p:cNvSpPr/>
          <p:nvPr/>
        </p:nvSpPr>
        <p:spPr>
          <a:xfrm>
            <a:off x="2842074" y="5026940"/>
            <a:ext cx="796243" cy="792163"/>
          </a:xfrm>
          <a:prstGeom prst="line">
            <a:avLst/>
          </a:prstGeom>
          <a:ln w="19050" cap="flat" cmpd="sng">
            <a:solidFill>
              <a:srgbClr val="92D050"/>
            </a:solidFill>
            <a:prstDash val="solid"/>
            <a:headEnd type="none" w="med" len="med"/>
            <a:tailEnd type="none" w="med" len="med"/>
          </a:ln>
        </p:spPr>
        <p:txBody>
          <a:bodyPr/>
          <a:lstStyle/>
          <a:p>
            <a:endParaRPr lang="zh-CN" altLang="en-US">
              <a:latin typeface="Arial" charset="0"/>
              <a:ea typeface="微软雅黑" pitchFamily="34" charset="-122"/>
              <a:sym typeface="Arial" charset="0"/>
            </a:endParaRPr>
          </a:p>
        </p:txBody>
      </p:sp>
      <p:sp>
        <p:nvSpPr>
          <p:cNvPr id="26" name="Line 28"/>
          <p:cNvSpPr/>
          <p:nvPr/>
        </p:nvSpPr>
        <p:spPr>
          <a:xfrm flipH="1">
            <a:off x="3638317" y="5026940"/>
            <a:ext cx="1066118" cy="792163"/>
          </a:xfrm>
          <a:prstGeom prst="line">
            <a:avLst/>
          </a:prstGeom>
          <a:ln w="19050" cap="flat" cmpd="sng">
            <a:solidFill>
              <a:srgbClr val="92D050"/>
            </a:solidFill>
            <a:prstDash val="solid"/>
            <a:headEnd type="none" w="med" len="med"/>
            <a:tailEnd type="none" w="med" len="med"/>
          </a:ln>
        </p:spPr>
        <p:txBody>
          <a:bodyPr/>
          <a:lstStyle/>
          <a:p>
            <a:endParaRPr lang="zh-CN" altLang="en-US">
              <a:latin typeface="Arial" charset="0"/>
              <a:ea typeface="微软雅黑" pitchFamily="34" charset="-122"/>
              <a:sym typeface="Arial" charset="0"/>
            </a:endParaRPr>
          </a:p>
        </p:txBody>
      </p:sp>
      <p:sp>
        <p:nvSpPr>
          <p:cNvPr id="27" name="Line 29"/>
          <p:cNvSpPr/>
          <p:nvPr/>
        </p:nvSpPr>
        <p:spPr>
          <a:xfrm>
            <a:off x="6665447" y="5026940"/>
            <a:ext cx="0" cy="792163"/>
          </a:xfrm>
          <a:prstGeom prst="line">
            <a:avLst/>
          </a:prstGeom>
          <a:ln w="19050" cap="flat" cmpd="sng">
            <a:solidFill>
              <a:srgbClr val="92D050"/>
            </a:solidFill>
            <a:prstDash val="solid"/>
            <a:headEnd type="none" w="med" len="med"/>
            <a:tailEnd type="none" w="med" len="med"/>
          </a:ln>
        </p:spPr>
        <p:txBody>
          <a:bodyPr/>
          <a:lstStyle/>
          <a:p>
            <a:endParaRPr lang="zh-CN" altLang="en-US">
              <a:latin typeface="Arial" charset="0"/>
              <a:ea typeface="微软雅黑" pitchFamily="34" charset="-122"/>
              <a:sym typeface="Arial"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out)">
                                      <p:cBhvr>
                                        <p:cTn id="7" dur="500"/>
                                        <p:tgtEl>
                                          <p:spTgt spid="17"/>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circle(out)">
                                      <p:cBhvr>
                                        <p:cTn id="11" dur="500"/>
                                        <p:tgtEl>
                                          <p:spTgt spid="20"/>
                                        </p:tgtEl>
                                      </p:cBhvr>
                                    </p:animEffect>
                                  </p:childTnLst>
                                </p:cTn>
                              </p:par>
                            </p:childTnLst>
                          </p:cTn>
                        </p:par>
                        <p:par>
                          <p:cTn id="12" fill="hold">
                            <p:stCondLst>
                              <p:cond delay="1000"/>
                            </p:stCondLst>
                            <p:childTnLst>
                              <p:par>
                                <p:cTn id="13" presetID="6" presetClass="entr" presetSubtype="32"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circle(out)">
                                      <p:cBhvr>
                                        <p:cTn id="15" dur="500"/>
                                        <p:tgtEl>
                                          <p:spTgt spid="19"/>
                                        </p:tgtEl>
                                      </p:cBhvr>
                                    </p:animEffect>
                                  </p:childTnLst>
                                </p:cTn>
                              </p:par>
                            </p:childTnLst>
                          </p:cTn>
                        </p:par>
                        <p:par>
                          <p:cTn id="16" fill="hold">
                            <p:stCondLst>
                              <p:cond delay="1500"/>
                            </p:stCondLst>
                            <p:childTnLst>
                              <p:par>
                                <p:cTn id="17" presetID="6" presetClass="entr" presetSubtype="32"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out)">
                                      <p:cBhvr>
                                        <p:cTn id="19" dur="500"/>
                                        <p:tgtEl>
                                          <p:spTgt spid="7"/>
                                        </p:tgtEl>
                                      </p:cBhvr>
                                    </p:animEffect>
                                  </p:childTnLst>
                                </p:cTn>
                              </p:par>
                            </p:childTnLst>
                          </p:cTn>
                        </p:par>
                        <p:par>
                          <p:cTn id="20" fill="hold">
                            <p:stCondLst>
                              <p:cond delay="2000"/>
                            </p:stCondLst>
                            <p:childTnLst>
                              <p:par>
                                <p:cTn id="21" presetID="6" presetClass="entr" presetSubtype="32"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out)">
                                      <p:cBhvr>
                                        <p:cTn id="23" dur="500"/>
                                        <p:tgtEl>
                                          <p:spTgt spid="8"/>
                                        </p:tgtEl>
                                      </p:cBhvr>
                                    </p:animEffect>
                                  </p:childTnLst>
                                </p:cTn>
                              </p:par>
                            </p:childTnLst>
                          </p:cTn>
                        </p:par>
                        <p:par>
                          <p:cTn id="24" fill="hold">
                            <p:stCondLst>
                              <p:cond delay="2500"/>
                            </p:stCondLst>
                            <p:childTnLst>
                              <p:par>
                                <p:cTn id="25" presetID="6" presetClass="entr" presetSubtype="32"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out)">
                                      <p:cBhvr>
                                        <p:cTn id="27" dur="500"/>
                                        <p:tgtEl>
                                          <p:spTgt spid="9"/>
                                        </p:tgtEl>
                                      </p:cBhvr>
                                    </p:animEffect>
                                  </p:childTnLst>
                                </p:cTn>
                              </p:par>
                            </p:childTnLst>
                          </p:cTn>
                        </p:par>
                        <p:par>
                          <p:cTn id="28" fill="hold">
                            <p:stCondLst>
                              <p:cond delay="3000"/>
                            </p:stCondLst>
                            <p:childTnLst>
                              <p:par>
                                <p:cTn id="29" presetID="6" presetClass="entr" presetSubtype="3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ircle(out)">
                                      <p:cBhvr>
                                        <p:cTn id="31" dur="500"/>
                                        <p:tgtEl>
                                          <p:spTgt spid="10"/>
                                        </p:tgtEl>
                                      </p:cBhvr>
                                    </p:animEffect>
                                  </p:childTnLst>
                                </p:cTn>
                              </p:par>
                            </p:childTnLst>
                          </p:cTn>
                        </p:par>
                        <p:par>
                          <p:cTn id="32" fill="hold">
                            <p:stCondLst>
                              <p:cond delay="3500"/>
                            </p:stCondLst>
                            <p:childTnLst>
                              <p:par>
                                <p:cTn id="33" presetID="6" presetClass="entr" presetSubtype="32"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circle(out)">
                                      <p:cBhvr>
                                        <p:cTn id="35" dur="500"/>
                                        <p:tgtEl>
                                          <p:spTgt spid="11"/>
                                        </p:tgtEl>
                                      </p:cBhvr>
                                    </p:animEffect>
                                  </p:childTnLst>
                                </p:cTn>
                              </p:par>
                            </p:childTnLst>
                          </p:cTn>
                        </p:par>
                        <p:par>
                          <p:cTn id="36" fill="hold">
                            <p:stCondLst>
                              <p:cond delay="4000"/>
                            </p:stCondLst>
                            <p:childTnLst>
                              <p:par>
                                <p:cTn id="37" presetID="6" presetClass="entr" presetSubtype="32"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circle(out)">
                                      <p:cBhvr>
                                        <p:cTn id="39" dur="500"/>
                                        <p:tgtEl>
                                          <p:spTgt spid="12"/>
                                        </p:tgtEl>
                                      </p:cBhvr>
                                    </p:animEffect>
                                  </p:childTnLst>
                                </p:cTn>
                              </p:par>
                            </p:childTnLst>
                          </p:cTn>
                        </p:par>
                        <p:par>
                          <p:cTn id="40" fill="hold">
                            <p:stCondLst>
                              <p:cond delay="4500"/>
                            </p:stCondLst>
                            <p:childTnLst>
                              <p:par>
                                <p:cTn id="41" presetID="6" presetClass="entr" presetSubtype="32"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circle(out)">
                                      <p:cBhvr>
                                        <p:cTn id="43" dur="500"/>
                                        <p:tgtEl>
                                          <p:spTgt spid="25"/>
                                        </p:tgtEl>
                                      </p:cBhvr>
                                    </p:animEffect>
                                  </p:childTnLst>
                                </p:cTn>
                              </p:par>
                            </p:childTnLst>
                          </p:cTn>
                        </p:par>
                        <p:par>
                          <p:cTn id="44" fill="hold">
                            <p:stCondLst>
                              <p:cond delay="5000"/>
                            </p:stCondLst>
                            <p:childTnLst>
                              <p:par>
                                <p:cTn id="45" presetID="6" presetClass="entr" presetSubtype="32" fill="hold"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circle(out)">
                                      <p:cBhvr>
                                        <p:cTn id="47" dur="500"/>
                                        <p:tgtEl>
                                          <p:spTgt spid="26"/>
                                        </p:tgtEl>
                                      </p:cBhvr>
                                    </p:animEffect>
                                  </p:childTnLst>
                                </p:cTn>
                              </p:par>
                            </p:childTnLst>
                          </p:cTn>
                        </p:par>
                        <p:par>
                          <p:cTn id="48" fill="hold">
                            <p:stCondLst>
                              <p:cond delay="5500"/>
                            </p:stCondLst>
                            <p:childTnLst>
                              <p:par>
                                <p:cTn id="49" presetID="6" presetClass="entr" presetSubtype="32"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circle(out)">
                                      <p:cBhvr>
                                        <p:cTn id="51" dur="500"/>
                                        <p:tgtEl>
                                          <p:spTgt spid="27"/>
                                        </p:tgtEl>
                                      </p:cBhvr>
                                    </p:animEffect>
                                  </p:childTnLst>
                                </p:cTn>
                              </p:par>
                            </p:childTnLst>
                          </p:cTn>
                        </p:par>
                        <p:par>
                          <p:cTn id="52" fill="hold">
                            <p:stCondLst>
                              <p:cond delay="6000"/>
                            </p:stCondLst>
                            <p:childTnLst>
                              <p:par>
                                <p:cTn id="53" presetID="6" presetClass="entr" presetSubtype="32"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circle(out)">
                                      <p:cBhvr>
                                        <p:cTn id="55" dur="500"/>
                                        <p:tgtEl>
                                          <p:spTgt spid="23"/>
                                        </p:tgtEl>
                                      </p:cBhvr>
                                    </p:animEffect>
                                  </p:childTnLst>
                                </p:cTn>
                              </p:par>
                            </p:childTnLst>
                          </p:cTn>
                        </p:par>
                        <p:par>
                          <p:cTn id="56" fill="hold">
                            <p:stCondLst>
                              <p:cond delay="6500"/>
                            </p:stCondLst>
                            <p:childTnLst>
                              <p:par>
                                <p:cTn id="57" presetID="6" presetClass="entr" presetSubtype="32" fill="hold" grpId="0"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circle(out)">
                                      <p:cBhvr>
                                        <p:cTn id="59" dur="500"/>
                                        <p:tgtEl>
                                          <p:spTgt spid="24"/>
                                        </p:tgtEl>
                                      </p:cBhvr>
                                    </p:animEffect>
                                  </p:childTnLst>
                                </p:cTn>
                              </p:par>
                            </p:childTnLst>
                          </p:cTn>
                        </p:par>
                        <p:par>
                          <p:cTn id="60" fill="hold">
                            <p:stCondLst>
                              <p:cond delay="7000"/>
                            </p:stCondLst>
                            <p:childTnLst>
                              <p:par>
                                <p:cTn id="61" presetID="6" presetClass="entr" presetSubtype="32"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circle(out)">
                                      <p:cBhvr>
                                        <p:cTn id="63" dur="500"/>
                                        <p:tgtEl>
                                          <p:spTgt spid="21"/>
                                        </p:tgtEl>
                                      </p:cBhvr>
                                    </p:animEffect>
                                  </p:childTnLst>
                                </p:cTn>
                              </p:par>
                            </p:childTnLst>
                          </p:cTn>
                        </p:par>
                        <p:par>
                          <p:cTn id="64" fill="hold">
                            <p:stCondLst>
                              <p:cond delay="7500"/>
                            </p:stCondLst>
                            <p:childTnLst>
                              <p:par>
                                <p:cTn id="65" presetID="6" presetClass="entr" presetSubtype="32"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circle(out)">
                                      <p:cBhvr>
                                        <p:cTn id="6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5" grpId="0" animBg="1"/>
      <p:bldP spid="23" grpId="0" animBg="1"/>
      <p:bldP spid="2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624114" cy="119017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cxnSp>
        <p:nvCxnSpPr>
          <p:cNvPr id="18" name="直接连接符 17"/>
          <p:cNvCxnSpPr/>
          <p:nvPr/>
        </p:nvCxnSpPr>
        <p:spPr>
          <a:xfrm>
            <a:off x="624114" y="543840"/>
            <a:ext cx="6154057"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文本框 3"/>
          <p:cNvSpPr txBox="1"/>
          <p:nvPr/>
        </p:nvSpPr>
        <p:spPr>
          <a:xfrm>
            <a:off x="134985" y="564783"/>
            <a:ext cx="6032421" cy="711092"/>
          </a:xfrm>
          <a:prstGeom prst="rect">
            <a:avLst/>
          </a:prstGeom>
          <a:noFill/>
        </p:spPr>
        <p:txBody>
          <a:bodyPr wrap="none" rtlCol="0">
            <a:spAutoFit/>
          </a:bodyPr>
          <a:lstStyle/>
          <a:p>
            <a:pPr lvl="1">
              <a:lnSpc>
                <a:spcPct val="150000"/>
              </a:lnSpc>
              <a:spcBef>
                <a:spcPts val="500"/>
              </a:spcBef>
            </a:pPr>
            <a:r>
              <a:rPr kumimoji="1" lang="zh-CN" altLang="en-US" sz="3000" b="1" dirty="0">
                <a:solidFill>
                  <a:srgbClr val="103154"/>
                </a:solidFill>
                <a:latin typeface="Arial" charset="0"/>
                <a:ea typeface="微软雅黑" pitchFamily="34" charset="-122"/>
                <a:sym typeface="Arial" charset="0"/>
              </a:rPr>
              <a:t>（四）个体防护用品使用与管理</a:t>
            </a:r>
            <a:endParaRPr kumimoji="1" lang="en-US" altLang="zh-CN" sz="3000" b="1" dirty="0">
              <a:solidFill>
                <a:srgbClr val="103154"/>
              </a:solidFill>
              <a:latin typeface="Arial" charset="0"/>
              <a:ea typeface="微软雅黑" pitchFamily="34" charset="-122"/>
              <a:sym typeface="Arial" charset="0"/>
            </a:endParaRPr>
          </a:p>
        </p:txBody>
      </p:sp>
      <p:sp>
        <p:nvSpPr>
          <p:cNvPr id="5" name="TextBox 4"/>
          <p:cNvSpPr txBox="1"/>
          <p:nvPr/>
        </p:nvSpPr>
        <p:spPr>
          <a:xfrm>
            <a:off x="6965425" y="537029"/>
            <a:ext cx="4704063" cy="553998"/>
          </a:xfrm>
          <a:prstGeom prst="rect">
            <a:avLst/>
          </a:prstGeom>
          <a:solidFill>
            <a:srgbClr val="00B050"/>
          </a:solidFill>
        </p:spPr>
        <p:txBody>
          <a:bodyPr wrap="square" rtlCol="0">
            <a:spAutoFit/>
          </a:bodyPr>
          <a:lstStyle/>
          <a:p>
            <a:pPr lvl="0" algn="ctr"/>
            <a:r>
              <a:rPr lang="zh-CN" altLang="en-US" sz="3000" b="1" dirty="0">
                <a:solidFill>
                  <a:schemeClr val="bg1"/>
                </a:solidFill>
                <a:latin typeface="Arial" charset="0"/>
                <a:ea typeface="微软雅黑" pitchFamily="34" charset="-122"/>
                <a:sym typeface="Arial" charset="0"/>
              </a:rPr>
              <a:t>尘毒两用</a:t>
            </a:r>
            <a:r>
              <a:rPr lang="en-US" altLang="zh-CN" sz="3000" b="1" dirty="0">
                <a:solidFill>
                  <a:schemeClr val="bg1"/>
                </a:solidFill>
                <a:latin typeface="Arial" charset="0"/>
                <a:ea typeface="微软雅黑" pitchFamily="34" charset="-122"/>
                <a:sym typeface="Arial" charset="0"/>
              </a:rPr>
              <a:t>—</a:t>
            </a:r>
            <a:r>
              <a:rPr lang="zh-CN" altLang="en-US" sz="3000" b="1" dirty="0">
                <a:solidFill>
                  <a:schemeClr val="bg1"/>
                </a:solidFill>
                <a:latin typeface="Arial" charset="0"/>
                <a:ea typeface="微软雅黑" pitchFamily="34" charset="-122"/>
                <a:sym typeface="Arial" charset="0"/>
              </a:rPr>
              <a:t>呼吸防护用品</a:t>
            </a:r>
          </a:p>
        </p:txBody>
      </p:sp>
      <p:sp>
        <p:nvSpPr>
          <p:cNvPr id="7" name="Rectangle 2"/>
          <p:cNvSpPr txBox="1"/>
          <p:nvPr/>
        </p:nvSpPr>
        <p:spPr>
          <a:xfrm>
            <a:off x="1516254" y="1316958"/>
            <a:ext cx="7786688" cy="4608512"/>
          </a:xfrm>
          <a:prstGeom prst="rect">
            <a:avLst/>
          </a:prstGeom>
        </p:spPr>
        <p:txBody>
          <a:bodyPr vert="horz" wrap="square" lIns="91440" tIns="45720" rIns="91440" bIns="45720" anchor="t"/>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marL="0" indent="0">
              <a:lnSpc>
                <a:spcPct val="150000"/>
              </a:lnSpc>
              <a:buNone/>
            </a:pPr>
            <a:r>
              <a:rPr lang="zh-CN" altLang="en-US" sz="2500" b="1" dirty="0">
                <a:latin typeface="Arial" charset="0"/>
                <a:ea typeface="微软雅黑" pitchFamily="34" charset="-122"/>
                <a:sym typeface="Arial" charset="0"/>
              </a:rPr>
              <a:t>有毒有害气体或蒸气</a:t>
            </a:r>
          </a:p>
          <a:p>
            <a:pPr marL="697230" lvl="1" indent="-342900">
              <a:lnSpc>
                <a:spcPct val="150000"/>
              </a:lnSpc>
              <a:buFont typeface="Wingdings" charset="2"/>
              <a:buChar char="u"/>
            </a:pPr>
            <a:r>
              <a:rPr lang="zh-CN" altLang="en-US" sz="2200" dirty="0">
                <a:latin typeface="Arial" charset="0"/>
                <a:ea typeface="微软雅黑" pitchFamily="34" charset="-122"/>
                <a:sym typeface="Arial" charset="0"/>
              </a:rPr>
              <a:t>防毒半面具或全面具</a:t>
            </a:r>
            <a:endParaRPr lang="en-US" altLang="zh-CN" sz="2200" dirty="0">
              <a:latin typeface="Arial" charset="0"/>
              <a:ea typeface="微软雅黑" pitchFamily="34" charset="-122"/>
              <a:sym typeface="Arial" charset="0"/>
            </a:endParaRPr>
          </a:p>
          <a:p>
            <a:pPr marL="697230" lvl="1" indent="-342900">
              <a:lnSpc>
                <a:spcPct val="150000"/>
              </a:lnSpc>
              <a:buFont typeface="Wingdings" charset="2"/>
              <a:buChar char="u"/>
            </a:pPr>
            <a:r>
              <a:rPr lang="zh-CN" altLang="en-US" sz="2200" dirty="0">
                <a:latin typeface="Arial" charset="0"/>
                <a:ea typeface="微软雅黑" pitchFamily="34" charset="-122"/>
                <a:sym typeface="Arial" charset="0"/>
              </a:rPr>
              <a:t>过滤元件分类：</a:t>
            </a:r>
          </a:p>
          <a:p>
            <a:pPr marL="812800" lvl="2" indent="-184150">
              <a:lnSpc>
                <a:spcPct val="150000"/>
              </a:lnSpc>
            </a:pPr>
            <a:r>
              <a:rPr lang="en-US" altLang="zh-CN" dirty="0">
                <a:latin typeface="Arial" charset="0"/>
                <a:ea typeface="微软雅黑" pitchFamily="34" charset="-122"/>
                <a:sym typeface="Arial" charset="0"/>
              </a:rPr>
              <a:t>A</a:t>
            </a:r>
            <a:r>
              <a:rPr lang="zh-CN" altLang="en-US" dirty="0">
                <a:latin typeface="Arial" charset="0"/>
                <a:ea typeface="微软雅黑" pitchFamily="34" charset="-122"/>
                <a:sym typeface="Arial" charset="0"/>
              </a:rPr>
              <a:t>型（</a:t>
            </a:r>
            <a:r>
              <a:rPr lang="en-US" altLang="zh-CN" dirty="0">
                <a:latin typeface="Arial" charset="0"/>
                <a:ea typeface="微软雅黑" pitchFamily="34" charset="-122"/>
                <a:sym typeface="Arial" charset="0"/>
              </a:rPr>
              <a:t>3</a:t>
            </a:r>
            <a:r>
              <a:rPr lang="zh-CN" altLang="en-US" dirty="0">
                <a:latin typeface="Arial" charset="0"/>
                <a:ea typeface="微软雅黑" pitchFamily="34" charset="-122"/>
                <a:sym typeface="Arial" charset="0"/>
              </a:rPr>
              <a:t>号）：某些有机蒸气；</a:t>
            </a:r>
          </a:p>
          <a:p>
            <a:pPr marL="812800" lvl="2" indent="-184150">
              <a:lnSpc>
                <a:spcPct val="150000"/>
              </a:lnSpc>
            </a:pPr>
            <a:r>
              <a:rPr lang="en-US" altLang="zh-CN" dirty="0">
                <a:latin typeface="Arial" charset="0"/>
                <a:ea typeface="微软雅黑" pitchFamily="34" charset="-122"/>
                <a:sym typeface="Arial" charset="0"/>
              </a:rPr>
              <a:t>B</a:t>
            </a:r>
            <a:r>
              <a:rPr lang="zh-CN" altLang="en-US" dirty="0">
                <a:latin typeface="Arial" charset="0"/>
                <a:ea typeface="微软雅黑" pitchFamily="34" charset="-122"/>
                <a:sym typeface="Arial" charset="0"/>
              </a:rPr>
              <a:t>型：某些无机气体； </a:t>
            </a:r>
          </a:p>
          <a:p>
            <a:pPr marL="812800" lvl="2" indent="-184150">
              <a:lnSpc>
                <a:spcPct val="150000"/>
              </a:lnSpc>
            </a:pPr>
            <a:r>
              <a:rPr lang="en-US" altLang="zh-CN" dirty="0">
                <a:latin typeface="Arial" charset="0"/>
                <a:ea typeface="微软雅黑" pitchFamily="34" charset="-122"/>
                <a:sym typeface="Arial" charset="0"/>
              </a:rPr>
              <a:t>E</a:t>
            </a:r>
            <a:r>
              <a:rPr lang="zh-CN" altLang="en-US" dirty="0">
                <a:latin typeface="Arial" charset="0"/>
                <a:ea typeface="微软雅黑" pitchFamily="34" charset="-122"/>
                <a:sym typeface="Arial" charset="0"/>
              </a:rPr>
              <a:t>型（</a:t>
            </a:r>
            <a:r>
              <a:rPr lang="en-US" altLang="zh-CN" dirty="0">
                <a:latin typeface="Arial" charset="0"/>
                <a:ea typeface="微软雅黑" pitchFamily="34" charset="-122"/>
                <a:sym typeface="Arial" charset="0"/>
              </a:rPr>
              <a:t>7</a:t>
            </a:r>
            <a:r>
              <a:rPr lang="zh-CN" altLang="en-US" dirty="0">
                <a:latin typeface="Arial" charset="0"/>
                <a:ea typeface="微软雅黑" pitchFamily="34" charset="-122"/>
                <a:sym typeface="Arial" charset="0"/>
              </a:rPr>
              <a:t>号）</a:t>
            </a:r>
            <a:r>
              <a:rPr lang="en-US" altLang="zh-CN" dirty="0">
                <a:latin typeface="Arial" charset="0"/>
                <a:ea typeface="微软雅黑" pitchFamily="34" charset="-122"/>
                <a:sym typeface="Arial" charset="0"/>
              </a:rPr>
              <a:t>: </a:t>
            </a:r>
            <a:r>
              <a:rPr lang="zh-CN" altLang="en-US" dirty="0">
                <a:latin typeface="Arial" charset="0"/>
                <a:ea typeface="微软雅黑" pitchFamily="34" charset="-122"/>
                <a:sym typeface="Arial" charset="0"/>
              </a:rPr>
              <a:t>二氧化硫和其他酸性气体；</a:t>
            </a:r>
          </a:p>
          <a:p>
            <a:pPr marL="812800" lvl="2" indent="-184150">
              <a:lnSpc>
                <a:spcPct val="150000"/>
              </a:lnSpc>
            </a:pPr>
            <a:r>
              <a:rPr lang="en-US" altLang="zh-CN" dirty="0">
                <a:latin typeface="Arial" charset="0"/>
                <a:ea typeface="微软雅黑" pitchFamily="34" charset="-122"/>
                <a:sym typeface="Arial" charset="0"/>
              </a:rPr>
              <a:t>K</a:t>
            </a:r>
            <a:r>
              <a:rPr lang="zh-CN" altLang="en-US" dirty="0">
                <a:latin typeface="Arial" charset="0"/>
                <a:ea typeface="微软雅黑" pitchFamily="34" charset="-122"/>
                <a:sym typeface="Arial" charset="0"/>
              </a:rPr>
              <a:t>型（</a:t>
            </a:r>
            <a:r>
              <a:rPr lang="en-US" altLang="zh-CN" dirty="0">
                <a:latin typeface="Arial" charset="0"/>
                <a:ea typeface="微软雅黑" pitchFamily="34" charset="-122"/>
                <a:sym typeface="Arial" charset="0"/>
              </a:rPr>
              <a:t>4</a:t>
            </a:r>
            <a:r>
              <a:rPr lang="zh-CN" altLang="en-US" dirty="0">
                <a:latin typeface="Arial" charset="0"/>
                <a:ea typeface="微软雅黑" pitchFamily="34" charset="-122"/>
                <a:sym typeface="Arial" charset="0"/>
              </a:rPr>
              <a:t>号）：氨及氨的有机衍生物；</a:t>
            </a:r>
          </a:p>
          <a:p>
            <a:pPr marL="812800" lvl="2" indent="-184150">
              <a:lnSpc>
                <a:spcPct val="150000"/>
              </a:lnSpc>
            </a:pPr>
            <a:r>
              <a:rPr lang="en-US" altLang="zh-CN" dirty="0">
                <a:latin typeface="Arial" charset="0"/>
                <a:ea typeface="微软雅黑" pitchFamily="34" charset="-122"/>
                <a:sym typeface="Arial" charset="0"/>
              </a:rPr>
              <a:t>CO</a:t>
            </a:r>
            <a:r>
              <a:rPr lang="zh-CN" altLang="en-US" dirty="0">
                <a:latin typeface="Arial" charset="0"/>
                <a:ea typeface="微软雅黑" pitchFamily="34" charset="-122"/>
                <a:sym typeface="Arial" charset="0"/>
              </a:rPr>
              <a:t>型（</a:t>
            </a:r>
            <a:r>
              <a:rPr lang="en-US" altLang="zh-CN" dirty="0">
                <a:latin typeface="Arial" charset="0"/>
                <a:ea typeface="微软雅黑" pitchFamily="34" charset="-122"/>
                <a:sym typeface="Arial" charset="0"/>
              </a:rPr>
              <a:t>5</a:t>
            </a:r>
            <a:r>
              <a:rPr lang="zh-CN" altLang="en-US" dirty="0">
                <a:latin typeface="Arial" charset="0"/>
                <a:ea typeface="微软雅黑" pitchFamily="34" charset="-122"/>
                <a:sym typeface="Arial" charset="0"/>
              </a:rPr>
              <a:t>号）：一氧化碳气体；</a:t>
            </a:r>
          </a:p>
          <a:p>
            <a:pPr marL="812800" lvl="2" indent="-184150">
              <a:lnSpc>
                <a:spcPct val="150000"/>
              </a:lnSpc>
            </a:pPr>
            <a:r>
              <a:rPr lang="en-US" altLang="zh-CN" dirty="0">
                <a:latin typeface="Arial" charset="0"/>
                <a:ea typeface="微软雅黑" pitchFamily="34" charset="-122"/>
                <a:sym typeface="Arial" charset="0"/>
              </a:rPr>
              <a:t>Hg</a:t>
            </a:r>
            <a:r>
              <a:rPr lang="zh-CN" altLang="en-US" dirty="0">
                <a:latin typeface="Arial" charset="0"/>
                <a:ea typeface="微软雅黑" pitchFamily="34" charset="-122"/>
                <a:sym typeface="Arial" charset="0"/>
              </a:rPr>
              <a:t>型：汞蒸气；</a:t>
            </a:r>
          </a:p>
          <a:p>
            <a:pPr marL="812800" lvl="2" indent="-184150">
              <a:lnSpc>
                <a:spcPct val="150000"/>
              </a:lnSpc>
            </a:pPr>
            <a:r>
              <a:rPr lang="en-US" altLang="zh-CN" dirty="0">
                <a:latin typeface="Arial" charset="0"/>
                <a:ea typeface="微软雅黑" pitchFamily="34" charset="-122"/>
                <a:sym typeface="Arial" charset="0"/>
              </a:rPr>
              <a:t>HS</a:t>
            </a:r>
            <a:r>
              <a:rPr lang="zh-CN" altLang="en-US" dirty="0">
                <a:latin typeface="Arial" charset="0"/>
                <a:ea typeface="微软雅黑" pitchFamily="34" charset="-122"/>
                <a:sym typeface="Arial" charset="0"/>
              </a:rPr>
              <a:t>（</a:t>
            </a:r>
            <a:r>
              <a:rPr lang="en-US" altLang="zh-CN" dirty="0">
                <a:latin typeface="Arial" charset="0"/>
                <a:ea typeface="微软雅黑" pitchFamily="34" charset="-122"/>
                <a:sym typeface="Arial" charset="0"/>
              </a:rPr>
              <a:t>4</a:t>
            </a:r>
            <a:r>
              <a:rPr lang="zh-CN" altLang="en-US" dirty="0">
                <a:latin typeface="Arial" charset="0"/>
                <a:ea typeface="微软雅黑" pitchFamily="34" charset="-122"/>
                <a:sym typeface="Arial" charset="0"/>
              </a:rPr>
              <a:t>号）型：硫化氢气体。</a:t>
            </a:r>
          </a:p>
        </p:txBody>
      </p:sp>
      <p:pic>
        <p:nvPicPr>
          <p:cNvPr id="8" name="Picture 3" descr="tightfitt facepiece"/>
          <p:cNvPicPr>
            <a:picLocks noChangeAspect="1"/>
          </p:cNvPicPr>
          <p:nvPr/>
        </p:nvPicPr>
        <p:blipFill>
          <a:blip r:embed="rId3"/>
          <a:stretch>
            <a:fillRect/>
          </a:stretch>
        </p:blipFill>
        <p:spPr>
          <a:xfrm>
            <a:off x="8300740" y="1335099"/>
            <a:ext cx="2516187" cy="2516188"/>
          </a:xfrm>
          <a:prstGeom prst="rect">
            <a:avLst/>
          </a:prstGeom>
          <a:noFill/>
          <a:ln w="9525">
            <a:noFill/>
          </a:ln>
        </p:spPr>
      </p:pic>
      <p:pic>
        <p:nvPicPr>
          <p:cNvPr id="9" name="Picture 6" descr="http://multimedia.mmm.com/mws/mediawebserver.dyn?vvvvvvdbnGJvPZwvIZwvvvWA5GXS&amp;ptG-"/>
          <p:cNvPicPr>
            <a:picLocks noChangeAspect="1"/>
          </p:cNvPicPr>
          <p:nvPr/>
        </p:nvPicPr>
        <p:blipFill>
          <a:blip r:embed="rId4" r:link="rId5"/>
          <a:stretch>
            <a:fillRect/>
          </a:stretch>
        </p:blipFill>
        <p:spPr>
          <a:xfrm>
            <a:off x="8300740" y="4058670"/>
            <a:ext cx="2520950" cy="2525713"/>
          </a:xfrm>
          <a:prstGeom prst="rect">
            <a:avLst/>
          </a:prstGeom>
          <a:noFill/>
          <a:ln w="9525">
            <a:noFill/>
          </a:ln>
        </p:spPr>
      </p:pic>
    </p:spTree>
  </p:cSld>
  <p:clrMapOvr>
    <a:masterClrMapping/>
  </p:clrMapOvr>
  <p:transition spd="med">
    <p:pull/>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624114" cy="119017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cxnSp>
        <p:nvCxnSpPr>
          <p:cNvPr id="18" name="直接连接符 17"/>
          <p:cNvCxnSpPr/>
          <p:nvPr/>
        </p:nvCxnSpPr>
        <p:spPr>
          <a:xfrm>
            <a:off x="624114" y="543840"/>
            <a:ext cx="6154057"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文本框 3"/>
          <p:cNvSpPr txBox="1"/>
          <p:nvPr/>
        </p:nvSpPr>
        <p:spPr>
          <a:xfrm>
            <a:off x="134985" y="564783"/>
            <a:ext cx="6032421" cy="711092"/>
          </a:xfrm>
          <a:prstGeom prst="rect">
            <a:avLst/>
          </a:prstGeom>
          <a:noFill/>
        </p:spPr>
        <p:txBody>
          <a:bodyPr wrap="none" rtlCol="0">
            <a:spAutoFit/>
          </a:bodyPr>
          <a:lstStyle/>
          <a:p>
            <a:pPr lvl="1">
              <a:lnSpc>
                <a:spcPct val="150000"/>
              </a:lnSpc>
              <a:spcBef>
                <a:spcPts val="500"/>
              </a:spcBef>
            </a:pPr>
            <a:r>
              <a:rPr kumimoji="1" lang="zh-CN" altLang="en-US" sz="3000" b="1" dirty="0">
                <a:solidFill>
                  <a:srgbClr val="103154"/>
                </a:solidFill>
                <a:latin typeface="Arial" charset="0"/>
                <a:ea typeface="微软雅黑" pitchFamily="34" charset="-122"/>
                <a:sym typeface="Arial" charset="0"/>
              </a:rPr>
              <a:t>（四）个体防护用品使用与管理</a:t>
            </a:r>
            <a:endParaRPr kumimoji="1" lang="en-US" altLang="zh-CN" sz="3000" b="1" dirty="0">
              <a:solidFill>
                <a:srgbClr val="103154"/>
              </a:solidFill>
              <a:latin typeface="Arial" charset="0"/>
              <a:ea typeface="微软雅黑" pitchFamily="34" charset="-122"/>
              <a:sym typeface="Arial" charset="0"/>
            </a:endParaRPr>
          </a:p>
        </p:txBody>
      </p:sp>
      <p:sp>
        <p:nvSpPr>
          <p:cNvPr id="5" name="TextBox 4"/>
          <p:cNvSpPr txBox="1"/>
          <p:nvPr/>
        </p:nvSpPr>
        <p:spPr>
          <a:xfrm>
            <a:off x="6936397" y="537029"/>
            <a:ext cx="4704063" cy="553998"/>
          </a:xfrm>
          <a:prstGeom prst="rect">
            <a:avLst/>
          </a:prstGeom>
          <a:solidFill>
            <a:srgbClr val="00B050"/>
          </a:solidFill>
        </p:spPr>
        <p:txBody>
          <a:bodyPr wrap="square" rtlCol="0">
            <a:spAutoFit/>
          </a:bodyPr>
          <a:lstStyle/>
          <a:p>
            <a:pPr lvl="0" algn="ctr"/>
            <a:r>
              <a:rPr lang="zh-CN" altLang="en-US" sz="3000" b="1" dirty="0">
                <a:solidFill>
                  <a:schemeClr val="bg1"/>
                </a:solidFill>
                <a:latin typeface="Arial" charset="0"/>
                <a:ea typeface="微软雅黑" pitchFamily="34" charset="-122"/>
                <a:sym typeface="Arial" charset="0"/>
              </a:rPr>
              <a:t>呼吸防护用品检查与保养</a:t>
            </a:r>
          </a:p>
        </p:txBody>
      </p:sp>
      <p:sp>
        <p:nvSpPr>
          <p:cNvPr id="9" name="AutoShape 7"/>
          <p:cNvSpPr/>
          <p:nvPr/>
        </p:nvSpPr>
        <p:spPr>
          <a:xfrm>
            <a:off x="2539992" y="4690141"/>
            <a:ext cx="8824686" cy="1362849"/>
          </a:xfrm>
          <a:prstGeom prst="foldedCorner">
            <a:avLst>
              <a:gd name="adj" fmla="val 12500"/>
            </a:avLst>
          </a:prstGeom>
          <a:solidFill>
            <a:srgbClr val="FFC000"/>
          </a:solidFill>
          <a:ln w="9525" cap="flat" cmpd="sng">
            <a:solidFill>
              <a:srgbClr val="FFFF00"/>
            </a:solidFill>
            <a:prstDash val="solid"/>
            <a:headEnd type="none" w="med" len="med"/>
            <a:tailEnd type="none" w="med" len="med"/>
          </a:ln>
        </p:spPr>
        <p:txBody>
          <a:bodyPr wrap="square">
            <a:spAutoFit/>
          </a:bodyPr>
          <a:lstStyle/>
          <a:p>
            <a:pPr lvl="0" eaLnBrk="1" hangingPunct="1">
              <a:lnSpc>
                <a:spcPct val="150000"/>
              </a:lnSpc>
              <a:spcBef>
                <a:spcPct val="50000"/>
              </a:spcBef>
            </a:pPr>
            <a:r>
              <a:rPr lang="zh-CN" altLang="en-US" sz="1600" b="1" dirty="0">
                <a:solidFill>
                  <a:srgbClr val="C00000"/>
                </a:solidFill>
                <a:latin typeface="Arial" charset="0"/>
                <a:ea typeface="微软雅黑" pitchFamily="34" charset="-122"/>
                <a:sym typeface="Arial" charset="0"/>
              </a:rPr>
              <a:t>贮存：</a:t>
            </a:r>
            <a:r>
              <a:rPr lang="zh-CN" altLang="en-US" sz="1600" dirty="0">
                <a:latin typeface="Arial" charset="0"/>
                <a:ea typeface="微软雅黑" pitchFamily="34" charset="-122"/>
                <a:sym typeface="Arial" charset="0"/>
              </a:rPr>
              <a:t>将风干的护品放入干净的塑料袋内保存，应避免日光直射，也不能放在寒冷的环境中，避免因高温或寒冷导致面罩橡胶老化变性，失去弹性。不使用的滤毒盒应在密封容器内保存，防止受潮。</a:t>
            </a:r>
          </a:p>
        </p:txBody>
      </p:sp>
      <p:pic>
        <p:nvPicPr>
          <p:cNvPr id="10" name="Picture 11"/>
          <p:cNvPicPr>
            <a:picLocks noChangeAspect="1"/>
          </p:cNvPicPr>
          <p:nvPr/>
        </p:nvPicPr>
        <p:blipFill>
          <a:blip r:embed="rId3"/>
          <a:stretch>
            <a:fillRect/>
          </a:stretch>
        </p:blipFill>
        <p:spPr>
          <a:xfrm>
            <a:off x="866084" y="4693718"/>
            <a:ext cx="1528765" cy="1359271"/>
          </a:xfrm>
          <a:prstGeom prst="rect">
            <a:avLst/>
          </a:prstGeom>
          <a:noFill/>
          <a:ln w="9525">
            <a:noFill/>
          </a:ln>
        </p:spPr>
      </p:pic>
      <p:sp>
        <p:nvSpPr>
          <p:cNvPr id="11" name="AutoShape 13"/>
          <p:cNvSpPr/>
          <p:nvPr/>
        </p:nvSpPr>
        <p:spPr>
          <a:xfrm>
            <a:off x="2780549" y="1619731"/>
            <a:ext cx="8584130" cy="1362849"/>
          </a:xfrm>
          <a:prstGeom prst="foldedCorner">
            <a:avLst>
              <a:gd name="adj" fmla="val 12500"/>
            </a:avLst>
          </a:prstGeom>
          <a:solidFill>
            <a:srgbClr val="92D050"/>
          </a:solidFill>
          <a:ln w="9525" cap="flat" cmpd="sng">
            <a:solidFill>
              <a:srgbClr val="92D050"/>
            </a:solidFill>
            <a:prstDash val="solid"/>
            <a:headEnd type="none" w="med" len="med"/>
            <a:tailEnd type="none" w="med" len="med"/>
          </a:ln>
        </p:spPr>
        <p:txBody>
          <a:bodyPr wrap="square">
            <a:spAutoFit/>
          </a:bodyPr>
          <a:lstStyle/>
          <a:p>
            <a:pPr lvl="0" eaLnBrk="1" hangingPunct="1">
              <a:lnSpc>
                <a:spcPct val="150000"/>
              </a:lnSpc>
              <a:spcBef>
                <a:spcPct val="50000"/>
              </a:spcBef>
            </a:pPr>
            <a:r>
              <a:rPr lang="zh-CN" altLang="en-US" sz="1600" b="1" dirty="0">
                <a:solidFill>
                  <a:srgbClr val="C00000"/>
                </a:solidFill>
                <a:latin typeface="Arial" charset="0"/>
                <a:ea typeface="微软雅黑" pitchFamily="34" charset="-122"/>
                <a:sym typeface="Arial" charset="0"/>
              </a:rPr>
              <a:t>检查：</a:t>
            </a:r>
            <a:r>
              <a:rPr lang="zh-CN" altLang="en-US" sz="1600" dirty="0">
                <a:solidFill>
                  <a:schemeClr val="bg1"/>
                </a:solidFill>
                <a:latin typeface="Arial" charset="0"/>
                <a:ea typeface="微软雅黑" pitchFamily="34" charset="-122"/>
                <a:sym typeface="Arial" charset="0"/>
              </a:rPr>
              <a:t>建议每次佩戴前和使用后检查护品部件是否齐全，是否有老损现象，及时更换失效的呼、吸气阀、头带、密封垫圈等，面罩破损应及时更换；防毒口罩不允许自行装填活性炭滤毒盒、滤毒罐；不允许自行组装呼吸防护用品。</a:t>
            </a:r>
          </a:p>
        </p:txBody>
      </p:sp>
      <p:sp>
        <p:nvSpPr>
          <p:cNvPr id="12" name="AutoShape 14"/>
          <p:cNvSpPr/>
          <p:nvPr/>
        </p:nvSpPr>
        <p:spPr>
          <a:xfrm>
            <a:off x="870855" y="3156099"/>
            <a:ext cx="9173023" cy="1362849"/>
          </a:xfrm>
          <a:prstGeom prst="foldedCorner">
            <a:avLst>
              <a:gd name="adj" fmla="val 12500"/>
            </a:avLst>
          </a:prstGeom>
          <a:solidFill>
            <a:schemeClr val="accent1"/>
          </a:solidFill>
          <a:ln w="9525" cap="flat" cmpd="sng">
            <a:solidFill>
              <a:schemeClr val="accent1"/>
            </a:solidFill>
            <a:prstDash val="solid"/>
            <a:headEnd type="none" w="med" len="med"/>
            <a:tailEnd type="none" w="med" len="med"/>
          </a:ln>
        </p:spPr>
        <p:txBody>
          <a:bodyPr wrap="square">
            <a:spAutoFit/>
          </a:bodyPr>
          <a:lstStyle/>
          <a:p>
            <a:pPr lvl="0" eaLnBrk="1" hangingPunct="1">
              <a:lnSpc>
                <a:spcPct val="150000"/>
              </a:lnSpc>
              <a:spcBef>
                <a:spcPct val="50000"/>
              </a:spcBef>
            </a:pPr>
            <a:r>
              <a:rPr lang="zh-CN" altLang="en-US" sz="1600" b="1" dirty="0">
                <a:solidFill>
                  <a:srgbClr val="C00000"/>
                </a:solidFill>
                <a:latin typeface="Arial" charset="0"/>
                <a:ea typeface="微软雅黑" pitchFamily="34" charset="-122"/>
                <a:sym typeface="Arial" charset="0"/>
              </a:rPr>
              <a:t>清洗：</a:t>
            </a:r>
            <a:r>
              <a:rPr lang="zh-CN" altLang="en-US" sz="1600" dirty="0">
                <a:solidFill>
                  <a:schemeClr val="bg1"/>
                </a:solidFill>
                <a:latin typeface="Arial" charset="0"/>
                <a:ea typeface="微软雅黑" pitchFamily="34" charset="-122"/>
                <a:sym typeface="Arial" charset="0"/>
              </a:rPr>
              <a:t>从卫生角度和延长护使用寿命角度出发，应经常清洗橡胶面罩，清洗前拆下面具、承接座，取出滤棉，使用温水或中性肥皂水，用软毛刷（巾）清除脏污，淋洗并风干。不要用热水、不能用有机溶剂清洗面罩；任何过滤材料都不能水洗。</a:t>
            </a:r>
          </a:p>
        </p:txBody>
      </p:sp>
      <p:pic>
        <p:nvPicPr>
          <p:cNvPr id="14" name="Picture 19"/>
          <p:cNvPicPr>
            <a:picLocks noChangeAspect="1"/>
          </p:cNvPicPr>
          <p:nvPr/>
        </p:nvPicPr>
        <p:blipFill>
          <a:blip r:embed="rId4"/>
          <a:stretch>
            <a:fillRect/>
          </a:stretch>
        </p:blipFill>
        <p:spPr>
          <a:xfrm>
            <a:off x="851570" y="1619731"/>
            <a:ext cx="1838958" cy="1358028"/>
          </a:xfrm>
          <a:prstGeom prst="rect">
            <a:avLst/>
          </a:prstGeom>
          <a:noFill/>
          <a:ln w="9525">
            <a:noFill/>
          </a:ln>
        </p:spPr>
      </p:pic>
      <p:pic>
        <p:nvPicPr>
          <p:cNvPr id="17" name="Picture 16"/>
          <p:cNvPicPr>
            <a:picLocks noChangeAspect="1"/>
          </p:cNvPicPr>
          <p:nvPr/>
        </p:nvPicPr>
        <p:blipFill>
          <a:blip r:embed="rId5"/>
          <a:stretch>
            <a:fillRect/>
          </a:stretch>
        </p:blipFill>
        <p:spPr>
          <a:xfrm>
            <a:off x="10206045" y="3156099"/>
            <a:ext cx="1218362" cy="1362849"/>
          </a:xfrm>
          <a:prstGeom prst="rect">
            <a:avLst/>
          </a:prstGeom>
          <a:noFill/>
          <a:ln w="9525">
            <a:noFill/>
          </a:ln>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1000"/>
                                        <p:tgtEl>
                                          <p:spTgt spid="11"/>
                                        </p:tgtEl>
                                      </p:cBhvr>
                                    </p:animEffect>
                                  </p:childTnLst>
                                </p:cTn>
                              </p:par>
                            </p:childTnLst>
                          </p:cTn>
                        </p:par>
                        <p:par>
                          <p:cTn id="8" fill="hold">
                            <p:stCondLst>
                              <p:cond delay="1000"/>
                            </p:stCondLst>
                            <p:childTnLst>
                              <p:par>
                                <p:cTn id="9" presetID="2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edge">
                                      <p:cBhvr>
                                        <p:cTn id="11" dur="1000"/>
                                        <p:tgtEl>
                                          <p:spTgt spid="12"/>
                                        </p:tgtEl>
                                      </p:cBhvr>
                                    </p:animEffect>
                                  </p:childTnLst>
                                </p:cTn>
                              </p:par>
                            </p:childTnLst>
                          </p:cTn>
                        </p:par>
                        <p:par>
                          <p:cTn id="12" fill="hold">
                            <p:stCondLst>
                              <p:cond delay="2000"/>
                            </p:stCondLst>
                            <p:childTnLst>
                              <p:par>
                                <p:cTn id="13" presetID="2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edge">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624114" cy="119017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cxnSp>
        <p:nvCxnSpPr>
          <p:cNvPr id="18" name="直接连接符 17"/>
          <p:cNvCxnSpPr/>
          <p:nvPr/>
        </p:nvCxnSpPr>
        <p:spPr>
          <a:xfrm>
            <a:off x="624114" y="543840"/>
            <a:ext cx="6154057"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文本框 3"/>
          <p:cNvSpPr txBox="1"/>
          <p:nvPr/>
        </p:nvSpPr>
        <p:spPr>
          <a:xfrm>
            <a:off x="134985" y="564783"/>
            <a:ext cx="6032421" cy="711092"/>
          </a:xfrm>
          <a:prstGeom prst="rect">
            <a:avLst/>
          </a:prstGeom>
          <a:noFill/>
        </p:spPr>
        <p:txBody>
          <a:bodyPr wrap="none" rtlCol="0">
            <a:spAutoFit/>
          </a:bodyPr>
          <a:lstStyle/>
          <a:p>
            <a:pPr lvl="1">
              <a:lnSpc>
                <a:spcPct val="150000"/>
              </a:lnSpc>
              <a:spcBef>
                <a:spcPts val="500"/>
              </a:spcBef>
            </a:pPr>
            <a:r>
              <a:rPr kumimoji="1" lang="zh-CN" altLang="en-US" sz="3000" b="1" dirty="0">
                <a:solidFill>
                  <a:srgbClr val="103154"/>
                </a:solidFill>
                <a:latin typeface="Arial" charset="0"/>
                <a:ea typeface="微软雅黑" pitchFamily="34" charset="-122"/>
                <a:sym typeface="Arial" charset="0"/>
              </a:rPr>
              <a:t>（四）个体防护用品使用与管理</a:t>
            </a:r>
            <a:endParaRPr kumimoji="1" lang="en-US" altLang="zh-CN" sz="3000" b="1" dirty="0">
              <a:solidFill>
                <a:srgbClr val="103154"/>
              </a:solidFill>
              <a:latin typeface="Arial" charset="0"/>
              <a:ea typeface="微软雅黑" pitchFamily="34" charset="-122"/>
              <a:sym typeface="Arial" charset="0"/>
            </a:endParaRPr>
          </a:p>
        </p:txBody>
      </p:sp>
      <p:grpSp>
        <p:nvGrpSpPr>
          <p:cNvPr id="7" name="Group 3"/>
          <p:cNvGrpSpPr/>
          <p:nvPr/>
        </p:nvGrpSpPr>
        <p:grpSpPr>
          <a:xfrm>
            <a:off x="2637054" y="2335045"/>
            <a:ext cx="7200900" cy="4175125"/>
            <a:chOff x="612" y="885"/>
            <a:chExt cx="4717" cy="3089"/>
          </a:xfrm>
        </p:grpSpPr>
        <p:pic>
          <p:nvPicPr>
            <p:cNvPr id="8" name="Picture 4"/>
            <p:cNvPicPr>
              <a:picLocks noChangeAspect="1"/>
            </p:cNvPicPr>
            <p:nvPr/>
          </p:nvPicPr>
          <p:blipFill>
            <a:blip r:embed="rId3"/>
            <a:stretch>
              <a:fillRect/>
            </a:stretch>
          </p:blipFill>
          <p:spPr>
            <a:xfrm>
              <a:off x="4150" y="1933"/>
              <a:ext cx="1009" cy="908"/>
            </a:xfrm>
            <a:prstGeom prst="rect">
              <a:avLst/>
            </a:prstGeom>
            <a:noFill/>
            <a:ln w="9525">
              <a:noFill/>
            </a:ln>
          </p:spPr>
        </p:pic>
        <p:pic>
          <p:nvPicPr>
            <p:cNvPr id="9" name="Picture 5"/>
            <p:cNvPicPr>
              <a:picLocks noChangeAspect="1"/>
            </p:cNvPicPr>
            <p:nvPr/>
          </p:nvPicPr>
          <p:blipFill>
            <a:blip r:embed="rId4"/>
            <a:stretch>
              <a:fillRect/>
            </a:stretch>
          </p:blipFill>
          <p:spPr>
            <a:xfrm>
              <a:off x="3061" y="1888"/>
              <a:ext cx="1083" cy="915"/>
            </a:xfrm>
            <a:prstGeom prst="rect">
              <a:avLst/>
            </a:prstGeom>
            <a:noFill/>
            <a:ln w="9525">
              <a:noFill/>
            </a:ln>
          </p:spPr>
        </p:pic>
        <p:sp>
          <p:nvSpPr>
            <p:cNvPr id="10" name="Rectangle 6"/>
            <p:cNvSpPr/>
            <p:nvPr/>
          </p:nvSpPr>
          <p:spPr>
            <a:xfrm>
              <a:off x="930" y="885"/>
              <a:ext cx="3988" cy="957"/>
            </a:xfrm>
            <a:prstGeom prst="rect">
              <a:avLst/>
            </a:prstGeom>
            <a:noFill/>
            <a:ln w="76200">
              <a:noFill/>
            </a:ln>
          </p:spPr>
          <p:txBody>
            <a:bodyPr wrap="none" anchor="ctr"/>
            <a:lstStyle/>
            <a:p>
              <a:pPr lvl="0" algn="ctr" defTabSz="762000" eaLnBrk="0" hangingPunct="0">
                <a:buFont typeface="Arial" charset="0"/>
                <a:buNone/>
              </a:pPr>
              <a:endParaRPr lang="zh-CN" altLang="zh-CN" sz="1600" dirty="0">
                <a:latin typeface="Arial" charset="0"/>
                <a:ea typeface="微软雅黑" pitchFamily="34" charset="-122"/>
                <a:sym typeface="Arial" charset="0"/>
              </a:endParaRPr>
            </a:p>
          </p:txBody>
        </p:sp>
        <p:pic>
          <p:nvPicPr>
            <p:cNvPr id="11" name="Picture 7"/>
            <p:cNvPicPr>
              <a:picLocks noChangeAspect="1"/>
            </p:cNvPicPr>
            <p:nvPr/>
          </p:nvPicPr>
          <p:blipFill>
            <a:blip r:embed="rId5"/>
            <a:stretch>
              <a:fillRect/>
            </a:stretch>
          </p:blipFill>
          <p:spPr>
            <a:xfrm>
              <a:off x="930" y="981"/>
              <a:ext cx="670" cy="704"/>
            </a:xfrm>
            <a:prstGeom prst="rect">
              <a:avLst/>
            </a:prstGeom>
            <a:noFill/>
            <a:ln w="9525">
              <a:noFill/>
            </a:ln>
          </p:spPr>
        </p:pic>
        <p:pic>
          <p:nvPicPr>
            <p:cNvPr id="12" name="Picture 8"/>
            <p:cNvPicPr>
              <a:picLocks noChangeAspect="1"/>
            </p:cNvPicPr>
            <p:nvPr/>
          </p:nvPicPr>
          <p:blipFill>
            <a:blip r:embed="rId6"/>
            <a:stretch>
              <a:fillRect/>
            </a:stretch>
          </p:blipFill>
          <p:spPr>
            <a:xfrm>
              <a:off x="3152" y="2976"/>
              <a:ext cx="862" cy="897"/>
            </a:xfrm>
            <a:prstGeom prst="rect">
              <a:avLst/>
            </a:prstGeom>
            <a:noFill/>
            <a:ln w="9525">
              <a:noFill/>
            </a:ln>
          </p:spPr>
        </p:pic>
        <p:sp>
          <p:nvSpPr>
            <p:cNvPr id="13" name="AutoShape 9" descr="Optime 105 - H10A"/>
            <p:cNvSpPr/>
            <p:nvPr/>
          </p:nvSpPr>
          <p:spPr>
            <a:xfrm>
              <a:off x="1973" y="2931"/>
              <a:ext cx="850" cy="915"/>
            </a:xfrm>
            <a:prstGeom prst="flowChartAlternateProcess">
              <a:avLst/>
            </a:prstGeom>
            <a:blipFill rotWithShape="1">
              <a:blip r:embed="rId7"/>
              <a:stretch>
                <a:fillRect/>
              </a:stretch>
            </a:blipFill>
            <a:ln w="12700">
              <a:noFill/>
            </a:ln>
          </p:spPr>
          <p:txBody>
            <a:bodyPr wrap="none" anchor="ctr"/>
            <a:lstStyle/>
            <a:p>
              <a:pPr lvl="0" eaLnBrk="1" hangingPunct="1">
                <a:buFont typeface="Arial" charset="0"/>
                <a:buNone/>
              </a:pPr>
              <a:endParaRPr lang="zh-CN" altLang="en-US" dirty="0">
                <a:latin typeface="Arial" charset="0"/>
                <a:ea typeface="微软雅黑" pitchFamily="34" charset="-122"/>
                <a:sym typeface="Arial" charset="0"/>
              </a:endParaRPr>
            </a:p>
          </p:txBody>
        </p:sp>
        <p:sp>
          <p:nvSpPr>
            <p:cNvPr id="14" name="AutoShape 10" descr="Optime 95 - H6F-V"/>
            <p:cNvSpPr/>
            <p:nvPr/>
          </p:nvSpPr>
          <p:spPr>
            <a:xfrm>
              <a:off x="884" y="2976"/>
              <a:ext cx="915" cy="814"/>
            </a:xfrm>
            <a:prstGeom prst="flowChartAlternateProcess">
              <a:avLst/>
            </a:prstGeom>
            <a:blipFill rotWithShape="1">
              <a:blip r:embed="rId8"/>
              <a:stretch>
                <a:fillRect/>
              </a:stretch>
            </a:blipFill>
            <a:ln w="12700">
              <a:noFill/>
            </a:ln>
          </p:spPr>
          <p:txBody>
            <a:bodyPr wrap="none" anchor="ctr"/>
            <a:lstStyle/>
            <a:p>
              <a:pPr lvl="0" eaLnBrk="1" hangingPunct="1">
                <a:buFont typeface="Arial" charset="0"/>
                <a:buNone/>
              </a:pPr>
              <a:endParaRPr lang="zh-CN" altLang="en-US" dirty="0">
                <a:latin typeface="Arial" charset="0"/>
                <a:ea typeface="微软雅黑" pitchFamily="34" charset="-122"/>
                <a:sym typeface="Arial" charset="0"/>
              </a:endParaRPr>
            </a:p>
          </p:txBody>
        </p:sp>
        <p:pic>
          <p:nvPicPr>
            <p:cNvPr id="15" name="Picture 11"/>
            <p:cNvPicPr>
              <a:picLocks noChangeAspect="1"/>
            </p:cNvPicPr>
            <p:nvPr/>
          </p:nvPicPr>
          <p:blipFill>
            <a:blip r:embed="rId9"/>
            <a:stretch>
              <a:fillRect/>
            </a:stretch>
          </p:blipFill>
          <p:spPr>
            <a:xfrm>
              <a:off x="4150" y="2931"/>
              <a:ext cx="953" cy="928"/>
            </a:xfrm>
            <a:prstGeom prst="rect">
              <a:avLst/>
            </a:prstGeom>
            <a:noFill/>
            <a:ln w="9525">
              <a:noFill/>
            </a:ln>
          </p:spPr>
        </p:pic>
        <p:sp>
          <p:nvSpPr>
            <p:cNvPr id="17" name="Rectangle 12"/>
            <p:cNvSpPr/>
            <p:nvPr/>
          </p:nvSpPr>
          <p:spPr>
            <a:xfrm>
              <a:off x="930" y="2840"/>
              <a:ext cx="3916" cy="1086"/>
            </a:xfrm>
            <a:prstGeom prst="rect">
              <a:avLst/>
            </a:prstGeom>
            <a:noFill/>
            <a:ln w="76200">
              <a:noFill/>
            </a:ln>
          </p:spPr>
          <p:txBody>
            <a:bodyPr wrap="none" anchor="ctr"/>
            <a:lstStyle/>
            <a:p>
              <a:pPr lvl="0" algn="ctr" defTabSz="762000" eaLnBrk="0" hangingPunct="0">
                <a:buFont typeface="Arial" charset="0"/>
                <a:buNone/>
              </a:pPr>
              <a:endParaRPr lang="zh-CN" altLang="zh-CN" sz="1600" dirty="0">
                <a:latin typeface="Arial" charset="0"/>
                <a:ea typeface="微软雅黑" pitchFamily="34" charset="-122"/>
                <a:sym typeface="Arial" charset="0"/>
              </a:endParaRPr>
            </a:p>
          </p:txBody>
        </p:sp>
        <p:pic>
          <p:nvPicPr>
            <p:cNvPr id="19" name="Picture 6"/>
            <p:cNvPicPr>
              <a:picLocks noChangeAspect="1"/>
            </p:cNvPicPr>
            <p:nvPr/>
          </p:nvPicPr>
          <p:blipFill>
            <a:blip r:embed="rId10">
              <a:lum bright="6000"/>
            </a:blip>
            <a:stretch>
              <a:fillRect/>
            </a:stretch>
          </p:blipFill>
          <p:spPr>
            <a:xfrm>
              <a:off x="748" y="1677"/>
              <a:ext cx="1225" cy="1108"/>
            </a:xfrm>
            <a:prstGeom prst="rect">
              <a:avLst/>
            </a:prstGeom>
            <a:noFill/>
            <a:ln w="9525">
              <a:noFill/>
            </a:ln>
          </p:spPr>
        </p:pic>
        <p:pic>
          <p:nvPicPr>
            <p:cNvPr id="20" name="Picture 14"/>
            <p:cNvPicPr>
              <a:picLocks noChangeAspect="1"/>
            </p:cNvPicPr>
            <p:nvPr/>
          </p:nvPicPr>
          <p:blipFill>
            <a:blip r:embed="rId11"/>
            <a:stretch>
              <a:fillRect/>
            </a:stretch>
          </p:blipFill>
          <p:spPr>
            <a:xfrm>
              <a:off x="2018" y="935"/>
              <a:ext cx="1542" cy="923"/>
            </a:xfrm>
            <a:prstGeom prst="rect">
              <a:avLst/>
            </a:prstGeom>
            <a:noFill/>
            <a:ln w="9525">
              <a:noFill/>
            </a:ln>
          </p:spPr>
        </p:pic>
        <p:pic>
          <p:nvPicPr>
            <p:cNvPr id="21" name="Picture 15"/>
            <p:cNvPicPr>
              <a:picLocks noChangeAspect="1"/>
            </p:cNvPicPr>
            <p:nvPr/>
          </p:nvPicPr>
          <p:blipFill>
            <a:blip r:embed="rId12"/>
            <a:srcRect t="4819"/>
            <a:stretch>
              <a:fillRect/>
            </a:stretch>
          </p:blipFill>
          <p:spPr>
            <a:xfrm>
              <a:off x="3923" y="981"/>
              <a:ext cx="997" cy="868"/>
            </a:xfrm>
            <a:prstGeom prst="rect">
              <a:avLst/>
            </a:prstGeom>
            <a:noFill/>
            <a:ln w="9525">
              <a:noFill/>
            </a:ln>
          </p:spPr>
        </p:pic>
        <p:pic>
          <p:nvPicPr>
            <p:cNvPr id="22" name="Picture 7"/>
            <p:cNvPicPr>
              <a:picLocks noChangeAspect="1"/>
            </p:cNvPicPr>
            <p:nvPr/>
          </p:nvPicPr>
          <p:blipFill>
            <a:blip r:embed="rId13"/>
            <a:stretch>
              <a:fillRect/>
            </a:stretch>
          </p:blipFill>
          <p:spPr>
            <a:xfrm>
              <a:off x="1973" y="1888"/>
              <a:ext cx="1043" cy="902"/>
            </a:xfrm>
            <a:prstGeom prst="rect">
              <a:avLst/>
            </a:prstGeom>
            <a:noFill/>
            <a:ln w="9525">
              <a:noFill/>
            </a:ln>
          </p:spPr>
        </p:pic>
        <p:sp>
          <p:nvSpPr>
            <p:cNvPr id="23" name="Oval 17"/>
            <p:cNvSpPr/>
            <p:nvPr/>
          </p:nvSpPr>
          <p:spPr>
            <a:xfrm>
              <a:off x="748" y="1706"/>
              <a:ext cx="1361" cy="1270"/>
            </a:xfrm>
            <a:prstGeom prst="ellipse">
              <a:avLst/>
            </a:prstGeom>
            <a:noFill/>
            <a:ln w="38100" cap="flat" cmpd="sng">
              <a:solidFill>
                <a:schemeClr val="accent1"/>
              </a:solidFill>
              <a:prstDash val="solid"/>
              <a:headEnd type="none" w="sm" len="sm"/>
              <a:tailEnd type="none" w="sm" len="sm"/>
            </a:ln>
          </p:spPr>
          <p:txBody>
            <a:bodyPr wrap="none" anchor="ctr"/>
            <a:lstStyle/>
            <a:p>
              <a:pPr lvl="0" eaLnBrk="1" hangingPunct="1">
                <a:buFont typeface="Arial" charset="0"/>
                <a:buNone/>
              </a:pPr>
              <a:endParaRPr lang="zh-CN" altLang="en-US" dirty="0">
                <a:latin typeface="Arial" charset="0"/>
                <a:ea typeface="微软雅黑" pitchFamily="34" charset="-122"/>
                <a:sym typeface="Arial" charset="0"/>
              </a:endParaRPr>
            </a:p>
          </p:txBody>
        </p:sp>
        <p:sp>
          <p:nvSpPr>
            <p:cNvPr id="24" name="Rectangle 18"/>
            <p:cNvSpPr/>
            <p:nvPr/>
          </p:nvSpPr>
          <p:spPr>
            <a:xfrm>
              <a:off x="612" y="890"/>
              <a:ext cx="4717" cy="3084"/>
            </a:xfrm>
            <a:prstGeom prst="rect">
              <a:avLst/>
            </a:prstGeom>
            <a:noFill/>
            <a:ln w="12700" cap="flat" cmpd="sng">
              <a:solidFill>
                <a:schemeClr val="tx1"/>
              </a:solidFill>
              <a:prstDash val="solid"/>
              <a:miter/>
              <a:headEnd type="none" w="sm" len="sm"/>
              <a:tailEnd type="none" w="sm" len="sm"/>
            </a:ln>
          </p:spPr>
          <p:txBody>
            <a:bodyPr wrap="none" anchor="ctr"/>
            <a:lstStyle/>
            <a:p>
              <a:pPr lvl="0" algn="ctr" eaLnBrk="1" hangingPunct="1">
                <a:buFont typeface="Arial" charset="0"/>
                <a:buNone/>
              </a:pPr>
              <a:endParaRPr lang="zh-CN" altLang="zh-CN" b="1" dirty="0">
                <a:latin typeface="Arial" charset="0"/>
                <a:ea typeface="微软雅黑" pitchFamily="34" charset="-122"/>
                <a:sym typeface="Arial" charset="0"/>
              </a:endParaRPr>
            </a:p>
          </p:txBody>
        </p:sp>
      </p:grpSp>
      <p:sp>
        <p:nvSpPr>
          <p:cNvPr id="25" name="Rectangle 30"/>
          <p:cNvSpPr/>
          <p:nvPr/>
        </p:nvSpPr>
        <p:spPr>
          <a:xfrm>
            <a:off x="7797161" y="1992298"/>
            <a:ext cx="2167581" cy="338554"/>
          </a:xfrm>
          <a:prstGeom prst="rect">
            <a:avLst/>
          </a:prstGeom>
          <a:noFill/>
          <a:ln w="12700">
            <a:noFill/>
          </a:ln>
        </p:spPr>
        <p:txBody>
          <a:bodyPr wrap="none">
            <a:spAutoFit/>
          </a:bodyPr>
          <a:lstStyle/>
          <a:p>
            <a:pPr lvl="0" eaLnBrk="1" hangingPunct="1">
              <a:buFont typeface="Arial" charset="0"/>
              <a:buNone/>
            </a:pPr>
            <a:r>
              <a:rPr lang="zh-CN" altLang="en-US" sz="1600" dirty="0">
                <a:latin typeface="Arial" charset="0"/>
                <a:ea typeface="微软雅黑" pitchFamily="34" charset="-122"/>
                <a:sym typeface="Arial" charset="0"/>
              </a:rPr>
              <a:t>标称</a:t>
            </a:r>
            <a:r>
              <a:rPr lang="en-US" altLang="zh-CN" sz="1600" dirty="0">
                <a:latin typeface="Arial" charset="0"/>
                <a:ea typeface="微软雅黑" pitchFamily="34" charset="-122"/>
                <a:sym typeface="Arial" charset="0"/>
              </a:rPr>
              <a:t>SNR: </a:t>
            </a:r>
            <a:r>
              <a:rPr lang="zh-CN" altLang="en-US" sz="1600" dirty="0">
                <a:latin typeface="Arial" charset="0"/>
                <a:ea typeface="微软雅黑" pitchFamily="34" charset="-122"/>
                <a:sym typeface="Arial" charset="0"/>
              </a:rPr>
              <a:t>单值降噪值</a:t>
            </a:r>
          </a:p>
        </p:txBody>
      </p:sp>
      <p:sp>
        <p:nvSpPr>
          <p:cNvPr id="2" name="矩形 1"/>
          <p:cNvSpPr/>
          <p:nvPr/>
        </p:nvSpPr>
        <p:spPr>
          <a:xfrm>
            <a:off x="4738031" y="1415317"/>
            <a:ext cx="4258924" cy="477054"/>
          </a:xfrm>
          <a:prstGeom prst="rect">
            <a:avLst/>
          </a:prstGeom>
        </p:spPr>
        <p:txBody>
          <a:bodyPr wrap="square">
            <a:spAutoFit/>
          </a:bodyPr>
          <a:lstStyle/>
          <a:p>
            <a:r>
              <a:rPr lang="zh-CN" altLang="en-US" sz="2500" b="1" dirty="0">
                <a:solidFill>
                  <a:srgbClr val="00B050"/>
                </a:solidFill>
                <a:latin typeface="Arial" charset="0"/>
                <a:ea typeface="微软雅黑" pitchFamily="34" charset="-122"/>
                <a:sym typeface="Arial" charset="0"/>
              </a:rPr>
              <a:t>选择护听器</a:t>
            </a:r>
            <a:r>
              <a:rPr lang="en-US" altLang="zh-CN" sz="2500" b="1" dirty="0">
                <a:solidFill>
                  <a:srgbClr val="00B050"/>
                </a:solidFill>
                <a:latin typeface="Arial" charset="0"/>
                <a:ea typeface="微软雅黑" pitchFamily="34" charset="-122"/>
                <a:sym typeface="Arial" charset="0"/>
              </a:rPr>
              <a:t>/</a:t>
            </a:r>
            <a:r>
              <a:rPr lang="zh-CN" altLang="en-US" sz="2500" b="1" dirty="0">
                <a:solidFill>
                  <a:srgbClr val="00B050"/>
                </a:solidFill>
                <a:latin typeface="Arial" charset="0"/>
                <a:ea typeface="微软雅黑" pitchFamily="34" charset="-122"/>
                <a:sym typeface="Arial" charset="0"/>
              </a:rPr>
              <a:t>护耳器</a:t>
            </a:r>
          </a:p>
        </p:txBody>
      </p:sp>
    </p:spTree>
  </p:cSld>
  <p:clrMapOvr>
    <a:masterClrMapping/>
  </p:clrMapOvr>
  <p:transition spd="med">
    <p:pull/>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624114" cy="119017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cxnSp>
        <p:nvCxnSpPr>
          <p:cNvPr id="18" name="直接连接符 17"/>
          <p:cNvCxnSpPr/>
          <p:nvPr/>
        </p:nvCxnSpPr>
        <p:spPr>
          <a:xfrm>
            <a:off x="624114" y="543840"/>
            <a:ext cx="6154057"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文本框 3"/>
          <p:cNvSpPr txBox="1"/>
          <p:nvPr/>
        </p:nvSpPr>
        <p:spPr>
          <a:xfrm>
            <a:off x="134985" y="564783"/>
            <a:ext cx="6032421" cy="711092"/>
          </a:xfrm>
          <a:prstGeom prst="rect">
            <a:avLst/>
          </a:prstGeom>
          <a:noFill/>
        </p:spPr>
        <p:txBody>
          <a:bodyPr wrap="none" rtlCol="0">
            <a:spAutoFit/>
          </a:bodyPr>
          <a:lstStyle/>
          <a:p>
            <a:pPr lvl="1">
              <a:lnSpc>
                <a:spcPct val="150000"/>
              </a:lnSpc>
              <a:spcBef>
                <a:spcPts val="500"/>
              </a:spcBef>
            </a:pPr>
            <a:r>
              <a:rPr kumimoji="1" lang="zh-CN" altLang="en-US" sz="3000" b="1" dirty="0">
                <a:solidFill>
                  <a:srgbClr val="103154"/>
                </a:solidFill>
                <a:latin typeface="Arial" charset="0"/>
                <a:ea typeface="微软雅黑" pitchFamily="34" charset="-122"/>
                <a:sym typeface="Arial" charset="0"/>
              </a:rPr>
              <a:t>（四）个体防护用品使用与管理</a:t>
            </a:r>
            <a:endParaRPr kumimoji="1" lang="en-US" altLang="zh-CN" sz="3000" b="1" dirty="0">
              <a:solidFill>
                <a:srgbClr val="103154"/>
              </a:solidFill>
              <a:latin typeface="Arial" charset="0"/>
              <a:ea typeface="微软雅黑" pitchFamily="34" charset="-122"/>
              <a:sym typeface="Arial" charset="0"/>
            </a:endParaRPr>
          </a:p>
        </p:txBody>
      </p:sp>
      <p:sp>
        <p:nvSpPr>
          <p:cNvPr id="7" name="Rectangle 2"/>
          <p:cNvSpPr txBox="1">
            <a:spLocks noChangeArrowheads="1"/>
          </p:cNvSpPr>
          <p:nvPr/>
        </p:nvSpPr>
        <p:spPr>
          <a:xfrm>
            <a:off x="1563239" y="1646464"/>
            <a:ext cx="9903047" cy="2301422"/>
          </a:xfrm>
          <a:prstGeom prst="rect">
            <a:avLst/>
          </a:prstGeom>
          <a:noFill/>
          <a:ln>
            <a:noFill/>
          </a:ln>
        </p:spPr>
        <p:txBody>
          <a:bodyPr vert="horz" wrap="square" lIns="91440" tIns="45720" rIns="91440" bIns="45720" numCol="1" anchor="t" anchorCtr="0" compatLnSpc="1"/>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marL="342900" indent="-342900" eaLnBrk="0" fontAlgn="base" hangingPunct="0">
              <a:lnSpc>
                <a:spcPct val="150000"/>
              </a:lnSpc>
              <a:spcBef>
                <a:spcPct val="20000"/>
              </a:spcBef>
              <a:spcAft>
                <a:spcPct val="0"/>
              </a:spcAft>
              <a:buClr>
                <a:schemeClr val="folHlink"/>
              </a:buClr>
              <a:buSzPct val="110000"/>
              <a:buFont typeface="Monotype Sorts" charset="2"/>
              <a:buNone/>
              <a:defRPr/>
            </a:pPr>
            <a:r>
              <a:rPr kumimoji="1" lang="zh-CN" altLang="en-US" sz="2500" b="1" kern="0" dirty="0">
                <a:solidFill>
                  <a:srgbClr val="FF0000"/>
                </a:solidFill>
                <a:latin typeface="Arial" charset="0"/>
                <a:ea typeface="微软雅黑" pitchFamily="34" charset="-122"/>
                <a:sym typeface="Arial" charset="0"/>
              </a:rPr>
              <a:t>   单一护耳器降噪值达不到要求时怎么办？</a:t>
            </a:r>
            <a:endParaRPr kumimoji="1" lang="en-US" altLang="zh-CN" sz="2500" b="1" kern="0" dirty="0">
              <a:solidFill>
                <a:srgbClr val="FF0000"/>
              </a:solidFill>
              <a:latin typeface="Arial" charset="0"/>
              <a:ea typeface="微软雅黑" pitchFamily="34" charset="-122"/>
              <a:sym typeface="Arial" charset="0"/>
            </a:endParaRPr>
          </a:p>
          <a:p>
            <a:pPr marL="342900" indent="-342900" eaLnBrk="0" fontAlgn="base" hangingPunct="0">
              <a:lnSpc>
                <a:spcPct val="150000"/>
              </a:lnSpc>
              <a:spcBef>
                <a:spcPct val="20000"/>
              </a:spcBef>
              <a:spcAft>
                <a:spcPct val="0"/>
              </a:spcAft>
              <a:buClr>
                <a:schemeClr val="folHlink"/>
              </a:buClr>
              <a:buSzPct val="110000"/>
              <a:buFont typeface="Monotype Sorts" charset="2"/>
              <a:buNone/>
              <a:defRPr/>
            </a:pPr>
            <a:r>
              <a:rPr lang="en-US" altLang="zh-CN" sz="2500" b="1" kern="0" dirty="0">
                <a:latin typeface="Arial" charset="0"/>
                <a:ea typeface="微软雅黑" pitchFamily="34" charset="-122"/>
                <a:sym typeface="Arial" charset="0"/>
              </a:rPr>
              <a:t>《</a:t>
            </a:r>
            <a:r>
              <a:rPr lang="zh-CN" altLang="en-US" sz="2500" b="1" kern="0" dirty="0">
                <a:latin typeface="Arial" charset="0"/>
                <a:ea typeface="微软雅黑" pitchFamily="34" charset="-122"/>
                <a:sym typeface="Arial" charset="0"/>
              </a:rPr>
              <a:t>用人单位劳动防护用品管理规范</a:t>
            </a:r>
            <a:r>
              <a:rPr lang="en-US" altLang="zh-CN" sz="2500" b="1" kern="0" dirty="0">
                <a:latin typeface="Arial" charset="0"/>
                <a:ea typeface="微软雅黑" pitchFamily="34" charset="-122"/>
                <a:sym typeface="Arial" charset="0"/>
              </a:rPr>
              <a:t>》</a:t>
            </a:r>
            <a:r>
              <a:rPr lang="zh-CN" altLang="en-US" sz="2500" b="1" kern="0" dirty="0">
                <a:latin typeface="Arial" charset="0"/>
                <a:ea typeface="微软雅黑" pitchFamily="34" charset="-122"/>
                <a:sym typeface="Arial" charset="0"/>
              </a:rPr>
              <a:t>安监总厅安健</a:t>
            </a:r>
            <a:r>
              <a:rPr lang="en-US" altLang="zh-CN" sz="2500" b="1" kern="0" dirty="0">
                <a:latin typeface="Arial" charset="0"/>
                <a:ea typeface="微软雅黑" pitchFamily="34" charset="-122"/>
                <a:sym typeface="Arial" charset="0"/>
              </a:rPr>
              <a:t>〔2015〕124</a:t>
            </a:r>
            <a:r>
              <a:rPr lang="zh-CN" altLang="en-US" sz="2500" b="1" kern="0" dirty="0">
                <a:latin typeface="Arial" charset="0"/>
                <a:ea typeface="微软雅黑" pitchFamily="34" charset="-122"/>
                <a:sym typeface="Arial" charset="0"/>
              </a:rPr>
              <a:t>号</a:t>
            </a:r>
            <a:endParaRPr kumimoji="1" lang="zh-CN" altLang="en-US" sz="2500" b="1" kern="0" dirty="0">
              <a:solidFill>
                <a:srgbClr val="FF0000"/>
              </a:solidFill>
              <a:latin typeface="Arial" charset="0"/>
              <a:ea typeface="微软雅黑" pitchFamily="34" charset="-122"/>
              <a:sym typeface="Arial" charset="0"/>
            </a:endParaRPr>
          </a:p>
          <a:p>
            <a:pPr marL="722630" lvl="1" indent="-274955" eaLnBrk="0" fontAlgn="base" hangingPunct="0">
              <a:lnSpc>
                <a:spcPct val="150000"/>
              </a:lnSpc>
              <a:spcBef>
                <a:spcPct val="20000"/>
              </a:spcBef>
              <a:spcAft>
                <a:spcPct val="0"/>
              </a:spcAft>
              <a:buClr>
                <a:schemeClr val="hlink"/>
              </a:buClr>
              <a:buSzPct val="120000"/>
              <a:buFontTx/>
              <a:buChar char="•"/>
              <a:defRPr/>
            </a:pPr>
            <a:r>
              <a:rPr kumimoji="1" lang="zh-CN" altLang="en-US" sz="2500" kern="0" dirty="0">
                <a:latin typeface="Arial" charset="0"/>
                <a:ea typeface="微软雅黑" pitchFamily="34" charset="-122"/>
                <a:sym typeface="Arial" charset="0"/>
              </a:rPr>
              <a:t>噪声强度≥</a:t>
            </a:r>
            <a:r>
              <a:rPr kumimoji="1" lang="en-US" altLang="en-US" sz="2500" kern="0" dirty="0">
                <a:latin typeface="Arial" charset="0"/>
                <a:ea typeface="微软雅黑" pitchFamily="34" charset="-122"/>
                <a:sym typeface="Arial" charset="0"/>
              </a:rPr>
              <a:t>95dB</a:t>
            </a:r>
            <a:r>
              <a:rPr kumimoji="1" lang="zh-CN" altLang="en-US" sz="2500" kern="0" dirty="0">
                <a:latin typeface="Arial" charset="0"/>
                <a:ea typeface="微软雅黑" pitchFamily="34" charset="-122"/>
                <a:sym typeface="Arial" charset="0"/>
              </a:rPr>
              <a:t>（</a:t>
            </a:r>
            <a:r>
              <a:rPr kumimoji="1" lang="en-US" altLang="en-US" sz="2500" kern="0" dirty="0">
                <a:latin typeface="Arial" charset="0"/>
                <a:ea typeface="微软雅黑" pitchFamily="34" charset="-122"/>
                <a:sym typeface="Arial" charset="0"/>
              </a:rPr>
              <a:t>A</a:t>
            </a:r>
            <a:r>
              <a:rPr kumimoji="1" lang="zh-CN" altLang="en-US" sz="2500" kern="0" dirty="0">
                <a:latin typeface="Arial" charset="0"/>
                <a:ea typeface="微软雅黑" pitchFamily="34" charset="-122"/>
                <a:sym typeface="Arial" charset="0"/>
              </a:rPr>
              <a:t>）可同时在耳塞外面加戴耳罩</a:t>
            </a:r>
          </a:p>
        </p:txBody>
      </p:sp>
      <p:grpSp>
        <p:nvGrpSpPr>
          <p:cNvPr id="8" name="Group 3"/>
          <p:cNvGrpSpPr/>
          <p:nvPr/>
        </p:nvGrpSpPr>
        <p:grpSpPr>
          <a:xfrm>
            <a:off x="3395116" y="4107093"/>
            <a:ext cx="5688012" cy="1944688"/>
            <a:chOff x="336" y="2352"/>
            <a:chExt cx="3072" cy="960"/>
          </a:xfrm>
        </p:grpSpPr>
        <p:sp>
          <p:nvSpPr>
            <p:cNvPr id="9" name="Oval 4" descr="312-1250无线"/>
            <p:cNvSpPr/>
            <p:nvPr/>
          </p:nvSpPr>
          <p:spPr>
            <a:xfrm>
              <a:off x="336" y="2352"/>
              <a:ext cx="1344" cy="960"/>
            </a:xfrm>
            <a:prstGeom prst="ellipse">
              <a:avLst/>
            </a:prstGeom>
            <a:blipFill rotWithShape="1">
              <a:blip r:embed="rId3"/>
              <a:stretch>
                <a:fillRect/>
              </a:stretch>
            </a:blipFill>
            <a:ln w="12700" cap="flat" cmpd="sng">
              <a:solidFill>
                <a:schemeClr val="tx1"/>
              </a:solidFill>
              <a:prstDash val="solid"/>
              <a:headEnd type="none" w="med" len="med"/>
              <a:tailEnd type="none" w="med" len="med"/>
            </a:ln>
          </p:spPr>
          <p:txBody>
            <a:bodyPr wrap="none" anchor="b"/>
            <a:lstStyle/>
            <a:p>
              <a:pPr lvl="0" algn="ctr" eaLnBrk="0" hangingPunct="0">
                <a:buFont typeface="Arial" charset="0"/>
                <a:buNone/>
              </a:pPr>
              <a:endParaRPr lang="zh-CN" altLang="zh-CN" dirty="0">
                <a:solidFill>
                  <a:srgbClr val="FF0000"/>
                </a:solidFill>
                <a:latin typeface="Arial" charset="0"/>
                <a:ea typeface="微软雅黑" pitchFamily="34" charset="-122"/>
                <a:sym typeface="Arial" charset="0"/>
              </a:endParaRPr>
            </a:p>
          </p:txBody>
        </p:sp>
        <p:sp>
          <p:nvSpPr>
            <p:cNvPr id="10" name="AutoShape 5" descr="Optime 95 - H6A"/>
            <p:cNvSpPr/>
            <p:nvPr/>
          </p:nvSpPr>
          <p:spPr>
            <a:xfrm>
              <a:off x="2448" y="2380"/>
              <a:ext cx="960" cy="912"/>
            </a:xfrm>
            <a:prstGeom prst="flowChartAlternateProcess">
              <a:avLst/>
            </a:prstGeom>
            <a:blipFill rotWithShape="1">
              <a:blip r:embed="rId4"/>
              <a:stretch>
                <a:fillRect/>
              </a:stretch>
            </a:blipFill>
            <a:ln w="12700" cap="flat" cmpd="sng">
              <a:solidFill>
                <a:schemeClr val="tx1"/>
              </a:solidFill>
              <a:prstDash val="solid"/>
              <a:miter/>
              <a:headEnd type="none" w="med" len="med"/>
              <a:tailEnd type="none" w="med" len="med"/>
            </a:ln>
          </p:spPr>
          <p:txBody>
            <a:bodyPr wrap="none" anchor="ctr"/>
            <a:lstStyle/>
            <a:p>
              <a:pPr lvl="0" eaLnBrk="1" hangingPunct="1">
                <a:buFont typeface="Arial" charset="0"/>
                <a:buNone/>
              </a:pPr>
              <a:endParaRPr lang="zh-CN" altLang="en-US" dirty="0">
                <a:latin typeface="Arial" charset="0"/>
                <a:ea typeface="微软雅黑" pitchFamily="34" charset="-122"/>
                <a:sym typeface="Arial" charset="0"/>
              </a:endParaRPr>
            </a:p>
          </p:txBody>
        </p:sp>
        <p:sp>
          <p:nvSpPr>
            <p:cNvPr id="11" name="Text Box 6"/>
            <p:cNvSpPr txBox="1">
              <a:spLocks noChangeArrowheads="1"/>
            </p:cNvSpPr>
            <p:nvPr/>
          </p:nvSpPr>
          <p:spPr bwMode="auto">
            <a:xfrm>
              <a:off x="1776" y="2352"/>
              <a:ext cx="430" cy="653"/>
            </a:xfrm>
            <a:prstGeom prst="rect">
              <a:avLst/>
            </a:prstGeom>
            <a:noFill/>
            <a:ln w="12699">
              <a:noFill/>
              <a:miter lim="800000"/>
            </a:ln>
            <a:effectLst/>
          </p:spPr>
          <p:txBody>
            <a:bodyPr>
              <a:spAutoFit/>
            </a:bodyPr>
            <a:lstStyle/>
            <a:p>
              <a:pPr lvl="0" eaLnBrk="1" hangingPunct="1">
                <a:spcBef>
                  <a:spcPct val="50000"/>
                </a:spcBef>
                <a:buFont typeface="Arial" charset="0"/>
                <a:buNone/>
              </a:pPr>
              <a:r>
                <a:rPr lang="en-US" altLang="zh-CN" sz="8000" b="1" dirty="0">
                  <a:solidFill>
                    <a:schemeClr val="bg2"/>
                  </a:solidFill>
                  <a:effectLst>
                    <a:outerShdw blurRad="38100" dist="38100" dir="2700000">
                      <a:srgbClr val="C0C0C0"/>
                    </a:outerShdw>
                  </a:effectLst>
                  <a:latin typeface="Arial" charset="0"/>
                  <a:ea typeface="微软雅黑" pitchFamily="34" charset="-122"/>
                  <a:sym typeface="Arial" charset="0"/>
                </a:rPr>
                <a:t>+</a:t>
              </a: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624114" cy="119017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cxnSp>
        <p:nvCxnSpPr>
          <p:cNvPr id="18" name="直接连接符 17"/>
          <p:cNvCxnSpPr/>
          <p:nvPr/>
        </p:nvCxnSpPr>
        <p:spPr>
          <a:xfrm>
            <a:off x="624114" y="543840"/>
            <a:ext cx="6154057"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文本框 3"/>
          <p:cNvSpPr txBox="1"/>
          <p:nvPr/>
        </p:nvSpPr>
        <p:spPr>
          <a:xfrm>
            <a:off x="134985" y="564783"/>
            <a:ext cx="6032421" cy="711092"/>
          </a:xfrm>
          <a:prstGeom prst="rect">
            <a:avLst/>
          </a:prstGeom>
          <a:noFill/>
        </p:spPr>
        <p:txBody>
          <a:bodyPr wrap="none" rtlCol="0">
            <a:spAutoFit/>
          </a:bodyPr>
          <a:lstStyle/>
          <a:p>
            <a:pPr lvl="1">
              <a:lnSpc>
                <a:spcPct val="150000"/>
              </a:lnSpc>
              <a:spcBef>
                <a:spcPts val="500"/>
              </a:spcBef>
            </a:pPr>
            <a:r>
              <a:rPr kumimoji="1" lang="zh-CN" altLang="en-US" sz="3000" b="1" dirty="0">
                <a:solidFill>
                  <a:srgbClr val="103154"/>
                </a:solidFill>
                <a:latin typeface="Arial" charset="0"/>
                <a:ea typeface="微软雅黑" pitchFamily="34" charset="-122"/>
                <a:sym typeface="Arial" charset="0"/>
              </a:rPr>
              <a:t>（四）个体防护用品使用与管理</a:t>
            </a:r>
            <a:endParaRPr kumimoji="1" lang="en-US" altLang="zh-CN" sz="3000" b="1" dirty="0">
              <a:solidFill>
                <a:srgbClr val="103154"/>
              </a:solidFill>
              <a:latin typeface="Arial" charset="0"/>
              <a:ea typeface="微软雅黑" pitchFamily="34" charset="-122"/>
              <a:sym typeface="Arial" charset="0"/>
            </a:endParaRPr>
          </a:p>
        </p:txBody>
      </p:sp>
      <p:sp>
        <p:nvSpPr>
          <p:cNvPr id="5" name="TextBox 4"/>
          <p:cNvSpPr txBox="1"/>
          <p:nvPr/>
        </p:nvSpPr>
        <p:spPr>
          <a:xfrm>
            <a:off x="2741995" y="1514503"/>
            <a:ext cx="7156977" cy="553998"/>
          </a:xfrm>
          <a:prstGeom prst="rect">
            <a:avLst/>
          </a:prstGeom>
          <a:solidFill>
            <a:srgbClr val="00B050"/>
          </a:solidFill>
        </p:spPr>
        <p:txBody>
          <a:bodyPr wrap="square" rtlCol="0">
            <a:spAutoFit/>
          </a:bodyPr>
          <a:lstStyle/>
          <a:p>
            <a:pPr lvl="0" algn="ctr"/>
            <a:r>
              <a:rPr lang="zh-CN" altLang="en-US" sz="3000" b="1" dirty="0">
                <a:solidFill>
                  <a:schemeClr val="bg1"/>
                </a:solidFill>
                <a:latin typeface="Arial" charset="0"/>
                <a:ea typeface="微软雅黑" pitchFamily="34" charset="-122"/>
                <a:sym typeface="Arial" charset="0"/>
              </a:rPr>
              <a:t>如何正确佩戴防噪声耳塞</a:t>
            </a:r>
          </a:p>
        </p:txBody>
      </p:sp>
      <p:pic>
        <p:nvPicPr>
          <p:cNvPr id="7" name="Picture 2"/>
          <p:cNvPicPr>
            <a:picLocks noChangeAspect="1"/>
          </p:cNvPicPr>
          <p:nvPr/>
        </p:nvPicPr>
        <p:blipFill>
          <a:blip r:embed="rId3"/>
          <a:stretch>
            <a:fillRect/>
          </a:stretch>
        </p:blipFill>
        <p:spPr>
          <a:xfrm>
            <a:off x="9006615" y="2428737"/>
            <a:ext cx="1844675" cy="1646238"/>
          </a:xfrm>
          <a:prstGeom prst="rect">
            <a:avLst/>
          </a:prstGeom>
          <a:noFill/>
          <a:ln w="9525">
            <a:noFill/>
          </a:ln>
        </p:spPr>
      </p:pic>
      <p:pic>
        <p:nvPicPr>
          <p:cNvPr id="8" name="Picture 3"/>
          <p:cNvPicPr>
            <a:picLocks noChangeAspect="1"/>
          </p:cNvPicPr>
          <p:nvPr/>
        </p:nvPicPr>
        <p:blipFill>
          <a:blip r:embed="rId4"/>
          <a:stretch>
            <a:fillRect/>
          </a:stretch>
        </p:blipFill>
        <p:spPr>
          <a:xfrm>
            <a:off x="9006615" y="4233771"/>
            <a:ext cx="1844675" cy="1866900"/>
          </a:xfrm>
          <a:prstGeom prst="rect">
            <a:avLst/>
          </a:prstGeom>
          <a:noFill/>
          <a:ln w="9525">
            <a:noFill/>
          </a:ln>
        </p:spPr>
      </p:pic>
      <p:pic>
        <p:nvPicPr>
          <p:cNvPr id="9" name="Picture 4"/>
          <p:cNvPicPr>
            <a:picLocks noChangeAspect="1"/>
          </p:cNvPicPr>
          <p:nvPr/>
        </p:nvPicPr>
        <p:blipFill>
          <a:blip r:embed="rId5"/>
          <a:stretch>
            <a:fillRect/>
          </a:stretch>
        </p:blipFill>
        <p:spPr>
          <a:xfrm>
            <a:off x="3649487" y="2428737"/>
            <a:ext cx="2089150" cy="1646237"/>
          </a:xfrm>
          <a:prstGeom prst="rect">
            <a:avLst/>
          </a:prstGeom>
          <a:noFill/>
          <a:ln w="9525">
            <a:noFill/>
          </a:ln>
        </p:spPr>
      </p:pic>
      <p:pic>
        <p:nvPicPr>
          <p:cNvPr id="10" name="Picture 5"/>
          <p:cNvPicPr>
            <a:picLocks noChangeAspect="1"/>
          </p:cNvPicPr>
          <p:nvPr/>
        </p:nvPicPr>
        <p:blipFill>
          <a:blip r:embed="rId6"/>
          <a:stretch>
            <a:fillRect/>
          </a:stretch>
        </p:blipFill>
        <p:spPr>
          <a:xfrm>
            <a:off x="3649487" y="4309971"/>
            <a:ext cx="2089150" cy="1790700"/>
          </a:xfrm>
          <a:prstGeom prst="rect">
            <a:avLst/>
          </a:prstGeom>
          <a:noFill/>
          <a:ln w="9525">
            <a:noFill/>
          </a:ln>
        </p:spPr>
      </p:pic>
      <p:pic>
        <p:nvPicPr>
          <p:cNvPr id="11" name="Picture 6"/>
          <p:cNvPicPr>
            <a:picLocks noChangeAspect="1"/>
          </p:cNvPicPr>
          <p:nvPr/>
        </p:nvPicPr>
        <p:blipFill>
          <a:blip r:embed="rId7"/>
          <a:stretch>
            <a:fillRect/>
          </a:stretch>
        </p:blipFill>
        <p:spPr>
          <a:xfrm>
            <a:off x="1366661" y="2671923"/>
            <a:ext cx="2016125" cy="1013815"/>
          </a:xfrm>
          <a:prstGeom prst="rect">
            <a:avLst/>
          </a:prstGeom>
          <a:noFill/>
          <a:ln w="9525">
            <a:noFill/>
          </a:ln>
        </p:spPr>
      </p:pic>
      <p:pic>
        <p:nvPicPr>
          <p:cNvPr id="12" name="Picture 7"/>
          <p:cNvPicPr>
            <a:picLocks noChangeAspect="1"/>
          </p:cNvPicPr>
          <p:nvPr/>
        </p:nvPicPr>
        <p:blipFill>
          <a:blip r:embed="rId8"/>
          <a:stretch>
            <a:fillRect/>
          </a:stretch>
        </p:blipFill>
        <p:spPr>
          <a:xfrm>
            <a:off x="1366661" y="4084773"/>
            <a:ext cx="2016126" cy="1511301"/>
          </a:xfrm>
          <a:prstGeom prst="rect">
            <a:avLst/>
          </a:prstGeom>
          <a:noFill/>
          <a:ln w="9525">
            <a:noFill/>
          </a:ln>
        </p:spPr>
      </p:pic>
      <p:pic>
        <p:nvPicPr>
          <p:cNvPr id="13" name="Picture 8"/>
          <p:cNvPicPr>
            <a:picLocks noChangeAspect="1"/>
          </p:cNvPicPr>
          <p:nvPr/>
        </p:nvPicPr>
        <p:blipFill>
          <a:blip r:embed="rId9"/>
          <a:stretch>
            <a:fillRect/>
          </a:stretch>
        </p:blipFill>
        <p:spPr>
          <a:xfrm>
            <a:off x="6619469" y="2540516"/>
            <a:ext cx="1800225" cy="1246647"/>
          </a:xfrm>
          <a:prstGeom prst="rect">
            <a:avLst/>
          </a:prstGeom>
          <a:noFill/>
          <a:ln w="9525">
            <a:noFill/>
          </a:ln>
        </p:spPr>
      </p:pic>
      <p:pic>
        <p:nvPicPr>
          <p:cNvPr id="14" name="Picture 9"/>
          <p:cNvPicPr>
            <a:picLocks noChangeAspect="1"/>
          </p:cNvPicPr>
          <p:nvPr/>
        </p:nvPicPr>
        <p:blipFill>
          <a:blip r:embed="rId10"/>
          <a:stretch>
            <a:fillRect/>
          </a:stretch>
        </p:blipFill>
        <p:spPr>
          <a:xfrm>
            <a:off x="6479088" y="4203839"/>
            <a:ext cx="2303463" cy="1906588"/>
          </a:xfrm>
          <a:prstGeom prst="rect">
            <a:avLst/>
          </a:prstGeom>
          <a:noFill/>
          <a:ln w="9525">
            <a:noFill/>
          </a:ln>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500"/>
                                        <p:tgtEl>
                                          <p:spTgt spid="11"/>
                                        </p:tgtEl>
                                      </p:cBhvr>
                                    </p:animEffect>
                                  </p:childTnLst>
                                </p:cTn>
                              </p:par>
                            </p:childTnLst>
                          </p:cTn>
                        </p:par>
                        <p:par>
                          <p:cTn id="8" fill="hold">
                            <p:stCondLst>
                              <p:cond delay="500"/>
                            </p:stCondLst>
                            <p:childTnLst>
                              <p:par>
                                <p:cTn id="9" presetID="8"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amond(in)">
                                      <p:cBhvr>
                                        <p:cTn id="11" dur="500"/>
                                        <p:tgtEl>
                                          <p:spTgt spid="9"/>
                                        </p:tgtEl>
                                      </p:cBhvr>
                                    </p:animEffect>
                                  </p:childTnLst>
                                </p:cTn>
                              </p:par>
                            </p:childTnLst>
                          </p:cTn>
                        </p:par>
                        <p:par>
                          <p:cTn id="12" fill="hold">
                            <p:stCondLst>
                              <p:cond delay="1000"/>
                            </p:stCondLst>
                            <p:childTnLst>
                              <p:par>
                                <p:cTn id="13" presetID="8" presetClass="entr" presetSubtype="16"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amond(in)">
                                      <p:cBhvr>
                                        <p:cTn id="15" dur="500"/>
                                        <p:tgtEl>
                                          <p:spTgt spid="12"/>
                                        </p:tgtEl>
                                      </p:cBhvr>
                                    </p:animEffect>
                                  </p:childTnLst>
                                </p:cTn>
                              </p:par>
                            </p:childTnLst>
                          </p:cTn>
                        </p:par>
                        <p:par>
                          <p:cTn id="16" fill="hold">
                            <p:stCondLst>
                              <p:cond delay="1500"/>
                            </p:stCondLst>
                            <p:childTnLst>
                              <p:par>
                                <p:cTn id="17" presetID="8" presetClass="entr" presetSubtype="16"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amond(in)">
                                      <p:cBhvr>
                                        <p:cTn id="19" dur="500"/>
                                        <p:tgtEl>
                                          <p:spTgt spid="10"/>
                                        </p:tgtEl>
                                      </p:cBhvr>
                                    </p:animEffect>
                                  </p:childTnLst>
                                </p:cTn>
                              </p:par>
                            </p:childTnLst>
                          </p:cTn>
                        </p:par>
                        <p:par>
                          <p:cTn id="20" fill="hold">
                            <p:stCondLst>
                              <p:cond delay="2000"/>
                            </p:stCondLst>
                            <p:childTnLst>
                              <p:par>
                                <p:cTn id="21" presetID="8" presetClass="entr" presetSubtype="16"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diamond(in)">
                                      <p:cBhvr>
                                        <p:cTn id="23" dur="500"/>
                                        <p:tgtEl>
                                          <p:spTgt spid="13"/>
                                        </p:tgtEl>
                                      </p:cBhvr>
                                    </p:animEffect>
                                  </p:childTnLst>
                                </p:cTn>
                              </p:par>
                            </p:childTnLst>
                          </p:cTn>
                        </p:par>
                        <p:par>
                          <p:cTn id="24" fill="hold">
                            <p:stCondLst>
                              <p:cond delay="2500"/>
                            </p:stCondLst>
                            <p:childTnLst>
                              <p:par>
                                <p:cTn id="25" presetID="8"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amond(in)">
                                      <p:cBhvr>
                                        <p:cTn id="27" dur="500"/>
                                        <p:tgtEl>
                                          <p:spTgt spid="7"/>
                                        </p:tgtEl>
                                      </p:cBhvr>
                                    </p:animEffect>
                                  </p:childTnLst>
                                </p:cTn>
                              </p:par>
                            </p:childTnLst>
                          </p:cTn>
                        </p:par>
                        <p:par>
                          <p:cTn id="28" fill="hold">
                            <p:stCondLst>
                              <p:cond delay="3000"/>
                            </p:stCondLst>
                            <p:childTnLst>
                              <p:par>
                                <p:cTn id="29" presetID="8"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diamond(in)">
                                      <p:cBhvr>
                                        <p:cTn id="31" dur="500"/>
                                        <p:tgtEl>
                                          <p:spTgt spid="14"/>
                                        </p:tgtEl>
                                      </p:cBhvr>
                                    </p:animEffect>
                                  </p:childTnLst>
                                </p:cTn>
                              </p:par>
                            </p:childTnLst>
                          </p:cTn>
                        </p:par>
                        <p:par>
                          <p:cTn id="32" fill="hold">
                            <p:stCondLst>
                              <p:cond delay="3500"/>
                            </p:stCondLst>
                            <p:childTnLst>
                              <p:par>
                                <p:cTn id="33" presetID="8" presetClass="entr" presetSubtype="16"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diamond(in)">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624114" cy="119017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cxnSp>
        <p:nvCxnSpPr>
          <p:cNvPr id="18" name="直接连接符 17"/>
          <p:cNvCxnSpPr/>
          <p:nvPr/>
        </p:nvCxnSpPr>
        <p:spPr>
          <a:xfrm>
            <a:off x="624114" y="543840"/>
            <a:ext cx="6154057"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文本框 3"/>
          <p:cNvSpPr txBox="1"/>
          <p:nvPr/>
        </p:nvSpPr>
        <p:spPr>
          <a:xfrm>
            <a:off x="134985" y="564783"/>
            <a:ext cx="6032421" cy="711092"/>
          </a:xfrm>
          <a:prstGeom prst="rect">
            <a:avLst/>
          </a:prstGeom>
          <a:noFill/>
        </p:spPr>
        <p:txBody>
          <a:bodyPr wrap="none" rtlCol="0">
            <a:spAutoFit/>
          </a:bodyPr>
          <a:lstStyle/>
          <a:p>
            <a:pPr lvl="1">
              <a:lnSpc>
                <a:spcPct val="150000"/>
              </a:lnSpc>
              <a:spcBef>
                <a:spcPts val="500"/>
              </a:spcBef>
            </a:pPr>
            <a:r>
              <a:rPr kumimoji="1" lang="zh-CN" altLang="en-US" sz="3000" b="1" dirty="0">
                <a:solidFill>
                  <a:srgbClr val="103154"/>
                </a:solidFill>
                <a:latin typeface="Arial" charset="0"/>
                <a:ea typeface="微软雅黑" pitchFamily="34" charset="-122"/>
                <a:sym typeface="Arial" charset="0"/>
              </a:rPr>
              <a:t>（四）个体防护用品使用与管理</a:t>
            </a:r>
            <a:endParaRPr kumimoji="1" lang="en-US" altLang="zh-CN" sz="3000" b="1" dirty="0">
              <a:solidFill>
                <a:srgbClr val="103154"/>
              </a:solidFill>
              <a:latin typeface="Arial" charset="0"/>
              <a:ea typeface="微软雅黑" pitchFamily="34" charset="-122"/>
              <a:sym typeface="Arial" charset="0"/>
            </a:endParaRPr>
          </a:p>
        </p:txBody>
      </p:sp>
      <p:sp>
        <p:nvSpPr>
          <p:cNvPr id="5" name="TextBox 4"/>
          <p:cNvSpPr txBox="1"/>
          <p:nvPr/>
        </p:nvSpPr>
        <p:spPr>
          <a:xfrm>
            <a:off x="7081537" y="537029"/>
            <a:ext cx="4384749" cy="553998"/>
          </a:xfrm>
          <a:prstGeom prst="rect">
            <a:avLst/>
          </a:prstGeom>
          <a:solidFill>
            <a:srgbClr val="00B050"/>
          </a:solidFill>
        </p:spPr>
        <p:txBody>
          <a:bodyPr wrap="square" rtlCol="0">
            <a:spAutoFit/>
          </a:bodyPr>
          <a:lstStyle/>
          <a:p>
            <a:pPr lvl="0" algn="ctr"/>
            <a:r>
              <a:rPr lang="zh-CN" altLang="en-US" sz="3000" b="1" dirty="0">
                <a:solidFill>
                  <a:schemeClr val="bg1"/>
                </a:solidFill>
                <a:latin typeface="Arial" charset="0"/>
                <a:ea typeface="微软雅黑" pitchFamily="34" charset="-122"/>
                <a:sym typeface="Arial" charset="0"/>
              </a:rPr>
              <a:t>护听器检查及保养</a:t>
            </a:r>
          </a:p>
        </p:txBody>
      </p:sp>
      <p:sp>
        <p:nvSpPr>
          <p:cNvPr id="7" name="AutoShape 9"/>
          <p:cNvSpPr/>
          <p:nvPr/>
        </p:nvSpPr>
        <p:spPr>
          <a:xfrm>
            <a:off x="4326651" y="1623453"/>
            <a:ext cx="3594102" cy="442674"/>
          </a:xfrm>
          <a:prstGeom prst="roundRect">
            <a:avLst>
              <a:gd name="adj" fmla="val 16667"/>
            </a:avLst>
          </a:prstGeom>
          <a:solidFill>
            <a:srgbClr val="FFC000"/>
          </a:solidFill>
          <a:ln w="9525" cap="flat" cmpd="sng">
            <a:noFill/>
            <a:prstDash val="solid"/>
            <a:headEnd type="none" w="med" len="med"/>
            <a:tailEnd type="none" w="med" len="med"/>
          </a:ln>
        </p:spPr>
        <p:txBody>
          <a:bodyPr wrap="square">
            <a:spAutoFit/>
          </a:bodyPr>
          <a:lstStyle/>
          <a:p>
            <a:pPr lvl="0" eaLnBrk="1" hangingPunct="1">
              <a:spcBef>
                <a:spcPct val="50000"/>
              </a:spcBef>
            </a:pPr>
            <a:r>
              <a:rPr lang="zh-CN" altLang="en-US" sz="2000" b="1" dirty="0">
                <a:latin typeface="Arial" charset="0"/>
                <a:ea typeface="微软雅黑" pitchFamily="34" charset="-122"/>
                <a:sym typeface="Arial" charset="0"/>
              </a:rPr>
              <a:t>检查耳塞是否佩戴良好</a:t>
            </a:r>
          </a:p>
        </p:txBody>
      </p:sp>
      <p:sp>
        <p:nvSpPr>
          <p:cNvPr id="8" name="AutoShape 10"/>
          <p:cNvSpPr/>
          <p:nvPr/>
        </p:nvSpPr>
        <p:spPr>
          <a:xfrm>
            <a:off x="1968703" y="2353420"/>
            <a:ext cx="3775188" cy="3739098"/>
          </a:xfrm>
          <a:prstGeom prst="foldedCorner">
            <a:avLst>
              <a:gd name="adj" fmla="val 12500"/>
            </a:avLst>
          </a:prstGeom>
          <a:solidFill>
            <a:srgbClr val="92D050"/>
          </a:solidFill>
          <a:ln w="9525" cap="flat" cmpd="sng">
            <a:noFill/>
            <a:prstDash val="solid"/>
            <a:headEnd type="none" w="med" len="med"/>
            <a:tailEnd type="none" w="med" len="med"/>
          </a:ln>
        </p:spPr>
        <p:txBody>
          <a:bodyPr wrap="square">
            <a:spAutoFit/>
          </a:bodyPr>
          <a:lstStyle/>
          <a:p>
            <a:pPr>
              <a:lnSpc>
                <a:spcPct val="150000"/>
              </a:lnSpc>
              <a:spcBef>
                <a:spcPct val="50000"/>
              </a:spcBef>
            </a:pPr>
            <a:r>
              <a:rPr lang="en-US" altLang="zh-CN" sz="1600" dirty="0">
                <a:latin typeface="Arial" charset="0"/>
                <a:ea typeface="微软雅黑" pitchFamily="34" charset="-122"/>
                <a:sym typeface="Arial" charset="0"/>
              </a:rPr>
              <a:t>1</a:t>
            </a:r>
            <a:r>
              <a:rPr lang="zh-CN" altLang="en-US" sz="1600" dirty="0">
                <a:latin typeface="Arial" charset="0"/>
                <a:ea typeface="微软雅黑" pitchFamily="34" charset="-122"/>
                <a:sym typeface="Arial" charset="0"/>
              </a:rPr>
              <a:t>、当您戴好耳塞，请大声说话。您的声音听起来有些空洞，周围的噪声将变小。</a:t>
            </a:r>
          </a:p>
          <a:p>
            <a:pPr>
              <a:lnSpc>
                <a:spcPct val="150000"/>
              </a:lnSpc>
              <a:spcBef>
                <a:spcPct val="50000"/>
              </a:spcBef>
            </a:pPr>
            <a:r>
              <a:rPr lang="en-US" altLang="zh-CN" sz="1600" dirty="0">
                <a:latin typeface="Arial" charset="0"/>
                <a:ea typeface="微软雅黑" pitchFamily="34" charset="-122"/>
                <a:sym typeface="Arial" charset="0"/>
              </a:rPr>
              <a:t>2</a:t>
            </a:r>
            <a:r>
              <a:rPr lang="zh-CN" altLang="en-US" sz="1600" dirty="0">
                <a:latin typeface="Arial" charset="0"/>
                <a:ea typeface="微软雅黑" pitchFamily="34" charset="-122"/>
                <a:sym typeface="Arial" charset="0"/>
              </a:rPr>
              <a:t>、轻轻的往外拉耳塞，它不应该轻易移动。如果耳塞被轻易拉出，请重新按正确方法佩戴，耳塞的</a:t>
            </a:r>
            <a:r>
              <a:rPr lang="en-US" altLang="zh-CN" sz="1600" dirty="0">
                <a:latin typeface="Arial" charset="0"/>
                <a:ea typeface="微软雅黑" pitchFamily="34" charset="-122"/>
                <a:sym typeface="Arial" charset="0"/>
              </a:rPr>
              <a:t>1/4</a:t>
            </a:r>
            <a:r>
              <a:rPr lang="zh-CN" altLang="en-US" sz="1600" dirty="0">
                <a:latin typeface="Arial" charset="0"/>
                <a:ea typeface="微软雅黑" pitchFamily="34" charset="-122"/>
                <a:sym typeface="Arial" charset="0"/>
              </a:rPr>
              <a:t>部分应在耳道外。</a:t>
            </a:r>
          </a:p>
          <a:p>
            <a:pPr>
              <a:lnSpc>
                <a:spcPct val="150000"/>
              </a:lnSpc>
              <a:spcBef>
                <a:spcPct val="50000"/>
              </a:spcBef>
            </a:pPr>
            <a:r>
              <a:rPr lang="en-US" altLang="zh-CN" sz="1600" dirty="0">
                <a:latin typeface="Arial" charset="0"/>
                <a:ea typeface="微软雅黑" pitchFamily="34" charset="-122"/>
                <a:sym typeface="Arial" charset="0"/>
              </a:rPr>
              <a:t>3</a:t>
            </a:r>
            <a:r>
              <a:rPr lang="zh-CN" altLang="en-US" sz="1600" dirty="0">
                <a:latin typeface="Arial" charset="0"/>
                <a:ea typeface="微软雅黑" pitchFamily="34" charset="-122"/>
                <a:sym typeface="Arial" charset="0"/>
              </a:rPr>
              <a:t>、请经常检查耳塞是否佩戴良好。如有必要，请离开噪声区域重新佩戴，否则您得不到有效的听力保护。</a:t>
            </a:r>
          </a:p>
        </p:txBody>
      </p:sp>
      <p:sp>
        <p:nvSpPr>
          <p:cNvPr id="9" name="AutoShape 12"/>
          <p:cNvSpPr/>
          <p:nvPr/>
        </p:nvSpPr>
        <p:spPr>
          <a:xfrm>
            <a:off x="5891478" y="2353420"/>
            <a:ext cx="5493428" cy="3739098"/>
          </a:xfrm>
          <a:prstGeom prst="foldedCorner">
            <a:avLst>
              <a:gd name="adj" fmla="val 12500"/>
            </a:avLst>
          </a:prstGeom>
          <a:solidFill>
            <a:schemeClr val="accent1"/>
          </a:solidFill>
          <a:ln w="9525" cap="flat" cmpd="sng">
            <a:noFill/>
            <a:prstDash val="solid"/>
            <a:headEnd type="none" w="med" len="med"/>
            <a:tailEnd type="none" w="med" len="med"/>
          </a:ln>
        </p:spPr>
        <p:txBody>
          <a:bodyPr wrap="square">
            <a:spAutoFit/>
          </a:bodyPr>
          <a:lstStyle/>
          <a:p>
            <a:pPr lvl="0">
              <a:lnSpc>
                <a:spcPct val="150000"/>
              </a:lnSpc>
              <a:spcBef>
                <a:spcPct val="50000"/>
              </a:spcBef>
              <a:buFont typeface="Arial" charset="0"/>
              <a:buChar char="▲"/>
            </a:pPr>
            <a:r>
              <a:rPr lang="en-US" altLang="zh-CN" sz="1600" dirty="0">
                <a:solidFill>
                  <a:srgbClr val="C00000"/>
                </a:solidFill>
                <a:latin typeface="Arial" charset="0"/>
                <a:ea typeface="微软雅黑" pitchFamily="34" charset="-122"/>
                <a:sym typeface="Arial" charset="0"/>
              </a:rPr>
              <a:t> </a:t>
            </a:r>
            <a:r>
              <a:rPr lang="zh-CN" altLang="en-US" sz="1600" b="1" dirty="0">
                <a:solidFill>
                  <a:srgbClr val="C00000"/>
                </a:solidFill>
                <a:latin typeface="Arial" charset="0"/>
                <a:ea typeface="微软雅黑" pitchFamily="34" charset="-122"/>
                <a:sym typeface="Arial" charset="0"/>
              </a:rPr>
              <a:t>在噪声环境里，请坚持佩戴耳塞。</a:t>
            </a:r>
            <a:r>
              <a:rPr lang="zh-CN" altLang="en-US" sz="1600" dirty="0">
                <a:solidFill>
                  <a:schemeClr val="bg1"/>
                </a:solidFill>
                <a:latin typeface="Arial" charset="0"/>
                <a:ea typeface="微软雅黑" pitchFamily="34" charset="-122"/>
                <a:sym typeface="Arial" charset="0"/>
              </a:rPr>
              <a:t>如果你工作需要每天暴露</a:t>
            </a:r>
            <a:r>
              <a:rPr lang="en-US" altLang="zh-CN" sz="1600" dirty="0">
                <a:solidFill>
                  <a:schemeClr val="bg1"/>
                </a:solidFill>
                <a:latin typeface="Arial" charset="0"/>
                <a:ea typeface="微软雅黑" pitchFamily="34" charset="-122"/>
                <a:sym typeface="Arial" charset="0"/>
              </a:rPr>
              <a:t>6</a:t>
            </a:r>
            <a:r>
              <a:rPr lang="zh-CN" altLang="en-US" sz="1600" dirty="0">
                <a:solidFill>
                  <a:schemeClr val="bg1"/>
                </a:solidFill>
                <a:latin typeface="Arial" charset="0"/>
                <a:ea typeface="微软雅黑" pitchFamily="34" charset="-122"/>
                <a:sym typeface="Arial" charset="0"/>
              </a:rPr>
              <a:t>小时，有几分钟没有佩戴耳塞，听力同样会受到损害。</a:t>
            </a:r>
          </a:p>
          <a:p>
            <a:pPr lvl="0">
              <a:lnSpc>
                <a:spcPct val="150000"/>
              </a:lnSpc>
              <a:spcBef>
                <a:spcPct val="50000"/>
              </a:spcBef>
              <a:buFont typeface="Arial" charset="0"/>
              <a:buChar char="▲"/>
            </a:pPr>
            <a:r>
              <a:rPr lang="zh-CN" altLang="en-US" sz="1600" dirty="0">
                <a:solidFill>
                  <a:srgbClr val="C00000"/>
                </a:solidFill>
                <a:latin typeface="Arial" charset="0"/>
                <a:ea typeface="微软雅黑" pitchFamily="34" charset="-122"/>
                <a:sym typeface="Arial" charset="0"/>
              </a:rPr>
              <a:t> </a:t>
            </a:r>
            <a:r>
              <a:rPr lang="zh-CN" altLang="en-US" sz="1600" b="1" dirty="0">
                <a:solidFill>
                  <a:srgbClr val="C00000"/>
                </a:solidFill>
                <a:latin typeface="Arial" charset="0"/>
                <a:ea typeface="微软雅黑" pitchFamily="34" charset="-122"/>
                <a:sym typeface="Arial" charset="0"/>
              </a:rPr>
              <a:t>让自己慢慢习惯佩戴耳塞。</a:t>
            </a:r>
            <a:r>
              <a:rPr lang="zh-CN" altLang="en-US" sz="1600" dirty="0">
                <a:solidFill>
                  <a:schemeClr val="bg1"/>
                </a:solidFill>
                <a:latin typeface="Arial" charset="0"/>
                <a:ea typeface="微软雅黑" pitchFamily="34" charset="-122"/>
                <a:sym typeface="Arial" charset="0"/>
              </a:rPr>
              <a:t>您要逐步适应戴耳塞的感觉，逐步增加每次佩戴时间，直到每天工作时都乐意一直佩戴耳塞。</a:t>
            </a:r>
          </a:p>
          <a:p>
            <a:pPr lvl="0">
              <a:lnSpc>
                <a:spcPct val="150000"/>
              </a:lnSpc>
              <a:spcBef>
                <a:spcPct val="50000"/>
              </a:spcBef>
              <a:buFont typeface="Arial" charset="0"/>
              <a:buChar char="▲"/>
            </a:pPr>
            <a:r>
              <a:rPr lang="zh-CN" altLang="en-US" sz="1600" b="1" dirty="0">
                <a:solidFill>
                  <a:srgbClr val="C00000"/>
                </a:solidFill>
                <a:latin typeface="Arial" charset="0"/>
                <a:ea typeface="微软雅黑" pitchFamily="34" charset="-122"/>
                <a:sym typeface="Arial" charset="0"/>
              </a:rPr>
              <a:t> 戴干净的耳塞。</a:t>
            </a:r>
            <a:r>
              <a:rPr lang="zh-CN" altLang="en-US" sz="1600" dirty="0">
                <a:solidFill>
                  <a:schemeClr val="bg1"/>
                </a:solidFill>
                <a:latin typeface="Arial" charset="0"/>
                <a:ea typeface="微软雅黑" pitchFamily="34" charset="-122"/>
                <a:sym typeface="Arial" charset="0"/>
              </a:rPr>
              <a:t>当免保养耳塞变脏时，请更换新的耳塞。当可重复使用耳塞变脏时，请用温和的肥皂水清洗，然后用清水冲洗干净。</a:t>
            </a:r>
          </a:p>
        </p:txBody>
      </p:sp>
      <p:pic>
        <p:nvPicPr>
          <p:cNvPr id="10" name="Picture 17" descr="1270圣诞树型带线耳塞||HC000571691"/>
          <p:cNvPicPr>
            <a:picLocks noChangeAspect="1"/>
          </p:cNvPicPr>
          <p:nvPr/>
        </p:nvPicPr>
        <p:blipFill>
          <a:blip r:embed="rId3"/>
          <a:stretch>
            <a:fillRect/>
          </a:stretch>
        </p:blipFill>
        <p:spPr>
          <a:xfrm>
            <a:off x="650387" y="4003580"/>
            <a:ext cx="1199722" cy="1199722"/>
          </a:xfrm>
          <a:prstGeom prst="rect">
            <a:avLst/>
          </a:prstGeom>
          <a:noFill/>
          <a:ln w="9525">
            <a:noFill/>
          </a:ln>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heckerboard(across)">
                                      <p:cBhvr>
                                        <p:cTn id="11" dur="500"/>
                                        <p:tgtEl>
                                          <p:spTgt spid="8"/>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heckerboard(across)">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624114" cy="119017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cxnSp>
        <p:nvCxnSpPr>
          <p:cNvPr id="18" name="直接连接符 17"/>
          <p:cNvCxnSpPr/>
          <p:nvPr/>
        </p:nvCxnSpPr>
        <p:spPr>
          <a:xfrm>
            <a:off x="624114" y="543840"/>
            <a:ext cx="6154057"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文本框 3"/>
          <p:cNvSpPr txBox="1"/>
          <p:nvPr/>
        </p:nvSpPr>
        <p:spPr>
          <a:xfrm>
            <a:off x="134985" y="564783"/>
            <a:ext cx="6032421" cy="711092"/>
          </a:xfrm>
          <a:prstGeom prst="rect">
            <a:avLst/>
          </a:prstGeom>
          <a:noFill/>
        </p:spPr>
        <p:txBody>
          <a:bodyPr wrap="none" rtlCol="0">
            <a:spAutoFit/>
          </a:bodyPr>
          <a:lstStyle/>
          <a:p>
            <a:pPr lvl="1">
              <a:lnSpc>
                <a:spcPct val="150000"/>
              </a:lnSpc>
              <a:spcBef>
                <a:spcPts val="500"/>
              </a:spcBef>
            </a:pPr>
            <a:r>
              <a:rPr kumimoji="1" lang="zh-CN" altLang="en-US" sz="3000" b="1" dirty="0">
                <a:solidFill>
                  <a:srgbClr val="103154"/>
                </a:solidFill>
                <a:latin typeface="Arial" charset="0"/>
                <a:ea typeface="微软雅黑" pitchFamily="34" charset="-122"/>
                <a:sym typeface="Arial" charset="0"/>
              </a:rPr>
              <a:t>（四）个体防护用品使用与管理</a:t>
            </a:r>
            <a:endParaRPr kumimoji="1" lang="en-US" altLang="zh-CN" sz="3000" b="1" dirty="0">
              <a:solidFill>
                <a:srgbClr val="103154"/>
              </a:solidFill>
              <a:latin typeface="Arial" charset="0"/>
              <a:ea typeface="微软雅黑" pitchFamily="34" charset="-122"/>
              <a:sym typeface="Arial" charset="0"/>
            </a:endParaRPr>
          </a:p>
        </p:txBody>
      </p:sp>
      <p:sp>
        <p:nvSpPr>
          <p:cNvPr id="5" name="TextBox 4"/>
          <p:cNvSpPr txBox="1"/>
          <p:nvPr/>
        </p:nvSpPr>
        <p:spPr>
          <a:xfrm>
            <a:off x="7081537" y="537029"/>
            <a:ext cx="4384749" cy="553998"/>
          </a:xfrm>
          <a:prstGeom prst="rect">
            <a:avLst/>
          </a:prstGeom>
          <a:solidFill>
            <a:srgbClr val="00B050"/>
          </a:solidFill>
        </p:spPr>
        <p:txBody>
          <a:bodyPr wrap="square" rtlCol="0">
            <a:spAutoFit/>
          </a:bodyPr>
          <a:lstStyle/>
          <a:p>
            <a:pPr lvl="0" algn="ctr"/>
            <a:r>
              <a:rPr lang="zh-CN" altLang="en-US" sz="3000" b="1" dirty="0">
                <a:solidFill>
                  <a:schemeClr val="bg1"/>
                </a:solidFill>
                <a:latin typeface="Arial" charset="0"/>
                <a:ea typeface="微软雅黑" pitchFamily="34" charset="-122"/>
                <a:sym typeface="Arial" charset="0"/>
              </a:rPr>
              <a:t>防护用品监督检查</a:t>
            </a:r>
          </a:p>
        </p:txBody>
      </p:sp>
      <p:sp>
        <p:nvSpPr>
          <p:cNvPr id="7" name="内容占位符 2"/>
          <p:cNvSpPr txBox="1"/>
          <p:nvPr/>
        </p:nvSpPr>
        <p:spPr>
          <a:xfrm>
            <a:off x="1233957" y="1513802"/>
            <a:ext cx="9883993" cy="4248150"/>
          </a:xfrm>
          <a:prstGeom prst="rect">
            <a:avLst/>
          </a:prstGeom>
        </p:spPr>
        <p:txBody>
          <a:bodyPr vert="horz" wrap="square" lIns="91440" tIns="45720" rIns="91440" bIns="45720" anchor="t"/>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marL="0" indent="0">
              <a:lnSpc>
                <a:spcPct val="150000"/>
              </a:lnSpc>
              <a:spcAft>
                <a:spcPts val="2400"/>
              </a:spcAft>
              <a:buNone/>
            </a:pPr>
            <a:r>
              <a:rPr lang="zh-CN" altLang="en-US" sz="2500" b="1" dirty="0">
                <a:latin typeface="Arial" charset="0"/>
                <a:ea typeface="微软雅黑" pitchFamily="34" charset="-122"/>
                <a:sym typeface="Arial" charset="0"/>
              </a:rPr>
              <a:t>要点：</a:t>
            </a:r>
            <a:endParaRPr lang="en-US" altLang="zh-CN" sz="2500" b="1" dirty="0">
              <a:latin typeface="Arial" charset="0"/>
              <a:ea typeface="微软雅黑" pitchFamily="34" charset="-122"/>
              <a:sym typeface="Arial" charset="0"/>
            </a:endParaRPr>
          </a:p>
          <a:p>
            <a:pPr lvl="1">
              <a:lnSpc>
                <a:spcPct val="150000"/>
              </a:lnSpc>
              <a:buFont typeface="Wingdings" charset="2"/>
              <a:buChar char="Ø"/>
            </a:pPr>
            <a:r>
              <a:rPr lang="zh-CN" altLang="en-US" sz="2500" dirty="0">
                <a:latin typeface="Arial" charset="0"/>
                <a:ea typeface="微软雅黑" pitchFamily="34" charset="-122"/>
                <a:sym typeface="Arial" charset="0"/>
              </a:rPr>
              <a:t>防护用品配备台账</a:t>
            </a:r>
            <a:endParaRPr lang="en-US" altLang="zh-CN" sz="2500" dirty="0">
              <a:latin typeface="Arial" charset="0"/>
              <a:ea typeface="微软雅黑" pitchFamily="34" charset="-122"/>
              <a:sym typeface="Arial" charset="0"/>
            </a:endParaRPr>
          </a:p>
          <a:p>
            <a:pPr lvl="2">
              <a:lnSpc>
                <a:spcPct val="150000"/>
              </a:lnSpc>
              <a:buFont typeface="Arial" charset="0"/>
              <a:buNone/>
            </a:pPr>
            <a:r>
              <a:rPr lang="zh-CN" altLang="en-US" sz="2500" dirty="0">
                <a:latin typeface="Arial" charset="0"/>
                <a:ea typeface="微软雅黑" pitchFamily="34" charset="-122"/>
                <a:sym typeface="Arial" charset="0"/>
              </a:rPr>
              <a:t>（按岗位接触危害因素类别、浓度</a:t>
            </a:r>
            <a:r>
              <a:rPr lang="en-US" altLang="zh-CN" sz="2500" dirty="0">
                <a:latin typeface="Arial" charset="0"/>
                <a:ea typeface="微软雅黑" pitchFamily="34" charset="-122"/>
                <a:sym typeface="Arial" charset="0"/>
              </a:rPr>
              <a:t>/</a:t>
            </a:r>
            <a:r>
              <a:rPr lang="zh-CN" altLang="en-US" sz="2500" dirty="0">
                <a:latin typeface="Arial" charset="0"/>
                <a:ea typeface="微软雅黑" pitchFamily="34" charset="-122"/>
                <a:sym typeface="Arial" charset="0"/>
              </a:rPr>
              <a:t>强度配备适用的防护用品）</a:t>
            </a:r>
            <a:endParaRPr lang="en-US" altLang="zh-CN" sz="2500" dirty="0">
              <a:latin typeface="Arial" charset="0"/>
              <a:ea typeface="微软雅黑" pitchFamily="34" charset="-122"/>
              <a:sym typeface="Arial" charset="0"/>
            </a:endParaRPr>
          </a:p>
          <a:p>
            <a:pPr lvl="1">
              <a:lnSpc>
                <a:spcPct val="150000"/>
              </a:lnSpc>
              <a:buFont typeface="Wingdings" charset="2"/>
              <a:buChar char="Ø"/>
            </a:pPr>
            <a:r>
              <a:rPr lang="zh-CN" altLang="en-US" sz="2500" dirty="0">
                <a:latin typeface="Arial" charset="0"/>
                <a:ea typeface="微软雅黑" pitchFamily="34" charset="-122"/>
                <a:sym typeface="Arial" charset="0"/>
              </a:rPr>
              <a:t>防护用品发放、领用台账</a:t>
            </a:r>
            <a:endParaRPr lang="en-US" altLang="zh-CN" sz="2500" dirty="0">
              <a:latin typeface="Arial" charset="0"/>
              <a:ea typeface="微软雅黑" pitchFamily="34" charset="-122"/>
              <a:sym typeface="Arial" charset="0"/>
            </a:endParaRPr>
          </a:p>
          <a:p>
            <a:pPr lvl="2">
              <a:lnSpc>
                <a:spcPct val="150000"/>
              </a:lnSpc>
              <a:buFont typeface="Arial" charset="0"/>
              <a:buNone/>
            </a:pPr>
            <a:r>
              <a:rPr lang="zh-CN" altLang="en-US" sz="2500" dirty="0">
                <a:latin typeface="Arial" charset="0"/>
                <a:ea typeface="微软雅黑" pitchFamily="34" charset="-122"/>
                <a:sym typeface="Arial" charset="0"/>
              </a:rPr>
              <a:t>（按周期发放，有领用人签字）</a:t>
            </a:r>
            <a:endParaRPr lang="en-US" altLang="zh-CN" sz="2500" dirty="0">
              <a:latin typeface="Arial" charset="0"/>
              <a:ea typeface="微软雅黑" pitchFamily="34" charset="-122"/>
              <a:sym typeface="Arial" charset="0"/>
            </a:endParaRPr>
          </a:p>
          <a:p>
            <a:pPr lvl="1">
              <a:lnSpc>
                <a:spcPct val="150000"/>
              </a:lnSpc>
              <a:buFont typeface="Wingdings" charset="2"/>
              <a:buChar char="Ø"/>
            </a:pPr>
            <a:r>
              <a:rPr lang="zh-CN" altLang="en-US" sz="2500" dirty="0">
                <a:latin typeface="Arial" charset="0"/>
                <a:ea typeface="微软雅黑" pitchFamily="34" charset="-122"/>
                <a:sym typeface="Arial" charset="0"/>
              </a:rPr>
              <a:t>过滤原件维护及更换记录</a:t>
            </a:r>
            <a:endParaRPr lang="en-US" altLang="zh-CN" sz="2500" dirty="0">
              <a:latin typeface="Arial" charset="0"/>
              <a:ea typeface="微软雅黑" pitchFamily="34" charset="-122"/>
              <a:sym typeface="Arial" charset="0"/>
            </a:endParaRPr>
          </a:p>
          <a:p>
            <a:pPr>
              <a:buFont typeface="Arial" charset="0"/>
              <a:buNone/>
            </a:pPr>
            <a:endParaRPr lang="en-US" altLang="zh-CN" sz="2500" dirty="0">
              <a:latin typeface="Arial" charset="0"/>
              <a:ea typeface="微软雅黑" pitchFamily="34" charset="-122"/>
              <a:sym typeface="Arial" charset="0"/>
            </a:endParaRPr>
          </a:p>
          <a:p>
            <a:pPr>
              <a:buFont typeface="Arial" charset="0"/>
              <a:buNone/>
            </a:pPr>
            <a:endParaRPr lang="zh-CN" altLang="en-US" sz="2500" dirty="0">
              <a:latin typeface="Arial" charset="0"/>
              <a:ea typeface="微软雅黑" pitchFamily="34" charset="-122"/>
              <a:sym typeface="Arial" charset="0"/>
            </a:endParaRPr>
          </a:p>
          <a:p>
            <a:pPr>
              <a:buFont typeface="Arial" charset="0"/>
              <a:buNone/>
            </a:pPr>
            <a:endParaRPr lang="en-US" altLang="zh-CN" sz="2500" dirty="0">
              <a:latin typeface="Arial" charset="0"/>
              <a:ea typeface="微软雅黑" pitchFamily="34" charset="-122"/>
              <a:sym typeface="Arial" charset="0"/>
            </a:endParaRPr>
          </a:p>
          <a:p>
            <a:pPr>
              <a:buFont typeface="Arial" charset="0"/>
              <a:buNone/>
            </a:pPr>
            <a:endParaRPr lang="en-US" altLang="zh-CN" sz="2500" dirty="0">
              <a:latin typeface="Arial" charset="0"/>
              <a:ea typeface="微软雅黑" pitchFamily="34" charset="-122"/>
              <a:sym typeface="Arial" charset="0"/>
            </a:endParaRPr>
          </a:p>
          <a:p>
            <a:pPr>
              <a:buFont typeface="Arial" charset="0"/>
              <a:buNone/>
            </a:pPr>
            <a:endParaRPr lang="zh-CN" altLang="en-US" sz="2500" dirty="0">
              <a:latin typeface="Arial" charset="0"/>
              <a:ea typeface="微软雅黑" pitchFamily="34" charset="-122"/>
              <a:sym typeface="Arial" charset="0"/>
            </a:endParaRPr>
          </a:p>
        </p:txBody>
      </p:sp>
    </p:spTree>
  </p:cSld>
  <p:clrMapOvr>
    <a:masterClrMapping/>
  </p:clrMapOvr>
  <p:transition spd="med">
    <p:pull/>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624114" cy="119017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cxnSp>
        <p:nvCxnSpPr>
          <p:cNvPr id="18" name="直接连接符 17"/>
          <p:cNvCxnSpPr/>
          <p:nvPr/>
        </p:nvCxnSpPr>
        <p:spPr>
          <a:xfrm>
            <a:off x="624114" y="543840"/>
            <a:ext cx="6154057"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文本框 3"/>
          <p:cNvSpPr txBox="1"/>
          <p:nvPr/>
        </p:nvSpPr>
        <p:spPr>
          <a:xfrm>
            <a:off x="134985" y="564783"/>
            <a:ext cx="4108817" cy="711092"/>
          </a:xfrm>
          <a:prstGeom prst="rect">
            <a:avLst/>
          </a:prstGeom>
          <a:noFill/>
        </p:spPr>
        <p:txBody>
          <a:bodyPr wrap="none" rtlCol="0">
            <a:spAutoFit/>
          </a:bodyPr>
          <a:lstStyle/>
          <a:p>
            <a:pPr lvl="1">
              <a:lnSpc>
                <a:spcPct val="150000"/>
              </a:lnSpc>
              <a:spcBef>
                <a:spcPts val="500"/>
              </a:spcBef>
            </a:pPr>
            <a:r>
              <a:rPr kumimoji="1" lang="zh-CN" altLang="en-US" sz="3000" b="1" dirty="0">
                <a:solidFill>
                  <a:srgbClr val="103154"/>
                </a:solidFill>
                <a:latin typeface="Arial" charset="0"/>
                <a:ea typeface="微软雅黑" pitchFamily="34" charset="-122"/>
                <a:sym typeface="Arial" charset="0"/>
              </a:rPr>
              <a:t>（五）应急救援预案</a:t>
            </a:r>
            <a:endParaRPr kumimoji="1" lang="en-US" altLang="zh-CN" sz="3000" b="1" dirty="0">
              <a:solidFill>
                <a:srgbClr val="103154"/>
              </a:solidFill>
              <a:latin typeface="Arial" charset="0"/>
              <a:ea typeface="微软雅黑" pitchFamily="34" charset="-122"/>
              <a:sym typeface="Arial" charset="0"/>
            </a:endParaRPr>
          </a:p>
        </p:txBody>
      </p:sp>
      <p:sp>
        <p:nvSpPr>
          <p:cNvPr id="7" name="内容占位符 2"/>
          <p:cNvSpPr txBox="1"/>
          <p:nvPr/>
        </p:nvSpPr>
        <p:spPr>
          <a:xfrm>
            <a:off x="1772331" y="1530126"/>
            <a:ext cx="7588250" cy="4391025"/>
          </a:xfrm>
          <a:prstGeom prst="rect">
            <a:avLst/>
          </a:prstGeom>
        </p:spPr>
        <p:txBody>
          <a:bodyPr vert="horz" wrap="square" lIns="91440" tIns="45720" rIns="91440" bIns="45720" anchor="t"/>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algn="just">
              <a:lnSpc>
                <a:spcPct val="150000"/>
              </a:lnSpc>
              <a:buFont typeface="Arial" charset="0"/>
              <a:buNone/>
            </a:pPr>
            <a:r>
              <a:rPr lang="zh-CN" altLang="en-US" sz="2500" b="1" dirty="0">
                <a:solidFill>
                  <a:srgbClr val="FF0000"/>
                </a:solidFill>
                <a:latin typeface="Arial" charset="0"/>
                <a:ea typeface="微软雅黑" pitchFamily="34" charset="-122"/>
                <a:sym typeface="Arial" charset="0"/>
              </a:rPr>
              <a:t>原则</a:t>
            </a:r>
            <a:r>
              <a:rPr lang="en-US" altLang="zh-CN" sz="2500" b="1" dirty="0">
                <a:solidFill>
                  <a:srgbClr val="FF0000"/>
                </a:solidFill>
                <a:latin typeface="Arial" charset="0"/>
                <a:ea typeface="微软雅黑" pitchFamily="34" charset="-122"/>
                <a:sym typeface="Arial" charset="0"/>
              </a:rPr>
              <a:t>:</a:t>
            </a:r>
            <a:r>
              <a:rPr lang="zh-CN" altLang="en-US" sz="2500" b="1" dirty="0">
                <a:solidFill>
                  <a:srgbClr val="FF0000"/>
                </a:solidFill>
                <a:latin typeface="Arial" charset="0"/>
                <a:ea typeface="微软雅黑" pitchFamily="34" charset="-122"/>
                <a:sym typeface="Arial" charset="0"/>
              </a:rPr>
              <a:t> </a:t>
            </a:r>
            <a:endParaRPr lang="en-US" altLang="zh-CN" sz="2500" b="1" dirty="0">
              <a:solidFill>
                <a:srgbClr val="FF0000"/>
              </a:solidFill>
              <a:latin typeface="Arial" charset="0"/>
              <a:ea typeface="微软雅黑" pitchFamily="34" charset="-122"/>
              <a:sym typeface="Arial" charset="0"/>
            </a:endParaRPr>
          </a:p>
          <a:p>
            <a:pPr marL="0" indent="0" algn="just">
              <a:lnSpc>
                <a:spcPct val="150000"/>
              </a:lnSpc>
              <a:buNone/>
            </a:pPr>
            <a:r>
              <a:rPr lang="en-US" altLang="zh-CN" sz="2500" dirty="0">
                <a:latin typeface="Arial" charset="0"/>
                <a:ea typeface="微软雅黑" pitchFamily="34" charset="-122"/>
                <a:sym typeface="Arial" charset="0"/>
              </a:rPr>
              <a:t>1.</a:t>
            </a:r>
            <a:r>
              <a:rPr lang="zh-CN" altLang="en-US" sz="2500" dirty="0">
                <a:latin typeface="Arial" charset="0"/>
                <a:ea typeface="微软雅黑" pitchFamily="34" charset="-122"/>
                <a:sym typeface="Arial" charset="0"/>
              </a:rPr>
              <a:t>一设施一案</a:t>
            </a:r>
            <a:r>
              <a:rPr lang="en-US" altLang="zh-CN" sz="2500" dirty="0">
                <a:latin typeface="Arial" charset="0"/>
                <a:ea typeface="微软雅黑" pitchFamily="34" charset="-122"/>
                <a:sym typeface="Arial" charset="0"/>
              </a:rPr>
              <a:t>,</a:t>
            </a:r>
            <a:r>
              <a:rPr lang="zh-CN" altLang="en-US" sz="2500" dirty="0">
                <a:latin typeface="Arial" charset="0"/>
                <a:ea typeface="微软雅黑" pitchFamily="34" charset="-122"/>
                <a:sym typeface="Arial" charset="0"/>
              </a:rPr>
              <a:t>每一危险设施都应有一个预案</a:t>
            </a:r>
            <a:r>
              <a:rPr lang="en-US" altLang="zh-CN" sz="2500" dirty="0">
                <a:latin typeface="Arial" charset="0"/>
                <a:ea typeface="微软雅黑" pitchFamily="34" charset="-122"/>
                <a:sym typeface="Arial" charset="0"/>
              </a:rPr>
              <a:t>;</a:t>
            </a:r>
          </a:p>
          <a:p>
            <a:pPr marL="0" indent="0" algn="just">
              <a:lnSpc>
                <a:spcPct val="150000"/>
              </a:lnSpc>
              <a:buNone/>
            </a:pPr>
            <a:r>
              <a:rPr lang="en-US" altLang="zh-CN" sz="2500" dirty="0">
                <a:latin typeface="Arial" charset="0"/>
                <a:ea typeface="微软雅黑" pitchFamily="34" charset="-122"/>
                <a:sym typeface="Arial" charset="0"/>
              </a:rPr>
              <a:t>2.</a:t>
            </a:r>
            <a:r>
              <a:rPr lang="zh-CN" altLang="en-US" sz="2500" dirty="0">
                <a:latin typeface="Arial" charset="0"/>
                <a:ea typeface="微软雅黑" pitchFamily="34" charset="-122"/>
                <a:sym typeface="Arial" charset="0"/>
              </a:rPr>
              <a:t>资源保证；</a:t>
            </a:r>
            <a:endParaRPr lang="en-US" altLang="zh-CN" sz="2500" dirty="0">
              <a:latin typeface="Arial" charset="0"/>
              <a:ea typeface="微软雅黑" pitchFamily="34" charset="-122"/>
              <a:sym typeface="Arial" charset="0"/>
            </a:endParaRPr>
          </a:p>
          <a:p>
            <a:pPr marL="0" indent="0" algn="just">
              <a:lnSpc>
                <a:spcPct val="150000"/>
              </a:lnSpc>
              <a:buNone/>
            </a:pPr>
            <a:r>
              <a:rPr lang="en-US" altLang="zh-CN" sz="2500" dirty="0">
                <a:latin typeface="Arial" charset="0"/>
                <a:ea typeface="微软雅黑" pitchFamily="34" charset="-122"/>
                <a:sym typeface="Arial" charset="0"/>
              </a:rPr>
              <a:t>3.</a:t>
            </a:r>
            <a:r>
              <a:rPr lang="zh-CN" altLang="en-US" sz="2500" dirty="0">
                <a:latin typeface="Arial" charset="0"/>
                <a:ea typeface="微软雅黑" pitchFamily="34" charset="-122"/>
                <a:sym typeface="Arial" charset="0"/>
              </a:rPr>
              <a:t>定期演习；</a:t>
            </a:r>
            <a:endParaRPr lang="en-US" altLang="zh-CN" sz="2500" dirty="0">
              <a:latin typeface="Arial" charset="0"/>
              <a:ea typeface="微软雅黑" pitchFamily="34" charset="-122"/>
              <a:sym typeface="Arial" charset="0"/>
            </a:endParaRPr>
          </a:p>
          <a:p>
            <a:pPr marL="0" indent="0" algn="just">
              <a:lnSpc>
                <a:spcPct val="150000"/>
              </a:lnSpc>
              <a:buNone/>
            </a:pPr>
            <a:r>
              <a:rPr lang="en-US" altLang="zh-CN" sz="2500" dirty="0">
                <a:latin typeface="Arial" charset="0"/>
                <a:ea typeface="微软雅黑" pitchFamily="34" charset="-122"/>
                <a:sym typeface="Arial" charset="0"/>
              </a:rPr>
              <a:t>4.</a:t>
            </a:r>
            <a:r>
              <a:rPr lang="zh-CN" altLang="en-US" sz="2500" dirty="0">
                <a:latin typeface="Arial" charset="0"/>
                <a:ea typeface="微软雅黑" pitchFamily="34" charset="-122"/>
                <a:sym typeface="Arial" charset="0"/>
              </a:rPr>
              <a:t>宣传培训</a:t>
            </a:r>
            <a:r>
              <a:rPr lang="en-US" altLang="zh-CN" sz="2500" dirty="0">
                <a:latin typeface="Arial" charset="0"/>
                <a:ea typeface="微软雅黑" pitchFamily="34" charset="-122"/>
                <a:sym typeface="Arial" charset="0"/>
              </a:rPr>
              <a:t>,</a:t>
            </a:r>
            <a:r>
              <a:rPr lang="zh-CN" altLang="en-US" sz="2500" dirty="0">
                <a:latin typeface="Arial" charset="0"/>
                <a:ea typeface="微软雅黑" pitchFamily="34" charset="-122"/>
                <a:sym typeface="Arial" charset="0"/>
              </a:rPr>
              <a:t>确保现场人员和应急机构人员都掌握。</a:t>
            </a:r>
          </a:p>
          <a:p>
            <a:endParaRPr lang="en-US" altLang="zh-CN" sz="2500" dirty="0">
              <a:latin typeface="Arial" charset="0"/>
              <a:ea typeface="微软雅黑" pitchFamily="34" charset="-122"/>
              <a:sym typeface="Arial" charset="0"/>
            </a:endParaRPr>
          </a:p>
        </p:txBody>
      </p:sp>
    </p:spTree>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70456" y="2021235"/>
            <a:ext cx="3781776" cy="1728487"/>
          </a:xfrm>
          <a:prstGeom prst="rect">
            <a:avLst/>
          </a:prstGeom>
        </p:spPr>
        <p:txBody>
          <a:bodyPr wrap="square">
            <a:spAutoFit/>
          </a:bodyPr>
          <a:lstStyle/>
          <a:p>
            <a:pPr lvl="0" algn="ctr" eaLnBrk="0" hangingPunct="0">
              <a:lnSpc>
                <a:spcPct val="200000"/>
              </a:lnSpc>
            </a:pPr>
            <a:r>
              <a:rPr kumimoji="1" lang="zh-CN" altLang="en-US" sz="2400" b="1" dirty="0">
                <a:solidFill>
                  <a:schemeClr val="bg1"/>
                </a:solidFill>
                <a:latin typeface="Arial" charset="0"/>
                <a:ea typeface="微软雅黑" pitchFamily="34" charset="-122"/>
                <a:sym typeface="Arial" charset="0"/>
              </a:rPr>
              <a:t>第一部分</a:t>
            </a:r>
            <a:endParaRPr kumimoji="1" lang="en-US" altLang="zh-CN" sz="2400" b="1" dirty="0">
              <a:solidFill>
                <a:schemeClr val="bg1"/>
              </a:solidFill>
              <a:latin typeface="Arial" charset="0"/>
              <a:ea typeface="微软雅黑" pitchFamily="34" charset="-122"/>
              <a:sym typeface="Arial" charset="0"/>
            </a:endParaRPr>
          </a:p>
          <a:p>
            <a:pPr lvl="0" algn="ctr" eaLnBrk="0" hangingPunct="0">
              <a:lnSpc>
                <a:spcPct val="200000"/>
              </a:lnSpc>
            </a:pPr>
            <a:r>
              <a:rPr kumimoji="1" lang="zh-CN" altLang="en-US" sz="3400" b="1" dirty="0">
                <a:solidFill>
                  <a:schemeClr val="bg1"/>
                </a:solidFill>
                <a:latin typeface="Arial" charset="0"/>
                <a:ea typeface="微软雅黑" pitchFamily="34" charset="-122"/>
                <a:sym typeface="Arial" charset="0"/>
              </a:rPr>
              <a:t>职业卫生管理体系</a:t>
            </a:r>
          </a:p>
        </p:txBody>
      </p:sp>
    </p:spTree>
  </p:cSld>
  <p:clrMapOvr>
    <a:masterClrMapping/>
  </p:clrMapOvr>
  <p:transition spd="med">
    <p:pull/>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624114" cy="119017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cxnSp>
        <p:nvCxnSpPr>
          <p:cNvPr id="18" name="直接连接符 17"/>
          <p:cNvCxnSpPr/>
          <p:nvPr/>
        </p:nvCxnSpPr>
        <p:spPr>
          <a:xfrm>
            <a:off x="624114" y="543840"/>
            <a:ext cx="6154057"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文本框 3"/>
          <p:cNvSpPr txBox="1"/>
          <p:nvPr/>
        </p:nvSpPr>
        <p:spPr>
          <a:xfrm>
            <a:off x="134985" y="564783"/>
            <a:ext cx="4108817" cy="711092"/>
          </a:xfrm>
          <a:prstGeom prst="rect">
            <a:avLst/>
          </a:prstGeom>
          <a:noFill/>
        </p:spPr>
        <p:txBody>
          <a:bodyPr wrap="none" rtlCol="0">
            <a:spAutoFit/>
          </a:bodyPr>
          <a:lstStyle/>
          <a:p>
            <a:pPr lvl="1">
              <a:lnSpc>
                <a:spcPct val="150000"/>
              </a:lnSpc>
              <a:spcBef>
                <a:spcPts val="500"/>
              </a:spcBef>
            </a:pPr>
            <a:r>
              <a:rPr kumimoji="1" lang="zh-CN" altLang="en-US" sz="3000" b="1" dirty="0">
                <a:solidFill>
                  <a:srgbClr val="103154"/>
                </a:solidFill>
                <a:latin typeface="Arial" charset="0"/>
                <a:ea typeface="微软雅黑" pitchFamily="34" charset="-122"/>
                <a:sym typeface="Arial" charset="0"/>
              </a:rPr>
              <a:t>（五）应急救援预案</a:t>
            </a:r>
            <a:endParaRPr kumimoji="1" lang="en-US" altLang="zh-CN" sz="3000" b="1" dirty="0">
              <a:solidFill>
                <a:srgbClr val="103154"/>
              </a:solidFill>
              <a:latin typeface="Arial" charset="0"/>
              <a:ea typeface="微软雅黑" pitchFamily="34" charset="-122"/>
              <a:sym typeface="Arial" charset="0"/>
            </a:endParaRPr>
          </a:p>
        </p:txBody>
      </p:sp>
      <p:sp>
        <p:nvSpPr>
          <p:cNvPr id="5" name="内容占位符 2"/>
          <p:cNvSpPr txBox="1"/>
          <p:nvPr/>
        </p:nvSpPr>
        <p:spPr>
          <a:xfrm>
            <a:off x="1596344" y="1556204"/>
            <a:ext cx="9666741" cy="4830081"/>
          </a:xfrm>
          <a:prstGeom prst="rect">
            <a:avLst/>
          </a:prstGeom>
        </p:spPr>
        <p:txBody>
          <a:bodyPr vert="horz" wrap="square" lIns="91440" tIns="45720" rIns="91440" bIns="45720" anchor="t"/>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marL="0" indent="0">
              <a:lnSpc>
                <a:spcPct val="150000"/>
              </a:lnSpc>
              <a:buNone/>
            </a:pPr>
            <a:r>
              <a:rPr lang="zh-CN" altLang="zh-CN" sz="2500" b="1" dirty="0">
                <a:solidFill>
                  <a:srgbClr val="0070C0"/>
                </a:solidFill>
                <a:latin typeface="Arial" charset="0"/>
                <a:ea typeface="微软雅黑" pitchFamily="34" charset="-122"/>
                <a:sym typeface="Arial" charset="0"/>
              </a:rPr>
              <a:t>职业危害事故应急救援预案的主要内容</a:t>
            </a:r>
            <a:r>
              <a:rPr lang="zh-CN" altLang="en-US" sz="2500" b="1" dirty="0">
                <a:solidFill>
                  <a:srgbClr val="0070C0"/>
                </a:solidFill>
                <a:latin typeface="Arial" charset="0"/>
                <a:ea typeface="微软雅黑" pitchFamily="34" charset="-122"/>
                <a:sym typeface="Arial" charset="0"/>
              </a:rPr>
              <a:t>：</a:t>
            </a:r>
            <a:endParaRPr lang="en-US" altLang="zh-CN" sz="2500" b="1" dirty="0">
              <a:solidFill>
                <a:srgbClr val="0070C0"/>
              </a:solidFill>
              <a:latin typeface="Arial" charset="0"/>
              <a:ea typeface="微软雅黑" pitchFamily="34" charset="-122"/>
              <a:sym typeface="Arial" charset="0"/>
            </a:endParaRPr>
          </a:p>
          <a:p>
            <a:pPr>
              <a:lnSpc>
                <a:spcPct val="150000"/>
              </a:lnSpc>
              <a:buFont typeface="Wingdings" charset="2"/>
              <a:buChar char="Ø"/>
            </a:pPr>
            <a:r>
              <a:rPr lang="zh-CN" altLang="zh-CN" sz="2500" dirty="0">
                <a:latin typeface="Arial" charset="0"/>
                <a:ea typeface="微软雅黑" pitchFamily="34" charset="-122"/>
                <a:sym typeface="Arial" charset="0"/>
              </a:rPr>
              <a:t>危害识别与风险评价</a:t>
            </a:r>
            <a:endParaRPr lang="en-US" altLang="zh-CN" sz="2500" dirty="0">
              <a:latin typeface="Arial" charset="0"/>
              <a:ea typeface="微软雅黑" pitchFamily="34" charset="-122"/>
              <a:sym typeface="Arial" charset="0"/>
            </a:endParaRPr>
          </a:p>
          <a:p>
            <a:pPr>
              <a:lnSpc>
                <a:spcPct val="150000"/>
              </a:lnSpc>
              <a:buFont typeface="Wingdings" charset="2"/>
              <a:buChar char="Ø"/>
            </a:pPr>
            <a:r>
              <a:rPr lang="zh-CN" altLang="zh-CN" sz="2500" dirty="0">
                <a:latin typeface="Arial" charset="0"/>
                <a:ea typeface="微软雅黑" pitchFamily="34" charset="-122"/>
                <a:sym typeface="Arial" charset="0"/>
              </a:rPr>
              <a:t>针对职业危害事故的日常防范措施</a:t>
            </a:r>
          </a:p>
          <a:p>
            <a:pPr>
              <a:lnSpc>
                <a:spcPct val="150000"/>
              </a:lnSpc>
            </a:pPr>
            <a:r>
              <a:rPr lang="zh-CN" altLang="zh-CN" sz="2000" dirty="0">
                <a:solidFill>
                  <a:srgbClr val="0070C0"/>
                </a:solidFill>
                <a:latin typeface="Arial" charset="0"/>
                <a:ea typeface="微软雅黑" pitchFamily="34" charset="-122"/>
                <a:sym typeface="Arial" charset="0"/>
              </a:rPr>
              <a:t>宣传</a:t>
            </a:r>
            <a:r>
              <a:rPr lang="zh-CN" altLang="en-US" sz="2000" dirty="0">
                <a:solidFill>
                  <a:srgbClr val="0070C0"/>
                </a:solidFill>
                <a:latin typeface="Arial" charset="0"/>
                <a:ea typeface="微软雅黑" pitchFamily="34" charset="-122"/>
                <a:sym typeface="Arial" charset="0"/>
              </a:rPr>
              <a:t>培训</a:t>
            </a:r>
            <a:r>
              <a:rPr lang="zh-CN" altLang="zh-CN" sz="2000" dirty="0">
                <a:solidFill>
                  <a:srgbClr val="0070C0"/>
                </a:solidFill>
                <a:latin typeface="Arial" charset="0"/>
                <a:ea typeface="微软雅黑" pitchFamily="34" charset="-122"/>
                <a:sym typeface="Arial" charset="0"/>
              </a:rPr>
              <a:t>，</a:t>
            </a:r>
            <a:r>
              <a:rPr lang="zh-CN" altLang="en-US" sz="2000" dirty="0">
                <a:solidFill>
                  <a:srgbClr val="0070C0"/>
                </a:solidFill>
                <a:latin typeface="Arial" charset="0"/>
                <a:ea typeface="微软雅黑" pitchFamily="34" charset="-122"/>
                <a:sym typeface="Arial" charset="0"/>
              </a:rPr>
              <a:t>自我</a:t>
            </a:r>
            <a:r>
              <a:rPr lang="zh-CN" altLang="zh-CN" sz="2000" dirty="0">
                <a:solidFill>
                  <a:srgbClr val="0070C0"/>
                </a:solidFill>
                <a:latin typeface="Arial" charset="0"/>
                <a:ea typeface="微软雅黑" pitchFamily="34" charset="-122"/>
                <a:sym typeface="Arial" charset="0"/>
              </a:rPr>
              <a:t>保护，发生职业危害应当如何应对，</a:t>
            </a:r>
            <a:r>
              <a:rPr lang="zh-CN" altLang="en-US" sz="2000" dirty="0">
                <a:solidFill>
                  <a:srgbClr val="0070C0"/>
                </a:solidFill>
                <a:latin typeface="Arial" charset="0"/>
                <a:ea typeface="微软雅黑" pitchFamily="34" charset="-122"/>
                <a:sym typeface="Arial" charset="0"/>
              </a:rPr>
              <a:t>各种救援设施的使用。</a:t>
            </a:r>
            <a:endParaRPr lang="en-US" altLang="zh-CN" sz="2000" dirty="0">
              <a:solidFill>
                <a:srgbClr val="0070C0"/>
              </a:solidFill>
              <a:latin typeface="Arial" charset="0"/>
              <a:ea typeface="微软雅黑" pitchFamily="34" charset="-122"/>
              <a:sym typeface="Arial" charset="0"/>
            </a:endParaRPr>
          </a:p>
          <a:p>
            <a:pPr>
              <a:lnSpc>
                <a:spcPct val="150000"/>
              </a:lnSpc>
              <a:buFont typeface="Wingdings" charset="2"/>
              <a:buChar char="Ø"/>
            </a:pPr>
            <a:r>
              <a:rPr lang="zh-CN" altLang="zh-CN" sz="2500" dirty="0">
                <a:latin typeface="Arial" charset="0"/>
                <a:ea typeface="微软雅黑" pitchFamily="34" charset="-122"/>
                <a:sym typeface="Arial" charset="0"/>
              </a:rPr>
              <a:t>现场应急救援和演练</a:t>
            </a:r>
          </a:p>
          <a:p>
            <a:pPr>
              <a:lnSpc>
                <a:spcPct val="150000"/>
              </a:lnSpc>
            </a:pPr>
            <a:r>
              <a:rPr lang="zh-CN" altLang="en-US" sz="2000" dirty="0">
                <a:solidFill>
                  <a:srgbClr val="0070C0"/>
                </a:solidFill>
                <a:latin typeface="Arial" charset="0"/>
                <a:ea typeface="微软雅黑" pitchFamily="34" charset="-122"/>
                <a:sym typeface="Arial" charset="0"/>
              </a:rPr>
              <a:t>定期进行。</a:t>
            </a:r>
            <a:endParaRPr lang="zh-CN" altLang="zh-CN" sz="2000" dirty="0">
              <a:solidFill>
                <a:srgbClr val="0070C0"/>
              </a:solidFill>
              <a:latin typeface="Arial" charset="0"/>
              <a:ea typeface="微软雅黑" pitchFamily="34" charset="-122"/>
              <a:sym typeface="Arial" charset="0"/>
            </a:endParaRPr>
          </a:p>
          <a:p>
            <a:endParaRPr lang="zh-CN" altLang="en-US" sz="2500" dirty="0">
              <a:latin typeface="Arial" charset="0"/>
              <a:ea typeface="微软雅黑" pitchFamily="34" charset="-122"/>
              <a:sym typeface="Arial" charset="0"/>
            </a:endParaRPr>
          </a:p>
        </p:txBody>
      </p:sp>
    </p:spTree>
  </p:cSld>
  <p:clrMapOvr>
    <a:masterClrMapping/>
  </p:clrMapOvr>
  <p:transition spd="med">
    <p:pull/>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624114" cy="119017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cxnSp>
        <p:nvCxnSpPr>
          <p:cNvPr id="18" name="直接连接符 17"/>
          <p:cNvCxnSpPr/>
          <p:nvPr/>
        </p:nvCxnSpPr>
        <p:spPr>
          <a:xfrm>
            <a:off x="624114" y="543840"/>
            <a:ext cx="6154057"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文本框 3"/>
          <p:cNvSpPr txBox="1"/>
          <p:nvPr/>
        </p:nvSpPr>
        <p:spPr>
          <a:xfrm>
            <a:off x="134985" y="564783"/>
            <a:ext cx="4108817" cy="711092"/>
          </a:xfrm>
          <a:prstGeom prst="rect">
            <a:avLst/>
          </a:prstGeom>
          <a:noFill/>
        </p:spPr>
        <p:txBody>
          <a:bodyPr wrap="none" rtlCol="0">
            <a:spAutoFit/>
          </a:bodyPr>
          <a:lstStyle/>
          <a:p>
            <a:pPr lvl="1">
              <a:lnSpc>
                <a:spcPct val="150000"/>
              </a:lnSpc>
              <a:spcBef>
                <a:spcPts val="500"/>
              </a:spcBef>
            </a:pPr>
            <a:r>
              <a:rPr kumimoji="1" lang="zh-CN" altLang="en-US" sz="3000" b="1" dirty="0">
                <a:solidFill>
                  <a:srgbClr val="103154"/>
                </a:solidFill>
                <a:latin typeface="Arial" charset="0"/>
                <a:ea typeface="微软雅黑" pitchFamily="34" charset="-122"/>
                <a:sym typeface="Arial" charset="0"/>
              </a:rPr>
              <a:t>（五）应急救援预案</a:t>
            </a:r>
            <a:endParaRPr kumimoji="1" lang="en-US" altLang="zh-CN" sz="3000" b="1" dirty="0">
              <a:solidFill>
                <a:srgbClr val="103154"/>
              </a:solidFill>
              <a:latin typeface="Arial" charset="0"/>
              <a:ea typeface="微软雅黑" pitchFamily="34" charset="-122"/>
              <a:sym typeface="Arial" charset="0"/>
            </a:endParaRPr>
          </a:p>
        </p:txBody>
      </p:sp>
      <p:sp>
        <p:nvSpPr>
          <p:cNvPr id="5" name="内容占位符 2"/>
          <p:cNvSpPr txBox="1"/>
          <p:nvPr/>
        </p:nvSpPr>
        <p:spPr>
          <a:xfrm>
            <a:off x="1093110" y="1499965"/>
            <a:ext cx="10184489" cy="4081463"/>
          </a:xfrm>
          <a:prstGeom prst="rect">
            <a:avLst/>
          </a:prstGeom>
        </p:spPr>
        <p:txBody>
          <a:bodyPr vert="horz" wrap="square" lIns="91440" tIns="45720" rIns="91440" bIns="45720" anchor="t"/>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marL="0" indent="0">
              <a:lnSpc>
                <a:spcPct val="150000"/>
              </a:lnSpc>
              <a:buNone/>
            </a:pPr>
            <a:r>
              <a:rPr lang="en-US" altLang="zh-CN" sz="2500" b="1" dirty="0">
                <a:latin typeface="Arial" charset="0"/>
                <a:ea typeface="微软雅黑" pitchFamily="34" charset="-122"/>
                <a:sym typeface="Arial" charset="0"/>
              </a:rPr>
              <a:t>47</a:t>
            </a:r>
            <a:r>
              <a:rPr lang="zh-CN" altLang="en-US" sz="2500" b="1" dirty="0">
                <a:latin typeface="Arial" charset="0"/>
                <a:ea typeface="微软雅黑" pitchFamily="34" charset="-122"/>
                <a:sym typeface="Arial" charset="0"/>
              </a:rPr>
              <a:t>号令要求</a:t>
            </a:r>
            <a:endParaRPr lang="en-US" altLang="zh-CN" sz="2500" b="1" dirty="0">
              <a:latin typeface="Arial" charset="0"/>
              <a:ea typeface="微软雅黑" pitchFamily="34" charset="-122"/>
              <a:sym typeface="Arial" charset="0"/>
            </a:endParaRPr>
          </a:p>
          <a:p>
            <a:pPr lvl="1">
              <a:lnSpc>
                <a:spcPct val="150000"/>
              </a:lnSpc>
              <a:buFont typeface="Wingdings" charset="2"/>
              <a:buChar char="Ø"/>
            </a:pPr>
            <a:r>
              <a:rPr lang="zh-CN" altLang="en-US" sz="2200" dirty="0">
                <a:latin typeface="Arial" charset="0"/>
                <a:ea typeface="微软雅黑" pitchFamily="34" charset="-122"/>
                <a:sym typeface="Arial" charset="0"/>
              </a:rPr>
              <a:t>在可能发生急性职业损伤的有毒、有害工作场所，用人单位应当设置报警装置，配置现场急救用品、冲洗设备、应急撤离通道和必要的泄险区。</a:t>
            </a:r>
          </a:p>
          <a:p>
            <a:pPr lvl="1">
              <a:lnSpc>
                <a:spcPct val="150000"/>
              </a:lnSpc>
              <a:buFont typeface="Wingdings" charset="2"/>
              <a:buChar char="Ø"/>
            </a:pPr>
            <a:r>
              <a:rPr lang="zh-CN" altLang="en-US" sz="2200" dirty="0">
                <a:latin typeface="Arial" charset="0"/>
                <a:ea typeface="微软雅黑" pitchFamily="34" charset="-122"/>
                <a:sym typeface="Arial" charset="0"/>
              </a:rPr>
              <a:t>现场急救用品、冲洗设备等应当设在可能发生急性职业损伤的工作场所或者临近地点，并在醒目位置设置清晰的标识。</a:t>
            </a:r>
          </a:p>
          <a:p>
            <a:pPr lvl="1">
              <a:lnSpc>
                <a:spcPct val="150000"/>
              </a:lnSpc>
              <a:buFont typeface="Wingdings" charset="2"/>
              <a:buChar char="Ø"/>
            </a:pPr>
            <a:r>
              <a:rPr lang="zh-CN" altLang="en-US" sz="2200" dirty="0">
                <a:latin typeface="Arial" charset="0"/>
                <a:ea typeface="微软雅黑" pitchFamily="34" charset="-122"/>
                <a:sym typeface="Arial" charset="0"/>
              </a:rPr>
              <a:t>在可能突然泄漏或者逸出大量有害物质的密闭或者半密闭工作场所，除遵守本条第一款、第二款规定外，用人单位还应当安装事故通风装置以及与事故排风系统相连锁的泄漏报警装置。</a:t>
            </a:r>
          </a:p>
          <a:p>
            <a:pPr>
              <a:buFont typeface="Arial" charset="0"/>
              <a:buNone/>
            </a:pPr>
            <a:endParaRPr lang="en-US" altLang="zh-CN" sz="2200" dirty="0">
              <a:latin typeface="Arial" charset="0"/>
              <a:ea typeface="微软雅黑" pitchFamily="34" charset="-122"/>
              <a:sym typeface="Arial" charset="0"/>
            </a:endParaRPr>
          </a:p>
        </p:txBody>
      </p:sp>
    </p:spTree>
  </p:cSld>
  <p:clrMapOvr>
    <a:masterClrMapping/>
  </p:clrMapOvr>
  <p:transition spd="med">
    <p:pull/>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624114" cy="119017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cxnSp>
        <p:nvCxnSpPr>
          <p:cNvPr id="18" name="直接连接符 17"/>
          <p:cNvCxnSpPr/>
          <p:nvPr/>
        </p:nvCxnSpPr>
        <p:spPr>
          <a:xfrm>
            <a:off x="624114" y="543840"/>
            <a:ext cx="6154057"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文本框 3"/>
          <p:cNvSpPr txBox="1"/>
          <p:nvPr/>
        </p:nvSpPr>
        <p:spPr>
          <a:xfrm>
            <a:off x="120471" y="564783"/>
            <a:ext cx="4108817" cy="711092"/>
          </a:xfrm>
          <a:prstGeom prst="rect">
            <a:avLst/>
          </a:prstGeom>
          <a:noFill/>
        </p:spPr>
        <p:txBody>
          <a:bodyPr wrap="none" rtlCol="0">
            <a:spAutoFit/>
          </a:bodyPr>
          <a:lstStyle/>
          <a:p>
            <a:pPr lvl="1">
              <a:lnSpc>
                <a:spcPct val="150000"/>
              </a:lnSpc>
              <a:spcBef>
                <a:spcPts val="500"/>
              </a:spcBef>
            </a:pPr>
            <a:r>
              <a:rPr kumimoji="1" lang="zh-CN" altLang="en-US" sz="3000" b="1" dirty="0">
                <a:solidFill>
                  <a:srgbClr val="103154"/>
                </a:solidFill>
                <a:latin typeface="Arial" charset="0"/>
                <a:ea typeface="微软雅黑" pitchFamily="34" charset="-122"/>
                <a:sym typeface="Arial" charset="0"/>
              </a:rPr>
              <a:t>（五）应急救援预案</a:t>
            </a:r>
            <a:endParaRPr kumimoji="1" lang="en-US" altLang="zh-CN" sz="3000" b="1" dirty="0">
              <a:solidFill>
                <a:srgbClr val="103154"/>
              </a:solidFill>
              <a:latin typeface="Arial" charset="0"/>
              <a:ea typeface="微软雅黑" pitchFamily="34" charset="-122"/>
              <a:sym typeface="Arial" charset="0"/>
            </a:endParaRPr>
          </a:p>
        </p:txBody>
      </p:sp>
      <p:sp>
        <p:nvSpPr>
          <p:cNvPr id="5" name="内容占位符 2"/>
          <p:cNvSpPr txBox="1"/>
          <p:nvPr/>
        </p:nvSpPr>
        <p:spPr>
          <a:xfrm>
            <a:off x="493500" y="1374322"/>
            <a:ext cx="10987299" cy="4081463"/>
          </a:xfrm>
          <a:prstGeom prst="rect">
            <a:avLst/>
          </a:prstGeom>
        </p:spPr>
        <p:txBody>
          <a:bodyPr vert="horz" wrap="square" lIns="91440" tIns="45720" rIns="91440" bIns="45720" anchor="t"/>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marL="0" indent="0" algn="ctr">
              <a:lnSpc>
                <a:spcPct val="150000"/>
              </a:lnSpc>
              <a:buNone/>
            </a:pPr>
            <a:r>
              <a:rPr lang="en-US" altLang="zh-CN" sz="2500" b="1" dirty="0">
                <a:solidFill>
                  <a:srgbClr val="0070C0"/>
                </a:solidFill>
                <a:latin typeface="Arial" charset="0"/>
                <a:ea typeface="微软雅黑" pitchFamily="34" charset="-122"/>
                <a:sym typeface="Arial" charset="0"/>
              </a:rPr>
              <a:t>《</a:t>
            </a:r>
            <a:r>
              <a:rPr lang="zh-CN" altLang="en-US" sz="2500" b="1" dirty="0">
                <a:solidFill>
                  <a:srgbClr val="0070C0"/>
                </a:solidFill>
                <a:latin typeface="Arial" charset="0"/>
                <a:ea typeface="微软雅黑" pitchFamily="34" charset="-122"/>
                <a:sym typeface="Arial" charset="0"/>
              </a:rPr>
              <a:t>工作场所防止职业中毒卫生工程防护措施规范</a:t>
            </a:r>
            <a:r>
              <a:rPr lang="en-US" altLang="zh-CN" sz="2500" b="1" dirty="0">
                <a:solidFill>
                  <a:srgbClr val="0070C0"/>
                </a:solidFill>
                <a:latin typeface="Arial" charset="0"/>
                <a:ea typeface="微软雅黑" pitchFamily="34" charset="-122"/>
                <a:sym typeface="Arial" charset="0"/>
              </a:rPr>
              <a:t>》GBZ/T194</a:t>
            </a:r>
          </a:p>
          <a:p>
            <a:pPr lvl="1">
              <a:lnSpc>
                <a:spcPct val="150000"/>
              </a:lnSpc>
              <a:buFont typeface="Wingdings" charset="2"/>
              <a:buChar char="Ø"/>
            </a:pPr>
            <a:r>
              <a:rPr lang="zh-CN" altLang="en-US" sz="2200" dirty="0">
                <a:latin typeface="Arial" charset="0"/>
                <a:ea typeface="微软雅黑" pitchFamily="34" charset="-122"/>
                <a:sym typeface="Arial" charset="0"/>
              </a:rPr>
              <a:t>凡产生一氧化碳的工业作业场所，应经常测定空气中一氧化碳的浓度，并安装一氧化碳警报器。</a:t>
            </a:r>
            <a:endParaRPr lang="en-US" altLang="zh-CN" sz="2200" dirty="0">
              <a:latin typeface="Arial" charset="0"/>
              <a:ea typeface="微软雅黑" pitchFamily="34" charset="-122"/>
              <a:sym typeface="Arial" charset="0"/>
            </a:endParaRPr>
          </a:p>
          <a:p>
            <a:pPr lvl="1">
              <a:lnSpc>
                <a:spcPct val="150000"/>
              </a:lnSpc>
              <a:buFont typeface="Wingdings" charset="2"/>
              <a:buChar char="Ø"/>
            </a:pPr>
            <a:r>
              <a:rPr lang="zh-CN" altLang="en-US" sz="2200" dirty="0">
                <a:latin typeface="Arial" charset="0"/>
                <a:ea typeface="微软雅黑" pitchFamily="34" charset="-122"/>
                <a:sym typeface="Arial" charset="0"/>
              </a:rPr>
              <a:t>强酸、强碱作业者应着耐酸、耐碱工作服；接触有毒粉尘者应穿防尘工作服；接触局部作用强或经皮中毒危险性大的物质，应戴相应质地的防护手套；接触经皮肤进入能力强的化学物者，除工作服外尚应穿衬衣。</a:t>
            </a:r>
            <a:endParaRPr lang="en-US" altLang="zh-CN" sz="2200" dirty="0">
              <a:latin typeface="Arial" charset="0"/>
              <a:ea typeface="微软雅黑" pitchFamily="34" charset="-122"/>
              <a:sym typeface="Arial" charset="0"/>
            </a:endParaRPr>
          </a:p>
          <a:p>
            <a:pPr lvl="1">
              <a:lnSpc>
                <a:spcPct val="150000"/>
              </a:lnSpc>
              <a:buFont typeface="Wingdings" charset="2"/>
              <a:buChar char="Ø"/>
            </a:pPr>
            <a:r>
              <a:rPr lang="zh-CN" altLang="en-US" sz="2200" dirty="0">
                <a:latin typeface="Arial" charset="0"/>
                <a:ea typeface="微软雅黑" pitchFamily="34" charset="-122"/>
                <a:sym typeface="Arial" charset="0"/>
              </a:rPr>
              <a:t>生产过程中可能发生化学性灼伤及经皮肤吸收引起急性中毒事故的作业场所，应设置清洁供水设备，对有溅入眼内引起化学性眼炎或灼伤的可能的作业场所，应设淋浴、洗眼的设备。</a:t>
            </a:r>
            <a:endParaRPr lang="en-US" altLang="zh-CN" sz="2200" dirty="0">
              <a:latin typeface="Arial" charset="0"/>
              <a:ea typeface="微软雅黑" pitchFamily="34" charset="-122"/>
              <a:sym typeface="Arial" charset="0"/>
            </a:endParaRPr>
          </a:p>
        </p:txBody>
      </p:sp>
    </p:spTree>
  </p:cSld>
  <p:clrMapOvr>
    <a:masterClrMapping/>
  </p:clrMapOvr>
  <p:transition spd="med">
    <p:pull/>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624114" cy="119017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cxnSp>
        <p:nvCxnSpPr>
          <p:cNvPr id="18" name="直接连接符 17"/>
          <p:cNvCxnSpPr/>
          <p:nvPr/>
        </p:nvCxnSpPr>
        <p:spPr>
          <a:xfrm>
            <a:off x="624114" y="543840"/>
            <a:ext cx="6154057"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文本框 3"/>
          <p:cNvSpPr txBox="1"/>
          <p:nvPr/>
        </p:nvSpPr>
        <p:spPr>
          <a:xfrm>
            <a:off x="134985" y="564783"/>
            <a:ext cx="4108817" cy="711092"/>
          </a:xfrm>
          <a:prstGeom prst="rect">
            <a:avLst/>
          </a:prstGeom>
          <a:noFill/>
        </p:spPr>
        <p:txBody>
          <a:bodyPr wrap="none" rtlCol="0">
            <a:spAutoFit/>
          </a:bodyPr>
          <a:lstStyle/>
          <a:p>
            <a:pPr lvl="1">
              <a:lnSpc>
                <a:spcPct val="150000"/>
              </a:lnSpc>
              <a:spcBef>
                <a:spcPts val="500"/>
              </a:spcBef>
            </a:pPr>
            <a:r>
              <a:rPr kumimoji="1" lang="zh-CN" altLang="en-US" sz="3000" b="1" dirty="0">
                <a:solidFill>
                  <a:srgbClr val="103154"/>
                </a:solidFill>
                <a:latin typeface="Arial" charset="0"/>
                <a:ea typeface="微软雅黑" pitchFamily="34" charset="-122"/>
                <a:sym typeface="Arial" charset="0"/>
              </a:rPr>
              <a:t>（五）应急救援预案</a:t>
            </a:r>
            <a:endParaRPr kumimoji="1" lang="en-US" altLang="zh-CN" sz="3000" b="1" dirty="0">
              <a:solidFill>
                <a:srgbClr val="103154"/>
              </a:solidFill>
              <a:latin typeface="Arial" charset="0"/>
              <a:ea typeface="微软雅黑" pitchFamily="34" charset="-122"/>
              <a:sym typeface="Arial" charset="0"/>
            </a:endParaRPr>
          </a:p>
        </p:txBody>
      </p:sp>
      <p:sp>
        <p:nvSpPr>
          <p:cNvPr id="5" name="内容占位符 2"/>
          <p:cNvSpPr txBox="1"/>
          <p:nvPr/>
        </p:nvSpPr>
        <p:spPr>
          <a:xfrm>
            <a:off x="1235982" y="2059219"/>
            <a:ext cx="9881961" cy="4081463"/>
          </a:xfrm>
          <a:prstGeom prst="rect">
            <a:avLst/>
          </a:prstGeom>
        </p:spPr>
        <p:txBody>
          <a:bodyPr vert="horz" wrap="square" lIns="91440" tIns="45720" rIns="91440" bIns="45720" anchor="t"/>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lvl="1">
              <a:lnSpc>
                <a:spcPct val="150000"/>
              </a:lnSpc>
              <a:buFont typeface="Wingdings" charset="2"/>
              <a:buChar char="Ø"/>
            </a:pPr>
            <a:r>
              <a:rPr lang="zh-CN" altLang="en-US" sz="2200" dirty="0">
                <a:latin typeface="Arial" charset="0"/>
                <a:ea typeface="微软雅黑" pitchFamily="34" charset="-122"/>
                <a:sym typeface="Arial" charset="0"/>
              </a:rPr>
              <a:t>泄漏报警装置（一氧化碳报警器、硫化氢报警器等）</a:t>
            </a:r>
            <a:endParaRPr lang="en-US" altLang="zh-CN" sz="2200" dirty="0">
              <a:latin typeface="Arial" charset="0"/>
              <a:ea typeface="微软雅黑" pitchFamily="34" charset="-122"/>
              <a:sym typeface="Arial" charset="0"/>
            </a:endParaRPr>
          </a:p>
          <a:p>
            <a:pPr lvl="1">
              <a:lnSpc>
                <a:spcPct val="150000"/>
              </a:lnSpc>
              <a:buFont typeface="Wingdings" charset="2"/>
              <a:buChar char="Ø"/>
            </a:pPr>
            <a:r>
              <a:rPr lang="zh-CN" altLang="en-US" sz="2200" dirty="0">
                <a:latin typeface="Arial" charset="0"/>
                <a:ea typeface="微软雅黑" pitchFamily="34" charset="-122"/>
                <a:sym typeface="Arial" charset="0"/>
              </a:rPr>
              <a:t>泄险装置（如酸碱存储罐周围，泄险沟、泄险槽）</a:t>
            </a:r>
            <a:endParaRPr lang="en-US" altLang="zh-CN" sz="2200" dirty="0">
              <a:latin typeface="Arial" charset="0"/>
              <a:ea typeface="微软雅黑" pitchFamily="34" charset="-122"/>
              <a:sym typeface="Arial" charset="0"/>
            </a:endParaRPr>
          </a:p>
          <a:p>
            <a:pPr lvl="1">
              <a:lnSpc>
                <a:spcPct val="150000"/>
              </a:lnSpc>
              <a:buFont typeface="Wingdings" charset="2"/>
              <a:buChar char="Ø"/>
            </a:pPr>
            <a:r>
              <a:rPr lang="zh-CN" altLang="en-US" sz="2200" dirty="0">
                <a:latin typeface="Arial" charset="0"/>
                <a:ea typeface="微软雅黑" pitchFamily="34" charset="-122"/>
                <a:sym typeface="Arial" charset="0"/>
              </a:rPr>
              <a:t>事故通风（一般是在墙体安置风机通风换气）</a:t>
            </a:r>
            <a:endParaRPr lang="en-US" altLang="zh-CN" sz="2200" dirty="0">
              <a:latin typeface="Arial" charset="0"/>
              <a:ea typeface="微软雅黑" pitchFamily="34" charset="-122"/>
              <a:sym typeface="Arial" charset="0"/>
            </a:endParaRPr>
          </a:p>
          <a:p>
            <a:pPr lvl="1">
              <a:lnSpc>
                <a:spcPct val="150000"/>
              </a:lnSpc>
              <a:buFont typeface="Wingdings" charset="2"/>
              <a:buChar char="Ø"/>
            </a:pPr>
            <a:r>
              <a:rPr lang="zh-CN" altLang="en-US" sz="2200" dirty="0">
                <a:latin typeface="Arial" charset="0"/>
                <a:ea typeface="微软雅黑" pitchFamily="34" charset="-122"/>
                <a:sym typeface="Arial" charset="0"/>
              </a:rPr>
              <a:t>救援药品（药品箱）</a:t>
            </a:r>
            <a:endParaRPr lang="en-US" altLang="zh-CN" sz="2200" dirty="0">
              <a:latin typeface="Arial" charset="0"/>
              <a:ea typeface="微软雅黑" pitchFamily="34" charset="-122"/>
              <a:sym typeface="Arial" charset="0"/>
            </a:endParaRPr>
          </a:p>
          <a:p>
            <a:pPr lvl="1">
              <a:lnSpc>
                <a:spcPct val="150000"/>
              </a:lnSpc>
              <a:buFont typeface="Wingdings" charset="2"/>
              <a:buChar char="Ø"/>
            </a:pPr>
            <a:r>
              <a:rPr lang="zh-CN" altLang="en-US" sz="2200" dirty="0">
                <a:latin typeface="Arial" charset="0"/>
                <a:ea typeface="微软雅黑" pitchFamily="34" charset="-122"/>
                <a:sym typeface="Arial" charset="0"/>
              </a:rPr>
              <a:t>防护用品（设置防护用品专柜，配置正压式呼吸器、防酸碱工作服、手套、护目镜）</a:t>
            </a:r>
            <a:endParaRPr lang="en-US" altLang="zh-CN" sz="2200" dirty="0">
              <a:latin typeface="Arial" charset="0"/>
              <a:ea typeface="微软雅黑" pitchFamily="34" charset="-122"/>
              <a:sym typeface="Arial" charset="0"/>
            </a:endParaRPr>
          </a:p>
          <a:p>
            <a:pPr lvl="1">
              <a:lnSpc>
                <a:spcPct val="150000"/>
              </a:lnSpc>
              <a:buFont typeface="Wingdings" charset="2"/>
              <a:buChar char="Ø"/>
            </a:pPr>
            <a:r>
              <a:rPr lang="zh-CN" altLang="en-US" sz="2200" dirty="0">
                <a:latin typeface="Arial" charset="0"/>
                <a:ea typeface="微软雅黑" pitchFamily="34" charset="-122"/>
                <a:sym typeface="Arial" charset="0"/>
              </a:rPr>
              <a:t>救援预案上墙</a:t>
            </a:r>
            <a:endParaRPr lang="en-US" altLang="zh-CN" sz="2200" dirty="0">
              <a:latin typeface="Arial" charset="0"/>
              <a:ea typeface="微软雅黑" pitchFamily="34" charset="-122"/>
              <a:sym typeface="Arial" charset="0"/>
            </a:endParaRPr>
          </a:p>
        </p:txBody>
      </p:sp>
      <p:sp>
        <p:nvSpPr>
          <p:cNvPr id="2" name="矩形 1"/>
          <p:cNvSpPr/>
          <p:nvPr/>
        </p:nvSpPr>
        <p:spPr>
          <a:xfrm>
            <a:off x="693464" y="1476889"/>
            <a:ext cx="1608133" cy="601447"/>
          </a:xfrm>
          <a:prstGeom prst="rect">
            <a:avLst/>
          </a:prstGeom>
        </p:spPr>
        <p:txBody>
          <a:bodyPr wrap="none">
            <a:spAutoFit/>
          </a:bodyPr>
          <a:lstStyle/>
          <a:p>
            <a:pPr lvl="1">
              <a:lnSpc>
                <a:spcPct val="150000"/>
              </a:lnSpc>
            </a:pPr>
            <a:r>
              <a:rPr lang="zh-CN" altLang="en-US" sz="2500" b="1" dirty="0">
                <a:latin typeface="Arial" charset="0"/>
                <a:ea typeface="微软雅黑" pitchFamily="34" charset="-122"/>
                <a:sym typeface="Arial" charset="0"/>
              </a:rPr>
              <a:t>要点：</a:t>
            </a:r>
            <a:endParaRPr lang="en-US" altLang="zh-CN" sz="2500" b="1" dirty="0">
              <a:latin typeface="Arial" charset="0"/>
              <a:ea typeface="微软雅黑" pitchFamily="34" charset="-122"/>
              <a:sym typeface="Arial" charset="0"/>
            </a:endParaRPr>
          </a:p>
        </p:txBody>
      </p:sp>
    </p:spTree>
  </p:cSld>
  <p:clrMapOvr>
    <a:masterClrMapping/>
  </p:clrMapOvr>
  <p:transition spd="med">
    <p:pull/>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624114" cy="119017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cxnSp>
        <p:nvCxnSpPr>
          <p:cNvPr id="18" name="直接连接符 17"/>
          <p:cNvCxnSpPr/>
          <p:nvPr/>
        </p:nvCxnSpPr>
        <p:spPr>
          <a:xfrm>
            <a:off x="624114" y="543840"/>
            <a:ext cx="6154057"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文本框 3"/>
          <p:cNvSpPr txBox="1"/>
          <p:nvPr/>
        </p:nvSpPr>
        <p:spPr>
          <a:xfrm>
            <a:off x="134985" y="564783"/>
            <a:ext cx="4108817" cy="711092"/>
          </a:xfrm>
          <a:prstGeom prst="rect">
            <a:avLst/>
          </a:prstGeom>
          <a:noFill/>
        </p:spPr>
        <p:txBody>
          <a:bodyPr wrap="none" rtlCol="0">
            <a:spAutoFit/>
          </a:bodyPr>
          <a:lstStyle/>
          <a:p>
            <a:pPr lvl="1">
              <a:lnSpc>
                <a:spcPct val="150000"/>
              </a:lnSpc>
              <a:spcBef>
                <a:spcPts val="500"/>
              </a:spcBef>
            </a:pPr>
            <a:r>
              <a:rPr kumimoji="1" lang="zh-CN" altLang="en-US" sz="3000" b="1" dirty="0">
                <a:solidFill>
                  <a:srgbClr val="103154"/>
                </a:solidFill>
                <a:latin typeface="Arial" charset="0"/>
                <a:ea typeface="微软雅黑" pitchFamily="34" charset="-122"/>
                <a:sym typeface="Arial" charset="0"/>
              </a:rPr>
              <a:t>（五）应急救援预案</a:t>
            </a:r>
            <a:endParaRPr kumimoji="1" lang="en-US" altLang="zh-CN" sz="3000" b="1" dirty="0">
              <a:solidFill>
                <a:srgbClr val="103154"/>
              </a:solidFill>
              <a:latin typeface="Arial" charset="0"/>
              <a:ea typeface="微软雅黑" pitchFamily="34" charset="-122"/>
              <a:sym typeface="Arial" charset="0"/>
            </a:endParaRPr>
          </a:p>
        </p:txBody>
      </p:sp>
      <p:pic>
        <p:nvPicPr>
          <p:cNvPr id="5" name="Picture 6"/>
          <p:cNvPicPr>
            <a:picLocks noChangeAspect="1"/>
          </p:cNvPicPr>
          <p:nvPr/>
        </p:nvPicPr>
        <p:blipFill>
          <a:blip r:embed="rId3"/>
          <a:stretch>
            <a:fillRect/>
          </a:stretch>
        </p:blipFill>
        <p:spPr>
          <a:xfrm>
            <a:off x="1857820" y="1712682"/>
            <a:ext cx="4234900" cy="4373563"/>
          </a:xfrm>
          <a:prstGeom prst="rect">
            <a:avLst/>
          </a:prstGeom>
          <a:noFill/>
          <a:ln w="9525">
            <a:noFill/>
          </a:ln>
        </p:spPr>
      </p:pic>
      <p:pic>
        <p:nvPicPr>
          <p:cNvPr id="7" name="Picture 2"/>
          <p:cNvPicPr>
            <a:picLocks noChangeAspect="1"/>
          </p:cNvPicPr>
          <p:nvPr/>
        </p:nvPicPr>
        <p:blipFill>
          <a:blip r:embed="rId4"/>
          <a:stretch>
            <a:fillRect/>
          </a:stretch>
        </p:blipFill>
        <p:spPr>
          <a:xfrm>
            <a:off x="6313707" y="1712681"/>
            <a:ext cx="4209141" cy="4373563"/>
          </a:xfrm>
          <a:prstGeom prst="rect">
            <a:avLst/>
          </a:prstGeom>
          <a:noFill/>
          <a:ln w="9525">
            <a:noFill/>
          </a:ln>
        </p:spPr>
      </p:pic>
    </p:spTree>
  </p:cSld>
  <p:clrMapOvr>
    <a:masterClrMapping/>
  </p:clrMapOvr>
  <p:transition spd="med">
    <p:pull/>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70456" y="2021235"/>
            <a:ext cx="3781776" cy="1728487"/>
          </a:xfrm>
          <a:prstGeom prst="rect">
            <a:avLst/>
          </a:prstGeom>
        </p:spPr>
        <p:txBody>
          <a:bodyPr wrap="square">
            <a:spAutoFit/>
          </a:bodyPr>
          <a:lstStyle/>
          <a:p>
            <a:pPr lvl="0" algn="ctr" eaLnBrk="0" hangingPunct="0">
              <a:lnSpc>
                <a:spcPct val="200000"/>
              </a:lnSpc>
            </a:pPr>
            <a:r>
              <a:rPr kumimoji="1" lang="zh-CN" altLang="en-US" sz="2400" b="1" dirty="0">
                <a:solidFill>
                  <a:schemeClr val="bg1"/>
                </a:solidFill>
                <a:latin typeface="Arial" charset="0"/>
                <a:ea typeface="微软雅黑" pitchFamily="34" charset="-122"/>
                <a:sym typeface="Arial" charset="0"/>
              </a:rPr>
              <a:t>第三部分</a:t>
            </a:r>
            <a:endParaRPr kumimoji="1" lang="en-US" altLang="zh-CN" sz="2400" b="1" dirty="0">
              <a:solidFill>
                <a:schemeClr val="bg1"/>
              </a:solidFill>
              <a:latin typeface="Arial" charset="0"/>
              <a:ea typeface="微软雅黑" pitchFamily="34" charset="-122"/>
              <a:sym typeface="Arial" charset="0"/>
            </a:endParaRPr>
          </a:p>
          <a:p>
            <a:pPr lvl="0" algn="ctr" eaLnBrk="0" hangingPunct="0">
              <a:lnSpc>
                <a:spcPct val="200000"/>
              </a:lnSpc>
            </a:pPr>
            <a:r>
              <a:rPr kumimoji="1" lang="zh-CN" altLang="en-US" sz="3400" b="1" dirty="0">
                <a:solidFill>
                  <a:schemeClr val="bg1"/>
                </a:solidFill>
                <a:latin typeface="Arial" charset="0"/>
                <a:ea typeface="微软雅黑" pitchFamily="34" charset="-122"/>
                <a:sym typeface="Arial" charset="0"/>
              </a:rPr>
              <a:t>监督管理要点</a:t>
            </a:r>
          </a:p>
        </p:txBody>
      </p:sp>
    </p:spTree>
  </p:cSld>
  <p:clrMapOvr>
    <a:masterClrMapping/>
  </p:clrMapOvr>
  <p:transition spd="med">
    <p:pull/>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624114" cy="119017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cxnSp>
        <p:nvCxnSpPr>
          <p:cNvPr id="18" name="直接连接符 17"/>
          <p:cNvCxnSpPr/>
          <p:nvPr/>
        </p:nvCxnSpPr>
        <p:spPr>
          <a:xfrm>
            <a:off x="624114" y="543840"/>
            <a:ext cx="6154057"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文本框 3"/>
          <p:cNvSpPr txBox="1"/>
          <p:nvPr/>
        </p:nvSpPr>
        <p:spPr>
          <a:xfrm>
            <a:off x="785437" y="535755"/>
            <a:ext cx="3775393" cy="814262"/>
          </a:xfrm>
          <a:prstGeom prst="rect">
            <a:avLst/>
          </a:prstGeom>
          <a:noFill/>
        </p:spPr>
        <p:txBody>
          <a:bodyPr wrap="none" rtlCol="0">
            <a:spAutoFit/>
          </a:bodyPr>
          <a:lstStyle/>
          <a:p>
            <a:pPr marL="0" lvl="1">
              <a:lnSpc>
                <a:spcPct val="150000"/>
              </a:lnSpc>
              <a:spcBef>
                <a:spcPts val="500"/>
              </a:spcBef>
            </a:pPr>
            <a:r>
              <a:rPr kumimoji="1" lang="zh-CN" altLang="en-US" sz="3500" b="1" dirty="0">
                <a:solidFill>
                  <a:srgbClr val="103154"/>
                </a:solidFill>
                <a:latin typeface="Arial" charset="0"/>
                <a:ea typeface="微软雅黑" pitchFamily="34" charset="-122"/>
                <a:sym typeface="Arial" charset="0"/>
              </a:rPr>
              <a:t>三、监督管理要点</a:t>
            </a:r>
            <a:endParaRPr kumimoji="1" lang="en-US" altLang="zh-CN" sz="3500" b="1" dirty="0">
              <a:solidFill>
                <a:srgbClr val="103154"/>
              </a:solidFill>
              <a:latin typeface="Arial" charset="0"/>
              <a:ea typeface="微软雅黑" pitchFamily="34" charset="-122"/>
              <a:sym typeface="Arial" charset="0"/>
            </a:endParaRPr>
          </a:p>
        </p:txBody>
      </p:sp>
      <p:sp>
        <p:nvSpPr>
          <p:cNvPr id="5" name="内容占位符 2"/>
          <p:cNvSpPr txBox="1"/>
          <p:nvPr/>
        </p:nvSpPr>
        <p:spPr>
          <a:xfrm>
            <a:off x="1323427" y="1456420"/>
            <a:ext cx="8964612" cy="4211638"/>
          </a:xfrm>
          <a:prstGeom prst="rect">
            <a:avLst/>
          </a:prstGeom>
        </p:spPr>
        <p:txBody>
          <a:bodyPr vert="horz" wrap="square" lIns="91440" tIns="45720" rIns="91440" bIns="45720" anchor="t"/>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marL="0" indent="0">
              <a:lnSpc>
                <a:spcPct val="150000"/>
              </a:lnSpc>
              <a:buNone/>
            </a:pPr>
            <a:r>
              <a:rPr lang="zh-CN" altLang="zh-CN" sz="2500" b="1" dirty="0">
                <a:solidFill>
                  <a:srgbClr val="0070C0"/>
                </a:solidFill>
                <a:latin typeface="Arial" charset="0"/>
                <a:ea typeface="微软雅黑" pitchFamily="34" charset="-122"/>
                <a:sym typeface="Arial" charset="0"/>
              </a:rPr>
              <a:t>（一）建立健全企业职业卫生管理机构和组织</a:t>
            </a:r>
          </a:p>
          <a:p>
            <a:pPr marL="0" indent="0">
              <a:lnSpc>
                <a:spcPct val="150000"/>
              </a:lnSpc>
              <a:buNone/>
            </a:pPr>
            <a:r>
              <a:rPr lang="en-US" altLang="zh-CN" sz="2200" dirty="0">
                <a:latin typeface="Arial" charset="0"/>
                <a:ea typeface="微软雅黑" pitchFamily="34" charset="-122"/>
                <a:sym typeface="Arial" charset="0"/>
              </a:rPr>
              <a:t>1</a:t>
            </a:r>
            <a:r>
              <a:rPr lang="zh-CN" altLang="zh-CN" sz="2200" dirty="0">
                <a:latin typeface="Arial" charset="0"/>
                <a:ea typeface="微软雅黑" pitchFamily="34" charset="-122"/>
                <a:sym typeface="Arial" charset="0"/>
              </a:rPr>
              <a:t>、组织机构、管理制度的运行和落实记录。</a:t>
            </a:r>
          </a:p>
          <a:p>
            <a:pPr marL="0" indent="0">
              <a:lnSpc>
                <a:spcPct val="150000"/>
              </a:lnSpc>
              <a:buNone/>
            </a:pPr>
            <a:r>
              <a:rPr lang="en-US" altLang="zh-CN" sz="2200" dirty="0">
                <a:latin typeface="Arial" charset="0"/>
                <a:ea typeface="微软雅黑" pitchFamily="34" charset="-122"/>
                <a:sym typeface="Arial" charset="0"/>
              </a:rPr>
              <a:t>2</a:t>
            </a:r>
            <a:r>
              <a:rPr lang="zh-CN" altLang="zh-CN" sz="2200" dirty="0">
                <a:latin typeface="Arial" charset="0"/>
                <a:ea typeface="微软雅黑" pitchFamily="34" charset="-122"/>
                <a:sym typeface="Arial" charset="0"/>
              </a:rPr>
              <a:t>、各项制度建立的针对性和责任制的落实情况。</a:t>
            </a:r>
          </a:p>
          <a:p>
            <a:pPr marL="0" indent="0">
              <a:lnSpc>
                <a:spcPct val="150000"/>
              </a:lnSpc>
              <a:buNone/>
            </a:pPr>
            <a:r>
              <a:rPr lang="zh-CN" altLang="zh-CN" sz="2500" b="1" dirty="0">
                <a:solidFill>
                  <a:srgbClr val="0070C0"/>
                </a:solidFill>
                <a:latin typeface="Arial" charset="0"/>
                <a:ea typeface="微软雅黑" pitchFamily="34" charset="-122"/>
                <a:sym typeface="Arial" charset="0"/>
              </a:rPr>
              <a:t>（二）掌握企业职业卫生基本情况并进行综合评价</a:t>
            </a:r>
          </a:p>
          <a:p>
            <a:pPr marL="0" indent="0">
              <a:lnSpc>
                <a:spcPct val="150000"/>
              </a:lnSpc>
              <a:buNone/>
            </a:pPr>
            <a:r>
              <a:rPr lang="en-US" altLang="zh-CN" sz="2200" dirty="0">
                <a:latin typeface="Arial" charset="0"/>
                <a:ea typeface="微软雅黑" pitchFamily="34" charset="-122"/>
                <a:sym typeface="Arial" charset="0"/>
              </a:rPr>
              <a:t>1</a:t>
            </a:r>
            <a:r>
              <a:rPr lang="zh-CN" altLang="zh-CN" sz="2200" dirty="0">
                <a:latin typeface="Arial" charset="0"/>
                <a:ea typeface="微软雅黑" pitchFamily="34" charset="-122"/>
                <a:sym typeface="Arial" charset="0"/>
              </a:rPr>
              <a:t>、企业毒物危害特点及发展动态。</a:t>
            </a:r>
          </a:p>
          <a:p>
            <a:pPr marL="0" indent="0">
              <a:lnSpc>
                <a:spcPct val="150000"/>
              </a:lnSpc>
              <a:buNone/>
            </a:pPr>
            <a:r>
              <a:rPr lang="en-US" altLang="zh-CN" sz="2200" dirty="0">
                <a:latin typeface="Arial" charset="0"/>
                <a:ea typeface="微软雅黑" pitchFamily="34" charset="-122"/>
                <a:sym typeface="Arial" charset="0"/>
              </a:rPr>
              <a:t>2</a:t>
            </a:r>
            <a:r>
              <a:rPr lang="zh-CN" altLang="zh-CN" sz="2200" dirty="0">
                <a:latin typeface="Arial" charset="0"/>
                <a:ea typeface="微软雅黑" pitchFamily="34" charset="-122"/>
                <a:sym typeface="Arial" charset="0"/>
              </a:rPr>
              <a:t>、生产过程中的主要化学毒物种类及分布。</a:t>
            </a:r>
          </a:p>
          <a:p>
            <a:pPr marL="0" indent="0">
              <a:lnSpc>
                <a:spcPct val="150000"/>
              </a:lnSpc>
              <a:buNone/>
            </a:pPr>
            <a:r>
              <a:rPr lang="en-US" altLang="zh-CN" sz="2200" dirty="0">
                <a:latin typeface="Arial" charset="0"/>
                <a:ea typeface="微软雅黑" pitchFamily="34" charset="-122"/>
                <a:sym typeface="Arial" charset="0"/>
              </a:rPr>
              <a:t>3</a:t>
            </a:r>
            <a:r>
              <a:rPr lang="zh-CN" altLang="zh-CN" sz="2200" dirty="0">
                <a:latin typeface="Arial" charset="0"/>
                <a:ea typeface="微软雅黑" pitchFamily="34" charset="-122"/>
                <a:sym typeface="Arial" charset="0"/>
              </a:rPr>
              <a:t>、企业内职工的一般健康状况及各种疾病的特点。</a:t>
            </a:r>
          </a:p>
          <a:p>
            <a:pPr marL="0" indent="0">
              <a:lnSpc>
                <a:spcPct val="150000"/>
              </a:lnSpc>
              <a:buNone/>
            </a:pPr>
            <a:r>
              <a:rPr lang="en-US" altLang="zh-CN" sz="2200" dirty="0">
                <a:latin typeface="Arial" charset="0"/>
                <a:ea typeface="微软雅黑" pitchFamily="34" charset="-122"/>
                <a:sym typeface="Arial" charset="0"/>
              </a:rPr>
              <a:t>4</a:t>
            </a:r>
            <a:r>
              <a:rPr lang="zh-CN" altLang="zh-CN" sz="2200" dirty="0">
                <a:latin typeface="Arial" charset="0"/>
                <a:ea typeface="微软雅黑" pitchFamily="34" charset="-122"/>
                <a:sym typeface="Arial" charset="0"/>
              </a:rPr>
              <a:t>、职业卫生管理计划、总结等。</a:t>
            </a:r>
          </a:p>
          <a:p>
            <a:endParaRPr lang="zh-CN" altLang="en-US" sz="2500" dirty="0">
              <a:latin typeface="Arial" charset="0"/>
              <a:ea typeface="微软雅黑" pitchFamily="34" charset="-122"/>
              <a:sym typeface="Arial" charset="0"/>
            </a:endParaRPr>
          </a:p>
        </p:txBody>
      </p:sp>
    </p:spTree>
  </p:cSld>
  <p:clrMapOvr>
    <a:masterClrMapping/>
  </p:clrMapOvr>
  <p:transition spd="med">
    <p:pull/>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624114" cy="119017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cxnSp>
        <p:nvCxnSpPr>
          <p:cNvPr id="18" name="直接连接符 17"/>
          <p:cNvCxnSpPr/>
          <p:nvPr/>
        </p:nvCxnSpPr>
        <p:spPr>
          <a:xfrm>
            <a:off x="624114" y="543840"/>
            <a:ext cx="6154057"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文本框 3"/>
          <p:cNvSpPr txBox="1"/>
          <p:nvPr/>
        </p:nvSpPr>
        <p:spPr>
          <a:xfrm>
            <a:off x="785437" y="535755"/>
            <a:ext cx="3775393" cy="814262"/>
          </a:xfrm>
          <a:prstGeom prst="rect">
            <a:avLst/>
          </a:prstGeom>
          <a:noFill/>
        </p:spPr>
        <p:txBody>
          <a:bodyPr wrap="none" rtlCol="0">
            <a:spAutoFit/>
          </a:bodyPr>
          <a:lstStyle/>
          <a:p>
            <a:pPr marL="0" lvl="1">
              <a:lnSpc>
                <a:spcPct val="150000"/>
              </a:lnSpc>
              <a:spcBef>
                <a:spcPts val="500"/>
              </a:spcBef>
            </a:pPr>
            <a:r>
              <a:rPr kumimoji="1" lang="zh-CN" altLang="en-US" sz="3500" b="1" dirty="0">
                <a:solidFill>
                  <a:srgbClr val="103154"/>
                </a:solidFill>
                <a:latin typeface="Arial" charset="0"/>
                <a:ea typeface="微软雅黑" pitchFamily="34" charset="-122"/>
                <a:sym typeface="Arial" charset="0"/>
              </a:rPr>
              <a:t>三、监督管理要点</a:t>
            </a:r>
            <a:endParaRPr kumimoji="1" lang="en-US" altLang="zh-CN" sz="3500" b="1" dirty="0">
              <a:solidFill>
                <a:srgbClr val="103154"/>
              </a:solidFill>
              <a:latin typeface="Arial" charset="0"/>
              <a:ea typeface="微软雅黑" pitchFamily="34" charset="-122"/>
              <a:sym typeface="Arial" charset="0"/>
            </a:endParaRPr>
          </a:p>
        </p:txBody>
      </p:sp>
      <p:sp>
        <p:nvSpPr>
          <p:cNvPr id="7" name="内容占位符 2"/>
          <p:cNvSpPr txBox="1"/>
          <p:nvPr/>
        </p:nvSpPr>
        <p:spPr>
          <a:xfrm>
            <a:off x="1323520" y="1479551"/>
            <a:ext cx="9721851" cy="4427538"/>
          </a:xfrm>
          <a:prstGeom prst="rect">
            <a:avLst/>
          </a:prstGeom>
        </p:spPr>
        <p:txBody>
          <a:bodyPr vert="horz" wrap="square" lIns="91440" tIns="45720" rIns="91440" bIns="45720" anchor="t"/>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marL="0" indent="0">
              <a:lnSpc>
                <a:spcPct val="150000"/>
              </a:lnSpc>
              <a:buNone/>
            </a:pPr>
            <a:r>
              <a:rPr lang="zh-CN" altLang="zh-CN" sz="2500" b="1" dirty="0">
                <a:solidFill>
                  <a:srgbClr val="0070C0"/>
                </a:solidFill>
                <a:latin typeface="Arial" charset="0"/>
                <a:ea typeface="微软雅黑" pitchFamily="34" charset="-122"/>
                <a:sym typeface="Arial" charset="0"/>
              </a:rPr>
              <a:t>（三）工作场所的监督管理</a:t>
            </a:r>
          </a:p>
          <a:p>
            <a:pPr marL="0" indent="0">
              <a:lnSpc>
                <a:spcPct val="150000"/>
              </a:lnSpc>
              <a:buNone/>
            </a:pPr>
            <a:r>
              <a:rPr lang="en-US" altLang="zh-CN" sz="2200" dirty="0">
                <a:latin typeface="Arial" charset="0"/>
                <a:ea typeface="微软雅黑" pitchFamily="34" charset="-122"/>
                <a:sym typeface="Arial" charset="0"/>
              </a:rPr>
              <a:t>1</a:t>
            </a:r>
            <a:r>
              <a:rPr lang="zh-CN" altLang="zh-CN" sz="2200" dirty="0">
                <a:latin typeface="Arial" charset="0"/>
                <a:ea typeface="微软雅黑" pitchFamily="34" charset="-122"/>
                <a:sym typeface="Arial" charset="0"/>
              </a:rPr>
              <a:t>、化学毒物的登记管理。调查化学毒物的种类及其存在状态，并最终确定主要预防对象。</a:t>
            </a:r>
          </a:p>
          <a:p>
            <a:pPr marL="0" indent="0">
              <a:lnSpc>
                <a:spcPct val="150000"/>
              </a:lnSpc>
              <a:buNone/>
            </a:pPr>
            <a:r>
              <a:rPr lang="zh-CN" altLang="zh-CN" sz="2000" dirty="0">
                <a:latin typeface="Arial" charset="0"/>
                <a:ea typeface="微软雅黑" pitchFamily="34" charset="-122"/>
                <a:sym typeface="Arial" charset="0"/>
              </a:rPr>
              <a:t>（</a:t>
            </a:r>
            <a:r>
              <a:rPr lang="en-US" altLang="zh-CN" sz="2000" dirty="0">
                <a:latin typeface="Arial" charset="0"/>
                <a:ea typeface="微软雅黑" pitchFamily="34" charset="-122"/>
                <a:sym typeface="Arial" charset="0"/>
              </a:rPr>
              <a:t>1</a:t>
            </a:r>
            <a:r>
              <a:rPr lang="zh-CN" altLang="zh-CN" sz="2000" dirty="0">
                <a:latin typeface="Arial" charset="0"/>
                <a:ea typeface="微软雅黑" pitchFamily="34" charset="-122"/>
                <a:sym typeface="Arial" charset="0"/>
              </a:rPr>
              <a:t>）对原材料、中间体、或产品的组成和理化特性及其有无毒作用进行调查。</a:t>
            </a:r>
          </a:p>
          <a:p>
            <a:pPr marL="0" indent="0">
              <a:lnSpc>
                <a:spcPct val="150000"/>
              </a:lnSpc>
              <a:buNone/>
            </a:pPr>
            <a:r>
              <a:rPr lang="zh-CN" altLang="zh-CN" sz="2000" dirty="0">
                <a:latin typeface="Arial" charset="0"/>
                <a:ea typeface="微软雅黑" pitchFamily="34" charset="-122"/>
                <a:sym typeface="Arial" charset="0"/>
              </a:rPr>
              <a:t>（</a:t>
            </a:r>
            <a:r>
              <a:rPr lang="en-US" altLang="zh-CN" sz="2000" dirty="0">
                <a:latin typeface="Arial" charset="0"/>
                <a:ea typeface="微软雅黑" pitchFamily="34" charset="-122"/>
                <a:sym typeface="Arial" charset="0"/>
              </a:rPr>
              <a:t>2</a:t>
            </a:r>
            <a:r>
              <a:rPr lang="zh-CN" altLang="zh-CN" sz="2000" dirty="0">
                <a:latin typeface="Arial" charset="0"/>
                <a:ea typeface="微软雅黑" pitchFamily="34" charset="-122"/>
                <a:sym typeface="Arial" charset="0"/>
              </a:rPr>
              <a:t>）对有化学物质的毒性进行调查。</a:t>
            </a:r>
          </a:p>
          <a:p>
            <a:pPr marL="0" indent="0">
              <a:lnSpc>
                <a:spcPct val="150000"/>
              </a:lnSpc>
              <a:buNone/>
            </a:pPr>
            <a:r>
              <a:rPr lang="zh-CN" altLang="zh-CN" sz="2000" dirty="0">
                <a:latin typeface="Arial" charset="0"/>
                <a:ea typeface="微软雅黑" pitchFamily="34" charset="-122"/>
                <a:sym typeface="Arial" charset="0"/>
              </a:rPr>
              <a:t>（</a:t>
            </a:r>
            <a:r>
              <a:rPr lang="en-US" altLang="zh-CN" sz="2000" dirty="0">
                <a:latin typeface="Arial" charset="0"/>
                <a:ea typeface="微软雅黑" pitchFamily="34" charset="-122"/>
                <a:sym typeface="Arial" charset="0"/>
              </a:rPr>
              <a:t>3</a:t>
            </a:r>
            <a:r>
              <a:rPr lang="zh-CN" altLang="zh-CN" sz="2000" dirty="0">
                <a:latin typeface="Arial" charset="0"/>
                <a:ea typeface="微软雅黑" pitchFamily="34" charset="-122"/>
                <a:sym typeface="Arial" charset="0"/>
              </a:rPr>
              <a:t>）对有毒化学原料的使用方法、使用量进行调查。</a:t>
            </a:r>
          </a:p>
          <a:p>
            <a:pPr marL="0" indent="0">
              <a:lnSpc>
                <a:spcPct val="150000"/>
              </a:lnSpc>
              <a:buNone/>
            </a:pPr>
            <a:r>
              <a:rPr lang="zh-CN" altLang="zh-CN" sz="2000" dirty="0">
                <a:latin typeface="Arial" charset="0"/>
                <a:ea typeface="微软雅黑" pitchFamily="34" charset="-122"/>
                <a:sym typeface="Arial" charset="0"/>
              </a:rPr>
              <a:t>（</a:t>
            </a:r>
            <a:r>
              <a:rPr lang="en-US" altLang="zh-CN" sz="2000" dirty="0">
                <a:latin typeface="Arial" charset="0"/>
                <a:ea typeface="微软雅黑" pitchFamily="34" charset="-122"/>
                <a:sym typeface="Arial" charset="0"/>
              </a:rPr>
              <a:t>4</a:t>
            </a:r>
            <a:r>
              <a:rPr lang="zh-CN" altLang="zh-CN" sz="2000" dirty="0">
                <a:latin typeface="Arial" charset="0"/>
                <a:ea typeface="微软雅黑" pitchFamily="34" charset="-122"/>
                <a:sym typeface="Arial" charset="0"/>
              </a:rPr>
              <a:t>）对有毒化学原料及产品的包装、储藏方法及有害废弃物处理方法进行调查。</a:t>
            </a:r>
          </a:p>
        </p:txBody>
      </p:sp>
    </p:spTree>
  </p:cSld>
  <p:clrMapOvr>
    <a:masterClrMapping/>
  </p:clrMapOvr>
  <p:transition spd="med">
    <p:pull/>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624114" cy="119017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cxnSp>
        <p:nvCxnSpPr>
          <p:cNvPr id="18" name="直接连接符 17"/>
          <p:cNvCxnSpPr/>
          <p:nvPr/>
        </p:nvCxnSpPr>
        <p:spPr>
          <a:xfrm>
            <a:off x="624114" y="543840"/>
            <a:ext cx="6154057"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文本框 3"/>
          <p:cNvSpPr txBox="1"/>
          <p:nvPr/>
        </p:nvSpPr>
        <p:spPr>
          <a:xfrm>
            <a:off x="785437" y="535755"/>
            <a:ext cx="3775393" cy="814262"/>
          </a:xfrm>
          <a:prstGeom prst="rect">
            <a:avLst/>
          </a:prstGeom>
          <a:noFill/>
        </p:spPr>
        <p:txBody>
          <a:bodyPr wrap="none" rtlCol="0">
            <a:spAutoFit/>
          </a:bodyPr>
          <a:lstStyle/>
          <a:p>
            <a:pPr marL="0" lvl="1">
              <a:lnSpc>
                <a:spcPct val="150000"/>
              </a:lnSpc>
              <a:spcBef>
                <a:spcPts val="500"/>
              </a:spcBef>
            </a:pPr>
            <a:r>
              <a:rPr kumimoji="1" lang="zh-CN" altLang="en-US" sz="3500" b="1" dirty="0">
                <a:solidFill>
                  <a:srgbClr val="103154"/>
                </a:solidFill>
                <a:latin typeface="Arial" charset="0"/>
                <a:ea typeface="微软雅黑" pitchFamily="34" charset="-122"/>
                <a:sym typeface="Arial" charset="0"/>
              </a:rPr>
              <a:t>三、监督管理要点</a:t>
            </a:r>
            <a:endParaRPr kumimoji="1" lang="en-US" altLang="zh-CN" sz="3500" b="1" dirty="0">
              <a:solidFill>
                <a:srgbClr val="103154"/>
              </a:solidFill>
              <a:latin typeface="Arial" charset="0"/>
              <a:ea typeface="微软雅黑" pitchFamily="34" charset="-122"/>
              <a:sym typeface="Arial" charset="0"/>
            </a:endParaRPr>
          </a:p>
        </p:txBody>
      </p:sp>
      <p:sp>
        <p:nvSpPr>
          <p:cNvPr id="2" name="矩形 1"/>
          <p:cNvSpPr/>
          <p:nvPr/>
        </p:nvSpPr>
        <p:spPr>
          <a:xfrm>
            <a:off x="1523999" y="1753551"/>
            <a:ext cx="9681029" cy="3293209"/>
          </a:xfrm>
          <a:prstGeom prst="rect">
            <a:avLst/>
          </a:prstGeom>
        </p:spPr>
        <p:txBody>
          <a:bodyPr wrap="square">
            <a:spAutoFit/>
          </a:bodyPr>
          <a:lstStyle/>
          <a:p>
            <a:pPr>
              <a:lnSpc>
                <a:spcPct val="150000"/>
              </a:lnSpc>
              <a:spcBef>
                <a:spcPts val="1000"/>
              </a:spcBef>
            </a:pPr>
            <a:r>
              <a:rPr lang="en-US" altLang="zh-CN" sz="2200" dirty="0">
                <a:latin typeface="Arial" charset="0"/>
                <a:ea typeface="微软雅黑" pitchFamily="34" charset="-122"/>
                <a:sym typeface="Arial" charset="0"/>
              </a:rPr>
              <a:t>2</a:t>
            </a:r>
            <a:r>
              <a:rPr lang="zh-CN" altLang="zh-CN" sz="2200" dirty="0">
                <a:latin typeface="Arial" charset="0"/>
                <a:ea typeface="微软雅黑" pitchFamily="34" charset="-122"/>
                <a:sym typeface="Arial" charset="0"/>
              </a:rPr>
              <a:t>、工作场所的监测</a:t>
            </a:r>
          </a:p>
          <a:p>
            <a:pPr>
              <a:lnSpc>
                <a:spcPct val="150000"/>
              </a:lnSpc>
              <a:spcBef>
                <a:spcPts val="1000"/>
              </a:spcBef>
            </a:pPr>
            <a:r>
              <a:rPr lang="zh-CN" altLang="zh-CN" sz="2000" dirty="0">
                <a:latin typeface="Arial" charset="0"/>
                <a:ea typeface="微软雅黑" pitchFamily="34" charset="-122"/>
                <a:sym typeface="Arial" charset="0"/>
              </a:rPr>
              <a:t>（</a:t>
            </a:r>
            <a:r>
              <a:rPr lang="en-US" altLang="zh-CN" sz="2000" dirty="0">
                <a:latin typeface="Arial" charset="0"/>
                <a:ea typeface="微软雅黑" pitchFamily="34" charset="-122"/>
                <a:sym typeface="Arial" charset="0"/>
              </a:rPr>
              <a:t>1</a:t>
            </a:r>
            <a:r>
              <a:rPr lang="zh-CN" altLang="zh-CN" sz="2000" dirty="0">
                <a:latin typeface="Arial" charset="0"/>
                <a:ea typeface="微软雅黑" pitchFamily="34" charset="-122"/>
                <a:sym typeface="Arial" charset="0"/>
              </a:rPr>
              <a:t>）根据有关规定，确定监测周期、监测的方法及监测的重点物质和岗位。监测点的设置是否合理。</a:t>
            </a:r>
          </a:p>
          <a:p>
            <a:pPr>
              <a:lnSpc>
                <a:spcPct val="150000"/>
              </a:lnSpc>
              <a:spcBef>
                <a:spcPts val="1000"/>
              </a:spcBef>
            </a:pPr>
            <a:r>
              <a:rPr lang="zh-CN" altLang="zh-CN" sz="2000" dirty="0">
                <a:latin typeface="Arial" charset="0"/>
                <a:ea typeface="微软雅黑" pitchFamily="34" charset="-122"/>
                <a:sym typeface="Arial" charset="0"/>
              </a:rPr>
              <a:t>（</a:t>
            </a:r>
            <a:r>
              <a:rPr lang="en-US" altLang="zh-CN" sz="2000" dirty="0">
                <a:latin typeface="Arial" charset="0"/>
                <a:ea typeface="微软雅黑" pitchFamily="34" charset="-122"/>
                <a:sym typeface="Arial" charset="0"/>
              </a:rPr>
              <a:t>2</a:t>
            </a:r>
            <a:r>
              <a:rPr lang="zh-CN" altLang="zh-CN" sz="2000" dirty="0">
                <a:latin typeface="Arial" charset="0"/>
                <a:ea typeface="微软雅黑" pitchFamily="34" charset="-122"/>
                <a:sym typeface="Arial" charset="0"/>
              </a:rPr>
              <a:t>）对测定结果的评价，与国家职业卫生标准进行比较。检查对不合格点或岗位的处理情况。</a:t>
            </a:r>
          </a:p>
          <a:p>
            <a:pPr>
              <a:lnSpc>
                <a:spcPct val="150000"/>
              </a:lnSpc>
              <a:spcBef>
                <a:spcPts val="1000"/>
              </a:spcBef>
            </a:pPr>
            <a:r>
              <a:rPr lang="zh-CN" altLang="zh-CN" sz="2000" dirty="0">
                <a:latin typeface="Arial" charset="0"/>
                <a:ea typeface="微软雅黑" pitchFamily="34" charset="-122"/>
                <a:sym typeface="Arial" charset="0"/>
              </a:rPr>
              <a:t>（</a:t>
            </a:r>
            <a:r>
              <a:rPr lang="en-US" altLang="zh-CN" sz="2000" dirty="0">
                <a:latin typeface="Arial" charset="0"/>
                <a:ea typeface="微软雅黑" pitchFamily="34" charset="-122"/>
                <a:sym typeface="Arial" charset="0"/>
              </a:rPr>
              <a:t>3</a:t>
            </a:r>
            <a:r>
              <a:rPr lang="zh-CN" altLang="zh-CN" sz="2000" dirty="0">
                <a:latin typeface="Arial" charset="0"/>
                <a:ea typeface="微软雅黑" pitchFamily="34" charset="-122"/>
                <a:sym typeface="Arial" charset="0"/>
              </a:rPr>
              <a:t>）监测的覆盖率应达到</a:t>
            </a:r>
            <a:r>
              <a:rPr lang="en-US" altLang="zh-CN" sz="2000" dirty="0">
                <a:latin typeface="Arial" charset="0"/>
                <a:ea typeface="微软雅黑" pitchFamily="34" charset="-122"/>
                <a:sym typeface="Arial" charset="0"/>
              </a:rPr>
              <a:t>100</a:t>
            </a:r>
            <a:r>
              <a:rPr lang="zh-CN" altLang="zh-CN" sz="2000" dirty="0">
                <a:latin typeface="Arial" charset="0"/>
                <a:ea typeface="微软雅黑" pitchFamily="34" charset="-122"/>
                <a:sym typeface="Arial" charset="0"/>
              </a:rPr>
              <a:t>％。</a:t>
            </a:r>
          </a:p>
        </p:txBody>
      </p:sp>
    </p:spTree>
  </p:cSld>
  <p:clrMapOvr>
    <a:masterClrMapping/>
  </p:clrMapOvr>
  <p:transition spd="med">
    <p:pull/>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624114" cy="119017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cxnSp>
        <p:nvCxnSpPr>
          <p:cNvPr id="18" name="直接连接符 17"/>
          <p:cNvCxnSpPr/>
          <p:nvPr/>
        </p:nvCxnSpPr>
        <p:spPr>
          <a:xfrm>
            <a:off x="624114" y="543840"/>
            <a:ext cx="6154057"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文本框 3"/>
          <p:cNvSpPr txBox="1"/>
          <p:nvPr/>
        </p:nvSpPr>
        <p:spPr>
          <a:xfrm>
            <a:off x="785437" y="535755"/>
            <a:ext cx="3775393" cy="814262"/>
          </a:xfrm>
          <a:prstGeom prst="rect">
            <a:avLst/>
          </a:prstGeom>
          <a:noFill/>
        </p:spPr>
        <p:txBody>
          <a:bodyPr wrap="none" rtlCol="0">
            <a:spAutoFit/>
          </a:bodyPr>
          <a:lstStyle/>
          <a:p>
            <a:pPr marL="0" lvl="1">
              <a:lnSpc>
                <a:spcPct val="150000"/>
              </a:lnSpc>
              <a:spcBef>
                <a:spcPts val="500"/>
              </a:spcBef>
            </a:pPr>
            <a:r>
              <a:rPr kumimoji="1" lang="zh-CN" altLang="en-US" sz="3500" b="1" dirty="0">
                <a:solidFill>
                  <a:srgbClr val="103154"/>
                </a:solidFill>
                <a:latin typeface="Arial" charset="0"/>
                <a:ea typeface="微软雅黑" pitchFamily="34" charset="-122"/>
                <a:sym typeface="Arial" charset="0"/>
              </a:rPr>
              <a:t>三、监督管理要点</a:t>
            </a:r>
            <a:endParaRPr kumimoji="1" lang="en-US" altLang="zh-CN" sz="3500" b="1" dirty="0">
              <a:solidFill>
                <a:srgbClr val="103154"/>
              </a:solidFill>
              <a:latin typeface="Arial" charset="0"/>
              <a:ea typeface="微软雅黑" pitchFamily="34" charset="-122"/>
              <a:sym typeface="Arial" charset="0"/>
            </a:endParaRPr>
          </a:p>
        </p:txBody>
      </p:sp>
      <p:sp>
        <p:nvSpPr>
          <p:cNvPr id="2" name="矩形 1"/>
          <p:cNvSpPr/>
          <p:nvPr/>
        </p:nvSpPr>
        <p:spPr>
          <a:xfrm>
            <a:off x="1524000" y="1744454"/>
            <a:ext cx="9753600" cy="3754874"/>
          </a:xfrm>
          <a:prstGeom prst="rect">
            <a:avLst/>
          </a:prstGeom>
        </p:spPr>
        <p:txBody>
          <a:bodyPr wrap="square">
            <a:spAutoFit/>
          </a:bodyPr>
          <a:lstStyle/>
          <a:p>
            <a:pPr>
              <a:lnSpc>
                <a:spcPct val="150000"/>
              </a:lnSpc>
              <a:spcBef>
                <a:spcPts val="1000"/>
              </a:spcBef>
            </a:pPr>
            <a:r>
              <a:rPr lang="en-US" altLang="zh-CN" sz="2200" dirty="0">
                <a:latin typeface="Arial" charset="0"/>
                <a:ea typeface="微软雅黑" pitchFamily="34" charset="-122"/>
                <a:sym typeface="Arial" charset="0"/>
              </a:rPr>
              <a:t>3</a:t>
            </a:r>
            <a:r>
              <a:rPr lang="zh-CN" altLang="zh-CN" sz="2200" dirty="0">
                <a:latin typeface="Arial" charset="0"/>
                <a:ea typeface="微软雅黑" pitchFamily="34" charset="-122"/>
                <a:sym typeface="Arial" charset="0"/>
              </a:rPr>
              <a:t>、对工人实际接触情况进行调查。</a:t>
            </a:r>
          </a:p>
          <a:p>
            <a:pPr>
              <a:lnSpc>
                <a:spcPct val="150000"/>
              </a:lnSpc>
              <a:spcBef>
                <a:spcPts val="1000"/>
              </a:spcBef>
            </a:pPr>
            <a:r>
              <a:rPr lang="zh-CN" altLang="zh-CN" sz="2000" dirty="0">
                <a:latin typeface="Arial" charset="0"/>
                <a:ea typeface="微软雅黑" pitchFamily="34" charset="-122"/>
                <a:sym typeface="Arial" charset="0"/>
              </a:rPr>
              <a:t>（</a:t>
            </a:r>
            <a:r>
              <a:rPr lang="en-US" altLang="zh-CN" sz="2000" dirty="0">
                <a:latin typeface="Arial" charset="0"/>
                <a:ea typeface="微软雅黑" pitchFamily="34" charset="-122"/>
                <a:sym typeface="Arial" charset="0"/>
              </a:rPr>
              <a:t>1</a:t>
            </a:r>
            <a:r>
              <a:rPr lang="zh-CN" altLang="zh-CN" sz="2000" dirty="0">
                <a:latin typeface="Arial" charset="0"/>
                <a:ea typeface="微软雅黑" pitchFamily="34" charset="-122"/>
                <a:sym typeface="Arial" charset="0"/>
              </a:rPr>
              <a:t>）有条件可使用个体采样器，以精确计算加权浓度。</a:t>
            </a:r>
          </a:p>
          <a:p>
            <a:pPr>
              <a:lnSpc>
                <a:spcPct val="150000"/>
              </a:lnSpc>
              <a:spcBef>
                <a:spcPts val="1000"/>
              </a:spcBef>
            </a:pPr>
            <a:r>
              <a:rPr lang="zh-CN" altLang="zh-CN" sz="2000" dirty="0">
                <a:latin typeface="Arial" charset="0"/>
                <a:ea typeface="微软雅黑" pitchFamily="34" charset="-122"/>
                <a:sym typeface="Arial" charset="0"/>
              </a:rPr>
              <a:t>（</a:t>
            </a:r>
            <a:r>
              <a:rPr lang="en-US" altLang="zh-CN" sz="2000" dirty="0">
                <a:latin typeface="Arial" charset="0"/>
                <a:ea typeface="微软雅黑" pitchFamily="34" charset="-122"/>
                <a:sym typeface="Arial" charset="0"/>
              </a:rPr>
              <a:t>2</a:t>
            </a:r>
            <a:r>
              <a:rPr lang="zh-CN" altLang="zh-CN" sz="2000" dirty="0">
                <a:latin typeface="Arial" charset="0"/>
                <a:ea typeface="微软雅黑" pitchFamily="34" charset="-122"/>
                <a:sym typeface="Arial" charset="0"/>
              </a:rPr>
              <a:t>）多数可采用工时测定的方法。在一些企业的某些岗位上，局部监测的有毒有害因素的浓度可能很高，但有时工人实际在该局部环境中的操作时间并不太多，此时用工时测定的方法就具有十分重要的意义。</a:t>
            </a:r>
          </a:p>
          <a:p>
            <a:pPr>
              <a:lnSpc>
                <a:spcPct val="150000"/>
              </a:lnSpc>
              <a:spcBef>
                <a:spcPts val="1000"/>
              </a:spcBef>
            </a:pPr>
            <a:r>
              <a:rPr lang="zh-CN" altLang="zh-CN" sz="2000" dirty="0">
                <a:latin typeface="Arial" charset="0"/>
                <a:ea typeface="微软雅黑" pitchFamily="34" charset="-122"/>
                <a:sym typeface="Arial" charset="0"/>
              </a:rPr>
              <a:t>（</a:t>
            </a:r>
            <a:r>
              <a:rPr lang="en-US" altLang="zh-CN" sz="2000" dirty="0">
                <a:latin typeface="Arial" charset="0"/>
                <a:ea typeface="微软雅黑" pitchFamily="34" charset="-122"/>
                <a:sym typeface="Arial" charset="0"/>
              </a:rPr>
              <a:t>3</a:t>
            </a:r>
            <a:r>
              <a:rPr lang="zh-CN" altLang="zh-CN" sz="2000" dirty="0">
                <a:latin typeface="Arial" charset="0"/>
                <a:ea typeface="微软雅黑" pitchFamily="34" charset="-122"/>
                <a:sym typeface="Arial" charset="0"/>
              </a:rPr>
              <a:t>）对</a:t>
            </a:r>
            <a:r>
              <a:rPr lang="zh-CN" altLang="zh-CN" sz="2000">
                <a:latin typeface="Arial" charset="0"/>
                <a:ea typeface="微软雅黑" pitchFamily="34" charset="-122"/>
                <a:sym typeface="Arial" charset="0"/>
              </a:rPr>
              <a:t>某些有害</a:t>
            </a:r>
            <a:r>
              <a:rPr lang="en-US" altLang="zh-CN" sz="2000">
                <a:latin typeface="Arial" charset="0"/>
                <a:ea typeface="微软雅黑" pitchFamily="34" charset="-122"/>
                <a:sym typeface="Arial" charset="0"/>
              </a:rPr>
              <a:t>[</a:t>
            </a:r>
            <a:r>
              <a:rPr lang="zh-CN" altLang="en-US" sz="2000">
                <a:latin typeface="Arial" charset="0"/>
                <a:ea typeface="微软雅黑" pitchFamily="34" charset="-122"/>
                <a:sym typeface="Arial" charset="0"/>
              </a:rPr>
              <a:t>获取资料咨询微信：</a:t>
            </a:r>
            <a:r>
              <a:rPr lang="en-US" altLang="zh-CN" sz="2000">
                <a:latin typeface="Arial" charset="0"/>
                <a:ea typeface="微软雅黑" pitchFamily="34" charset="-122"/>
                <a:sym typeface="Arial" charset="0"/>
              </a:rPr>
              <a:t>ansyingsj1]</a:t>
            </a:r>
            <a:r>
              <a:rPr lang="zh-CN" altLang="zh-CN" sz="2000">
                <a:latin typeface="Arial" charset="0"/>
                <a:ea typeface="微软雅黑" pitchFamily="34" charset="-122"/>
                <a:sym typeface="Arial" charset="0"/>
              </a:rPr>
              <a:t>因素</a:t>
            </a:r>
            <a:r>
              <a:rPr lang="zh-CN" altLang="zh-CN" sz="2000" dirty="0">
                <a:latin typeface="Arial" charset="0"/>
                <a:ea typeface="微软雅黑" pitchFamily="34" charset="-122"/>
                <a:sym typeface="Arial" charset="0"/>
              </a:rPr>
              <a:t>（如铅、汞、苯、</a:t>
            </a:r>
            <a:r>
              <a:rPr lang="en-US" altLang="zh-CN" sz="2000" dirty="0">
                <a:latin typeface="Arial" charset="0"/>
                <a:ea typeface="微软雅黑" pitchFamily="34" charset="-122"/>
                <a:sym typeface="Arial" charset="0"/>
              </a:rPr>
              <a:t>TNT</a:t>
            </a:r>
            <a:r>
              <a:rPr lang="zh-CN" altLang="zh-CN" sz="2000" dirty="0">
                <a:latin typeface="Arial" charset="0"/>
                <a:ea typeface="微软雅黑" pitchFamily="34" charset="-122"/>
                <a:sym typeface="Arial" charset="0"/>
              </a:rPr>
              <a:t>、有机磷等）的实际暴露情况调查，最好采用生物材料（血、尿、便、发等）监测的方法。</a:t>
            </a:r>
          </a:p>
        </p:txBody>
      </p:sp>
    </p:spTree>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624114" cy="119017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cxnSp>
        <p:nvCxnSpPr>
          <p:cNvPr id="18" name="直接连接符 17"/>
          <p:cNvCxnSpPr/>
          <p:nvPr/>
        </p:nvCxnSpPr>
        <p:spPr>
          <a:xfrm>
            <a:off x="624114" y="543840"/>
            <a:ext cx="4746172"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文本框 3"/>
          <p:cNvSpPr txBox="1"/>
          <p:nvPr/>
        </p:nvSpPr>
        <p:spPr>
          <a:xfrm>
            <a:off x="817143" y="593811"/>
            <a:ext cx="4689104" cy="630942"/>
          </a:xfrm>
          <a:prstGeom prst="rect">
            <a:avLst/>
          </a:prstGeom>
          <a:noFill/>
        </p:spPr>
        <p:txBody>
          <a:bodyPr wrap="none" rtlCol="0">
            <a:spAutoFit/>
          </a:bodyPr>
          <a:lstStyle/>
          <a:p>
            <a:r>
              <a:rPr kumimoji="1" lang="zh-CN" altLang="en-US" sz="3500" b="1" dirty="0">
                <a:solidFill>
                  <a:srgbClr val="103154"/>
                </a:solidFill>
                <a:latin typeface="Arial" charset="0"/>
                <a:ea typeface="微软雅黑" pitchFamily="34" charset="-122"/>
                <a:sym typeface="Arial" charset="0"/>
              </a:rPr>
              <a:t>一、职业卫生管理体系</a:t>
            </a:r>
          </a:p>
        </p:txBody>
      </p:sp>
      <p:sp>
        <p:nvSpPr>
          <p:cNvPr id="6" name="内容占位符 2"/>
          <p:cNvSpPr txBox="1"/>
          <p:nvPr/>
        </p:nvSpPr>
        <p:spPr>
          <a:xfrm>
            <a:off x="1210139" y="1397232"/>
            <a:ext cx="8207375" cy="4321175"/>
          </a:xfrm>
          <a:prstGeom prst="rect">
            <a:avLst/>
          </a:prstGeom>
        </p:spPr>
        <p:txBody>
          <a:bodyPr vert="horz" wrap="square" lIns="91440" tIns="45720" rIns="91440" bIns="45720" anchor="t"/>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marL="457200" lvl="1" indent="0">
              <a:lnSpc>
                <a:spcPct val="150000"/>
              </a:lnSpc>
              <a:buNone/>
            </a:pPr>
            <a:r>
              <a:rPr lang="zh-CN" altLang="en-US" dirty="0">
                <a:latin typeface="Arial" charset="0"/>
                <a:ea typeface="微软雅黑" pitchFamily="34" charset="-122"/>
                <a:sym typeface="Arial" charset="0"/>
              </a:rPr>
              <a:t>（一）职业卫生管理机构及人员</a:t>
            </a:r>
            <a:endParaRPr lang="en-US" altLang="zh-CN" dirty="0">
              <a:latin typeface="Arial" charset="0"/>
              <a:ea typeface="微软雅黑" pitchFamily="34" charset="-122"/>
              <a:sym typeface="Arial" charset="0"/>
            </a:endParaRPr>
          </a:p>
          <a:p>
            <a:pPr marL="457200" lvl="1" indent="0">
              <a:lnSpc>
                <a:spcPct val="150000"/>
              </a:lnSpc>
              <a:buNone/>
            </a:pPr>
            <a:r>
              <a:rPr lang="zh-CN" altLang="en-US" dirty="0">
                <a:latin typeface="Arial" charset="0"/>
                <a:ea typeface="微软雅黑" pitchFamily="34" charset="-122"/>
                <a:sym typeface="Arial" charset="0"/>
              </a:rPr>
              <a:t>（二）职业卫生管理制度</a:t>
            </a:r>
            <a:endParaRPr lang="en-US" altLang="zh-CN" dirty="0">
              <a:latin typeface="Arial" charset="0"/>
              <a:ea typeface="微软雅黑" pitchFamily="34" charset="-122"/>
              <a:sym typeface="Arial" charset="0"/>
            </a:endParaRPr>
          </a:p>
          <a:p>
            <a:pPr marL="457200" lvl="1" indent="0">
              <a:lnSpc>
                <a:spcPct val="150000"/>
              </a:lnSpc>
              <a:buNone/>
            </a:pPr>
            <a:r>
              <a:rPr lang="zh-CN" altLang="en-US" dirty="0">
                <a:latin typeface="Arial" charset="0"/>
                <a:ea typeface="微软雅黑" pitchFamily="34" charset="-122"/>
                <a:sym typeface="Arial" charset="0"/>
              </a:rPr>
              <a:t>（三）职业病危害项目申报</a:t>
            </a:r>
            <a:endParaRPr lang="en-US" altLang="zh-CN" dirty="0">
              <a:latin typeface="Arial" charset="0"/>
              <a:ea typeface="微软雅黑" pitchFamily="34" charset="-122"/>
              <a:sym typeface="Arial" charset="0"/>
            </a:endParaRPr>
          </a:p>
          <a:p>
            <a:pPr marL="457200" lvl="1" indent="0">
              <a:lnSpc>
                <a:spcPct val="150000"/>
              </a:lnSpc>
              <a:buNone/>
            </a:pPr>
            <a:r>
              <a:rPr lang="zh-CN" altLang="en-US" dirty="0">
                <a:latin typeface="Arial" charset="0"/>
                <a:ea typeface="微软雅黑" pitchFamily="34" charset="-122"/>
                <a:sym typeface="Arial" charset="0"/>
              </a:rPr>
              <a:t>（四）职业健康检查</a:t>
            </a:r>
            <a:endParaRPr lang="en-US" altLang="zh-CN" dirty="0">
              <a:latin typeface="Arial" charset="0"/>
              <a:ea typeface="微软雅黑" pitchFamily="34" charset="-122"/>
              <a:sym typeface="Arial" charset="0"/>
            </a:endParaRPr>
          </a:p>
          <a:p>
            <a:pPr marL="457200" lvl="1" indent="0">
              <a:lnSpc>
                <a:spcPct val="150000"/>
              </a:lnSpc>
              <a:buNone/>
            </a:pPr>
            <a:r>
              <a:rPr lang="zh-CN" altLang="en-US" dirty="0">
                <a:latin typeface="Arial" charset="0"/>
                <a:ea typeface="微软雅黑" pitchFamily="34" charset="-122"/>
                <a:sym typeface="Arial" charset="0"/>
              </a:rPr>
              <a:t>（五）职业卫生培训</a:t>
            </a:r>
            <a:endParaRPr lang="en-US" altLang="zh-CN" dirty="0">
              <a:latin typeface="Arial" charset="0"/>
              <a:ea typeface="微软雅黑" pitchFamily="34" charset="-122"/>
              <a:sym typeface="Arial" charset="0"/>
            </a:endParaRPr>
          </a:p>
          <a:p>
            <a:pPr marL="457200" lvl="1" indent="0">
              <a:lnSpc>
                <a:spcPct val="150000"/>
              </a:lnSpc>
              <a:buNone/>
            </a:pPr>
            <a:r>
              <a:rPr lang="zh-CN" altLang="en-US" dirty="0">
                <a:latin typeface="Arial" charset="0"/>
                <a:ea typeface="微软雅黑" pitchFamily="34" charset="-122"/>
                <a:sym typeface="Arial" charset="0"/>
              </a:rPr>
              <a:t>（六）职业卫生“三同时”</a:t>
            </a:r>
            <a:endParaRPr lang="en-US" altLang="zh-CN" dirty="0">
              <a:latin typeface="Arial" charset="0"/>
              <a:ea typeface="微软雅黑" pitchFamily="34" charset="-122"/>
              <a:sym typeface="Arial" charset="0"/>
            </a:endParaRPr>
          </a:p>
          <a:p>
            <a:pPr marL="457200" lvl="1" indent="0">
              <a:lnSpc>
                <a:spcPct val="150000"/>
              </a:lnSpc>
              <a:buNone/>
            </a:pPr>
            <a:r>
              <a:rPr lang="zh-CN" altLang="en-US" dirty="0">
                <a:latin typeface="Arial" charset="0"/>
                <a:ea typeface="微软雅黑" pitchFamily="34" charset="-122"/>
                <a:sym typeface="Arial" charset="0"/>
              </a:rPr>
              <a:t>（七）职业危害合同告知</a:t>
            </a:r>
            <a:endParaRPr lang="en-US" altLang="zh-CN" dirty="0">
              <a:latin typeface="Arial" charset="0"/>
              <a:ea typeface="微软雅黑" pitchFamily="34" charset="-122"/>
              <a:sym typeface="Arial" charset="0"/>
            </a:endParaRPr>
          </a:p>
          <a:p>
            <a:pPr marL="457200" lvl="1" indent="0">
              <a:lnSpc>
                <a:spcPct val="150000"/>
              </a:lnSpc>
              <a:buNone/>
            </a:pPr>
            <a:r>
              <a:rPr lang="zh-CN" altLang="en-US" dirty="0">
                <a:latin typeface="Arial" charset="0"/>
                <a:ea typeface="微软雅黑" pitchFamily="34" charset="-122"/>
                <a:sym typeface="Arial" charset="0"/>
              </a:rPr>
              <a:t>（八）档案管理</a:t>
            </a:r>
            <a:endParaRPr lang="en-US" altLang="zh-CN" dirty="0">
              <a:latin typeface="Arial" charset="0"/>
              <a:ea typeface="微软雅黑" pitchFamily="34" charset="-122"/>
              <a:sym typeface="Arial" charset="0"/>
            </a:endParaRPr>
          </a:p>
          <a:p>
            <a:pPr>
              <a:buFont typeface="Wingdings" charset="2"/>
              <a:buChar char="ü"/>
            </a:pPr>
            <a:endParaRPr lang="zh-CN" altLang="en-US" sz="2400" dirty="0">
              <a:latin typeface="Arial" charset="0"/>
              <a:ea typeface="微软雅黑" pitchFamily="34" charset="-122"/>
              <a:sym typeface="Arial"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624114" cy="119017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cxnSp>
        <p:nvCxnSpPr>
          <p:cNvPr id="18" name="直接连接符 17"/>
          <p:cNvCxnSpPr/>
          <p:nvPr/>
        </p:nvCxnSpPr>
        <p:spPr>
          <a:xfrm>
            <a:off x="624114" y="543840"/>
            <a:ext cx="6154057"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文本框 3"/>
          <p:cNvSpPr txBox="1"/>
          <p:nvPr/>
        </p:nvSpPr>
        <p:spPr>
          <a:xfrm>
            <a:off x="785437" y="535755"/>
            <a:ext cx="3775393" cy="814262"/>
          </a:xfrm>
          <a:prstGeom prst="rect">
            <a:avLst/>
          </a:prstGeom>
          <a:noFill/>
        </p:spPr>
        <p:txBody>
          <a:bodyPr wrap="none" rtlCol="0">
            <a:spAutoFit/>
          </a:bodyPr>
          <a:lstStyle/>
          <a:p>
            <a:pPr marL="0" lvl="1">
              <a:lnSpc>
                <a:spcPct val="150000"/>
              </a:lnSpc>
              <a:spcBef>
                <a:spcPts val="500"/>
              </a:spcBef>
            </a:pPr>
            <a:r>
              <a:rPr kumimoji="1" lang="zh-CN" altLang="en-US" sz="3500" b="1" dirty="0">
                <a:solidFill>
                  <a:srgbClr val="103154"/>
                </a:solidFill>
                <a:latin typeface="Arial" charset="0"/>
                <a:ea typeface="微软雅黑" pitchFamily="34" charset="-122"/>
                <a:sym typeface="Arial" charset="0"/>
              </a:rPr>
              <a:t>三、监督管理要点</a:t>
            </a:r>
            <a:endParaRPr kumimoji="1" lang="en-US" altLang="zh-CN" sz="3500" b="1" dirty="0">
              <a:solidFill>
                <a:srgbClr val="103154"/>
              </a:solidFill>
              <a:latin typeface="Arial" charset="0"/>
              <a:ea typeface="微软雅黑" pitchFamily="34" charset="-122"/>
              <a:sym typeface="Arial" charset="0"/>
            </a:endParaRPr>
          </a:p>
        </p:txBody>
      </p:sp>
      <p:sp>
        <p:nvSpPr>
          <p:cNvPr id="6" name="内容占位符 2"/>
          <p:cNvSpPr txBox="1"/>
          <p:nvPr/>
        </p:nvSpPr>
        <p:spPr>
          <a:xfrm>
            <a:off x="1236438" y="1555526"/>
            <a:ext cx="10026651" cy="4961385"/>
          </a:xfrm>
          <a:prstGeom prst="rect">
            <a:avLst/>
          </a:prstGeom>
        </p:spPr>
        <p:txBody>
          <a:bodyPr vert="horz" wrap="square" lIns="91440" tIns="45720" rIns="91440" bIns="45720" anchor="t"/>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marL="0" indent="0">
              <a:lnSpc>
                <a:spcPct val="150000"/>
              </a:lnSpc>
              <a:buNone/>
            </a:pPr>
            <a:r>
              <a:rPr lang="en-US" altLang="zh-CN" sz="2200" dirty="0">
                <a:latin typeface="Arial" charset="0"/>
                <a:ea typeface="微软雅黑" pitchFamily="34" charset="-122"/>
                <a:sym typeface="Arial" charset="0"/>
              </a:rPr>
              <a:t>4</a:t>
            </a:r>
            <a:r>
              <a:rPr lang="zh-CN" altLang="zh-CN" sz="2200" dirty="0">
                <a:latin typeface="Arial" charset="0"/>
                <a:ea typeface="微软雅黑" pitchFamily="34" charset="-122"/>
                <a:sym typeface="Arial" charset="0"/>
              </a:rPr>
              <a:t>、监督改善作业环境。是防止职业危害、预防职业病的根本措施和途径。</a:t>
            </a:r>
          </a:p>
          <a:p>
            <a:pPr marL="0" indent="0">
              <a:lnSpc>
                <a:spcPct val="150000"/>
              </a:lnSpc>
              <a:buNone/>
            </a:pPr>
            <a:r>
              <a:rPr lang="zh-CN" altLang="zh-CN" sz="2000" dirty="0">
                <a:latin typeface="Arial" charset="0"/>
                <a:ea typeface="微软雅黑" pitchFamily="34" charset="-122"/>
                <a:sym typeface="Arial" charset="0"/>
              </a:rPr>
              <a:t>（</a:t>
            </a:r>
            <a:r>
              <a:rPr lang="en-US" altLang="zh-CN" sz="2000" dirty="0">
                <a:latin typeface="Arial" charset="0"/>
                <a:ea typeface="微软雅黑" pitchFamily="34" charset="-122"/>
                <a:sym typeface="Arial" charset="0"/>
              </a:rPr>
              <a:t>1</a:t>
            </a:r>
            <a:r>
              <a:rPr lang="zh-CN" altLang="zh-CN" sz="2000" dirty="0">
                <a:latin typeface="Arial" charset="0"/>
                <a:ea typeface="微软雅黑" pitchFamily="34" charset="-122"/>
                <a:sym typeface="Arial" charset="0"/>
              </a:rPr>
              <a:t>）改进生产工艺或生产设备。</a:t>
            </a:r>
          </a:p>
          <a:p>
            <a:pPr marL="0" indent="0">
              <a:lnSpc>
                <a:spcPct val="150000"/>
              </a:lnSpc>
              <a:buNone/>
            </a:pPr>
            <a:r>
              <a:rPr lang="zh-CN" altLang="zh-CN" sz="2000" dirty="0">
                <a:latin typeface="Arial" charset="0"/>
                <a:ea typeface="微软雅黑" pitchFamily="34" charset="-122"/>
                <a:sym typeface="Arial" charset="0"/>
              </a:rPr>
              <a:t>（</a:t>
            </a:r>
            <a:r>
              <a:rPr lang="en-US" altLang="zh-CN" sz="2000" dirty="0">
                <a:latin typeface="Arial" charset="0"/>
                <a:ea typeface="微软雅黑" pitchFamily="34" charset="-122"/>
                <a:sym typeface="Arial" charset="0"/>
              </a:rPr>
              <a:t>2</a:t>
            </a:r>
            <a:r>
              <a:rPr lang="zh-CN" altLang="zh-CN" sz="2000" dirty="0">
                <a:latin typeface="Arial" charset="0"/>
                <a:ea typeface="微软雅黑" pitchFamily="34" charset="-122"/>
                <a:sym typeface="Arial" charset="0"/>
              </a:rPr>
              <a:t>）加强防护措施，如机械通风、尘毒源密闭、隔离或远距离操作、屏蔽或遥控等。</a:t>
            </a:r>
            <a:endParaRPr lang="en-US" altLang="zh-CN" sz="2000" dirty="0">
              <a:latin typeface="Arial" charset="0"/>
              <a:ea typeface="微软雅黑" pitchFamily="34" charset="-122"/>
              <a:sym typeface="Arial" charset="0"/>
            </a:endParaRPr>
          </a:p>
          <a:p>
            <a:pPr marL="0" indent="0">
              <a:lnSpc>
                <a:spcPct val="150000"/>
              </a:lnSpc>
              <a:buNone/>
            </a:pPr>
            <a:r>
              <a:rPr lang="en-US" altLang="zh-CN" sz="2200" dirty="0">
                <a:latin typeface="Arial" charset="0"/>
                <a:ea typeface="微软雅黑" pitchFamily="34" charset="-122"/>
                <a:sym typeface="Arial" charset="0"/>
              </a:rPr>
              <a:t>5</a:t>
            </a:r>
            <a:r>
              <a:rPr lang="zh-CN" altLang="zh-CN" sz="2200" dirty="0">
                <a:latin typeface="Arial" charset="0"/>
                <a:ea typeface="微软雅黑" pitchFamily="34" charset="-122"/>
                <a:sym typeface="Arial" charset="0"/>
              </a:rPr>
              <a:t>、对防护措施的检查。</a:t>
            </a:r>
          </a:p>
          <a:p>
            <a:pPr marL="0" indent="0">
              <a:lnSpc>
                <a:spcPct val="150000"/>
              </a:lnSpc>
              <a:buNone/>
            </a:pPr>
            <a:r>
              <a:rPr lang="zh-CN" altLang="zh-CN" sz="2000" dirty="0">
                <a:latin typeface="Arial" charset="0"/>
                <a:ea typeface="微软雅黑" pitchFamily="34" charset="-122"/>
                <a:sym typeface="Arial" charset="0"/>
              </a:rPr>
              <a:t>（</a:t>
            </a:r>
            <a:r>
              <a:rPr lang="en-US" altLang="zh-CN" sz="2000" dirty="0">
                <a:latin typeface="Arial" charset="0"/>
                <a:ea typeface="微软雅黑" pitchFamily="34" charset="-122"/>
                <a:sym typeface="Arial" charset="0"/>
              </a:rPr>
              <a:t>1</a:t>
            </a:r>
            <a:r>
              <a:rPr lang="zh-CN" altLang="zh-CN" sz="2000" dirty="0">
                <a:latin typeface="Arial" charset="0"/>
                <a:ea typeface="微软雅黑" pitchFamily="34" charset="-122"/>
                <a:sym typeface="Arial" charset="0"/>
              </a:rPr>
              <a:t>）检查各种防护措施是否具备应有的防护效果。</a:t>
            </a:r>
          </a:p>
          <a:p>
            <a:pPr marL="0" indent="0">
              <a:lnSpc>
                <a:spcPct val="150000"/>
              </a:lnSpc>
              <a:buNone/>
            </a:pPr>
            <a:r>
              <a:rPr lang="zh-CN" altLang="zh-CN" sz="2000" dirty="0">
                <a:latin typeface="Arial" charset="0"/>
                <a:ea typeface="微软雅黑" pitchFamily="34" charset="-122"/>
                <a:sym typeface="Arial" charset="0"/>
              </a:rPr>
              <a:t>（</a:t>
            </a:r>
            <a:r>
              <a:rPr lang="en-US" altLang="zh-CN" sz="2000" dirty="0">
                <a:latin typeface="Arial" charset="0"/>
                <a:ea typeface="微软雅黑" pitchFamily="34" charset="-122"/>
                <a:sym typeface="Arial" charset="0"/>
              </a:rPr>
              <a:t>2</a:t>
            </a:r>
            <a:r>
              <a:rPr lang="zh-CN" altLang="zh-CN" sz="2000" dirty="0">
                <a:latin typeface="Arial" charset="0"/>
                <a:ea typeface="微软雅黑" pitchFamily="34" charset="-122"/>
                <a:sym typeface="Arial" charset="0"/>
              </a:rPr>
              <a:t>）检查对各种防护设备是否有定期检修、保养制度</a:t>
            </a:r>
          </a:p>
          <a:p>
            <a:pPr marL="0" indent="0">
              <a:lnSpc>
                <a:spcPct val="150000"/>
              </a:lnSpc>
              <a:buNone/>
            </a:pPr>
            <a:r>
              <a:rPr lang="zh-CN" altLang="zh-CN" sz="2000" dirty="0">
                <a:latin typeface="Arial" charset="0"/>
                <a:ea typeface="微软雅黑" pitchFamily="34" charset="-122"/>
                <a:sym typeface="Arial" charset="0"/>
              </a:rPr>
              <a:t>（</a:t>
            </a:r>
            <a:r>
              <a:rPr lang="en-US" altLang="zh-CN" sz="2000" dirty="0">
                <a:latin typeface="Arial" charset="0"/>
                <a:ea typeface="微软雅黑" pitchFamily="34" charset="-122"/>
                <a:sym typeface="Arial" charset="0"/>
              </a:rPr>
              <a:t>3</a:t>
            </a:r>
            <a:r>
              <a:rPr lang="zh-CN" altLang="zh-CN" sz="2000" dirty="0">
                <a:latin typeface="Arial" charset="0"/>
                <a:ea typeface="微软雅黑" pitchFamily="34" charset="-122"/>
                <a:sym typeface="Arial" charset="0"/>
              </a:rPr>
              <a:t>）检查各种防护设施是否与主体工程同时设计、同时施工、同时投入使用。</a:t>
            </a:r>
          </a:p>
          <a:p>
            <a:pPr marL="0" indent="0">
              <a:lnSpc>
                <a:spcPct val="150000"/>
              </a:lnSpc>
              <a:buNone/>
            </a:pPr>
            <a:r>
              <a:rPr lang="zh-CN" altLang="zh-CN" sz="2000" dirty="0">
                <a:latin typeface="Arial" charset="0"/>
                <a:ea typeface="微软雅黑" pitchFamily="34" charset="-122"/>
                <a:sym typeface="Arial" charset="0"/>
              </a:rPr>
              <a:t>（</a:t>
            </a:r>
            <a:r>
              <a:rPr lang="en-US" altLang="zh-CN" sz="2000" dirty="0">
                <a:latin typeface="Arial" charset="0"/>
                <a:ea typeface="微软雅黑" pitchFamily="34" charset="-122"/>
                <a:sym typeface="Arial" charset="0"/>
              </a:rPr>
              <a:t>4</a:t>
            </a:r>
            <a:r>
              <a:rPr lang="zh-CN" altLang="zh-CN" sz="2000" dirty="0">
                <a:latin typeface="Arial" charset="0"/>
                <a:ea typeface="微软雅黑" pitchFamily="34" charset="-122"/>
                <a:sym typeface="Arial" charset="0"/>
              </a:rPr>
              <a:t>）检查职业健康评价（职业卫生评价）提出的防护措施的落实情况。</a:t>
            </a:r>
          </a:p>
          <a:p>
            <a:endParaRPr lang="zh-CN" altLang="en-US" dirty="0">
              <a:latin typeface="Arial" charset="0"/>
              <a:ea typeface="微软雅黑" pitchFamily="34" charset="-122"/>
              <a:sym typeface="Arial" charset="0"/>
            </a:endParaRPr>
          </a:p>
        </p:txBody>
      </p:sp>
    </p:spTree>
  </p:cSld>
  <p:clrMapOvr>
    <a:masterClrMapping/>
  </p:clrMapOvr>
  <p:transition spd="med">
    <p:pull/>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624114" cy="119017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cxnSp>
        <p:nvCxnSpPr>
          <p:cNvPr id="18" name="直接连接符 17"/>
          <p:cNvCxnSpPr/>
          <p:nvPr/>
        </p:nvCxnSpPr>
        <p:spPr>
          <a:xfrm>
            <a:off x="624114" y="543840"/>
            <a:ext cx="6154057"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文本框 3"/>
          <p:cNvSpPr txBox="1"/>
          <p:nvPr/>
        </p:nvSpPr>
        <p:spPr>
          <a:xfrm>
            <a:off x="785437" y="535755"/>
            <a:ext cx="3775393" cy="814262"/>
          </a:xfrm>
          <a:prstGeom prst="rect">
            <a:avLst/>
          </a:prstGeom>
          <a:noFill/>
        </p:spPr>
        <p:txBody>
          <a:bodyPr wrap="none" rtlCol="0">
            <a:spAutoFit/>
          </a:bodyPr>
          <a:lstStyle/>
          <a:p>
            <a:pPr marL="0" lvl="1">
              <a:lnSpc>
                <a:spcPct val="150000"/>
              </a:lnSpc>
              <a:spcBef>
                <a:spcPts val="500"/>
              </a:spcBef>
            </a:pPr>
            <a:r>
              <a:rPr kumimoji="1" lang="zh-CN" altLang="en-US" sz="3500" b="1" dirty="0">
                <a:solidFill>
                  <a:srgbClr val="103154"/>
                </a:solidFill>
                <a:latin typeface="Arial" charset="0"/>
                <a:ea typeface="微软雅黑" pitchFamily="34" charset="-122"/>
                <a:sym typeface="Arial" charset="0"/>
              </a:rPr>
              <a:t>三、监督管理要点</a:t>
            </a:r>
            <a:endParaRPr kumimoji="1" lang="en-US" altLang="zh-CN" sz="3500" b="1" dirty="0">
              <a:solidFill>
                <a:srgbClr val="103154"/>
              </a:solidFill>
              <a:latin typeface="Arial" charset="0"/>
              <a:ea typeface="微软雅黑" pitchFamily="34" charset="-122"/>
              <a:sym typeface="Arial" charset="0"/>
            </a:endParaRPr>
          </a:p>
        </p:txBody>
      </p:sp>
      <p:sp>
        <p:nvSpPr>
          <p:cNvPr id="3" name="矩形 2"/>
          <p:cNvSpPr/>
          <p:nvPr/>
        </p:nvSpPr>
        <p:spPr>
          <a:xfrm>
            <a:off x="1335315" y="1688853"/>
            <a:ext cx="9666514" cy="2869503"/>
          </a:xfrm>
          <a:prstGeom prst="rect">
            <a:avLst/>
          </a:prstGeom>
        </p:spPr>
        <p:txBody>
          <a:bodyPr wrap="square">
            <a:spAutoFit/>
          </a:bodyPr>
          <a:lstStyle/>
          <a:p>
            <a:pPr>
              <a:lnSpc>
                <a:spcPct val="150000"/>
              </a:lnSpc>
              <a:spcBef>
                <a:spcPts val="1000"/>
              </a:spcBef>
            </a:pPr>
            <a:r>
              <a:rPr lang="en-US" altLang="zh-CN" sz="2200" dirty="0">
                <a:latin typeface="Arial" charset="0"/>
                <a:ea typeface="微软雅黑" pitchFamily="34" charset="-122"/>
                <a:sym typeface="Arial" charset="0"/>
              </a:rPr>
              <a:t>6</a:t>
            </a:r>
            <a:r>
              <a:rPr lang="zh-CN" altLang="zh-CN" sz="2200" dirty="0">
                <a:latin typeface="Arial" charset="0"/>
                <a:ea typeface="微软雅黑" pitchFamily="34" charset="-122"/>
                <a:sym typeface="Arial" charset="0"/>
              </a:rPr>
              <a:t>、工作场所的其它管理，如对局部环境的温度、采光、照明、色彩及空间范围的调查和评价。</a:t>
            </a:r>
          </a:p>
          <a:p>
            <a:pPr>
              <a:lnSpc>
                <a:spcPct val="150000"/>
              </a:lnSpc>
              <a:spcBef>
                <a:spcPts val="1000"/>
              </a:spcBef>
            </a:pPr>
            <a:r>
              <a:rPr lang="en-US" altLang="zh-CN" sz="2200" dirty="0">
                <a:latin typeface="Arial" charset="0"/>
                <a:ea typeface="微软雅黑" pitchFamily="34" charset="-122"/>
                <a:sym typeface="Arial" charset="0"/>
              </a:rPr>
              <a:t>7</a:t>
            </a:r>
            <a:r>
              <a:rPr lang="zh-CN" altLang="zh-CN" sz="2200" dirty="0">
                <a:latin typeface="Arial" charset="0"/>
                <a:ea typeface="微软雅黑" pitchFamily="34" charset="-122"/>
                <a:sym typeface="Arial" charset="0"/>
              </a:rPr>
              <a:t>、作业场所的警示标识和警示说明</a:t>
            </a:r>
          </a:p>
          <a:p>
            <a:pPr>
              <a:lnSpc>
                <a:spcPct val="150000"/>
              </a:lnSpc>
              <a:spcBef>
                <a:spcPts val="1000"/>
              </a:spcBef>
            </a:pPr>
            <a:r>
              <a:rPr lang="zh-CN" altLang="zh-CN" sz="2000" dirty="0">
                <a:latin typeface="Arial" charset="0"/>
                <a:ea typeface="微软雅黑" pitchFamily="34" charset="-122"/>
                <a:sym typeface="Arial" charset="0"/>
              </a:rPr>
              <a:t>（</a:t>
            </a:r>
            <a:r>
              <a:rPr lang="en-US" altLang="zh-CN" sz="2000" dirty="0">
                <a:latin typeface="Arial" charset="0"/>
                <a:ea typeface="微软雅黑" pitchFamily="34" charset="-122"/>
                <a:sym typeface="Arial" charset="0"/>
              </a:rPr>
              <a:t>1</a:t>
            </a:r>
            <a:r>
              <a:rPr lang="zh-CN" altLang="zh-CN" sz="2000" dirty="0">
                <a:latin typeface="Arial" charset="0"/>
                <a:ea typeface="微软雅黑" pitchFamily="34" charset="-122"/>
                <a:sym typeface="Arial" charset="0"/>
              </a:rPr>
              <a:t>）检查作业场所是否按规范设置警示标识。</a:t>
            </a:r>
          </a:p>
          <a:p>
            <a:pPr>
              <a:lnSpc>
                <a:spcPct val="150000"/>
              </a:lnSpc>
              <a:spcBef>
                <a:spcPts val="1000"/>
              </a:spcBef>
            </a:pPr>
            <a:r>
              <a:rPr lang="zh-CN" altLang="zh-CN" sz="2000" dirty="0">
                <a:latin typeface="Arial" charset="0"/>
                <a:ea typeface="微软雅黑" pitchFamily="34" charset="-122"/>
                <a:sym typeface="Arial" charset="0"/>
              </a:rPr>
              <a:t>（</a:t>
            </a:r>
            <a:r>
              <a:rPr lang="en-US" altLang="zh-CN" sz="2000" dirty="0">
                <a:latin typeface="Arial" charset="0"/>
                <a:ea typeface="微软雅黑" pitchFamily="34" charset="-122"/>
                <a:sym typeface="Arial" charset="0"/>
              </a:rPr>
              <a:t>2</a:t>
            </a:r>
            <a:r>
              <a:rPr lang="zh-CN" altLang="zh-CN" sz="2000" dirty="0">
                <a:latin typeface="Arial" charset="0"/>
                <a:ea typeface="微软雅黑" pitchFamily="34" charset="-122"/>
                <a:sym typeface="Arial" charset="0"/>
              </a:rPr>
              <a:t>）检查警示标识的内容是否与存在的化学毒物相符。</a:t>
            </a:r>
          </a:p>
        </p:txBody>
      </p:sp>
    </p:spTree>
  </p:cSld>
  <p:clrMapOvr>
    <a:masterClrMapping/>
  </p:clrMapOvr>
  <p:transition spd="med">
    <p:pull/>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624114" cy="119017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cxnSp>
        <p:nvCxnSpPr>
          <p:cNvPr id="18" name="直接连接符 17"/>
          <p:cNvCxnSpPr/>
          <p:nvPr/>
        </p:nvCxnSpPr>
        <p:spPr>
          <a:xfrm>
            <a:off x="624114" y="543840"/>
            <a:ext cx="6154057"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文本框 3"/>
          <p:cNvSpPr txBox="1"/>
          <p:nvPr/>
        </p:nvSpPr>
        <p:spPr>
          <a:xfrm>
            <a:off x="785437" y="535755"/>
            <a:ext cx="3775393" cy="814262"/>
          </a:xfrm>
          <a:prstGeom prst="rect">
            <a:avLst/>
          </a:prstGeom>
          <a:noFill/>
        </p:spPr>
        <p:txBody>
          <a:bodyPr wrap="none" rtlCol="0">
            <a:spAutoFit/>
          </a:bodyPr>
          <a:lstStyle/>
          <a:p>
            <a:pPr marL="0" lvl="1">
              <a:lnSpc>
                <a:spcPct val="150000"/>
              </a:lnSpc>
              <a:spcBef>
                <a:spcPts val="500"/>
              </a:spcBef>
            </a:pPr>
            <a:r>
              <a:rPr kumimoji="1" lang="zh-CN" altLang="en-US" sz="3500" b="1" dirty="0">
                <a:solidFill>
                  <a:srgbClr val="103154"/>
                </a:solidFill>
                <a:latin typeface="Arial" charset="0"/>
                <a:ea typeface="微软雅黑" pitchFamily="34" charset="-122"/>
                <a:sym typeface="Arial" charset="0"/>
              </a:rPr>
              <a:t>三、监督管理要点</a:t>
            </a:r>
            <a:endParaRPr kumimoji="1" lang="en-US" altLang="zh-CN" sz="3500" b="1" dirty="0">
              <a:solidFill>
                <a:srgbClr val="103154"/>
              </a:solidFill>
              <a:latin typeface="Arial" charset="0"/>
              <a:ea typeface="微软雅黑" pitchFamily="34" charset="-122"/>
              <a:sym typeface="Arial" charset="0"/>
            </a:endParaRPr>
          </a:p>
        </p:txBody>
      </p:sp>
      <p:sp>
        <p:nvSpPr>
          <p:cNvPr id="2" name="矩形 1"/>
          <p:cNvSpPr/>
          <p:nvPr/>
        </p:nvSpPr>
        <p:spPr>
          <a:xfrm>
            <a:off x="1277258" y="1534614"/>
            <a:ext cx="9840686" cy="3849772"/>
          </a:xfrm>
          <a:prstGeom prst="rect">
            <a:avLst/>
          </a:prstGeom>
        </p:spPr>
        <p:txBody>
          <a:bodyPr wrap="square">
            <a:spAutoFit/>
          </a:bodyPr>
          <a:lstStyle/>
          <a:p>
            <a:pPr>
              <a:lnSpc>
                <a:spcPct val="150000"/>
              </a:lnSpc>
              <a:spcBef>
                <a:spcPts val="1000"/>
              </a:spcBef>
            </a:pPr>
            <a:r>
              <a:rPr lang="zh-CN" altLang="zh-CN" sz="2500" b="1" dirty="0">
                <a:solidFill>
                  <a:srgbClr val="0070C0"/>
                </a:solidFill>
                <a:latin typeface="Arial" charset="0"/>
                <a:ea typeface="微软雅黑" pitchFamily="34" charset="-122"/>
                <a:sym typeface="Arial" charset="0"/>
              </a:rPr>
              <a:t>（四）劳动过程的监督管理</a:t>
            </a:r>
          </a:p>
          <a:p>
            <a:pPr>
              <a:lnSpc>
                <a:spcPct val="150000"/>
              </a:lnSpc>
              <a:spcBef>
                <a:spcPts val="1000"/>
              </a:spcBef>
            </a:pPr>
            <a:r>
              <a:rPr lang="en-US" altLang="zh-CN" sz="2200" dirty="0">
                <a:latin typeface="Arial" charset="0"/>
                <a:ea typeface="微软雅黑" pitchFamily="34" charset="-122"/>
                <a:sym typeface="Arial" charset="0"/>
              </a:rPr>
              <a:t>1</a:t>
            </a:r>
            <a:r>
              <a:rPr lang="zh-CN" altLang="zh-CN" sz="2200" dirty="0">
                <a:latin typeface="Arial" charset="0"/>
                <a:ea typeface="微软雅黑" pitchFamily="34" charset="-122"/>
                <a:sym typeface="Arial" charset="0"/>
              </a:rPr>
              <a:t>、检查其作业制度是否合理。</a:t>
            </a:r>
          </a:p>
          <a:p>
            <a:pPr>
              <a:lnSpc>
                <a:spcPct val="150000"/>
              </a:lnSpc>
              <a:spcBef>
                <a:spcPts val="1000"/>
              </a:spcBef>
            </a:pPr>
            <a:r>
              <a:rPr lang="en-US" altLang="zh-CN" sz="2200" dirty="0">
                <a:latin typeface="Arial" charset="0"/>
                <a:ea typeface="微软雅黑" pitchFamily="34" charset="-122"/>
                <a:sym typeface="Arial" charset="0"/>
              </a:rPr>
              <a:t>2</a:t>
            </a:r>
            <a:r>
              <a:rPr lang="zh-CN" altLang="zh-CN" sz="2200" dirty="0">
                <a:latin typeface="Arial" charset="0"/>
                <a:ea typeface="微软雅黑" pitchFamily="34" charset="-122"/>
                <a:sym typeface="Arial" charset="0"/>
              </a:rPr>
              <a:t>、检查对存在化学毒物的作业方式的合理性。</a:t>
            </a:r>
          </a:p>
          <a:p>
            <a:pPr>
              <a:lnSpc>
                <a:spcPct val="150000"/>
              </a:lnSpc>
              <a:spcBef>
                <a:spcPts val="1000"/>
              </a:spcBef>
            </a:pPr>
            <a:r>
              <a:rPr lang="en-US" altLang="zh-CN" sz="2200" dirty="0">
                <a:latin typeface="Arial" charset="0"/>
                <a:ea typeface="微软雅黑" pitchFamily="34" charset="-122"/>
                <a:sym typeface="Arial" charset="0"/>
              </a:rPr>
              <a:t>3</a:t>
            </a:r>
            <a:r>
              <a:rPr lang="zh-CN" altLang="zh-CN" sz="2200" dirty="0">
                <a:latin typeface="Arial" charset="0"/>
                <a:ea typeface="微软雅黑" pitchFamily="34" charset="-122"/>
                <a:sym typeface="Arial" charset="0"/>
              </a:rPr>
              <a:t>、个体防护用品的管理。</a:t>
            </a:r>
          </a:p>
          <a:p>
            <a:pPr>
              <a:lnSpc>
                <a:spcPct val="150000"/>
              </a:lnSpc>
              <a:spcBef>
                <a:spcPts val="1000"/>
              </a:spcBef>
            </a:pPr>
            <a:r>
              <a:rPr lang="zh-CN" altLang="zh-CN" sz="2000" dirty="0">
                <a:latin typeface="Arial" charset="0"/>
                <a:ea typeface="微软雅黑" pitchFamily="34" charset="-122"/>
                <a:sym typeface="Arial" charset="0"/>
              </a:rPr>
              <a:t>（</a:t>
            </a:r>
            <a:r>
              <a:rPr lang="en-US" altLang="zh-CN" sz="2000" dirty="0">
                <a:latin typeface="Arial" charset="0"/>
                <a:ea typeface="微软雅黑" pitchFamily="34" charset="-122"/>
                <a:sym typeface="Arial" charset="0"/>
              </a:rPr>
              <a:t>1</a:t>
            </a:r>
            <a:r>
              <a:rPr lang="zh-CN" altLang="zh-CN" sz="2000" dirty="0">
                <a:latin typeface="Arial" charset="0"/>
                <a:ea typeface="微软雅黑" pitchFamily="34" charset="-122"/>
                <a:sym typeface="Arial" charset="0"/>
              </a:rPr>
              <a:t>）检查有毒有害作业工人是否佩戴防护用品及佩戴方法是否正确。</a:t>
            </a:r>
          </a:p>
          <a:p>
            <a:pPr>
              <a:lnSpc>
                <a:spcPct val="150000"/>
              </a:lnSpc>
              <a:spcBef>
                <a:spcPts val="1000"/>
              </a:spcBef>
            </a:pPr>
            <a:r>
              <a:rPr lang="zh-CN" altLang="zh-CN" sz="2000" dirty="0">
                <a:latin typeface="Arial" charset="0"/>
                <a:ea typeface="微软雅黑" pitchFamily="34" charset="-122"/>
                <a:sym typeface="Arial" charset="0"/>
              </a:rPr>
              <a:t>（</a:t>
            </a:r>
            <a:r>
              <a:rPr lang="en-US" altLang="zh-CN" sz="2000" dirty="0">
                <a:latin typeface="Arial" charset="0"/>
                <a:ea typeface="微软雅黑" pitchFamily="34" charset="-122"/>
                <a:sym typeface="Arial" charset="0"/>
              </a:rPr>
              <a:t>2</a:t>
            </a:r>
            <a:r>
              <a:rPr lang="zh-CN" altLang="zh-CN" sz="2000" dirty="0">
                <a:latin typeface="Arial" charset="0"/>
                <a:ea typeface="微软雅黑" pitchFamily="34" charset="-122"/>
                <a:sym typeface="Arial" charset="0"/>
              </a:rPr>
              <a:t>）检查防护用品的防护效果及有无定期检修、保养制度和领用制度。</a:t>
            </a:r>
          </a:p>
        </p:txBody>
      </p:sp>
    </p:spTree>
  </p:cSld>
  <p:clrMapOvr>
    <a:masterClrMapping/>
  </p:clrMapOvr>
  <p:transition spd="med">
    <p:pull/>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624114" cy="119017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cxnSp>
        <p:nvCxnSpPr>
          <p:cNvPr id="18" name="直接连接符 17"/>
          <p:cNvCxnSpPr/>
          <p:nvPr/>
        </p:nvCxnSpPr>
        <p:spPr>
          <a:xfrm>
            <a:off x="624114" y="543840"/>
            <a:ext cx="6154057"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文本框 3"/>
          <p:cNvSpPr txBox="1"/>
          <p:nvPr/>
        </p:nvSpPr>
        <p:spPr>
          <a:xfrm>
            <a:off x="785437" y="535755"/>
            <a:ext cx="3775393" cy="814262"/>
          </a:xfrm>
          <a:prstGeom prst="rect">
            <a:avLst/>
          </a:prstGeom>
          <a:noFill/>
        </p:spPr>
        <p:txBody>
          <a:bodyPr wrap="none" rtlCol="0">
            <a:spAutoFit/>
          </a:bodyPr>
          <a:lstStyle/>
          <a:p>
            <a:pPr marL="0" lvl="1">
              <a:lnSpc>
                <a:spcPct val="150000"/>
              </a:lnSpc>
              <a:spcBef>
                <a:spcPts val="500"/>
              </a:spcBef>
            </a:pPr>
            <a:r>
              <a:rPr kumimoji="1" lang="zh-CN" altLang="en-US" sz="3500" b="1" dirty="0">
                <a:solidFill>
                  <a:srgbClr val="103154"/>
                </a:solidFill>
                <a:latin typeface="Arial" charset="0"/>
                <a:ea typeface="微软雅黑" pitchFamily="34" charset="-122"/>
                <a:sym typeface="Arial" charset="0"/>
              </a:rPr>
              <a:t>三、监督管理要点</a:t>
            </a:r>
            <a:endParaRPr kumimoji="1" lang="en-US" altLang="zh-CN" sz="3500" b="1" dirty="0">
              <a:solidFill>
                <a:srgbClr val="103154"/>
              </a:solidFill>
              <a:latin typeface="Arial" charset="0"/>
              <a:ea typeface="微软雅黑" pitchFamily="34" charset="-122"/>
              <a:sym typeface="Arial" charset="0"/>
            </a:endParaRPr>
          </a:p>
        </p:txBody>
      </p:sp>
      <p:sp>
        <p:nvSpPr>
          <p:cNvPr id="2" name="矩形 1"/>
          <p:cNvSpPr/>
          <p:nvPr/>
        </p:nvSpPr>
        <p:spPr>
          <a:xfrm>
            <a:off x="1320803" y="1447524"/>
            <a:ext cx="8186057" cy="5121915"/>
          </a:xfrm>
          <a:prstGeom prst="rect">
            <a:avLst/>
          </a:prstGeom>
        </p:spPr>
        <p:txBody>
          <a:bodyPr wrap="square">
            <a:spAutoFit/>
          </a:bodyPr>
          <a:lstStyle/>
          <a:p>
            <a:pPr>
              <a:lnSpc>
                <a:spcPct val="150000"/>
              </a:lnSpc>
              <a:spcBef>
                <a:spcPts val="1000"/>
              </a:spcBef>
            </a:pPr>
            <a:r>
              <a:rPr lang="zh-CN" altLang="zh-CN" sz="2500" b="1" dirty="0">
                <a:solidFill>
                  <a:srgbClr val="0070C0"/>
                </a:solidFill>
                <a:latin typeface="Arial" charset="0"/>
                <a:ea typeface="微软雅黑" pitchFamily="34" charset="-122"/>
                <a:sym typeface="Arial" charset="0"/>
              </a:rPr>
              <a:t>（五）职业健康监护监督管理</a:t>
            </a:r>
          </a:p>
          <a:p>
            <a:pPr>
              <a:lnSpc>
                <a:spcPct val="150000"/>
              </a:lnSpc>
              <a:spcBef>
                <a:spcPts val="1000"/>
              </a:spcBef>
            </a:pPr>
            <a:r>
              <a:rPr lang="en-US" altLang="zh-CN" sz="2200" dirty="0">
                <a:latin typeface="Arial" charset="0"/>
                <a:ea typeface="微软雅黑" pitchFamily="34" charset="-122"/>
                <a:sym typeface="Arial" charset="0"/>
              </a:rPr>
              <a:t>1</a:t>
            </a:r>
            <a:r>
              <a:rPr lang="zh-CN" altLang="zh-CN" sz="2200" dirty="0">
                <a:latin typeface="Arial" charset="0"/>
                <a:ea typeface="微软雅黑" pitchFamily="34" charset="-122"/>
                <a:sym typeface="Arial" charset="0"/>
              </a:rPr>
              <a:t>、建立健全劳动者健康监护档案。</a:t>
            </a:r>
          </a:p>
          <a:p>
            <a:pPr>
              <a:lnSpc>
                <a:spcPct val="150000"/>
              </a:lnSpc>
              <a:spcBef>
                <a:spcPts val="1000"/>
              </a:spcBef>
            </a:pPr>
            <a:r>
              <a:rPr lang="en-US" altLang="zh-CN" sz="2200" dirty="0">
                <a:latin typeface="Arial" charset="0"/>
                <a:ea typeface="微软雅黑" pitchFamily="34" charset="-122"/>
                <a:sym typeface="Arial" charset="0"/>
              </a:rPr>
              <a:t>2</a:t>
            </a:r>
            <a:r>
              <a:rPr lang="zh-CN" altLang="zh-CN" sz="2200" dirty="0">
                <a:latin typeface="Arial" charset="0"/>
                <a:ea typeface="微软雅黑" pitchFamily="34" charset="-122"/>
                <a:sym typeface="Arial" charset="0"/>
              </a:rPr>
              <a:t>、按规定开展各类职业健康检查工作。</a:t>
            </a:r>
          </a:p>
          <a:p>
            <a:pPr>
              <a:lnSpc>
                <a:spcPct val="150000"/>
              </a:lnSpc>
              <a:spcBef>
                <a:spcPts val="1000"/>
              </a:spcBef>
            </a:pPr>
            <a:r>
              <a:rPr lang="en-US" altLang="zh-CN" sz="2200" dirty="0">
                <a:latin typeface="Arial" charset="0"/>
                <a:ea typeface="微软雅黑" pitchFamily="34" charset="-122"/>
                <a:sym typeface="Arial" charset="0"/>
              </a:rPr>
              <a:t>3</a:t>
            </a:r>
            <a:r>
              <a:rPr lang="zh-CN" altLang="zh-CN" sz="2200" dirty="0">
                <a:latin typeface="Arial" charset="0"/>
                <a:ea typeface="微软雅黑" pitchFamily="34" charset="-122"/>
                <a:sym typeface="Arial" charset="0"/>
              </a:rPr>
              <a:t>、疑似职业病、职业禁忌证等处理情况。</a:t>
            </a:r>
          </a:p>
          <a:p>
            <a:pPr>
              <a:lnSpc>
                <a:spcPct val="150000"/>
              </a:lnSpc>
              <a:spcBef>
                <a:spcPts val="1000"/>
              </a:spcBef>
            </a:pPr>
            <a:r>
              <a:rPr lang="en-US" altLang="zh-CN" sz="2200" dirty="0">
                <a:latin typeface="Arial" charset="0"/>
                <a:ea typeface="微软雅黑" pitchFamily="34" charset="-122"/>
                <a:sym typeface="Arial" charset="0"/>
              </a:rPr>
              <a:t>4</a:t>
            </a:r>
            <a:r>
              <a:rPr lang="zh-CN" altLang="zh-CN" sz="2200" dirty="0">
                <a:latin typeface="Arial" charset="0"/>
                <a:ea typeface="微软雅黑" pitchFamily="34" charset="-122"/>
                <a:sym typeface="Arial" charset="0"/>
              </a:rPr>
              <a:t>、检查后的评价及有关处理措施。</a:t>
            </a:r>
          </a:p>
          <a:p>
            <a:pPr>
              <a:lnSpc>
                <a:spcPct val="150000"/>
              </a:lnSpc>
              <a:spcBef>
                <a:spcPts val="1000"/>
              </a:spcBef>
            </a:pPr>
            <a:r>
              <a:rPr lang="en-US" altLang="zh-CN" sz="2200" dirty="0">
                <a:latin typeface="Arial" charset="0"/>
                <a:ea typeface="微软雅黑" pitchFamily="34" charset="-122"/>
                <a:sym typeface="Arial" charset="0"/>
              </a:rPr>
              <a:t>5</a:t>
            </a:r>
            <a:r>
              <a:rPr lang="zh-CN" altLang="zh-CN" sz="2200" dirty="0">
                <a:latin typeface="Arial" charset="0"/>
                <a:ea typeface="微软雅黑" pitchFamily="34" charset="-122"/>
                <a:sym typeface="Arial" charset="0"/>
              </a:rPr>
              <a:t>、临时急救对策和措施。</a:t>
            </a:r>
          </a:p>
          <a:p>
            <a:pPr>
              <a:lnSpc>
                <a:spcPct val="150000"/>
              </a:lnSpc>
              <a:spcBef>
                <a:spcPts val="1000"/>
              </a:spcBef>
            </a:pPr>
            <a:r>
              <a:rPr lang="zh-CN" altLang="zh-CN" sz="2000" dirty="0">
                <a:latin typeface="Arial" charset="0"/>
                <a:ea typeface="微软雅黑" pitchFamily="34" charset="-122"/>
                <a:sym typeface="Arial" charset="0"/>
              </a:rPr>
              <a:t>（</a:t>
            </a:r>
            <a:r>
              <a:rPr lang="en-US" altLang="zh-CN" sz="2000" dirty="0">
                <a:latin typeface="Arial" charset="0"/>
                <a:ea typeface="微软雅黑" pitchFamily="34" charset="-122"/>
                <a:sym typeface="Arial" charset="0"/>
              </a:rPr>
              <a:t>1</a:t>
            </a:r>
            <a:r>
              <a:rPr lang="zh-CN" altLang="zh-CN" sz="2000" dirty="0">
                <a:latin typeface="Arial" charset="0"/>
                <a:ea typeface="微软雅黑" pitchFamily="34" charset="-122"/>
                <a:sym typeface="Arial" charset="0"/>
              </a:rPr>
              <a:t>）平时的准备情况。</a:t>
            </a:r>
          </a:p>
          <a:p>
            <a:pPr>
              <a:lnSpc>
                <a:spcPct val="150000"/>
              </a:lnSpc>
              <a:spcBef>
                <a:spcPts val="1000"/>
              </a:spcBef>
            </a:pPr>
            <a:r>
              <a:rPr lang="zh-CN" altLang="zh-CN" sz="2000" dirty="0">
                <a:latin typeface="Arial" charset="0"/>
                <a:ea typeface="微软雅黑" pitchFamily="34" charset="-122"/>
                <a:sym typeface="Arial" charset="0"/>
              </a:rPr>
              <a:t>（</a:t>
            </a:r>
            <a:r>
              <a:rPr lang="en-US" altLang="zh-CN" sz="2000" dirty="0">
                <a:latin typeface="Arial" charset="0"/>
                <a:ea typeface="微软雅黑" pitchFamily="34" charset="-122"/>
                <a:sym typeface="Arial" charset="0"/>
              </a:rPr>
              <a:t>2</a:t>
            </a:r>
            <a:r>
              <a:rPr lang="zh-CN" altLang="zh-CN" sz="2000" dirty="0">
                <a:latin typeface="Arial" charset="0"/>
                <a:ea typeface="微软雅黑" pitchFamily="34" charset="-122"/>
                <a:sym typeface="Arial" charset="0"/>
              </a:rPr>
              <a:t>）事故发生时应急措施的效果。</a:t>
            </a:r>
          </a:p>
        </p:txBody>
      </p:sp>
    </p:spTree>
  </p:cSld>
  <p:clrMapOvr>
    <a:masterClrMapping/>
  </p:clrMapOvr>
  <p:transition spd="med">
    <p:pull/>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624114" cy="119017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cxnSp>
        <p:nvCxnSpPr>
          <p:cNvPr id="18" name="直接连接符 17"/>
          <p:cNvCxnSpPr/>
          <p:nvPr/>
        </p:nvCxnSpPr>
        <p:spPr>
          <a:xfrm>
            <a:off x="624114" y="543840"/>
            <a:ext cx="6154057"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文本框 3"/>
          <p:cNvSpPr txBox="1"/>
          <p:nvPr/>
        </p:nvSpPr>
        <p:spPr>
          <a:xfrm>
            <a:off x="785437" y="535755"/>
            <a:ext cx="3775393" cy="814262"/>
          </a:xfrm>
          <a:prstGeom prst="rect">
            <a:avLst/>
          </a:prstGeom>
          <a:noFill/>
        </p:spPr>
        <p:txBody>
          <a:bodyPr wrap="none" rtlCol="0">
            <a:spAutoFit/>
          </a:bodyPr>
          <a:lstStyle/>
          <a:p>
            <a:pPr marL="0" lvl="1">
              <a:lnSpc>
                <a:spcPct val="150000"/>
              </a:lnSpc>
              <a:spcBef>
                <a:spcPts val="500"/>
              </a:spcBef>
            </a:pPr>
            <a:r>
              <a:rPr kumimoji="1" lang="zh-CN" altLang="en-US" sz="3500" b="1" dirty="0">
                <a:solidFill>
                  <a:srgbClr val="103154"/>
                </a:solidFill>
                <a:latin typeface="Arial" charset="0"/>
                <a:ea typeface="微软雅黑" pitchFamily="34" charset="-122"/>
                <a:sym typeface="Arial" charset="0"/>
              </a:rPr>
              <a:t>三、监督管理要点</a:t>
            </a:r>
            <a:endParaRPr kumimoji="1" lang="en-US" altLang="zh-CN" sz="3500" b="1" dirty="0">
              <a:solidFill>
                <a:srgbClr val="103154"/>
              </a:solidFill>
              <a:latin typeface="Arial" charset="0"/>
              <a:ea typeface="微软雅黑" pitchFamily="34" charset="-122"/>
              <a:sym typeface="Arial" charset="0"/>
            </a:endParaRPr>
          </a:p>
        </p:txBody>
      </p:sp>
      <p:sp>
        <p:nvSpPr>
          <p:cNvPr id="2" name="矩形 1"/>
          <p:cNvSpPr/>
          <p:nvPr/>
        </p:nvSpPr>
        <p:spPr>
          <a:xfrm>
            <a:off x="1378856" y="1537066"/>
            <a:ext cx="9913257" cy="5014193"/>
          </a:xfrm>
          <a:prstGeom prst="rect">
            <a:avLst/>
          </a:prstGeom>
        </p:spPr>
        <p:txBody>
          <a:bodyPr wrap="square">
            <a:spAutoFit/>
          </a:bodyPr>
          <a:lstStyle/>
          <a:p>
            <a:pPr>
              <a:lnSpc>
                <a:spcPct val="150000"/>
              </a:lnSpc>
              <a:spcBef>
                <a:spcPts val="1000"/>
              </a:spcBef>
            </a:pPr>
            <a:r>
              <a:rPr lang="en-US" altLang="zh-CN" sz="2200" dirty="0">
                <a:latin typeface="Arial" charset="0"/>
                <a:ea typeface="微软雅黑" pitchFamily="34" charset="-122"/>
                <a:sym typeface="Arial" charset="0"/>
              </a:rPr>
              <a:t>6</a:t>
            </a:r>
            <a:r>
              <a:rPr lang="zh-CN" altLang="zh-CN" sz="2200" dirty="0">
                <a:latin typeface="Arial" charset="0"/>
                <a:ea typeface="微软雅黑" pitchFamily="34" charset="-122"/>
                <a:sym typeface="Arial" charset="0"/>
              </a:rPr>
              <a:t>、</a:t>
            </a:r>
            <a:r>
              <a:rPr lang="zh-CN" altLang="en-US" sz="2200" dirty="0">
                <a:latin typeface="Arial" charset="0"/>
                <a:ea typeface="微软雅黑" pitchFamily="34" charset="-122"/>
                <a:sym typeface="Arial" charset="0"/>
              </a:rPr>
              <a:t>职业</a:t>
            </a:r>
            <a:r>
              <a:rPr lang="zh-CN" altLang="zh-CN" sz="2200" dirty="0">
                <a:latin typeface="Arial" charset="0"/>
                <a:ea typeface="微软雅黑" pitchFamily="34" charset="-122"/>
                <a:sym typeface="Arial" charset="0"/>
              </a:rPr>
              <a:t>健康检查。</a:t>
            </a:r>
          </a:p>
          <a:p>
            <a:pPr marL="342900" indent="-342900">
              <a:lnSpc>
                <a:spcPct val="150000"/>
              </a:lnSpc>
              <a:spcBef>
                <a:spcPts val="1000"/>
              </a:spcBef>
              <a:buFont typeface="Arial" charset="0"/>
              <a:buChar char="•"/>
            </a:pPr>
            <a:r>
              <a:rPr lang="zh-CN" altLang="zh-CN" sz="2200" dirty="0">
                <a:latin typeface="Arial" charset="0"/>
                <a:ea typeface="微软雅黑" pitchFamily="34" charset="-122"/>
                <a:sym typeface="Arial" charset="0"/>
              </a:rPr>
              <a:t>检查就业前或工种变更前的体检、在岗体检、离岗体检是否达到</a:t>
            </a:r>
            <a:r>
              <a:rPr lang="en-US" altLang="zh-CN" sz="2200" dirty="0">
                <a:latin typeface="Arial" charset="0"/>
                <a:ea typeface="微软雅黑" pitchFamily="34" charset="-122"/>
                <a:sym typeface="Arial" charset="0"/>
              </a:rPr>
              <a:t>100</a:t>
            </a:r>
            <a:r>
              <a:rPr lang="zh-CN" altLang="zh-CN" sz="2200" dirty="0">
                <a:latin typeface="Arial" charset="0"/>
                <a:ea typeface="微软雅黑" pitchFamily="34" charset="-122"/>
                <a:sym typeface="Arial" charset="0"/>
              </a:rPr>
              <a:t>％，以及异常指标的处理。</a:t>
            </a:r>
          </a:p>
          <a:p>
            <a:pPr marL="342900" indent="-342900">
              <a:lnSpc>
                <a:spcPct val="150000"/>
              </a:lnSpc>
              <a:spcBef>
                <a:spcPts val="1000"/>
              </a:spcBef>
              <a:buFont typeface="Arial" charset="0"/>
              <a:buChar char="•"/>
            </a:pPr>
            <a:r>
              <a:rPr lang="zh-CN" altLang="zh-CN" sz="2200" dirty="0">
                <a:latin typeface="Arial" charset="0"/>
                <a:ea typeface="微软雅黑" pitchFamily="34" charset="-122"/>
                <a:sym typeface="Arial" charset="0"/>
              </a:rPr>
              <a:t>检查健康检查结果找出与环境测定结果的相关关系。</a:t>
            </a:r>
            <a:endParaRPr lang="en-US" altLang="zh-CN" sz="2200" dirty="0">
              <a:latin typeface="Arial" charset="0"/>
              <a:ea typeface="微软雅黑" pitchFamily="34" charset="-122"/>
              <a:sym typeface="Arial" charset="0"/>
            </a:endParaRPr>
          </a:p>
          <a:p>
            <a:pPr>
              <a:lnSpc>
                <a:spcPct val="150000"/>
              </a:lnSpc>
              <a:spcBef>
                <a:spcPts val="1000"/>
              </a:spcBef>
            </a:pPr>
            <a:r>
              <a:rPr lang="zh-CN" altLang="zh-CN" sz="2500" b="1" dirty="0">
                <a:solidFill>
                  <a:srgbClr val="0070C0"/>
                </a:solidFill>
                <a:latin typeface="Arial" charset="0"/>
                <a:ea typeface="微软雅黑" pitchFamily="34" charset="-122"/>
                <a:sym typeface="Arial" charset="0"/>
              </a:rPr>
              <a:t>（六）职业卫生档案监督管理</a:t>
            </a:r>
          </a:p>
          <a:p>
            <a:pPr>
              <a:lnSpc>
                <a:spcPct val="150000"/>
              </a:lnSpc>
              <a:spcBef>
                <a:spcPts val="1000"/>
              </a:spcBef>
            </a:pPr>
            <a:r>
              <a:rPr lang="en-US" altLang="zh-CN" sz="2200" dirty="0">
                <a:latin typeface="Arial" charset="0"/>
                <a:ea typeface="微软雅黑" pitchFamily="34" charset="-122"/>
                <a:sym typeface="Arial" charset="0"/>
              </a:rPr>
              <a:t>    </a:t>
            </a:r>
            <a:r>
              <a:rPr lang="zh-CN" altLang="zh-CN" sz="2200" dirty="0">
                <a:latin typeface="Arial" charset="0"/>
                <a:ea typeface="微软雅黑" pitchFamily="34" charset="-122"/>
                <a:sym typeface="Arial" charset="0"/>
              </a:rPr>
              <a:t>建立健全职业卫生档案；企业不同阶段重大技术改造资料；防护资料；职业病危害分布、类别；暴露工人情况；工作场所职业病危害因素检测资料；职业体检资料；定期复核档案、个体防护用品管理档案、职业健康教育档案等。</a:t>
            </a:r>
          </a:p>
          <a:p>
            <a:endParaRPr lang="zh-CN" altLang="zh-CN" dirty="0">
              <a:latin typeface="Arial" charset="0"/>
              <a:ea typeface="微软雅黑" pitchFamily="34" charset="-122"/>
              <a:sym typeface="Arial" charset="0"/>
            </a:endParaRPr>
          </a:p>
        </p:txBody>
      </p:sp>
    </p:spTree>
  </p:cSld>
  <p:clrMapOvr>
    <a:masterClrMapping/>
  </p:clrMapOvr>
  <p:transition spd="med">
    <p:pull/>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624114" cy="119017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cxnSp>
        <p:nvCxnSpPr>
          <p:cNvPr id="18" name="直接连接符 17"/>
          <p:cNvCxnSpPr/>
          <p:nvPr/>
        </p:nvCxnSpPr>
        <p:spPr>
          <a:xfrm>
            <a:off x="624114" y="543840"/>
            <a:ext cx="6154057"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文本框 3"/>
          <p:cNvSpPr txBox="1"/>
          <p:nvPr/>
        </p:nvSpPr>
        <p:spPr>
          <a:xfrm>
            <a:off x="785437" y="535755"/>
            <a:ext cx="3775393" cy="814262"/>
          </a:xfrm>
          <a:prstGeom prst="rect">
            <a:avLst/>
          </a:prstGeom>
          <a:noFill/>
        </p:spPr>
        <p:txBody>
          <a:bodyPr wrap="none" rtlCol="0">
            <a:spAutoFit/>
          </a:bodyPr>
          <a:lstStyle/>
          <a:p>
            <a:pPr marL="0" lvl="1">
              <a:lnSpc>
                <a:spcPct val="150000"/>
              </a:lnSpc>
              <a:spcBef>
                <a:spcPts val="500"/>
              </a:spcBef>
            </a:pPr>
            <a:r>
              <a:rPr kumimoji="1" lang="zh-CN" altLang="en-US" sz="3500" b="1" dirty="0">
                <a:solidFill>
                  <a:srgbClr val="103154"/>
                </a:solidFill>
                <a:latin typeface="Arial" charset="0"/>
                <a:ea typeface="微软雅黑" pitchFamily="34" charset="-122"/>
                <a:sym typeface="Arial" charset="0"/>
              </a:rPr>
              <a:t>三、监督管理要点</a:t>
            </a:r>
            <a:endParaRPr kumimoji="1" lang="en-US" altLang="zh-CN" sz="3500" b="1" dirty="0">
              <a:solidFill>
                <a:srgbClr val="103154"/>
              </a:solidFill>
              <a:latin typeface="Arial" charset="0"/>
              <a:ea typeface="微软雅黑" pitchFamily="34" charset="-122"/>
              <a:sym typeface="Arial" charset="0"/>
            </a:endParaRPr>
          </a:p>
        </p:txBody>
      </p:sp>
      <p:sp>
        <p:nvSpPr>
          <p:cNvPr id="2" name="矩形 1"/>
          <p:cNvSpPr/>
          <p:nvPr/>
        </p:nvSpPr>
        <p:spPr>
          <a:xfrm>
            <a:off x="1291773" y="1541255"/>
            <a:ext cx="10029369" cy="4737194"/>
          </a:xfrm>
          <a:prstGeom prst="rect">
            <a:avLst/>
          </a:prstGeom>
        </p:spPr>
        <p:txBody>
          <a:bodyPr wrap="square">
            <a:spAutoFit/>
          </a:bodyPr>
          <a:lstStyle/>
          <a:p>
            <a:pPr>
              <a:lnSpc>
                <a:spcPct val="150000"/>
              </a:lnSpc>
              <a:spcBef>
                <a:spcPts val="1000"/>
              </a:spcBef>
            </a:pPr>
            <a:r>
              <a:rPr lang="zh-CN" altLang="zh-CN" sz="2500" b="1" dirty="0">
                <a:solidFill>
                  <a:srgbClr val="0070C0"/>
                </a:solidFill>
                <a:latin typeface="Arial" charset="0"/>
                <a:ea typeface="微软雅黑" pitchFamily="34" charset="-122"/>
                <a:sym typeface="Arial" charset="0"/>
              </a:rPr>
              <a:t>（七）职业卫生宣传教育</a:t>
            </a:r>
          </a:p>
          <a:p>
            <a:pPr>
              <a:lnSpc>
                <a:spcPct val="150000"/>
              </a:lnSpc>
              <a:spcBef>
                <a:spcPts val="1000"/>
              </a:spcBef>
            </a:pPr>
            <a:r>
              <a:rPr lang="en-US" altLang="zh-CN" sz="2200" dirty="0">
                <a:latin typeface="Arial" charset="0"/>
                <a:ea typeface="微软雅黑" pitchFamily="34" charset="-122"/>
                <a:sym typeface="Arial" charset="0"/>
              </a:rPr>
              <a:t>    </a:t>
            </a:r>
            <a:r>
              <a:rPr lang="zh-CN" altLang="zh-CN" sz="2200" dirty="0">
                <a:latin typeface="Arial" charset="0"/>
                <a:ea typeface="微软雅黑" pitchFamily="34" charset="-122"/>
                <a:sym typeface="Arial" charset="0"/>
              </a:rPr>
              <a:t>对从事接触职业病危害因素职工上岗前教育、培训；在岗期间教育；重点岗位职工教育；对职业卫生管理人员的法律法规及相关知识教育；对企业领导层的职业卫生教育等。</a:t>
            </a:r>
          </a:p>
          <a:p>
            <a:pPr>
              <a:lnSpc>
                <a:spcPct val="150000"/>
              </a:lnSpc>
              <a:spcBef>
                <a:spcPts val="1000"/>
              </a:spcBef>
            </a:pPr>
            <a:r>
              <a:rPr lang="zh-CN" altLang="zh-CN" sz="2200" b="1" dirty="0">
                <a:latin typeface="Arial" charset="0"/>
                <a:ea typeface="微软雅黑" pitchFamily="34" charset="-122"/>
                <a:sym typeface="Arial" charset="0"/>
              </a:rPr>
              <a:t>监督要点：</a:t>
            </a:r>
          </a:p>
          <a:p>
            <a:pPr>
              <a:lnSpc>
                <a:spcPct val="150000"/>
              </a:lnSpc>
              <a:spcBef>
                <a:spcPts val="1000"/>
              </a:spcBef>
            </a:pPr>
            <a:r>
              <a:rPr lang="en-US" altLang="zh-CN" sz="2200" dirty="0">
                <a:latin typeface="Arial" charset="0"/>
                <a:ea typeface="微软雅黑" pitchFamily="34" charset="-122"/>
                <a:sym typeface="Arial" charset="0"/>
              </a:rPr>
              <a:t>1</a:t>
            </a:r>
            <a:r>
              <a:rPr lang="zh-CN" altLang="zh-CN" sz="2200" dirty="0">
                <a:latin typeface="Arial" charset="0"/>
                <a:ea typeface="微软雅黑" pitchFamily="34" charset="-122"/>
                <a:sym typeface="Arial" charset="0"/>
              </a:rPr>
              <a:t>、检查企业不同层次人员对职业卫生法律、法规和职业卫生知识，特别是化学毒物的防护知识的了解情况。</a:t>
            </a:r>
          </a:p>
          <a:p>
            <a:pPr>
              <a:lnSpc>
                <a:spcPct val="150000"/>
              </a:lnSpc>
              <a:spcBef>
                <a:spcPts val="1000"/>
              </a:spcBef>
            </a:pPr>
            <a:r>
              <a:rPr lang="en-US" altLang="zh-CN" sz="2200" dirty="0">
                <a:latin typeface="Arial" charset="0"/>
                <a:ea typeface="微软雅黑" pitchFamily="34" charset="-122"/>
                <a:sym typeface="Arial" charset="0"/>
              </a:rPr>
              <a:t>2</a:t>
            </a:r>
            <a:r>
              <a:rPr lang="zh-CN" altLang="zh-CN" sz="2200" dirty="0">
                <a:latin typeface="Arial" charset="0"/>
                <a:ea typeface="微软雅黑" pitchFamily="34" charset="-122"/>
                <a:sym typeface="Arial" charset="0"/>
              </a:rPr>
              <a:t>、检查文字记录及采取的教育形式。</a:t>
            </a:r>
          </a:p>
        </p:txBody>
      </p:sp>
    </p:spTree>
  </p:cSld>
  <p:clrMapOvr>
    <a:masterClrMapping/>
  </p:clrMapOvr>
  <p:transition spd="med">
    <p:pull/>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624114" cy="119017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cxnSp>
        <p:nvCxnSpPr>
          <p:cNvPr id="18" name="直接连接符 17"/>
          <p:cNvCxnSpPr/>
          <p:nvPr/>
        </p:nvCxnSpPr>
        <p:spPr>
          <a:xfrm>
            <a:off x="624114" y="543840"/>
            <a:ext cx="6154057"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文本框 3"/>
          <p:cNvSpPr txBox="1"/>
          <p:nvPr/>
        </p:nvSpPr>
        <p:spPr>
          <a:xfrm>
            <a:off x="785437" y="535755"/>
            <a:ext cx="3775393" cy="814262"/>
          </a:xfrm>
          <a:prstGeom prst="rect">
            <a:avLst/>
          </a:prstGeom>
          <a:noFill/>
        </p:spPr>
        <p:txBody>
          <a:bodyPr wrap="none" rtlCol="0">
            <a:spAutoFit/>
          </a:bodyPr>
          <a:lstStyle/>
          <a:p>
            <a:pPr marL="0" lvl="1">
              <a:lnSpc>
                <a:spcPct val="150000"/>
              </a:lnSpc>
              <a:spcBef>
                <a:spcPts val="500"/>
              </a:spcBef>
            </a:pPr>
            <a:r>
              <a:rPr kumimoji="1" lang="zh-CN" altLang="en-US" sz="3500" b="1" dirty="0">
                <a:solidFill>
                  <a:srgbClr val="103154"/>
                </a:solidFill>
                <a:latin typeface="Arial" charset="0"/>
                <a:ea typeface="微软雅黑" pitchFamily="34" charset="-122"/>
                <a:sym typeface="Arial" charset="0"/>
              </a:rPr>
              <a:t>三、监督管理要点</a:t>
            </a:r>
            <a:endParaRPr kumimoji="1" lang="en-US" altLang="zh-CN" sz="3500" b="1" dirty="0">
              <a:solidFill>
                <a:srgbClr val="103154"/>
              </a:solidFill>
              <a:latin typeface="Arial" charset="0"/>
              <a:ea typeface="微软雅黑" pitchFamily="34" charset="-122"/>
              <a:sym typeface="Arial" charset="0"/>
            </a:endParaRPr>
          </a:p>
        </p:txBody>
      </p:sp>
      <p:sp>
        <p:nvSpPr>
          <p:cNvPr id="2" name="矩形 1"/>
          <p:cNvSpPr/>
          <p:nvPr/>
        </p:nvSpPr>
        <p:spPr>
          <a:xfrm>
            <a:off x="1175654" y="1504355"/>
            <a:ext cx="10000346" cy="5373266"/>
          </a:xfrm>
          <a:prstGeom prst="rect">
            <a:avLst/>
          </a:prstGeom>
        </p:spPr>
        <p:txBody>
          <a:bodyPr wrap="square">
            <a:spAutoFit/>
          </a:bodyPr>
          <a:lstStyle/>
          <a:p>
            <a:pPr>
              <a:lnSpc>
                <a:spcPct val="150000"/>
              </a:lnSpc>
              <a:spcBef>
                <a:spcPts val="1000"/>
              </a:spcBef>
            </a:pPr>
            <a:r>
              <a:rPr lang="zh-CN" altLang="zh-CN" sz="2500" b="1" dirty="0">
                <a:solidFill>
                  <a:srgbClr val="0070C0"/>
                </a:solidFill>
                <a:latin typeface="Arial" charset="0"/>
                <a:ea typeface="微软雅黑" pitchFamily="34" charset="-122"/>
                <a:sym typeface="Arial" charset="0"/>
              </a:rPr>
              <a:t>（八）化学毒物应急救援的监督管理</a:t>
            </a:r>
          </a:p>
          <a:p>
            <a:pPr>
              <a:lnSpc>
                <a:spcPct val="150000"/>
              </a:lnSpc>
              <a:spcBef>
                <a:spcPts val="1000"/>
              </a:spcBef>
            </a:pPr>
            <a:r>
              <a:rPr lang="en-US" altLang="zh-CN" sz="2200" dirty="0">
                <a:latin typeface="Arial" charset="0"/>
                <a:ea typeface="微软雅黑" pitchFamily="34" charset="-122"/>
                <a:sym typeface="Arial" charset="0"/>
              </a:rPr>
              <a:t>    </a:t>
            </a:r>
            <a:r>
              <a:rPr lang="zh-CN" altLang="zh-CN" sz="2200" dirty="0">
                <a:latin typeface="Arial" charset="0"/>
                <a:ea typeface="微软雅黑" pitchFamily="34" charset="-122"/>
                <a:sym typeface="Arial" charset="0"/>
              </a:rPr>
              <a:t>企业应加强化学毒物应急救援管理，建立化学毒物应急救援预案，并配备设置相应的应急设施和救援设备。</a:t>
            </a:r>
          </a:p>
          <a:p>
            <a:pPr>
              <a:lnSpc>
                <a:spcPct val="150000"/>
              </a:lnSpc>
              <a:spcBef>
                <a:spcPts val="1000"/>
              </a:spcBef>
            </a:pPr>
            <a:r>
              <a:rPr lang="zh-CN" altLang="zh-CN" sz="2200" b="1" dirty="0">
                <a:latin typeface="Arial" charset="0"/>
                <a:ea typeface="微软雅黑" pitchFamily="34" charset="-122"/>
                <a:sym typeface="Arial" charset="0"/>
              </a:rPr>
              <a:t>监督要点：</a:t>
            </a:r>
          </a:p>
          <a:p>
            <a:pPr>
              <a:lnSpc>
                <a:spcPct val="150000"/>
              </a:lnSpc>
              <a:spcBef>
                <a:spcPts val="1000"/>
              </a:spcBef>
            </a:pPr>
            <a:r>
              <a:rPr lang="en-US" altLang="zh-CN" sz="2200" dirty="0">
                <a:latin typeface="Arial" charset="0"/>
                <a:ea typeface="微软雅黑" pitchFamily="34" charset="-122"/>
                <a:sym typeface="Arial" charset="0"/>
              </a:rPr>
              <a:t>1</a:t>
            </a:r>
            <a:r>
              <a:rPr lang="zh-CN" altLang="zh-CN" sz="2200" dirty="0">
                <a:latin typeface="Arial" charset="0"/>
                <a:ea typeface="微软雅黑" pitchFamily="34" charset="-122"/>
                <a:sym typeface="Arial" charset="0"/>
              </a:rPr>
              <a:t>、检查化学毒物应急救援预案合理性，是否对存在的重大风险源如液氨、液氯、硫化氢等制定了专项预案。</a:t>
            </a:r>
          </a:p>
          <a:p>
            <a:pPr>
              <a:lnSpc>
                <a:spcPct val="150000"/>
              </a:lnSpc>
              <a:spcBef>
                <a:spcPts val="1000"/>
              </a:spcBef>
            </a:pPr>
            <a:r>
              <a:rPr lang="en-US" altLang="zh-CN" sz="2200" dirty="0">
                <a:latin typeface="Arial" charset="0"/>
                <a:ea typeface="微软雅黑" pitchFamily="34" charset="-122"/>
                <a:sym typeface="Arial" charset="0"/>
              </a:rPr>
              <a:t>2</a:t>
            </a:r>
            <a:r>
              <a:rPr lang="zh-CN" altLang="zh-CN" sz="2200" dirty="0">
                <a:latin typeface="Arial" charset="0"/>
                <a:ea typeface="微软雅黑" pitchFamily="34" charset="-122"/>
                <a:sym typeface="Arial" charset="0"/>
              </a:rPr>
              <a:t>、检查现场化学毒物应急救援设施的设置数量的合理性，是否正常运行。</a:t>
            </a:r>
          </a:p>
          <a:p>
            <a:pPr>
              <a:lnSpc>
                <a:spcPct val="150000"/>
              </a:lnSpc>
              <a:spcBef>
                <a:spcPts val="1000"/>
              </a:spcBef>
            </a:pPr>
            <a:r>
              <a:rPr lang="en-US" altLang="zh-CN" sz="2200" dirty="0">
                <a:latin typeface="Arial" charset="0"/>
                <a:ea typeface="微软雅黑" pitchFamily="34" charset="-122"/>
                <a:sym typeface="Arial" charset="0"/>
              </a:rPr>
              <a:t>3</a:t>
            </a:r>
            <a:r>
              <a:rPr lang="zh-CN" altLang="zh-CN" sz="2200" dirty="0">
                <a:latin typeface="Arial" charset="0"/>
                <a:ea typeface="微软雅黑" pitchFamily="34" charset="-122"/>
                <a:sym typeface="Arial" charset="0"/>
              </a:rPr>
              <a:t>、检查考核员工、</a:t>
            </a:r>
            <a:r>
              <a:rPr lang="zh-CN" altLang="zh-CN" sz="2200">
                <a:latin typeface="Arial" charset="0"/>
                <a:ea typeface="微软雅黑" pitchFamily="34" charset="-122"/>
                <a:sym typeface="Arial" charset="0"/>
              </a:rPr>
              <a:t>管理者</a:t>
            </a:r>
            <a:r>
              <a:rPr lang="en-US" altLang="zh-CN" sz="2200">
                <a:latin typeface="Arial" charset="0"/>
                <a:ea typeface="微软雅黑" pitchFamily="34" charset="-122"/>
                <a:sym typeface="Arial" charset="0"/>
              </a:rPr>
              <a:t>[</a:t>
            </a:r>
            <a:r>
              <a:rPr lang="zh-CN" altLang="en-US" sz="2200">
                <a:latin typeface="Arial" charset="0"/>
                <a:ea typeface="微软雅黑" pitchFamily="34" charset="-122"/>
                <a:sym typeface="Arial" charset="0"/>
              </a:rPr>
              <a:t>获取资料咨询微信：</a:t>
            </a:r>
            <a:r>
              <a:rPr lang="en-US" altLang="zh-CN" sz="2200">
                <a:latin typeface="Arial" charset="0"/>
                <a:ea typeface="微软雅黑" pitchFamily="34" charset="-122"/>
                <a:sym typeface="Arial" charset="0"/>
              </a:rPr>
              <a:t>ansyingsj1]</a:t>
            </a:r>
            <a:r>
              <a:rPr lang="zh-CN" altLang="zh-CN" sz="2200">
                <a:latin typeface="Arial" charset="0"/>
                <a:ea typeface="微软雅黑" pitchFamily="34" charset="-122"/>
                <a:sym typeface="Arial" charset="0"/>
              </a:rPr>
              <a:t>应急</a:t>
            </a:r>
            <a:r>
              <a:rPr lang="zh-CN" altLang="zh-CN" sz="2200" dirty="0">
                <a:latin typeface="Arial" charset="0"/>
                <a:ea typeface="微软雅黑" pitchFamily="34" charset="-122"/>
                <a:sym typeface="Arial" charset="0"/>
              </a:rPr>
              <a:t>响应能力和自救互救能力，培训合格率要达</a:t>
            </a:r>
            <a:r>
              <a:rPr lang="en-US" altLang="zh-CN" sz="2200" dirty="0">
                <a:latin typeface="Arial" charset="0"/>
                <a:ea typeface="微软雅黑" pitchFamily="34" charset="-122"/>
                <a:sym typeface="Arial" charset="0"/>
              </a:rPr>
              <a:t>100</a:t>
            </a:r>
            <a:r>
              <a:rPr lang="zh-CN" altLang="zh-CN" sz="2200" dirty="0">
                <a:latin typeface="Arial" charset="0"/>
                <a:ea typeface="微软雅黑" pitchFamily="34" charset="-122"/>
                <a:sym typeface="Arial" charset="0"/>
              </a:rPr>
              <a:t>％。</a:t>
            </a:r>
          </a:p>
        </p:txBody>
      </p:sp>
    </p:spTree>
  </p:cSld>
  <p:clrMapOvr>
    <a:masterClrMapping/>
  </p:clrMapOvr>
  <p:transition spd="med">
    <p:pull/>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7421798" y="2425848"/>
            <a:ext cx="2599547" cy="2072335"/>
            <a:chOff x="7503886" y="1970815"/>
            <a:chExt cx="2599547" cy="2072335"/>
          </a:xfrm>
          <a:solidFill>
            <a:srgbClr val="88B40F"/>
          </a:solidFill>
        </p:grpSpPr>
        <p:sp>
          <p:nvSpPr>
            <p:cNvPr id="8" name="椭圆 7"/>
            <p:cNvSpPr/>
            <p:nvPr/>
          </p:nvSpPr>
          <p:spPr>
            <a:xfrm>
              <a:off x="7503886" y="1970815"/>
              <a:ext cx="1758553" cy="1758553"/>
            </a:xfrm>
            <a:prstGeom prst="ellipse">
              <a:avLst/>
            </a:prstGeom>
            <a:solidFill>
              <a:srgbClr val="007A3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sp>
          <p:nvSpPr>
            <p:cNvPr id="9" name="椭圆 8"/>
            <p:cNvSpPr/>
            <p:nvPr/>
          </p:nvSpPr>
          <p:spPr>
            <a:xfrm>
              <a:off x="8186058" y="2736864"/>
              <a:ext cx="1306286" cy="1306286"/>
            </a:xfrm>
            <a:prstGeom prst="ellipse">
              <a:avLst/>
            </a:prstGeom>
            <a:solidFill>
              <a:srgbClr val="007A3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sp>
          <p:nvSpPr>
            <p:cNvPr id="10" name="椭圆 9"/>
            <p:cNvSpPr/>
            <p:nvPr/>
          </p:nvSpPr>
          <p:spPr>
            <a:xfrm>
              <a:off x="9249415" y="2875350"/>
              <a:ext cx="854018" cy="854018"/>
            </a:xfrm>
            <a:prstGeom prst="ellipse">
              <a:avLst/>
            </a:prstGeom>
            <a:solidFill>
              <a:srgbClr val="007A37">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grpSp>
      <p:grpSp>
        <p:nvGrpSpPr>
          <p:cNvPr id="14" name="组合 13"/>
          <p:cNvGrpSpPr/>
          <p:nvPr/>
        </p:nvGrpSpPr>
        <p:grpSpPr>
          <a:xfrm flipH="1">
            <a:off x="1962237" y="2511771"/>
            <a:ext cx="2599547" cy="2072335"/>
            <a:chOff x="1271166" y="2284597"/>
            <a:chExt cx="2599547" cy="2072335"/>
          </a:xfrm>
          <a:solidFill>
            <a:srgbClr val="88B40F"/>
          </a:solidFill>
        </p:grpSpPr>
        <p:sp>
          <p:nvSpPr>
            <p:cNvPr id="11" name="椭圆 10"/>
            <p:cNvSpPr/>
            <p:nvPr/>
          </p:nvSpPr>
          <p:spPr>
            <a:xfrm>
              <a:off x="1271166" y="2284597"/>
              <a:ext cx="1758553" cy="1758553"/>
            </a:xfrm>
            <a:prstGeom prst="ellipse">
              <a:avLst/>
            </a:prstGeom>
            <a:solidFill>
              <a:srgbClr val="007A3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sp>
          <p:nvSpPr>
            <p:cNvPr id="12" name="椭圆 11"/>
            <p:cNvSpPr/>
            <p:nvPr/>
          </p:nvSpPr>
          <p:spPr>
            <a:xfrm>
              <a:off x="1953338" y="3050646"/>
              <a:ext cx="1306286" cy="1306286"/>
            </a:xfrm>
            <a:prstGeom prst="ellipse">
              <a:avLst/>
            </a:prstGeom>
            <a:solidFill>
              <a:srgbClr val="007A3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sp>
          <p:nvSpPr>
            <p:cNvPr id="13" name="椭圆 12"/>
            <p:cNvSpPr/>
            <p:nvPr/>
          </p:nvSpPr>
          <p:spPr>
            <a:xfrm>
              <a:off x="3016695" y="3189132"/>
              <a:ext cx="854018" cy="854018"/>
            </a:xfrm>
            <a:prstGeom prst="ellipse">
              <a:avLst/>
            </a:prstGeom>
            <a:solidFill>
              <a:srgbClr val="007A37">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grpSp>
      <p:grpSp>
        <p:nvGrpSpPr>
          <p:cNvPr id="4" name="组 9"/>
          <p:cNvGrpSpPr/>
          <p:nvPr/>
        </p:nvGrpSpPr>
        <p:grpSpPr>
          <a:xfrm>
            <a:off x="4143657" y="1469396"/>
            <a:ext cx="3671455" cy="3671455"/>
            <a:chOff x="2736273" y="748180"/>
            <a:chExt cx="3671455" cy="3671455"/>
          </a:xfrm>
        </p:grpSpPr>
        <p:sp>
          <p:nvSpPr>
            <p:cNvPr id="5" name="椭圆 4"/>
            <p:cNvSpPr/>
            <p:nvPr/>
          </p:nvSpPr>
          <p:spPr>
            <a:xfrm>
              <a:off x="2736273" y="748180"/>
              <a:ext cx="3671455" cy="3671455"/>
            </a:xfrm>
            <a:prstGeom prst="ellipse">
              <a:avLst/>
            </a:prstGeom>
            <a:solidFill>
              <a:srgbClr val="007A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103154"/>
                </a:solidFill>
                <a:latin typeface="Arial" charset="0"/>
                <a:ea typeface="微软雅黑" pitchFamily="34" charset="-122"/>
                <a:sym typeface="Arial" charset="0"/>
              </a:endParaRPr>
            </a:p>
          </p:txBody>
        </p:sp>
        <p:sp>
          <p:nvSpPr>
            <p:cNvPr id="6" name="矩形 5"/>
            <p:cNvSpPr/>
            <p:nvPr/>
          </p:nvSpPr>
          <p:spPr>
            <a:xfrm>
              <a:off x="3597301" y="1790555"/>
              <a:ext cx="1978427" cy="1323439"/>
            </a:xfrm>
            <a:prstGeom prst="rect">
              <a:avLst/>
            </a:prstGeom>
          </p:spPr>
          <p:txBody>
            <a:bodyPr wrap="none">
              <a:spAutoFit/>
            </a:bodyPr>
            <a:lstStyle/>
            <a:p>
              <a:pPr algn="ctr"/>
              <a:r>
                <a:rPr kumimoji="1" lang="en-US" altLang="zh-CN" sz="4000" b="1" dirty="0">
                  <a:solidFill>
                    <a:schemeClr val="bg1"/>
                  </a:solidFill>
                  <a:latin typeface="Arial" charset="0"/>
                  <a:ea typeface="微软雅黑" pitchFamily="34" charset="-122"/>
                  <a:sym typeface="Arial" charset="0"/>
                </a:rPr>
                <a:t>THANK</a:t>
              </a:r>
            </a:p>
            <a:p>
              <a:pPr algn="ctr"/>
              <a:r>
                <a:rPr kumimoji="1" lang="en-US" altLang="zh-CN" sz="4000" b="1" dirty="0">
                  <a:solidFill>
                    <a:schemeClr val="bg1"/>
                  </a:solidFill>
                  <a:latin typeface="Arial" charset="0"/>
                  <a:ea typeface="微软雅黑" pitchFamily="34" charset="-122"/>
                  <a:sym typeface="Arial" charset="0"/>
                </a:rPr>
                <a:t>YOU</a:t>
              </a:r>
            </a:p>
          </p:txBody>
        </p:sp>
      </p:grpSp>
    </p:spTree>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624114" cy="119017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cxnSp>
        <p:nvCxnSpPr>
          <p:cNvPr id="18" name="直接连接符 17"/>
          <p:cNvCxnSpPr/>
          <p:nvPr/>
        </p:nvCxnSpPr>
        <p:spPr>
          <a:xfrm>
            <a:off x="624114" y="543840"/>
            <a:ext cx="589280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文本框 3"/>
          <p:cNvSpPr txBox="1"/>
          <p:nvPr/>
        </p:nvSpPr>
        <p:spPr>
          <a:xfrm>
            <a:off x="120471" y="521241"/>
            <a:ext cx="6032421" cy="711092"/>
          </a:xfrm>
          <a:prstGeom prst="rect">
            <a:avLst/>
          </a:prstGeom>
          <a:noFill/>
        </p:spPr>
        <p:txBody>
          <a:bodyPr wrap="none" rtlCol="0">
            <a:spAutoFit/>
          </a:bodyPr>
          <a:lstStyle/>
          <a:p>
            <a:pPr lvl="1">
              <a:lnSpc>
                <a:spcPct val="150000"/>
              </a:lnSpc>
            </a:pPr>
            <a:r>
              <a:rPr kumimoji="1" lang="zh-CN" altLang="en-US" sz="3000" b="1" dirty="0">
                <a:solidFill>
                  <a:srgbClr val="103154"/>
                </a:solidFill>
                <a:latin typeface="Arial" charset="0"/>
                <a:ea typeface="微软雅黑" pitchFamily="34" charset="-122"/>
                <a:sym typeface="Arial" charset="0"/>
              </a:rPr>
              <a:t>（一）职业卫生管理机构及人员</a:t>
            </a:r>
            <a:endParaRPr kumimoji="1" lang="en-US" altLang="zh-CN" sz="3000" b="1" dirty="0">
              <a:solidFill>
                <a:srgbClr val="103154"/>
              </a:solidFill>
              <a:latin typeface="Arial" charset="0"/>
              <a:ea typeface="微软雅黑" pitchFamily="34" charset="-122"/>
              <a:sym typeface="Arial" charset="0"/>
            </a:endParaRPr>
          </a:p>
        </p:txBody>
      </p:sp>
      <p:graphicFrame>
        <p:nvGraphicFramePr>
          <p:cNvPr id="7" name="内容占位符 3"/>
          <p:cNvGraphicFramePr/>
          <p:nvPr/>
        </p:nvGraphicFramePr>
        <p:xfrm>
          <a:off x="1503829" y="1921350"/>
          <a:ext cx="9904399" cy="2880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6"/>
          <p:cNvSpPr txBox="1"/>
          <p:nvPr/>
        </p:nvSpPr>
        <p:spPr>
          <a:xfrm>
            <a:off x="1503135" y="1548135"/>
            <a:ext cx="6121400" cy="492443"/>
          </a:xfrm>
          <a:prstGeom prst="rect">
            <a:avLst/>
          </a:prstGeom>
          <a:noFill/>
          <a:ln w="9525">
            <a:noFill/>
          </a:ln>
        </p:spPr>
        <p:txBody>
          <a:bodyPr>
            <a:spAutoFit/>
          </a:bodyPr>
          <a:lstStyle/>
          <a:p>
            <a:pPr lvl="0" eaLnBrk="1" hangingPunct="1"/>
            <a:r>
              <a:rPr lang="en-US" altLang="zh-CN" sz="2600" b="1" dirty="0">
                <a:solidFill>
                  <a:srgbClr val="002060"/>
                </a:solidFill>
                <a:latin typeface="Arial" charset="0"/>
                <a:ea typeface="微软雅黑" pitchFamily="34" charset="-122"/>
                <a:sym typeface="Arial" charset="0"/>
              </a:rPr>
              <a:t>47</a:t>
            </a:r>
            <a:r>
              <a:rPr lang="zh-CN" altLang="en-US" sz="2600" b="1" dirty="0">
                <a:solidFill>
                  <a:srgbClr val="002060"/>
                </a:solidFill>
                <a:latin typeface="Arial" charset="0"/>
                <a:ea typeface="微软雅黑" pitchFamily="34" charset="-122"/>
                <a:sym typeface="Arial" charset="0"/>
              </a:rPr>
              <a:t>号令要求：</a:t>
            </a:r>
          </a:p>
        </p:txBody>
      </p:sp>
      <p:grpSp>
        <p:nvGrpSpPr>
          <p:cNvPr id="9" name="组合 9"/>
          <p:cNvGrpSpPr/>
          <p:nvPr/>
        </p:nvGrpSpPr>
        <p:grpSpPr>
          <a:xfrm>
            <a:off x="1503135" y="4606491"/>
            <a:ext cx="8748713" cy="1600203"/>
            <a:chOff x="1" y="4709127"/>
            <a:chExt cx="8748463" cy="1599076"/>
          </a:xfrm>
        </p:grpSpPr>
        <p:sp>
          <p:nvSpPr>
            <p:cNvPr id="10" name="TextBox 7"/>
            <p:cNvSpPr txBox="1"/>
            <p:nvPr/>
          </p:nvSpPr>
          <p:spPr>
            <a:xfrm>
              <a:off x="1691680" y="4822583"/>
              <a:ext cx="7056784" cy="1226523"/>
            </a:xfrm>
            <a:prstGeom prst="rect">
              <a:avLst/>
            </a:prstGeom>
            <a:noFill/>
            <a:ln w="9525">
              <a:noFill/>
            </a:ln>
          </p:spPr>
          <p:txBody>
            <a:bodyPr>
              <a:spAutoFit/>
            </a:bodyPr>
            <a:lstStyle/>
            <a:p>
              <a:pPr lvl="0" algn="ctr" eaLnBrk="1" hangingPunct="1">
                <a:lnSpc>
                  <a:spcPct val="150000"/>
                </a:lnSpc>
              </a:pPr>
              <a:r>
                <a:rPr lang="zh-CN" altLang="en-US" sz="2800" b="1" dirty="0">
                  <a:latin typeface="Arial" charset="0"/>
                  <a:ea typeface="微软雅黑" pitchFamily="34" charset="-122"/>
                  <a:sym typeface="Arial" charset="0"/>
                </a:rPr>
                <a:t>职业卫生领导机构及管理机构</a:t>
              </a:r>
              <a:endParaRPr lang="en-US" altLang="zh-CN" sz="2800" b="1" dirty="0">
                <a:latin typeface="Arial" charset="0"/>
                <a:ea typeface="微软雅黑" pitchFamily="34" charset="-122"/>
                <a:sym typeface="Arial" charset="0"/>
              </a:endParaRPr>
            </a:p>
            <a:p>
              <a:pPr lvl="0" algn="ctr" eaLnBrk="1" hangingPunct="1">
                <a:lnSpc>
                  <a:spcPct val="150000"/>
                </a:lnSpc>
              </a:pPr>
              <a:r>
                <a:rPr lang="zh-CN" altLang="en-US" sz="2400" b="1" dirty="0">
                  <a:latin typeface="Arial" charset="0"/>
                  <a:ea typeface="微软雅黑" pitchFamily="34" charset="-122"/>
                  <a:sym typeface="Arial" charset="0"/>
                </a:rPr>
                <a:t>（有文件，并明确各自职责分工）</a:t>
              </a:r>
            </a:p>
          </p:txBody>
        </p:sp>
        <p:pic>
          <p:nvPicPr>
            <p:cNvPr id="11" name="Picture 5"/>
            <p:cNvPicPr>
              <a:picLocks noChangeAspect="1"/>
            </p:cNvPicPr>
            <p:nvPr/>
          </p:nvPicPr>
          <p:blipFill>
            <a:blip r:embed="rId8"/>
            <a:stretch>
              <a:fillRect/>
            </a:stretch>
          </p:blipFill>
          <p:spPr>
            <a:xfrm>
              <a:off x="1" y="4709127"/>
              <a:ext cx="1763687" cy="1599076"/>
            </a:xfrm>
            <a:prstGeom prst="rect">
              <a:avLst/>
            </a:prstGeom>
            <a:noFill/>
            <a:ln w="9525">
              <a:noFill/>
            </a:ln>
          </p:spPr>
        </p:pic>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获取资料咨询微信：ansyingsj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获取资料咨询微信：ansyingsj1">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6325</Words>
  <Application>Microsoft Office PowerPoint</Application>
  <PresentationFormat>宽屏</PresentationFormat>
  <Paragraphs>617</Paragraphs>
  <Slides>87</Slides>
  <Notes>87</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87</vt:i4>
      </vt:variant>
    </vt:vector>
  </HeadingPairs>
  <TitlesOfParts>
    <vt:vector size="94" baseType="lpstr">
      <vt:lpstr>Monotype Sorts</vt:lpstr>
      <vt:lpstr>Arial</vt:lpstr>
      <vt:lpstr>Calibri</vt:lpstr>
      <vt:lpstr>Calibri Light</vt:lpstr>
      <vt:lpstr>Wingdings</vt:lpstr>
      <vt:lpstr>[获取资料咨询微信：ansyingsj1]</vt:lpstr>
      <vt:lpstr>获取资料咨询微信：ansyingsj1</vt:lpstr>
      <vt:lpstr>PowerPoint 演示文稿</vt:lpstr>
      <vt:lpstr>PowerPoint 演示文稿</vt:lpstr>
      <vt:lpstr>PowerPoint 演示文稿</vt:lpstr>
      <vt:lpstr>PowerPoint 演示文稿</vt:lpstr>
      <vt:lpstr>（二）职业卫生工作内容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安应vs安全人联盟</dc:title>
  <dc:subject>获取资料咨询微信：ansyingsj1</dc:subject>
  <dc:creator>安应</dc:creator>
  <cp:keywords>安应</cp:keywords>
  <dc:description>获取资料咨询微信：ansyingsj1</dc:description>
  <cp:lastModifiedBy>Administrator</cp:lastModifiedBy>
  <cp:revision>1</cp:revision>
  <dcterms:created xsi:type="dcterms:W3CDTF">1900-01-01T00:00:00Z</dcterms:created>
  <dcterms:modified xsi:type="dcterms:W3CDTF">2020-03-30T13:37:29Z</dcterms:modified>
  <cp:category>EHS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2052-10.7.1</vt:lpwstr>
  </property>
</Properties>
</file>