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heme/theme3.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2"/>
  </p:sldMasterIdLst>
  <p:notesMasterIdLst>
    <p:notesMasterId r:id="rId49"/>
  </p:notesMasterIdLst>
  <p:sldIdLst>
    <p:sldId id="831" r:id="rId3"/>
    <p:sldId id="971" r:id="rId4"/>
    <p:sldId id="736" r:id="rId5"/>
    <p:sldId id="737" r:id="rId6"/>
    <p:sldId id="290" r:id="rId7"/>
    <p:sldId id="739" r:id="rId8"/>
    <p:sldId id="682" r:id="rId9"/>
    <p:sldId id="878" r:id="rId10"/>
    <p:sldId id="934" r:id="rId11"/>
    <p:sldId id="722" r:id="rId12"/>
    <p:sldId id="723" r:id="rId13"/>
    <p:sldId id="676" r:id="rId14"/>
    <p:sldId id="684" r:id="rId15"/>
    <p:sldId id="975" r:id="rId16"/>
    <p:sldId id="678" r:id="rId17"/>
    <p:sldId id="688" r:id="rId18"/>
    <p:sldId id="689" r:id="rId19"/>
    <p:sldId id="902" r:id="rId20"/>
    <p:sldId id="691" r:id="rId21"/>
    <p:sldId id="740" r:id="rId22"/>
    <p:sldId id="694" r:id="rId23"/>
    <p:sldId id="696" r:id="rId24"/>
    <p:sldId id="697" r:id="rId25"/>
    <p:sldId id="698" r:id="rId26"/>
    <p:sldId id="701" r:id="rId27"/>
    <p:sldId id="699" r:id="rId28"/>
    <p:sldId id="700" r:id="rId29"/>
    <p:sldId id="704" r:id="rId30"/>
    <p:sldId id="693" r:id="rId31"/>
    <p:sldId id="703" r:id="rId32"/>
    <p:sldId id="741" r:id="rId33"/>
    <p:sldId id="708" r:id="rId34"/>
    <p:sldId id="742" r:id="rId35"/>
    <p:sldId id="915" r:id="rId36"/>
    <p:sldId id="904" r:id="rId37"/>
    <p:sldId id="905" r:id="rId38"/>
    <p:sldId id="906" r:id="rId39"/>
    <p:sldId id="907" r:id="rId40"/>
    <p:sldId id="908" r:id="rId41"/>
    <p:sldId id="909" r:id="rId42"/>
    <p:sldId id="910" r:id="rId43"/>
    <p:sldId id="911" r:id="rId44"/>
    <p:sldId id="912" r:id="rId45"/>
    <p:sldId id="913" r:id="rId46"/>
    <p:sldId id="914" r:id="rId47"/>
    <p:sldId id="743" r:id="rId48"/>
  </p:sldIdLst>
  <p:sldSz cx="12192000" cy="6858000"/>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6">
          <p15:clr>
            <a:srgbClr val="A4A3A4"/>
          </p15:clr>
        </p15:guide>
        <p15:guide id="2" pos="3840">
          <p15:clr>
            <a:srgbClr val="A4A3A4"/>
          </p15:clr>
        </p15:guide>
        <p15:guide id="3" pos="388">
          <p15:clr>
            <a:srgbClr val="A4A3A4"/>
          </p15:clr>
        </p15:guide>
        <p15:guide id="4" pos="69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CFC"/>
    <a:srgbClr val="FEF9F8"/>
    <a:srgbClr val="FF0000"/>
    <a:srgbClr val="0066FF"/>
    <a:srgbClr val="FDF58D"/>
    <a:srgbClr val="808080"/>
    <a:srgbClr val="E8E8E8"/>
    <a:srgbClr val="FFD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60"/>
  </p:normalViewPr>
  <p:slideViewPr>
    <p:cSldViewPr showGuides="1">
      <p:cViewPr varScale="1">
        <p:scale>
          <a:sx n="93" d="100"/>
          <a:sy n="93" d="100"/>
        </p:scale>
        <p:origin x="398" y="82"/>
      </p:cViewPr>
      <p:guideLst>
        <p:guide orient="horz" pos="2236"/>
        <p:guide pos="3840"/>
        <p:guide pos="388"/>
        <p:guide pos="69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lgn="l" eaLnBrk="1" hangingPunct="1">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200"/>
            </a:lvl1pPr>
          </a:lstStyle>
          <a:p>
            <a:pPr>
              <a:defRPr/>
            </a:pPr>
            <a:endParaRPr lang="zh-CN" altLang="en-US"/>
          </a:p>
        </p:txBody>
      </p:sp>
      <p:sp>
        <p:nvSpPr>
          <p:cNvPr id="12292" name="Rectangle 4"/>
          <p:cNvSpPr>
            <a:spLocks noGrp="1" noRot="1" noChangeAspect="1" noChangeArrowheads="1"/>
          </p:cNvSpPr>
          <p:nvPr>
            <p:ph type="sldImg" idx="2"/>
          </p:nvPr>
        </p:nvSpPr>
        <p:spPr bwMode="auto">
          <a:xfrm>
            <a:off x="363538" y="684213"/>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lgn="l" eaLnBrk="1" hangingPunct="1">
              <a:defRPr sz="1200"/>
            </a:lvl1pPr>
          </a:lstStyle>
          <a:p>
            <a:pPr>
              <a:defRPr/>
            </a:pPr>
            <a:endParaRPr lang="zh-CN"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eaLnBrk="1" hangingPunct="1">
              <a:defRPr sz="1200"/>
            </a:lvl1pPr>
          </a:lstStyle>
          <a:p>
            <a:pPr>
              <a:defRPr/>
            </a:pPr>
            <a:fld id="{BB5F1E32-3AAC-4518-BAFB-0F66AD6D059D}"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84BD2BE-E88F-4234-9F39-CE869E10730C}" type="slidenum">
              <a:rPr lang="en-US" altLang="zh-CN"/>
              <a:t>25</a:t>
            </a:fld>
            <a:endParaRPr lang="en-US" altLang="zh-CN"/>
          </a:p>
        </p:txBody>
      </p:sp>
      <p:sp>
        <p:nvSpPr>
          <p:cNvPr id="57347" name="Rectangle 2"/>
          <p:cNvSpPr>
            <a:spLocks noGrp="1" noRot="1" noChangeAspect="1" noChangeArrowheads="1" noTextEdit="1"/>
          </p:cNvSpPr>
          <p:nvPr>
            <p:ph type="sldImg"/>
          </p:nvPr>
        </p:nvSpPr>
        <p:spPr>
          <a:xfrm>
            <a:off x="381000" y="685800"/>
            <a:ext cx="6096000" cy="3429000"/>
          </a:xfrm>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r>
              <a:rPr lang="zh-CN" altLang="en-US"/>
              <a:t>法规规定的，可根据企业实际增加职责</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jpeg"/><Relationship Id="rId4" Type="http://schemas.openxmlformats.org/officeDocument/2006/relationships/tags" Target="../tags/tag11.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slideMaster" Target="../slideMasters/slideMaster2.xml"/><Relationship Id="rId4" Type="http://schemas.openxmlformats.org/officeDocument/2006/relationships/tags" Target="../tags/tag19.xml"/><Relationship Id="rId9" Type="http://schemas.openxmlformats.org/officeDocument/2006/relationships/tags" Target="../tags/tag2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7.xml"/><Relationship Id="rId7"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Master" Target="../slideMasters/slideMaster2.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slideMaster" Target="../slideMasters/slideMaster2.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slideMaster" Target="../slideMasters/slideMaster2.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slideMaster" Target="../slideMasters/slideMaster2.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jpeg"/><Relationship Id="rId5" Type="http://schemas.openxmlformats.org/officeDocument/2006/relationships/slideMaster" Target="../slideMasters/slideMaster2.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tags" Target="../tags/tag118.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slideMaster" Target="../slideMasters/slideMaster2.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slideMaster" Target="../slideMasters/slideMaster2.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slideMaster" Target="../slideMasters/slideMaster2.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Master" Target="../slideMasters/slideMaster2.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325438"/>
            <a:ext cx="10972800" cy="9271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4417" y="1628776"/>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C6988622-D2DA-4E26-9E5F-8A51DCE7FFC6}" type="datetime1">
              <a:rPr lang="zh-CN" altLang="en-US"/>
              <a:t>2022/9/6</a:t>
            </a:fld>
            <a:endParaRPr lang="en-US" altLang="zh-CN"/>
          </a:p>
        </p:txBody>
      </p:sp>
      <p:sp>
        <p:nvSpPr>
          <p:cNvPr id="5"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6"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96B581FB-87CE-4F83-B27C-44D8B09C9E85}"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1900" y="325438"/>
            <a:ext cx="2745317" cy="58293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325438"/>
            <a:ext cx="8039100" cy="582930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3AFA885F-7C53-4EDF-A6AF-479190CCBFEF}" type="datetime1">
              <a:rPr lang="zh-CN" altLang="en-US"/>
              <a:t>2022/9/6</a:t>
            </a:fld>
            <a:endParaRPr lang="en-US" altLang="zh-CN"/>
          </a:p>
        </p:txBody>
      </p:sp>
      <p:sp>
        <p:nvSpPr>
          <p:cNvPr id="5"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6"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E8F29A40-9E34-4F2C-9DEF-71CA7CB17FC1}"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noFill/>
        <a:effectLst/>
      </p:bgPr>
    </p:bg>
    <p:spTree>
      <p:nvGrpSpPr>
        <p:cNvPr id="1" name=""/>
        <p:cNvGrpSpPr/>
        <p:nvPr/>
      </p:nvGrpSpPr>
      <p:grpSpPr>
        <a:xfrm>
          <a:off x="0" y="0"/>
          <a:ext cx="0" cy="0"/>
          <a:chOff x="0" y="0"/>
          <a:chExt cx="0" cy="0"/>
        </a:xfrm>
      </p:grpSpPr>
      <p:pic>
        <p:nvPicPr>
          <p:cNvPr id="4" name="图片 3" descr="图片1"/>
          <p:cNvPicPr>
            <a:picLocks noChangeAspect="1"/>
          </p:cNvPicPr>
          <p:nvPr userDrawn="1">
            <p:custDataLst>
              <p:tags r:id="rId1"/>
            </p:custDataLst>
          </p:nvPr>
        </p:nvPicPr>
        <p:blipFill>
          <a:blip r:embed="rId10"/>
          <a:stretch>
            <a:fillRect/>
          </a:stretch>
        </p:blipFill>
        <p:spPr>
          <a:xfrm>
            <a:off x="0" y="0"/>
            <a:ext cx="12192000" cy="6891020"/>
          </a:xfrm>
          <a:prstGeom prst="rect">
            <a:avLst/>
          </a:prstGeom>
        </p:spPr>
      </p:pic>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t>2022/9/6</a:t>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5"/>
            </p:custDataLst>
          </p:nvPr>
        </p:nvSpPr>
        <p:spPr>
          <a:xfrm>
            <a:off x="1107583" y="2529915"/>
            <a:ext cx="8519017" cy="1394385"/>
          </a:xfrm>
        </p:spPr>
        <p:txBody>
          <a:bodyPr lIns="90000" tIns="46800" rIns="90000" bIns="0" anchor="b" anchorCtr="0">
            <a:normAutofit/>
          </a:bodyPr>
          <a:lstStyle>
            <a:lvl1pPr algn="l">
              <a:defRPr sz="7200" spc="600" baseline="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6"/>
            </p:custDataLst>
          </p:nvPr>
        </p:nvSpPr>
        <p:spPr>
          <a:xfrm>
            <a:off x="1107583" y="4032403"/>
            <a:ext cx="8519017" cy="571022"/>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5" name="文本占位符 4"/>
          <p:cNvSpPr>
            <a:spLocks noGrp="1"/>
          </p:cNvSpPr>
          <p:nvPr>
            <p:ph type="body" sz="quarter" idx="13" hasCustomPrompt="1"/>
            <p:custDataLst>
              <p:tags r:id="rId7"/>
            </p:custDataLst>
          </p:nvPr>
        </p:nvSpPr>
        <p:spPr>
          <a:xfrm>
            <a:off x="1107440" y="5255020"/>
            <a:ext cx="1800225" cy="482600"/>
          </a:xfrm>
        </p:spPr>
        <p:txBody>
          <a:bodyPr lIns="90000" tIns="46800" rIns="90000" bIns="46800"/>
          <a:lstStyle>
            <a:lvl1pPr marL="0" indent="0">
              <a:buNone/>
              <a:defRPr sz="1800" baseline="0"/>
            </a:lvl1pPr>
          </a:lstStyle>
          <a:p>
            <a:pPr lvl="0"/>
            <a:r>
              <a:rPr lang="zh-CN" altLang="en-US" dirty="0"/>
              <a:t>编辑文本</a:t>
            </a:r>
          </a:p>
        </p:txBody>
      </p:sp>
      <p:sp>
        <p:nvSpPr>
          <p:cNvPr id="12" name="文本占位符 11"/>
          <p:cNvSpPr>
            <a:spLocks noGrp="1"/>
          </p:cNvSpPr>
          <p:nvPr>
            <p:ph type="body" sz="quarter" idx="14" hasCustomPrompt="1"/>
            <p:custDataLst>
              <p:tags r:id="rId8"/>
            </p:custDataLst>
          </p:nvPr>
        </p:nvSpPr>
        <p:spPr>
          <a:xfrm>
            <a:off x="2965450" y="5255020"/>
            <a:ext cx="1800225" cy="482600"/>
          </a:xfrm>
        </p:spPr>
        <p:txBody>
          <a:bodyPr lIns="90000" tIns="46800" rIns="90000" bIns="46800"/>
          <a:lstStyle>
            <a:lvl1pPr marL="0" indent="0">
              <a:buNone/>
              <a:defRPr sz="1800" baseline="0"/>
            </a:lvl1pPr>
          </a:lstStyle>
          <a:p>
            <a:pPr lvl="0"/>
            <a:r>
              <a:rPr lang="zh-CN" altLang="en-US" dirty="0"/>
              <a:t>编辑文本</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userDrawn="1">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userDrawn="1">
            <p:ph type="dt" sz="half" idx="10"/>
            <p:custDataLst>
              <p:tags r:id="rId3"/>
            </p:custDataLst>
          </p:nvPr>
        </p:nvSpPr>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userDrawn="1">
            <p:ph type="ftr" sz="quarter" idx="11"/>
            <p:custDataLst>
              <p:tags r:id="rId4"/>
            </p:custDataLst>
          </p:nvPr>
        </p:nvSpPr>
        <p:spPr/>
        <p:txBody>
          <a:bodyPr/>
          <a:lstStyle/>
          <a:p>
            <a:endParaRPr lang="zh-CN" altLang="en-US"/>
          </a:p>
        </p:txBody>
      </p:sp>
      <p:sp>
        <p:nvSpPr>
          <p:cNvPr id="6" name="灯片编号占位符 5"/>
          <p:cNvSpPr>
            <a:spLocks noGrp="1"/>
          </p:cNvSpPr>
          <p:nvPr userDrawn="1">
            <p:ph type="sldNum" sz="quarter" idx="12"/>
            <p:custDataLst>
              <p:tags r:id="rId5"/>
            </p:custDataLst>
          </p:nvPr>
        </p:nvSpPr>
        <p:spPr/>
        <p:txBody>
          <a:bodyPr/>
          <a:lstStyle/>
          <a:p>
            <a:fld id="{49AE70B2-8BF9-45C0-BB95-33D1B9D3A854}" type="slidenum">
              <a:rPr lang="zh-CN" altLang="en-US" smtClean="0"/>
              <a:t>‹#›</a:t>
            </a:fld>
            <a:endParaRPr lang="zh-CN" altLang="en-US"/>
          </a:p>
        </p:txBody>
      </p:sp>
      <p:grpSp>
        <p:nvGrpSpPr>
          <p:cNvPr id="12" name="组合 11"/>
          <p:cNvGrpSpPr/>
          <p:nvPr userDrawn="1">
            <p:custDataLst>
              <p:tags r:id="rId6"/>
            </p:custDataLst>
          </p:nvPr>
        </p:nvGrpSpPr>
        <p:grpSpPr>
          <a:xfrm rot="10800000">
            <a:off x="49448" y="479891"/>
            <a:ext cx="387592" cy="368650"/>
            <a:chOff x="11618671" y="6443791"/>
            <a:chExt cx="387592" cy="368650"/>
          </a:xfrm>
        </p:grpSpPr>
        <p:sp>
          <p:nvSpPr>
            <p:cNvPr id="13" name="矩形 12"/>
            <p:cNvSpPr/>
            <p:nvPr userDrawn="1">
              <p:custDataLst>
                <p:tags r:id="rId7"/>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custDataLst>
                <p:tags r:id="rId8"/>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5" name="矩形 14"/>
            <p:cNvSpPr/>
            <p:nvPr userDrawn="1">
              <p:custDataLst>
                <p:tags r:id="rId9"/>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0"/>
            <a:ext cx="12192000" cy="2438400"/>
          </a:xfrm>
          <a:prstGeom prst="rect">
            <a:avLst/>
          </a:prstGeom>
        </p:spPr>
      </p:pic>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259594" y="3570514"/>
            <a:ext cx="5672813" cy="849087"/>
          </a:xfrm>
        </p:spPr>
        <p:txBody>
          <a:bodyPr lIns="90000" tIns="46800" rIns="90000" bIns="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6"/>
            </p:custDataLst>
          </p:nvPr>
        </p:nvSpPr>
        <p:spPr>
          <a:xfrm>
            <a:off x="3259594" y="4516751"/>
            <a:ext cx="5672813"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rot="10800000">
            <a:off x="49448" y="479891"/>
            <a:ext cx="387592" cy="368650"/>
            <a:chOff x="11618671" y="6443791"/>
            <a:chExt cx="387592" cy="368650"/>
          </a:xfrm>
        </p:grpSpPr>
        <p:sp>
          <p:nvSpPr>
            <p:cNvPr id="12" name="矩形 11"/>
            <p:cNvSpPr/>
            <p:nvPr userDrawn="1">
              <p:custDataLst>
                <p:tags r:id="rId8"/>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userDrawn="1">
              <p:custDataLst>
                <p:tags r:id="rId9"/>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4" name="矩形 13"/>
            <p:cNvSpPr/>
            <p:nvPr userDrawn="1">
              <p:custDataLst>
                <p:tags r:id="rId10"/>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latin typeface="Arial" panose="020B0604020202020204" pitchFamily="34" charset="0"/>
                <a:ea typeface="微软雅黑" panose="020B0503020204020204" pitchFamily="34" charset="-122"/>
              </a:defRPr>
            </a:lvl1pPr>
            <a:lvl2pPr>
              <a:defRPr sz="1600" baseline="0">
                <a:latin typeface="Arial" panose="020B0604020202020204" pitchFamily="34" charset="0"/>
                <a:ea typeface="微软雅黑" panose="020B0503020204020204" pitchFamily="34" charset="-122"/>
              </a:defRPr>
            </a:lvl2pPr>
            <a:lvl3pPr>
              <a:defRPr sz="1600" baseline="0">
                <a:latin typeface="Arial" panose="020B0604020202020204" pitchFamily="34" charset="0"/>
                <a:ea typeface="微软雅黑" panose="020B0503020204020204" pitchFamily="34" charset="-122"/>
              </a:defRPr>
            </a:lvl3pPr>
            <a:lvl4pPr>
              <a:defRPr sz="1600" baseline="0">
                <a:latin typeface="Arial" panose="020B0604020202020204" pitchFamily="34" charset="0"/>
                <a:ea typeface="微软雅黑" panose="020B0503020204020204" pitchFamily="34" charset="-122"/>
              </a:defRPr>
            </a:lvl4pPr>
            <a:lvl5pPr>
              <a:defRPr sz="1600"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2022/9/6</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grpSp>
        <p:nvGrpSpPr>
          <p:cNvPr id="13" name="组合 12"/>
          <p:cNvGrpSpPr/>
          <p:nvPr userDrawn="1">
            <p:custDataLst>
              <p:tags r:id="rId1"/>
            </p:custDataLst>
          </p:nvPr>
        </p:nvGrpSpPr>
        <p:grpSpPr>
          <a:xfrm rot="10800000">
            <a:off x="49448" y="479891"/>
            <a:ext cx="387592" cy="368650"/>
            <a:chOff x="11618671" y="6443791"/>
            <a:chExt cx="387592" cy="368650"/>
          </a:xfrm>
        </p:grpSpPr>
        <p:sp>
          <p:nvSpPr>
            <p:cNvPr id="14" name="矩形 13"/>
            <p:cNvSpPr/>
            <p:nvPr userDrawn="1">
              <p:custDataLst>
                <p:tags r:id="rId10"/>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custDataLst>
                <p:tags r:id="rId11"/>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6" name="矩形 15"/>
            <p:cNvSpPr/>
            <p:nvPr userDrawn="1">
              <p:custDataLst>
                <p:tags r:id="rId12"/>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2022/9/6</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1"/>
            </p:custDataLst>
          </p:nvPr>
        </p:nvGrpSpPr>
        <p:grpSpPr>
          <a:xfrm rot="10800000">
            <a:off x="49448" y="479891"/>
            <a:ext cx="387592" cy="368650"/>
            <a:chOff x="11618671" y="6443791"/>
            <a:chExt cx="387592" cy="368650"/>
          </a:xfrm>
        </p:grpSpPr>
        <p:sp>
          <p:nvSpPr>
            <p:cNvPr id="12" name="矩形 11"/>
            <p:cNvSpPr/>
            <p:nvPr userDrawn="1">
              <p:custDataLst>
                <p:tags r:id="rId8"/>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userDrawn="1">
              <p:custDataLst>
                <p:tags r:id="rId9"/>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4" name="矩形 13"/>
            <p:cNvSpPr/>
            <p:nvPr userDrawn="1">
              <p:custDataLst>
                <p:tags r:id="rId10"/>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2022/9/6</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25438"/>
            <a:ext cx="10972800" cy="9271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4417" y="1628776"/>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B760F222-F982-454C-AF44-AB52A3912916}" type="datetime1">
              <a:rPr lang="zh-CN" altLang="en-US"/>
              <a:t>2022/9/6</a:t>
            </a:fld>
            <a:endParaRPr lang="en-US" altLang="zh-CN"/>
          </a:p>
        </p:txBody>
      </p:sp>
      <p:sp>
        <p:nvSpPr>
          <p:cNvPr id="5"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6"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279332E1-13F3-4775-B54E-EFD1AFC8F712}"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1"/>
            </p:custDataLst>
          </p:nvPr>
        </p:nvGrpSpPr>
        <p:grpSpPr>
          <a:xfrm>
            <a:off x="292053" y="304775"/>
            <a:ext cx="11607893" cy="6248450"/>
            <a:chOff x="292053" y="304775"/>
            <a:chExt cx="11607893" cy="6248450"/>
          </a:xfrm>
        </p:grpSpPr>
        <p:sp>
          <p:nvSpPr>
            <p:cNvPr id="11" name="矩形 10"/>
            <p:cNvSpPr/>
            <p:nvPr userDrawn="1">
              <p:custDataLst>
                <p:tags r:id="rId7"/>
              </p:custDataLst>
            </p:nvPr>
          </p:nvSpPr>
          <p:spPr>
            <a:xfrm>
              <a:off x="292053" y="304775"/>
              <a:ext cx="11607893" cy="62484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latin typeface="Viner Hand ITC" panose="03070502030502020203" charset="0"/>
                <a:cs typeface="Viner Hand ITC" panose="03070502030502020203" charset="0"/>
                <a:sym typeface="+mn-ea"/>
              </a:endParaRPr>
            </a:p>
          </p:txBody>
        </p:sp>
        <p:grpSp>
          <p:nvGrpSpPr>
            <p:cNvPr id="12" name="组合 11"/>
            <p:cNvGrpSpPr/>
            <p:nvPr userDrawn="1"/>
          </p:nvGrpSpPr>
          <p:grpSpPr>
            <a:xfrm rot="10800000">
              <a:off x="303958" y="316680"/>
              <a:ext cx="387592" cy="368650"/>
              <a:chOff x="11618671" y="6443791"/>
              <a:chExt cx="387592" cy="368650"/>
            </a:xfrm>
          </p:grpSpPr>
          <p:sp>
            <p:nvSpPr>
              <p:cNvPr id="17" name="矩形 16"/>
              <p:cNvSpPr/>
              <p:nvPr userDrawn="1">
                <p:custDataLst>
                  <p:tags r:id="rId11"/>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custDataLst>
                  <p:tags r:id="rId12"/>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9" name="矩形 18"/>
              <p:cNvSpPr/>
              <p:nvPr userDrawn="1">
                <p:custDataLst>
                  <p:tags r:id="rId13"/>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userDrawn="1"/>
          </p:nvGrpSpPr>
          <p:grpSpPr>
            <a:xfrm>
              <a:off x="11461554" y="6133775"/>
              <a:ext cx="387592" cy="368650"/>
              <a:chOff x="11618671" y="6443791"/>
              <a:chExt cx="387592" cy="368650"/>
            </a:xfrm>
          </p:grpSpPr>
          <p:sp>
            <p:nvSpPr>
              <p:cNvPr id="14" name="矩形 13"/>
              <p:cNvSpPr/>
              <p:nvPr userDrawn="1">
                <p:custDataLst>
                  <p:tags r:id="rId8"/>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custDataLst>
                  <p:tags r:id="rId9"/>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6" name="矩形 15"/>
              <p:cNvSpPr/>
              <p:nvPr userDrawn="1">
                <p:custDataLst>
                  <p:tags r:id="rId10"/>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bg1"/>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bg1"/>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bg1"/>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bg1"/>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292053" y="304775"/>
            <a:ext cx="11607893" cy="6248450"/>
            <a:chOff x="292053" y="304775"/>
            <a:chExt cx="11607893" cy="6248450"/>
          </a:xfrm>
        </p:grpSpPr>
        <p:sp>
          <p:nvSpPr>
            <p:cNvPr id="10" name="矩形 9"/>
            <p:cNvSpPr/>
            <p:nvPr userDrawn="1">
              <p:custDataLst>
                <p:tags r:id="rId6"/>
              </p:custDataLst>
            </p:nvPr>
          </p:nvSpPr>
          <p:spPr>
            <a:xfrm>
              <a:off x="292053" y="304775"/>
              <a:ext cx="11607893" cy="62484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latin typeface="Viner Hand ITC" panose="03070502030502020203" charset="0"/>
                <a:cs typeface="Viner Hand ITC" panose="03070502030502020203" charset="0"/>
                <a:sym typeface="+mn-ea"/>
              </a:endParaRPr>
            </a:p>
          </p:txBody>
        </p:sp>
        <p:grpSp>
          <p:nvGrpSpPr>
            <p:cNvPr id="11" name="组合 10"/>
            <p:cNvGrpSpPr/>
            <p:nvPr userDrawn="1"/>
          </p:nvGrpSpPr>
          <p:grpSpPr>
            <a:xfrm rot="10800000">
              <a:off x="303958" y="316680"/>
              <a:ext cx="387592" cy="368650"/>
              <a:chOff x="11618671" y="6443791"/>
              <a:chExt cx="387592" cy="368650"/>
            </a:xfrm>
          </p:grpSpPr>
          <p:sp>
            <p:nvSpPr>
              <p:cNvPr id="16" name="矩形 15"/>
              <p:cNvSpPr/>
              <p:nvPr userDrawn="1">
                <p:custDataLst>
                  <p:tags r:id="rId10"/>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userDrawn="1">
                <p:custDataLst>
                  <p:tags r:id="rId11"/>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8" name="矩形 17"/>
              <p:cNvSpPr/>
              <p:nvPr userDrawn="1">
                <p:custDataLst>
                  <p:tags r:id="rId12"/>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userDrawn="1"/>
          </p:nvGrpSpPr>
          <p:grpSpPr>
            <a:xfrm>
              <a:off x="11461554" y="6133775"/>
              <a:ext cx="387592" cy="368650"/>
              <a:chOff x="11618671" y="6443791"/>
              <a:chExt cx="387592" cy="368650"/>
            </a:xfrm>
          </p:grpSpPr>
          <p:sp>
            <p:nvSpPr>
              <p:cNvPr id="13" name="矩形 12"/>
              <p:cNvSpPr/>
              <p:nvPr userDrawn="1">
                <p:custDataLst>
                  <p:tags r:id="rId7"/>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custDataLst>
                  <p:tags r:id="rId8"/>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5" name="矩形 14"/>
              <p:cNvSpPr/>
              <p:nvPr userDrawn="1">
                <p:custDataLst>
                  <p:tags r:id="rId9"/>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2909446" y="2785918"/>
            <a:ext cx="6373108" cy="1576449"/>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rot="10800000">
            <a:off x="49448" y="479891"/>
            <a:ext cx="387592" cy="368650"/>
            <a:chOff x="11618671" y="6443791"/>
            <a:chExt cx="387592" cy="368650"/>
          </a:xfrm>
        </p:grpSpPr>
        <p:sp>
          <p:nvSpPr>
            <p:cNvPr id="15" name="矩形 14"/>
            <p:cNvSpPr/>
            <p:nvPr userDrawn="1">
              <p:custDataLst>
                <p:tags r:id="rId6"/>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custDataLst>
                <p:tags r:id="rId7"/>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7" name="矩形 16"/>
            <p:cNvSpPr/>
            <p:nvPr userDrawn="1">
              <p:custDataLst>
                <p:tags r:id="rId8"/>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userDrawn="1">
            <p:ph type="title"/>
            <p:custDataLst>
              <p:tags r:id="rId2"/>
            </p:custDataLst>
          </p:nvPr>
        </p:nvSpPr>
        <p:spPr>
          <a:xfrm>
            <a:off x="669882" y="443230"/>
            <a:ext cx="10852237" cy="441964"/>
          </a:xfrm>
        </p:spPr>
        <p:txBody>
          <a:bodyPr>
            <a:normAutofit/>
          </a:bodyPr>
          <a:lstStyle>
            <a:lvl1pPr algn="l">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3"/>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userDrawn="1">
            <p:ph type="ftr" sz="quarter" idx="11"/>
            <p:custDataLst>
              <p:tags r:id="rId4"/>
            </p:custDataLst>
          </p:nvPr>
        </p:nvSpPr>
        <p:spPr/>
        <p:txBody>
          <a:bodyPr/>
          <a:lstStyle/>
          <a:p>
            <a:endParaRPr lang="zh-CN" altLang="en-US" dirty="0"/>
          </a:p>
        </p:txBody>
      </p:sp>
      <p:sp>
        <p:nvSpPr>
          <p:cNvPr id="5" name="灯片编号占位符 4"/>
          <p:cNvSpPr>
            <a:spLocks noGrp="1"/>
          </p:cNvSpPr>
          <p:nvPr userDrawn="1">
            <p:ph type="sldNum" sz="quarter" idx="12"/>
            <p:custDataLst>
              <p:tags r:id="rId5"/>
            </p:custDataLst>
          </p:nvPr>
        </p:nvSpPr>
        <p:spPr>
          <a:xfrm>
            <a:off x="8553450" y="6349833"/>
            <a:ext cx="2700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100" y="304800"/>
            <a:ext cx="11607800" cy="62484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latin typeface="Viner Hand ITC" panose="03070502030502020203" charset="0"/>
              <a:cs typeface="Viner Hand ITC" panose="03070502030502020203" charset="0"/>
              <a:sym typeface="+mn-ea"/>
            </a:endParaRPr>
          </a:p>
        </p:txBody>
      </p:sp>
      <p:grpSp>
        <p:nvGrpSpPr>
          <p:cNvPr id="13" name="组合 12"/>
          <p:cNvGrpSpPr/>
          <p:nvPr userDrawn="1">
            <p:custDataLst>
              <p:tags r:id="rId2"/>
            </p:custDataLst>
          </p:nvPr>
        </p:nvGrpSpPr>
        <p:grpSpPr>
          <a:xfrm rot="10800000">
            <a:off x="304165" y="316865"/>
            <a:ext cx="387350" cy="368935"/>
            <a:chOff x="11618671" y="6443791"/>
            <a:chExt cx="387592" cy="368650"/>
          </a:xfrm>
        </p:grpSpPr>
        <p:sp>
          <p:nvSpPr>
            <p:cNvPr id="14" name="矩形 13"/>
            <p:cNvSpPr/>
            <p:nvPr userDrawn="1">
              <p:custDataLst>
                <p:tags r:id="rId12"/>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矩形 19"/>
            <p:cNvSpPr/>
            <p:nvPr userDrawn="1">
              <p:custDataLst>
                <p:tags r:id="rId13"/>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1" name="矩形 20"/>
            <p:cNvSpPr/>
            <p:nvPr userDrawn="1">
              <p:custDataLst>
                <p:tags r:id="rId14"/>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userDrawn="1">
            <p:custDataLst>
              <p:tags r:id="rId3"/>
            </p:custDataLst>
          </p:nvPr>
        </p:nvGrpSpPr>
        <p:grpSpPr>
          <a:xfrm>
            <a:off x="11461750" y="6133465"/>
            <a:ext cx="387350" cy="368935"/>
            <a:chOff x="11618671" y="6443791"/>
            <a:chExt cx="387592" cy="368650"/>
          </a:xfrm>
        </p:grpSpPr>
        <p:sp>
          <p:nvSpPr>
            <p:cNvPr id="23" name="矩形 22"/>
            <p:cNvSpPr/>
            <p:nvPr userDrawn="1">
              <p:custDataLst>
                <p:tags r:id="rId9"/>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4" name="矩形 23"/>
            <p:cNvSpPr/>
            <p:nvPr userDrawn="1">
              <p:custDataLst>
                <p:tags r:id="rId10"/>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5" name="矩形 24"/>
            <p:cNvSpPr/>
            <p:nvPr userDrawn="1">
              <p:custDataLst>
                <p:tags r:id="rId11"/>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3" name="日期占位符 2"/>
          <p:cNvSpPr>
            <a:spLocks noGrp="1"/>
          </p:cNvSpPr>
          <p:nvPr>
            <p:ph type="dt" sz="half" idx="10"/>
            <p:custDataLst>
              <p:tags r:id="rId6"/>
            </p:custDataLst>
          </p:nvPr>
        </p:nvSpPr>
        <p:spPr/>
        <p:txBody>
          <a:bodyPr/>
          <a:lstStyle>
            <a:lvl1pPr>
              <a:defRPr>
                <a:solidFill>
                  <a:schemeClr val="bg1">
                    <a:lumMod val="75000"/>
                  </a:schemeClr>
                </a:solidFill>
              </a:defRPr>
            </a:lvl1p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bg1">
                    <a:lumMod val="75000"/>
                  </a:schemeClr>
                </a:solidFill>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solidFill>
                  <a:schemeClr val="bg1">
                    <a:lumMod val="75000"/>
                  </a:schemeClr>
                </a:solidFill>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dirty="0">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normAutofit/>
          </a:bodyP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grpSp>
        <p:nvGrpSpPr>
          <p:cNvPr id="12" name="组合 11"/>
          <p:cNvGrpSpPr/>
          <p:nvPr userDrawn="1">
            <p:custDataLst>
              <p:tags r:id="rId8"/>
            </p:custDataLst>
          </p:nvPr>
        </p:nvGrpSpPr>
        <p:grpSpPr>
          <a:xfrm>
            <a:off x="11723128" y="91440"/>
            <a:ext cx="387592" cy="368650"/>
            <a:chOff x="11618671" y="6443791"/>
            <a:chExt cx="387592" cy="368650"/>
          </a:xfrm>
        </p:grpSpPr>
        <p:sp>
          <p:nvSpPr>
            <p:cNvPr id="15" name="矩形 14"/>
            <p:cNvSpPr/>
            <p:nvPr userDrawn="1">
              <p:custDataLst>
                <p:tags r:id="rId9"/>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custDataLst>
                <p:tags r:id="rId10"/>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7" name="矩形 16"/>
            <p:cNvSpPr/>
            <p:nvPr userDrawn="1">
              <p:custDataLst>
                <p:tags r:id="rId11"/>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normAutofit/>
          </a:bodyP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a:solidFill>
                  <a:schemeClr val="bg1">
                    <a:lumMod val="75000"/>
                  </a:schemeClr>
                </a:solidFill>
              </a:defRPr>
            </a:lvl1p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bg1">
                    <a:lumMod val="7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bg1">
                    <a:lumMod val="75000"/>
                  </a:schemeClr>
                </a:solidFill>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grpSp>
        <p:nvGrpSpPr>
          <p:cNvPr id="14" name="组合 13"/>
          <p:cNvGrpSpPr/>
          <p:nvPr userDrawn="1">
            <p:custDataLst>
              <p:tags r:id="rId8"/>
            </p:custDataLst>
          </p:nvPr>
        </p:nvGrpSpPr>
        <p:grpSpPr>
          <a:xfrm>
            <a:off x="11737733" y="6429025"/>
            <a:ext cx="387592" cy="368650"/>
            <a:chOff x="11618671" y="6443791"/>
            <a:chExt cx="387592" cy="368650"/>
          </a:xfrm>
        </p:grpSpPr>
        <p:sp>
          <p:nvSpPr>
            <p:cNvPr id="15" name="矩形 14"/>
            <p:cNvSpPr/>
            <p:nvPr userDrawn="1">
              <p:custDataLst>
                <p:tags r:id="rId9"/>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custDataLst>
                <p:tags r:id="rId10"/>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7" name="矩形 16"/>
            <p:cNvSpPr/>
            <p:nvPr userDrawn="1">
              <p:custDataLst>
                <p:tags r:id="rId11"/>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11723128" y="91440"/>
            <a:ext cx="387592" cy="368650"/>
            <a:chOff x="11618671" y="6443791"/>
            <a:chExt cx="387592" cy="368650"/>
          </a:xfrm>
        </p:grpSpPr>
        <p:sp>
          <p:nvSpPr>
            <p:cNvPr id="15" name="矩形 14"/>
            <p:cNvSpPr/>
            <p:nvPr userDrawn="1">
              <p:custDataLst>
                <p:tags r:id="rId9"/>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custDataLst>
                <p:tags r:id="rId10"/>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7" name="矩形 16"/>
            <p:cNvSpPr/>
            <p:nvPr userDrawn="1">
              <p:custDataLst>
                <p:tags r:id="rId11"/>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矩形 9"/>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bg2"/>
              </a:solidFill>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solidFill>
                  <a:schemeClr val="bg2"/>
                </a:solidFill>
              </a:defRPr>
            </a:lvl1p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bg2"/>
                </a:solidFill>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solidFill>
                  <a:schemeClr val="bg2"/>
                </a:solidFill>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custDataLst>
              <p:tags r:id="rId1"/>
            </p:custDataLst>
          </p:nvPr>
        </p:nvGrpSpPr>
        <p:grpSpPr>
          <a:xfrm>
            <a:off x="11737733" y="6429025"/>
            <a:ext cx="387592" cy="368650"/>
            <a:chOff x="11618671" y="6443791"/>
            <a:chExt cx="387592" cy="368650"/>
          </a:xfrm>
        </p:grpSpPr>
        <p:sp>
          <p:nvSpPr>
            <p:cNvPr id="18" name="矩形 17"/>
            <p:cNvSpPr/>
            <p:nvPr userDrawn="1">
              <p:custDataLst>
                <p:tags r:id="rId11"/>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8"/>
            <p:cNvSpPr/>
            <p:nvPr userDrawn="1">
              <p:custDataLst>
                <p:tags r:id="rId12"/>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0" name="矩形 19"/>
            <p:cNvSpPr/>
            <p:nvPr userDrawn="1">
              <p:custDataLst>
                <p:tags r:id="rId13"/>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矩形 9"/>
          <p:cNvSpPr/>
          <p:nvPr userDrawn="1">
            <p:custDataLst>
              <p:tags r:id="rId2"/>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latin typeface="Viner Hand ITC" panose="03070502030502020203" charset="0"/>
              <a:cs typeface="Viner Hand ITC" panose="03070502030502020203" charset="0"/>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bg1">
                    <a:lumMod val="75000"/>
                  </a:schemeClr>
                </a:solidFill>
              </a:defRPr>
            </a:lvl1p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bg1">
                    <a:lumMod val="75000"/>
                  </a:schemeClr>
                </a:solidFill>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solidFill>
                  <a:schemeClr val="bg1">
                    <a:lumMod val="75000"/>
                  </a:schemeClr>
                </a:solidFill>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2" name="标题 1"/>
          <p:cNvSpPr>
            <a:spLocks noGrp="1"/>
          </p:cNvSpPr>
          <p:nvPr>
            <p:ph type="title"/>
            <p:custDataLst>
              <p:tags r:id="rId10"/>
            </p:custDataLst>
          </p:nvPr>
        </p:nvSpPr>
        <p:spPr>
          <a:xfrm>
            <a:off x="579600" y="237600"/>
            <a:ext cx="11037600" cy="441964"/>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normAutofit/>
          </a:bodyPr>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2022/9/6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grpSp>
        <p:nvGrpSpPr>
          <p:cNvPr id="19" name="组合 18"/>
          <p:cNvGrpSpPr/>
          <p:nvPr userDrawn="1">
            <p:custDataLst>
              <p:tags r:id="rId7"/>
            </p:custDataLst>
          </p:nvPr>
        </p:nvGrpSpPr>
        <p:grpSpPr>
          <a:xfrm>
            <a:off x="11707495" y="6389370"/>
            <a:ext cx="387350" cy="368935"/>
            <a:chOff x="11618671" y="6443791"/>
            <a:chExt cx="387592" cy="368650"/>
          </a:xfrm>
        </p:grpSpPr>
        <p:sp>
          <p:nvSpPr>
            <p:cNvPr id="20" name="矩形 19"/>
            <p:cNvSpPr/>
            <p:nvPr userDrawn="1">
              <p:custDataLst>
                <p:tags r:id="rId12"/>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userDrawn="1">
              <p:custDataLst>
                <p:tags r:id="rId13"/>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2" name="矩形 21"/>
            <p:cNvSpPr/>
            <p:nvPr userDrawn="1">
              <p:custDataLst>
                <p:tags r:id="rId14"/>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3" name="组合 22"/>
          <p:cNvGrpSpPr/>
          <p:nvPr userDrawn="1">
            <p:custDataLst>
              <p:tags r:id="rId8"/>
            </p:custDataLst>
          </p:nvPr>
        </p:nvGrpSpPr>
        <p:grpSpPr>
          <a:xfrm rot="10800000">
            <a:off x="97155" y="99695"/>
            <a:ext cx="387350" cy="368935"/>
            <a:chOff x="11618671" y="6443791"/>
            <a:chExt cx="387592" cy="368650"/>
          </a:xfrm>
        </p:grpSpPr>
        <p:sp>
          <p:nvSpPr>
            <p:cNvPr id="24" name="矩形 23"/>
            <p:cNvSpPr/>
            <p:nvPr userDrawn="1">
              <p:custDataLst>
                <p:tags r:id="rId9"/>
              </p:custDataLst>
            </p:nvPr>
          </p:nvSpPr>
          <p:spPr>
            <a:xfrm>
              <a:off x="11706913" y="6443791"/>
              <a:ext cx="95765"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矩形 24"/>
            <p:cNvSpPr/>
            <p:nvPr userDrawn="1">
              <p:custDataLst>
                <p:tags r:id="rId10"/>
              </p:custDataLst>
            </p:nvPr>
          </p:nvSpPr>
          <p:spPr>
            <a:xfrm>
              <a:off x="11845200" y="6443791"/>
              <a:ext cx="161063" cy="36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6" name="矩形 25"/>
            <p:cNvSpPr/>
            <p:nvPr userDrawn="1">
              <p:custDataLst>
                <p:tags r:id="rId11"/>
              </p:custDataLst>
            </p:nvPr>
          </p:nvSpPr>
          <p:spPr>
            <a:xfrm>
              <a:off x="11618671" y="6443791"/>
              <a:ext cx="45719" cy="368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301858B1-FCFC-4D0D-84BD-869E848DAC90}" type="datetime1">
              <a:rPr lang="zh-CN" altLang="en-US"/>
              <a:t>2022/9/6</a:t>
            </a:fld>
            <a:endParaRPr lang="en-US" altLang="zh-CN"/>
          </a:p>
        </p:txBody>
      </p:sp>
      <p:sp>
        <p:nvSpPr>
          <p:cNvPr id="5"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6"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769979FA-D689-45B6-BD08-76A42B1A38B1}"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25438"/>
            <a:ext cx="10972800" cy="9271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4417" y="162877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12417" y="162877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8E5509FE-5CD1-463C-B70A-22DA31A724E3}" type="datetime1">
              <a:rPr lang="zh-CN" altLang="en-US"/>
              <a:t>2022/9/6</a:t>
            </a:fld>
            <a:endParaRPr lang="en-US" altLang="zh-CN"/>
          </a:p>
        </p:txBody>
      </p:sp>
      <p:sp>
        <p:nvSpPr>
          <p:cNvPr id="6"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7"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36DBDBA6-3725-48E4-B3B1-B665B07CC6A5}"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6B3D1AFF-7CCA-44F7-ABEC-7E7079C868D9}" type="datetime1">
              <a:rPr lang="zh-CN" altLang="en-US"/>
              <a:t>2022/9/6</a:t>
            </a:fld>
            <a:endParaRPr lang="en-US" altLang="zh-CN"/>
          </a:p>
        </p:txBody>
      </p:sp>
      <p:sp>
        <p:nvSpPr>
          <p:cNvPr id="8"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9"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35338FD4-23FC-444E-946D-D35F372DD956}"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325438"/>
            <a:ext cx="10972800" cy="927100"/>
          </a:xfrm>
          <a:prstGeom prst="rect">
            <a:avLst/>
          </a:prstGeom>
        </p:spPr>
        <p:txBody>
          <a:bodyPr/>
          <a:lstStyle/>
          <a:p>
            <a:r>
              <a:rPr lang="zh-CN" altLang="en-US"/>
              <a:t>单击此处编辑母版标题样式</a:t>
            </a:r>
          </a:p>
        </p:txBody>
      </p:sp>
      <p:sp>
        <p:nvSpPr>
          <p:cNvPr id="3"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A177123A-F2DE-495A-92B6-D8530C6F04AF}" type="datetime1">
              <a:rPr lang="zh-CN" altLang="en-US"/>
              <a:t>2022/9/6</a:t>
            </a:fld>
            <a:endParaRPr lang="en-US" altLang="zh-CN"/>
          </a:p>
        </p:txBody>
      </p:sp>
      <p:sp>
        <p:nvSpPr>
          <p:cNvPr id="4"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5"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4686BF13-971E-4886-AC71-B044D68EE749}"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D88DB360-C312-4AFB-887E-3C1E42909EE7}" type="datetime1">
              <a:rPr lang="zh-CN" altLang="en-US"/>
              <a:t>2022/9/6</a:t>
            </a:fld>
            <a:endParaRPr lang="en-US" altLang="zh-CN"/>
          </a:p>
        </p:txBody>
      </p:sp>
      <p:sp>
        <p:nvSpPr>
          <p:cNvPr id="3"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4"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441E0F20-F96A-4449-843C-2DE7328E391E}"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96CE96D3-457A-47CD-8212-8AB030C59564}" type="datetime1">
              <a:rPr lang="zh-CN" altLang="en-US"/>
              <a:t>2022/9/6</a:t>
            </a:fld>
            <a:endParaRPr lang="en-US" altLang="zh-CN"/>
          </a:p>
        </p:txBody>
      </p:sp>
      <p:sp>
        <p:nvSpPr>
          <p:cNvPr id="6"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7"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EF668DEE-E102-4E97-90F7-36B35ECA5D76}"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609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239B4F4A-9BEB-4E54-A4C3-79F92E8CA746}" type="datetime1">
              <a:rPr lang="zh-CN" altLang="en-US"/>
              <a:t>2022/9/6</a:t>
            </a:fld>
            <a:endParaRPr lang="en-US" altLang="zh-CN"/>
          </a:p>
        </p:txBody>
      </p:sp>
      <p:sp>
        <p:nvSpPr>
          <p:cNvPr id="6" name="Rectangle 5"/>
          <p:cNvSpPr>
            <a:spLocks noGrp="1" noChangeArrowheads="1"/>
          </p:cNvSpPr>
          <p:nvPr>
            <p:ph type="ftr" sz="quarter" idx="11"/>
          </p:nvPr>
        </p:nvSpPr>
        <p:spPr>
          <a:xfrm>
            <a:off x="2544763" y="6354763"/>
            <a:ext cx="7488237" cy="503237"/>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endParaRPr lang="zh-CN" altLang="en-US"/>
          </a:p>
        </p:txBody>
      </p:sp>
      <p:sp>
        <p:nvSpPr>
          <p:cNvPr id="7" name="Rectangle 6"/>
          <p:cNvSpPr>
            <a:spLocks noGrp="1" noChangeArrowheads="1"/>
          </p:cNvSpPr>
          <p:nvPr>
            <p:ph type="sldNum" sz="quarter" idx="12"/>
          </p:nvPr>
        </p:nvSpPr>
        <p:spPr>
          <a:xfrm>
            <a:off x="8737600" y="6407150"/>
            <a:ext cx="2844800" cy="314325"/>
          </a:xfrm>
          <a:prstGeom prst="rect">
            <a:avLst/>
          </a:prstGeom>
        </p:spPr>
        <p:txBody>
          <a:bodyPr vert="horz" wrap="square" lIns="91440" tIns="45720" rIns="91440" bIns="45720" numCol="1" anchor="t" anchorCtr="0" compatLnSpc="1"/>
          <a:lstStyle>
            <a:lvl1pPr algn="ctr" eaLnBrk="1" hangingPunct="1">
              <a:defRPr smtClean="0">
                <a:ea typeface="宋体" panose="02010600030101010101" pitchFamily="2" charset="-122"/>
              </a:defRPr>
            </a:lvl1pPr>
          </a:lstStyle>
          <a:p>
            <a:pPr>
              <a:defRPr/>
            </a:pPr>
            <a:fld id="{B8492E1F-1D82-482A-B362-BADE1C4B5E52}"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7.xml"/><Relationship Id="rId3" Type="http://schemas.openxmlformats.org/officeDocument/2006/relationships/slideLayout" Target="../slideLayouts/slideLayout14.xml"/><Relationship Id="rId21" Type="http://schemas.openxmlformats.org/officeDocument/2006/relationships/tags" Target="../tags/tag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图片 36"/>
          <p:cNvPicPr>
            <a:picLocks noChangeAspect="1"/>
          </p:cNvPicPr>
          <p:nvPr userDrawn="1"/>
        </p:nvPicPr>
        <p:blipFill>
          <a:blip r:embed="rId13" cstate="print">
            <a:extLst>
              <a:ext uri="{28A0092B-C50C-407E-A947-70E740481C1C}">
                <a14:useLocalDpi xmlns:a14="http://schemas.microsoft.com/office/drawing/2010/main" val="0"/>
              </a:ext>
            </a:extLst>
          </a:blip>
          <a:srcRect l="1395" r="9369"/>
          <a:stretch>
            <a:fillRect/>
          </a:stretch>
        </p:blipFill>
        <p:spPr bwMode="auto">
          <a:xfrm>
            <a:off x="11113" y="-17463"/>
            <a:ext cx="12241212"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2022/9/6</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12.xml"/><Relationship Id="rId5" Type="http://schemas.openxmlformats.org/officeDocument/2006/relationships/tags" Target="../tags/tag185.xml"/><Relationship Id="rId4" Type="http://schemas.openxmlformats.org/officeDocument/2006/relationships/tags" Target="../tags/tag1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2"/>
            </p:custDataLst>
          </p:nvPr>
        </p:nvSpPr>
        <p:spPr>
          <a:xfrm>
            <a:off x="479425" y="2852420"/>
            <a:ext cx="12018645" cy="1394460"/>
          </a:xfrm>
          <a:prstGeom prst="rect">
            <a:avLst/>
          </a:prstGeom>
        </p:spPr>
        <p:txBody>
          <a:bodyPr vert="horz" lIns="90000" tIns="46800" rIns="90000" bIns="0" rtlCol="0" anchor="b" anchorCtr="0">
            <a:noAutofit/>
          </a:bodyPr>
          <a:lstStyle>
            <a:lvl1pPr algn="l" defTabSz="914400" rtl="0" eaLnBrk="1" fontAlgn="auto" latinLnBrk="0" hangingPunct="1">
              <a:lnSpc>
                <a:spcPct val="100000"/>
              </a:lnSpc>
              <a:spcBef>
                <a:spcPct val="0"/>
              </a:spcBef>
              <a:buNone/>
              <a:defRPr sz="7200" b="1" u="none" strike="noStrike" kern="1200" cap="none" spc="600" normalizeH="0" baseline="0">
                <a:solidFill>
                  <a:schemeClr val="bg1"/>
                </a:solidFill>
                <a:uFillTx/>
                <a:latin typeface="Arial" panose="020B0604020202020204" pitchFamily="34" charset="0"/>
                <a:ea typeface="汉仪旗黑-85S" panose="00020600040101010101" pitchFamily="18" charset="-122"/>
                <a:cs typeface="+mj-cs"/>
              </a:defRPr>
            </a:lvl1pPr>
          </a:lstStyle>
          <a:p>
            <a:pPr marL="0" indent="0" algn="l">
              <a:lnSpc>
                <a:spcPct val="100000"/>
              </a:lnSpc>
              <a:spcBef>
                <a:spcPts val="0"/>
              </a:spcBef>
              <a:spcAft>
                <a:spcPts val="0"/>
              </a:spcAft>
              <a:buSzPct val="100000"/>
              <a:buNone/>
            </a:pPr>
            <a:r>
              <a:rPr lang="zh-CN" altLang="en-US" sz="6000" dirty="0"/>
              <a:t>全员安全生产责任制专题培训</a:t>
            </a:r>
          </a:p>
        </p:txBody>
      </p:sp>
      <p:sp>
        <p:nvSpPr>
          <p:cNvPr id="7" name="文本占位符 6"/>
          <p:cNvSpPr>
            <a:spLocks noGrp="1"/>
          </p:cNvSpPr>
          <p:nvPr>
            <p:custDataLst>
              <p:tags r:id="rId3"/>
            </p:custDataLst>
          </p:nvPr>
        </p:nvSpPr>
        <p:spPr>
          <a:xfrm>
            <a:off x="1107440" y="5255020"/>
            <a:ext cx="1800225" cy="48260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a:lnSpc>
                <a:spcPct val="130000"/>
              </a:lnSpc>
              <a:spcBef>
                <a:spcPts val="0"/>
              </a:spcBef>
              <a:spcAft>
                <a:spcPts val="1000"/>
              </a:spcAft>
              <a:buSzPct val="100000"/>
              <a:buNone/>
            </a:pPr>
            <a:r>
              <a:rPr lang="zh-CN" altLang="en-US">
                <a:solidFill>
                  <a:schemeClr val="bg1"/>
                </a:solidFill>
              </a:rPr>
              <a:t>培训讲师：</a:t>
            </a:r>
          </a:p>
        </p:txBody>
      </p:sp>
      <p:sp>
        <p:nvSpPr>
          <p:cNvPr id="10" name="文本占位符 9"/>
          <p:cNvSpPr>
            <a:spLocks noGrp="1"/>
          </p:cNvSpPr>
          <p:nvPr>
            <p:custDataLst>
              <p:tags r:id="rId4"/>
            </p:custDataLst>
          </p:nvPr>
        </p:nvSpPr>
        <p:spPr>
          <a:xfrm>
            <a:off x="2965450" y="5255020"/>
            <a:ext cx="1800225" cy="482600"/>
          </a:xfrm>
          <a:prstGeom prst="rect">
            <a:avLst/>
          </a:prstGeom>
        </p:spPr>
        <p:txBody>
          <a:bodyPr vert="horz" lIns="90000" tIns="46800" rIns="90000" bIns="46800" rtlCol="0">
            <a:normAutofit/>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汇报时间</a:t>
            </a:r>
          </a:p>
        </p:txBody>
      </p:sp>
      <p:sp>
        <p:nvSpPr>
          <p:cNvPr id="15" name="Shape 250"/>
          <p:cNvSpPr txBox="1"/>
          <p:nvPr>
            <p:custDataLst>
              <p:tags r:id="rId5"/>
            </p:custDataLst>
          </p:nvPr>
        </p:nvSpPr>
        <p:spPr>
          <a:xfrm>
            <a:off x="1107583" y="1543745"/>
            <a:ext cx="2535503" cy="899086"/>
          </a:xfrm>
          <a:prstGeom prst="rect">
            <a:avLst/>
          </a:prstGeom>
          <a:solidFill>
            <a:schemeClr val="accent1"/>
          </a:solidFill>
          <a:ln>
            <a:noFill/>
          </a:ln>
        </p:spPr>
        <p:txBody>
          <a:bodyPr lIns="91425" tIns="45700" rIns="91425" bIns="45700" anchor="b" anchorCtr="0"/>
          <a:lstStyle/>
          <a:p>
            <a:pPr marL="0" marR="0" lvl="0" indent="0" algn="ctr" defTabSz="914400" rtl="0" fontAlgn="auto">
              <a:lnSpc>
                <a:spcPct val="100000"/>
              </a:lnSpc>
              <a:spcBef>
                <a:spcPts val="0"/>
              </a:spcBef>
              <a:spcAft>
                <a:spcPts val="0"/>
              </a:spcAft>
              <a:buClrTx/>
              <a:buSzPct val="25000"/>
              <a:buFontTx/>
              <a:buNone/>
            </a:pPr>
            <a:r>
              <a:rPr kumimoji="0" lang="en-US" altLang="zh-CN" sz="5400" i="0" kern="0" spc="500" noProof="0" dirty="0">
                <a:ln>
                  <a:noFill/>
                </a:ln>
                <a:solidFill>
                  <a:schemeClr val="bg1"/>
                </a:solidFill>
                <a:effectLst/>
                <a:uLnTx/>
                <a:uFillTx/>
                <a:latin typeface="Arial" panose="020B0604020202020204" pitchFamily="34" charset="0"/>
                <a:ea typeface="微软雅黑" panose="020B0503020204020204" pitchFamily="34" charset="-122"/>
                <a:cs typeface="+mn-ea"/>
                <a:sym typeface="+mn-lt"/>
              </a:rPr>
              <a:t>2022</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7035211" y="1980643"/>
            <a:ext cx="4677538" cy="2656414"/>
          </a:xfrm>
          <a:prstGeom prst="rect">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矩形 3"/>
          <p:cNvSpPr/>
          <p:nvPr/>
        </p:nvSpPr>
        <p:spPr bwMode="auto">
          <a:xfrm>
            <a:off x="544513" y="2716802"/>
            <a:ext cx="4677538" cy="2656414"/>
          </a:xfrm>
          <a:prstGeom prst="rect">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grpSp>
        <p:nvGrpSpPr>
          <p:cNvPr id="18" name="组合 2"/>
          <p:cNvGrpSpPr/>
          <p:nvPr/>
        </p:nvGrpSpPr>
        <p:grpSpPr bwMode="auto">
          <a:xfrm>
            <a:off x="544513" y="300038"/>
            <a:ext cx="71437" cy="881062"/>
            <a:chOff x="767408" y="315199"/>
            <a:chExt cx="72008" cy="1045333"/>
          </a:xfrm>
        </p:grpSpPr>
        <p:sp>
          <p:nvSpPr>
            <p:cNvPr id="19" name="矩形 18"/>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0" name="矩形 19"/>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1" name="矩形 20"/>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3" name="矩形 2"/>
          <p:cNvSpPr/>
          <p:nvPr/>
        </p:nvSpPr>
        <p:spPr>
          <a:xfrm>
            <a:off x="694668" y="447387"/>
            <a:ext cx="5437707"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安全生产责任制</a:t>
            </a:r>
            <a:r>
              <a:rPr lang="en-US" altLang="zh-CN" sz="3200" b="1" dirty="0">
                <a:solidFill>
                  <a:schemeClr val="tx1">
                    <a:lumMod val="85000"/>
                    <a:lumOff val="15000"/>
                  </a:schemeClr>
                </a:solidFill>
                <a:latin typeface="华文中宋" panose="02010600040101010101" pitchFamily="2" charset="-122"/>
                <a:ea typeface="华文中宋" panose="02010600040101010101" pitchFamily="2" charset="-122"/>
              </a:rPr>
              <a:t>&amp;</a:t>
            </a: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安全职责？</a:t>
            </a:r>
          </a:p>
        </p:txBody>
      </p:sp>
      <p:sp>
        <p:nvSpPr>
          <p:cNvPr id="23" name="平行四边形 22"/>
          <p:cNvSpPr/>
          <p:nvPr/>
        </p:nvSpPr>
        <p:spPr bwMode="auto">
          <a:xfrm>
            <a:off x="3863752" y="3509480"/>
            <a:ext cx="2160240" cy="1044116"/>
          </a:xfrm>
          <a:prstGeom prst="parallelogram">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4" name="平行四边形 23"/>
          <p:cNvSpPr/>
          <p:nvPr/>
        </p:nvSpPr>
        <p:spPr bwMode="auto">
          <a:xfrm>
            <a:off x="6168008" y="2789400"/>
            <a:ext cx="2160240" cy="1044116"/>
          </a:xfrm>
          <a:prstGeom prst="parallelogram">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 name="矩形 4"/>
          <p:cNvSpPr/>
          <p:nvPr/>
        </p:nvSpPr>
        <p:spPr>
          <a:xfrm>
            <a:off x="3959088" y="3828479"/>
            <a:ext cx="2050561" cy="400110"/>
          </a:xfrm>
          <a:prstGeom prst="rect">
            <a:avLst/>
          </a:prstGeom>
        </p:spPr>
        <p:txBody>
          <a:bodyPr wrap="none">
            <a:spAutoFit/>
          </a:bodyPr>
          <a:lstStyle/>
          <a:p>
            <a:pPr algn="ctr" eaLnBrk="1" hangingPunct="1"/>
            <a:r>
              <a:rPr lang="zh-CN" altLang="en-US" sz="2000" b="1" dirty="0">
                <a:solidFill>
                  <a:srgbClr val="FCFCFC"/>
                </a:solidFill>
                <a:latin typeface="微软雅黑" panose="020B0503020204020204" pitchFamily="34" charset="-122"/>
                <a:ea typeface="微软雅黑" panose="020B0503020204020204" pitchFamily="34" charset="-122"/>
              </a:rPr>
              <a:t>安全生产责任制</a:t>
            </a:r>
            <a:r>
              <a:rPr lang="zh-CN" altLang="en-US" sz="2000" dirty="0">
                <a:solidFill>
                  <a:srgbClr val="FCFCFC"/>
                </a:solidFill>
                <a:latin typeface="微软雅黑" panose="020B0503020204020204" pitchFamily="34" charset="-122"/>
                <a:ea typeface="微软雅黑" panose="020B0503020204020204" pitchFamily="34" charset="-122"/>
              </a:rPr>
              <a:t> </a:t>
            </a:r>
          </a:p>
        </p:txBody>
      </p:sp>
      <p:sp>
        <p:nvSpPr>
          <p:cNvPr id="6" name="矩形 5"/>
          <p:cNvSpPr/>
          <p:nvPr/>
        </p:nvSpPr>
        <p:spPr>
          <a:xfrm>
            <a:off x="6354293" y="3109370"/>
            <a:ext cx="1787670" cy="400110"/>
          </a:xfrm>
          <a:prstGeom prst="rect">
            <a:avLst/>
          </a:prstGeom>
        </p:spPr>
        <p:txBody>
          <a:bodyPr wrap="none">
            <a:spAutoFit/>
          </a:bodyPr>
          <a:lstStyle/>
          <a:p>
            <a:pPr algn="ctr" eaLnBrk="1" hangingPunct="1"/>
            <a:r>
              <a:rPr lang="zh-CN" altLang="en-US" sz="2000" b="1" dirty="0">
                <a:solidFill>
                  <a:srgbClr val="FCFCFC"/>
                </a:solidFill>
                <a:latin typeface="微软雅黑" panose="020B0503020204020204" pitchFamily="34" charset="-122"/>
                <a:ea typeface="微软雅黑" panose="020B0503020204020204" pitchFamily="34" charset="-122"/>
              </a:rPr>
              <a:t>安全生产职责 </a:t>
            </a:r>
          </a:p>
        </p:txBody>
      </p:sp>
      <p:sp>
        <p:nvSpPr>
          <p:cNvPr id="7" name="矩形 6"/>
          <p:cNvSpPr/>
          <p:nvPr/>
        </p:nvSpPr>
        <p:spPr>
          <a:xfrm>
            <a:off x="667680" y="3151371"/>
            <a:ext cx="3243740" cy="1754326"/>
          </a:xfrm>
          <a:prstGeom prst="rect">
            <a:avLst/>
          </a:prstGeom>
        </p:spPr>
        <p:txBody>
          <a:bodyPr wrap="square">
            <a:spAutoFit/>
          </a:bodyPr>
          <a:lstStyle/>
          <a:p>
            <a:pPr algn="just" eaLnBrk="1" hangingPunct="1">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是对公司、企业整体的所有职责要求，横向到边（所有部门，分系统的安全责任），纵向到顶到底 （分层级的安全责任）。</a:t>
            </a:r>
          </a:p>
        </p:txBody>
      </p:sp>
      <p:sp>
        <p:nvSpPr>
          <p:cNvPr id="8" name="矩形 7"/>
          <p:cNvSpPr/>
          <p:nvPr/>
        </p:nvSpPr>
        <p:spPr>
          <a:xfrm>
            <a:off x="8472264" y="2639436"/>
            <a:ext cx="3096344" cy="1338828"/>
          </a:xfrm>
          <a:prstGeom prst="rect">
            <a:avLst/>
          </a:prstGeom>
        </p:spPr>
        <p:txBody>
          <a:bodyPr wrap="square">
            <a:spAutoFit/>
          </a:bodyPr>
          <a:lstStyle/>
          <a:p>
            <a:pPr algn="just" eaLnBrk="1" hangingPunct="1">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是职务上应尽的责任 ，针对个人、部门或者某一岗位的特定具体任务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3952" y="1160952"/>
            <a:ext cx="8576888" cy="5678838"/>
          </a:xfrm>
          <a:prstGeom prst="rect">
            <a:avLst/>
          </a:prstGeom>
        </p:spPr>
      </p:pic>
      <p:sp>
        <p:nvSpPr>
          <p:cNvPr id="2" name="标题 1"/>
          <p:cNvSpPr>
            <a:spLocks noGrp="1"/>
          </p:cNvSpPr>
          <p:nvPr>
            <p:ph type="title" idx="4294967295"/>
          </p:nvPr>
        </p:nvSpPr>
        <p:spPr>
          <a:xfrm>
            <a:off x="695400" y="447387"/>
            <a:ext cx="5929828" cy="584775"/>
          </a:xfrm>
          <a:prstGeom prst="rect">
            <a:avLst/>
          </a:prstGeo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安全生产责任制与安全管理制度</a:t>
            </a:r>
          </a:p>
        </p:txBody>
      </p:sp>
      <p:sp>
        <p:nvSpPr>
          <p:cNvPr id="41987" name="内容占位符 2"/>
          <p:cNvSpPr>
            <a:spLocks noGrp="1"/>
          </p:cNvSpPr>
          <p:nvPr>
            <p:ph idx="4294967295"/>
          </p:nvPr>
        </p:nvSpPr>
        <p:spPr bwMode="auto">
          <a:xfrm>
            <a:off x="491581" y="3212976"/>
            <a:ext cx="7344816" cy="2585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通常把“安全生产责任制”与“安全生产规章制度”并列来提，主要是为了突出安全生产责任制的重要性。</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安全生产责任制的核心：是清晰安全管理的责任界面，解决“谁来管，管什么，怎么管，承担什么责任”的问题。</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安全生产责任制是生产经营单位安全生产规章制度建立的基础。</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其他的安全生产规章制度，重点解决“干什么，怎么干”的问题。</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3" name="矩形 2"/>
          <p:cNvSpPr/>
          <p:nvPr/>
        </p:nvSpPr>
        <p:spPr>
          <a:xfrm>
            <a:off x="491581" y="2420888"/>
            <a:ext cx="5604419" cy="338554"/>
          </a:xfrm>
          <a:prstGeom prst="rect">
            <a:avLst/>
          </a:prstGeom>
        </p:spPr>
        <p:txBody>
          <a:bodyPr wrap="none">
            <a:spAutoFit/>
          </a:bodyPr>
          <a:lstStyle/>
          <a:p>
            <a:pPr>
              <a:lnSpc>
                <a:spcPct val="80000"/>
              </a:lnSpc>
              <a:buFontTx/>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安全生产责任制属于安全生产规章制度的范畴。</a:t>
            </a:r>
          </a:p>
        </p:txBody>
      </p:sp>
      <p:sp>
        <p:nvSpPr>
          <p:cNvPr id="12" name="椭圆 11"/>
          <p:cNvSpPr/>
          <p:nvPr/>
        </p:nvSpPr>
        <p:spPr bwMode="auto">
          <a:xfrm>
            <a:off x="8968907" y="2132856"/>
            <a:ext cx="1735931" cy="1735931"/>
          </a:xfrm>
          <a:prstGeom prst="ellipse">
            <a:avLst/>
          </a:prstGeom>
          <a:solidFill>
            <a:srgbClr val="FCFCFC">
              <a:alpha val="81000"/>
            </a:srgbClr>
          </a:solidFill>
          <a:ln w="9525" cap="flat" cmpd="sng" algn="ctr">
            <a:noFill/>
            <a:prstDash val="solid"/>
            <a:round/>
            <a:headEnd type="none" w="med" len="med"/>
            <a:tailEnd type="none" w="med" len="med"/>
          </a:ln>
          <a:effectLst>
            <a:softEdge rad="152400"/>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70228" y="447387"/>
            <a:ext cx="5929828" cy="584775"/>
          </a:xfrm>
        </p:spPr>
        <p:txBody>
          <a:bodyPr wrap="none">
            <a:spAutoFit/>
          </a:body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落实安全生产责任制的法律地位</a:t>
            </a:r>
          </a:p>
        </p:txBody>
      </p:sp>
      <p:sp>
        <p:nvSpPr>
          <p:cNvPr id="43011" name="Rectangle 3"/>
          <p:cNvSpPr>
            <a:spLocks noGrp="1" noChangeArrowheads="1"/>
          </p:cNvSpPr>
          <p:nvPr>
            <p:ph idx="1"/>
          </p:nvPr>
        </p:nvSpPr>
        <p:spPr bwMode="auto">
          <a:xfrm>
            <a:off x="5664205" y="1181125"/>
            <a:ext cx="6192688" cy="558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indent="0" algn="ctr" latinLnBrk="0">
              <a:lnSpc>
                <a:spcPct val="150000"/>
              </a:lnSpc>
              <a:spcBef>
                <a:spcPts val="0"/>
              </a:spcBef>
              <a:buFont typeface="Wingdings" panose="05000000000000000000" pitchFamily="2" charset="2"/>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新修订的</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安全生产法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第四条规定</a:t>
            </a:r>
          </a:p>
          <a:p>
            <a:pPr marL="0" indent="0" algn="ctr" latinLnBrk="0">
              <a:lnSpc>
                <a:spcPct val="150000"/>
              </a:lnSpc>
              <a:spcBef>
                <a:spcPts val="0"/>
              </a:spcBef>
              <a:buFont typeface="Wingdings" panose="05000000000000000000" pitchFamily="2" charset="2"/>
              <a:buNone/>
            </a:pP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a:p>
            <a:pPr latinLnBrk="0">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生产经营单位必须遵守本法和其他有关安全生产的法律、法规，加强安全生产管理，</a:t>
            </a:r>
            <a:r>
              <a:rPr lang="zh-CN" altLang="en-US" sz="1800" b="1" dirty="0">
                <a:solidFill>
                  <a:srgbClr val="FF0000"/>
                </a:solidFill>
                <a:latin typeface="微软雅黑" panose="020B0503020204020204" pitchFamily="34" charset="-122"/>
                <a:ea typeface="微软雅黑" panose="020B0503020204020204" pitchFamily="34" charset="-122"/>
              </a:rPr>
              <a:t>建立健全全员安全生产责任制和安全生产规章制度，</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加大对安全生产资金、物资、技术、人员的投入保障力度，改善安全生产条件，加强安全生产标准化、信息化建设，构建安全风险分级管控和隐患排查治理双重预防机制，健全风险防范化解机制，提高安全生产水平，确保安全生产。</a:t>
            </a:r>
          </a:p>
          <a:p>
            <a:pPr latinLnBrk="0">
              <a:lnSpc>
                <a:spcPct val="150000"/>
              </a:lnSpc>
              <a:spcBef>
                <a:spcPts val="0"/>
              </a:spcBef>
              <a:buFont typeface="Wingdings" panose="05000000000000000000" pitchFamily="2" charset="2"/>
              <a:buChar char="Ø"/>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平台经济等新兴行业、领域的生产经营单位应当根据本行业、领域的特点，建立健全并落实全员安全生产责任制，加强从业人员安全生产教育和培训，履行本法和其他法律、法规规定的有关安全生产义务。</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964568"/>
            <a:ext cx="5236031" cy="34317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3935730" y="3356610"/>
            <a:ext cx="7967345" cy="2639060"/>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4035" name="Rectangle 4"/>
          <p:cNvSpPr>
            <a:spLocks noChangeArrowheads="1"/>
          </p:cNvSpPr>
          <p:nvPr/>
        </p:nvSpPr>
        <p:spPr bwMode="auto">
          <a:xfrm>
            <a:off x="479376" y="457751"/>
            <a:ext cx="3032125" cy="58356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“三管三必须”</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871984" y="1484784"/>
            <a:ext cx="10448031" cy="645160"/>
          </a:xfrm>
          <a:prstGeom prst="rect">
            <a:avLst/>
          </a:prstGeom>
        </p:spPr>
        <p:txBody>
          <a:bodyPr wrap="square">
            <a:spAutoFit/>
          </a:bodyPr>
          <a:lstStyle/>
          <a:p>
            <a:pPr algn="just" eaLnBrk="1" hangingPunct="1">
              <a:lnSpc>
                <a:spcPct val="150000"/>
              </a:lnSpc>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“管行业必须管安全、管业务必须管安全、管生产经营必须管安全”</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descr="2"/>
          <p:cNvPicPr>
            <a:picLocks noChangeAspect="1"/>
          </p:cNvPicPr>
          <p:nvPr/>
        </p:nvPicPr>
        <p:blipFill>
          <a:blip r:embed="rId2">
            <a:extLst>
              <a:ext uri="{28A0092B-C50C-407E-A947-70E740481C1C}">
                <a14:useLocalDpi xmlns:a14="http://schemas.microsoft.com/office/drawing/2010/main" val="0"/>
              </a:ext>
            </a:extLst>
          </a:blip>
          <a:srcRect l="4874" t="694" r="82736" b="80367"/>
          <a:stretch>
            <a:fillRect/>
          </a:stretch>
        </p:blipFill>
        <p:spPr bwMode="auto">
          <a:xfrm>
            <a:off x="0" y="3068960"/>
            <a:ext cx="4067543" cy="310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67803" y="3517797"/>
            <a:ext cx="690880" cy="39878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解释</a:t>
            </a:r>
            <a:endParaRPr lang="zh-CN" altLang="en-US" sz="2000" dirty="0">
              <a:solidFill>
                <a:srgbClr val="FCFCFC"/>
              </a:solidFill>
              <a:latin typeface="微软雅黑" panose="020B0503020204020204" pitchFamily="34" charset="-122"/>
              <a:ea typeface="微软雅黑" panose="020B0503020204020204" pitchFamily="34" charset="-122"/>
            </a:endParaRPr>
          </a:p>
        </p:txBody>
      </p:sp>
      <p:sp>
        <p:nvSpPr>
          <p:cNvPr id="8" name="矩形 7"/>
          <p:cNvSpPr/>
          <p:nvPr/>
        </p:nvSpPr>
        <p:spPr>
          <a:xfrm>
            <a:off x="4223385" y="4022090"/>
            <a:ext cx="7496175" cy="1753235"/>
          </a:xfrm>
          <a:prstGeom prst="rect">
            <a:avLst/>
          </a:prstGeom>
        </p:spPr>
        <p:txBody>
          <a:bodyPr wrap="square">
            <a:spAutoFit/>
          </a:bodyPr>
          <a:lstStyle/>
          <a:p>
            <a:pPr algn="l"/>
            <a:r>
              <a:rPr lang="zh-CN" altLang="en-US">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依据“三管三必须”的原则，全员安全生产责任制也是势在必行了。依据新《安全生产法》规定，企业里除了主要负责人是第一责任人以外，其他的所有人员都要对安全负责！如管生产的，必须管好生产安全；管设备的，必须管好设备安全；管财务的，要保障安全的经费来源；管人事的，要保障人员的安全素质和安全准入。综上，不论你管什么你的首要任务都是要抓好安全，否则一切都是白费。</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4223792" y="3645024"/>
            <a:ext cx="7096223" cy="2016224"/>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4035" name="Rectangle 4"/>
          <p:cNvSpPr>
            <a:spLocks noChangeArrowheads="1"/>
          </p:cNvSpPr>
          <p:nvPr/>
        </p:nvSpPr>
        <p:spPr bwMode="auto">
          <a:xfrm>
            <a:off x="479376" y="457751"/>
            <a:ext cx="2681287" cy="579438"/>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“一岗双责”</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871984" y="1484784"/>
            <a:ext cx="10448031" cy="1476375"/>
          </a:xfrm>
          <a:prstGeom prst="rect">
            <a:avLst/>
          </a:prstGeom>
        </p:spPr>
        <p:txBody>
          <a:bodyPr wrap="square">
            <a:spAutoFit/>
          </a:bodyPr>
          <a:lstStyle/>
          <a:p>
            <a:pPr algn="just" eaLnBrk="1" hangingPunct="1">
              <a:lnSpc>
                <a:spcPct val="15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一个岗位，两种责任。即本岗位的职责和安全职责，意思是在做好本职工作的同时要履行安全职责，和我们以前提到的安全生产，人人有责是相同，只是以前提到的是有责，现在提到的是履责。</a:t>
            </a:r>
          </a:p>
        </p:txBody>
      </p:sp>
      <p:pic>
        <p:nvPicPr>
          <p:cNvPr id="9" name="图片 8" descr="2"/>
          <p:cNvPicPr>
            <a:picLocks noChangeAspect="1"/>
          </p:cNvPicPr>
          <p:nvPr/>
        </p:nvPicPr>
        <p:blipFill>
          <a:blip r:embed="rId2">
            <a:extLst>
              <a:ext uri="{28A0092B-C50C-407E-A947-70E740481C1C}">
                <a14:useLocalDpi xmlns:a14="http://schemas.microsoft.com/office/drawing/2010/main" val="0"/>
              </a:ext>
            </a:extLst>
          </a:blip>
          <a:srcRect l="4874" t="694" r="82736" b="80367"/>
          <a:stretch>
            <a:fillRect/>
          </a:stretch>
        </p:blipFill>
        <p:spPr bwMode="auto">
          <a:xfrm>
            <a:off x="0" y="3068960"/>
            <a:ext cx="4067543" cy="310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27848" y="3921657"/>
            <a:ext cx="690880" cy="39878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解释</a:t>
            </a:r>
            <a:endParaRPr lang="zh-CN" altLang="en-US" sz="2000" dirty="0">
              <a:solidFill>
                <a:srgbClr val="FCFCFC"/>
              </a:solidFill>
              <a:latin typeface="微软雅黑" panose="020B0503020204020204" pitchFamily="34" charset="-122"/>
              <a:ea typeface="微软雅黑" panose="020B0503020204020204" pitchFamily="34" charset="-122"/>
            </a:endParaRPr>
          </a:p>
        </p:txBody>
      </p:sp>
      <p:sp>
        <p:nvSpPr>
          <p:cNvPr id="8" name="矩形 7"/>
          <p:cNvSpPr/>
          <p:nvPr/>
        </p:nvSpPr>
        <p:spPr>
          <a:xfrm>
            <a:off x="4727848" y="4509120"/>
            <a:ext cx="6096000" cy="874407"/>
          </a:xfrm>
          <a:prstGeom prst="rect">
            <a:avLst/>
          </a:prstGeom>
        </p:spPr>
        <p:txBody>
          <a:bodyPr wrap="square">
            <a:spAutoFit/>
          </a:bodyPr>
          <a:lstStyle/>
          <a:p>
            <a:pPr algn="just" eaLnBrk="1" hangingPunct="1">
              <a:lnSpc>
                <a:spcPct val="150000"/>
              </a:lnSpc>
            </a:pPr>
            <a:r>
              <a:rPr lang="zh-CN" altLang="en-US" dirty="0">
                <a:solidFill>
                  <a:srgbClr val="FCFCFC"/>
                </a:solidFill>
                <a:latin typeface="微软雅黑" panose="020B0503020204020204" pitchFamily="34" charset="-122"/>
                <a:ea typeface="微软雅黑" panose="020B0503020204020204" pitchFamily="34" charset="-122"/>
              </a:rPr>
              <a:t>即所在的岗位对你所管理的范围、管理的区域，管理人员和职责内的安全生产负责，而且是负主要责任。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标题 1"/>
          <p:cNvSpPr>
            <a:spLocks noGrp="1"/>
          </p:cNvSpPr>
          <p:nvPr>
            <p:ph type="title" idx="4294967295"/>
          </p:nvPr>
        </p:nvSpPr>
        <p:spPr bwMode="auto">
          <a:xfrm>
            <a:off x="695400" y="440125"/>
            <a:ext cx="5519460" cy="584775"/>
          </a:xfrm>
          <a:prstGeom prst="rect">
            <a:avLst/>
          </a:prstGeom>
        </p:spPr>
        <p:txBody>
          <a:bodyPr wrap="none">
            <a:spAutoFit/>
          </a:body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建立安全生产责任制的目的：</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六边形 1"/>
          <p:cNvSpPr/>
          <p:nvPr/>
        </p:nvSpPr>
        <p:spPr bwMode="auto">
          <a:xfrm rot="5400000">
            <a:off x="1354794" y="1806879"/>
            <a:ext cx="879938" cy="758567"/>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 name="六边形 8"/>
          <p:cNvSpPr/>
          <p:nvPr/>
        </p:nvSpPr>
        <p:spPr bwMode="auto">
          <a:xfrm rot="5400000">
            <a:off x="1352311" y="2886999"/>
            <a:ext cx="879938" cy="758567"/>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 name="六边形 9"/>
          <p:cNvSpPr/>
          <p:nvPr/>
        </p:nvSpPr>
        <p:spPr bwMode="auto">
          <a:xfrm rot="5400000">
            <a:off x="1352310" y="3967119"/>
            <a:ext cx="879938" cy="758567"/>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3" name="矩形 2"/>
          <p:cNvSpPr/>
          <p:nvPr/>
        </p:nvSpPr>
        <p:spPr>
          <a:xfrm>
            <a:off x="2423592" y="1705517"/>
            <a:ext cx="8136904" cy="961289"/>
          </a:xfrm>
          <a:prstGeom prst="rect">
            <a:avLst/>
          </a:prstGeom>
        </p:spPr>
        <p:txBody>
          <a:bodyPr wrap="square">
            <a:spAutoFit/>
          </a:bodyPr>
          <a:lstStyle/>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增强生产经营单位各级负责人、各管理部门管理人员及各岗位人员对安全生产的责任感；</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423592" y="2762028"/>
            <a:ext cx="8280920" cy="961289"/>
          </a:xfrm>
          <a:prstGeom prst="rect">
            <a:avLst/>
          </a:prstGeom>
        </p:spPr>
        <p:txBody>
          <a:bodyPr wrap="square">
            <a:spAutoFit/>
          </a:bodyPr>
          <a:lstStyle/>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明确责任，充分调动各级人员和各级管理部门安全生产的积极性和主观能动性，加强自主管理，落实责任；</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423592" y="4146347"/>
            <a:ext cx="2952328" cy="400110"/>
          </a:xfrm>
          <a:prstGeom prst="rect">
            <a:avLst/>
          </a:prstGeom>
        </p:spPr>
        <p:txBody>
          <a:bodyPr wrap="square">
            <a:spAutoFit/>
          </a:bodyPr>
          <a:lstStyle/>
          <a:p>
            <a:pPr algn="just"/>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责任追究的依据</a:t>
            </a:r>
          </a:p>
        </p:txBody>
      </p:sp>
      <p:sp>
        <p:nvSpPr>
          <p:cNvPr id="12" name="矩形 11"/>
          <p:cNvSpPr/>
          <p:nvPr/>
        </p:nvSpPr>
        <p:spPr>
          <a:xfrm>
            <a:off x="2423592" y="4581128"/>
            <a:ext cx="8280920" cy="1892826"/>
          </a:xfrm>
          <a:prstGeom prst="rect">
            <a:avLst/>
          </a:prstGeom>
        </p:spPr>
        <p:txBody>
          <a:bodyPr wrap="square">
            <a:spAutoFit/>
          </a:bodyPr>
          <a:lstStyle/>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应体现：安全生产法律法规和政策、方针的要求；</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应做到与岗位工作性质、管理职责协调一致，做到明确、具体、有可操作性；</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应明确监督、检查标准或指标，确保责任制切实落实到位；</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gn="just">
              <a:lnSpc>
                <a:spcPct val="130000"/>
              </a:lnSpc>
              <a:buFont typeface="Wingdings" panose="05000000000000000000" pitchFamily="2" charset="2"/>
              <a:buChar char="Ø"/>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应根据单位管理体制变化及安全生产新的法规、政策及安全生产形势的变化及时修订完善。</a:t>
            </a:r>
          </a:p>
        </p:txBody>
      </p:sp>
      <p:sp>
        <p:nvSpPr>
          <p:cNvPr id="13" name="文本框 12"/>
          <p:cNvSpPr txBox="1"/>
          <p:nvPr/>
        </p:nvSpPr>
        <p:spPr>
          <a:xfrm>
            <a:off x="1540251" y="1892003"/>
            <a:ext cx="504056" cy="523220"/>
          </a:xfrm>
          <a:prstGeom prst="rect">
            <a:avLst/>
          </a:prstGeom>
          <a:noFill/>
        </p:spPr>
        <p:txBody>
          <a:bodyPr wrap="square" rtlCol="0">
            <a:spAutoFit/>
          </a:bodyPr>
          <a:lstStyle/>
          <a:p>
            <a:pPr algn="ctr"/>
            <a:r>
              <a:rPr lang="en-US" altLang="zh-CN" sz="2800" b="1" dirty="0">
                <a:solidFill>
                  <a:srgbClr val="FCFCFC"/>
                </a:solidFill>
              </a:rPr>
              <a:t>1</a:t>
            </a:r>
            <a:endParaRPr lang="zh-CN" altLang="en-US" sz="2800" b="1" dirty="0">
              <a:solidFill>
                <a:srgbClr val="FCFCFC"/>
              </a:solidFill>
            </a:endParaRPr>
          </a:p>
        </p:txBody>
      </p:sp>
      <p:sp>
        <p:nvSpPr>
          <p:cNvPr id="16" name="文本框 15"/>
          <p:cNvSpPr txBox="1"/>
          <p:nvPr/>
        </p:nvSpPr>
        <p:spPr>
          <a:xfrm>
            <a:off x="1540251" y="3001747"/>
            <a:ext cx="504056" cy="523220"/>
          </a:xfrm>
          <a:prstGeom prst="rect">
            <a:avLst/>
          </a:prstGeom>
          <a:noFill/>
        </p:spPr>
        <p:txBody>
          <a:bodyPr wrap="square" rtlCol="0">
            <a:spAutoFit/>
          </a:bodyPr>
          <a:lstStyle/>
          <a:p>
            <a:pPr algn="ctr"/>
            <a:r>
              <a:rPr lang="en-US" altLang="zh-CN" sz="2800" b="1" dirty="0">
                <a:solidFill>
                  <a:srgbClr val="FCFCFC"/>
                </a:solidFill>
              </a:rPr>
              <a:t>2</a:t>
            </a:r>
            <a:endParaRPr lang="zh-CN" altLang="en-US" sz="2800" b="1" dirty="0">
              <a:solidFill>
                <a:srgbClr val="FCFCFC"/>
              </a:solidFill>
            </a:endParaRPr>
          </a:p>
        </p:txBody>
      </p:sp>
      <p:sp>
        <p:nvSpPr>
          <p:cNvPr id="17" name="文本框 16"/>
          <p:cNvSpPr txBox="1"/>
          <p:nvPr/>
        </p:nvSpPr>
        <p:spPr>
          <a:xfrm>
            <a:off x="1540251" y="4057908"/>
            <a:ext cx="504056" cy="523220"/>
          </a:xfrm>
          <a:prstGeom prst="rect">
            <a:avLst/>
          </a:prstGeom>
          <a:noFill/>
        </p:spPr>
        <p:txBody>
          <a:bodyPr wrap="square" rtlCol="0">
            <a:spAutoFit/>
          </a:bodyPr>
          <a:lstStyle/>
          <a:p>
            <a:pPr algn="ctr"/>
            <a:r>
              <a:rPr lang="en-US" altLang="zh-CN" sz="2800" b="1" dirty="0">
                <a:solidFill>
                  <a:srgbClr val="FCFCFC"/>
                </a:solidFill>
              </a:rPr>
              <a:t>3</a:t>
            </a:r>
            <a:endParaRPr lang="zh-CN" altLang="en-US" sz="2800" b="1" dirty="0">
              <a:solidFill>
                <a:srgbClr val="FCFCF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ppt_x</p:attrName>
                                        </p:attrNameLst>
                                      </p:cBhvr>
                                      <p:tavLst>
                                        <p:tav tm="0">
                                          <p:val>
                                            <p:strVal val="#ppt_x-.2"/>
                                          </p:val>
                                        </p:tav>
                                        <p:tav tm="100000">
                                          <p:val>
                                            <p:strVal val="#ppt_x"/>
                                          </p:val>
                                        </p:tav>
                                      </p:tavLst>
                                    </p:anim>
                                    <p:anim calcmode="lin" valueType="num">
                                      <p:cBhvr>
                                        <p:cTn id="8" dur="500" fill="hold"/>
                                        <p:tgtEl>
                                          <p:spTgt spid="75778"/>
                                        </p:tgtEl>
                                        <p:attrNameLst>
                                          <p:attrName>ppt_y</p:attrName>
                                        </p:attrNameLst>
                                      </p:cBhvr>
                                      <p:tavLst>
                                        <p:tav tm="0">
                                          <p:val>
                                            <p:strVal val="#ppt_y"/>
                                          </p:val>
                                        </p:tav>
                                        <p:tav tm="100000">
                                          <p:val>
                                            <p:strVal val="#ppt_y"/>
                                          </p:val>
                                        </p:tav>
                                      </p:tavLst>
                                    </p:anim>
                                    <p:animEffect transition="in" filter="wipe(right)" prLst="gradientSize: 0.1">
                                      <p:cBhvr>
                                        <p:cTn id="9"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p:cNvSpPr>
          <p:nvPr/>
        </p:nvSpPr>
        <p:spPr bwMode="auto">
          <a:xfrm>
            <a:off x="3503712" y="1264113"/>
            <a:ext cx="6009916" cy="4329774"/>
          </a:xfrm>
          <a:custGeom>
            <a:avLst/>
            <a:gdLst>
              <a:gd name="T0" fmla="*/ 1835 w 3280"/>
              <a:gd name="T1" fmla="*/ 510 h 2362"/>
              <a:gd name="T2" fmla="*/ 1912 w 3280"/>
              <a:gd name="T3" fmla="*/ 461 h 2362"/>
              <a:gd name="T4" fmla="*/ 1180 w 3280"/>
              <a:gd name="T5" fmla="*/ 11 h 2362"/>
              <a:gd name="T6" fmla="*/ 1102 w 3280"/>
              <a:gd name="T7" fmla="*/ 60 h 2362"/>
              <a:gd name="T8" fmla="*/ 496 w 3280"/>
              <a:gd name="T9" fmla="*/ 1142 h 2362"/>
              <a:gd name="T10" fmla="*/ 1270 w 3280"/>
              <a:gd name="T11" fmla="*/ 1524 h 2362"/>
              <a:gd name="T12" fmla="*/ 1276 w 3280"/>
              <a:gd name="T13" fmla="*/ 1435 h 2362"/>
              <a:gd name="T14" fmla="*/ 502 w 3280"/>
              <a:gd name="T15" fmla="*/ 1054 h 2362"/>
              <a:gd name="T16" fmla="*/ 496 w 3280"/>
              <a:gd name="T17" fmla="*/ 1142 h 2362"/>
              <a:gd name="T18" fmla="*/ 1590 w 3280"/>
              <a:gd name="T19" fmla="*/ 915 h 2362"/>
              <a:gd name="T20" fmla="*/ 1768 w 3280"/>
              <a:gd name="T21" fmla="*/ 541 h 2362"/>
              <a:gd name="T22" fmla="*/ 1066 w 3280"/>
              <a:gd name="T23" fmla="*/ 200 h 2362"/>
              <a:gd name="T24" fmla="*/ 625 w 3280"/>
              <a:gd name="T25" fmla="*/ 1008 h 2362"/>
              <a:gd name="T26" fmla="*/ 1328 w 3280"/>
              <a:gd name="T27" fmla="*/ 1350 h 2362"/>
              <a:gd name="T28" fmla="*/ 2884 w 3280"/>
              <a:gd name="T29" fmla="*/ 1863 h 2362"/>
              <a:gd name="T30" fmla="*/ 3043 w 3280"/>
              <a:gd name="T31" fmla="*/ 1678 h 2362"/>
              <a:gd name="T32" fmla="*/ 3253 w 3280"/>
              <a:gd name="T33" fmla="*/ 1726 h 2362"/>
              <a:gd name="T34" fmla="*/ 3125 w 3280"/>
              <a:gd name="T35" fmla="*/ 1701 h 2362"/>
              <a:gd name="T36" fmla="*/ 3016 w 3280"/>
              <a:gd name="T37" fmla="*/ 1961 h 2362"/>
              <a:gd name="T38" fmla="*/ 3144 w 3280"/>
              <a:gd name="T39" fmla="*/ 1986 h 2362"/>
              <a:gd name="T40" fmla="*/ 3253 w 3280"/>
              <a:gd name="T41" fmla="*/ 1726 h 2362"/>
              <a:gd name="T42" fmla="*/ 1616 w 3280"/>
              <a:gd name="T43" fmla="*/ 1970 h 2362"/>
              <a:gd name="T44" fmla="*/ 1590 w 3280"/>
              <a:gd name="T45" fmla="*/ 1747 h 2362"/>
              <a:gd name="T46" fmla="*/ 212 w 3280"/>
              <a:gd name="T47" fmla="*/ 1953 h 2362"/>
              <a:gd name="T48" fmla="*/ 63 w 3280"/>
              <a:gd name="T49" fmla="*/ 1970 h 2362"/>
              <a:gd name="T50" fmla="*/ 0 w 3280"/>
              <a:gd name="T51" fmla="*/ 2261 h 2362"/>
              <a:gd name="T52" fmla="*/ 1703 w 3280"/>
              <a:gd name="T53" fmla="*/ 2362 h 2362"/>
              <a:gd name="T54" fmla="*/ 1802 w 3280"/>
              <a:gd name="T55" fmla="*/ 2055 h 2362"/>
              <a:gd name="T56" fmla="*/ 1590 w 3280"/>
              <a:gd name="T57" fmla="*/ 2261 h 2362"/>
              <a:gd name="T58" fmla="*/ 106 w 3280"/>
              <a:gd name="T59" fmla="*/ 2158 h 2362"/>
              <a:gd name="T60" fmla="*/ 1590 w 3280"/>
              <a:gd name="T61" fmla="*/ 2055 h 2362"/>
              <a:gd name="T62" fmla="*/ 1590 w 3280"/>
              <a:gd name="T63" fmla="*/ 2261 h 2362"/>
              <a:gd name="T64" fmla="*/ 1590 w 3280"/>
              <a:gd name="T65" fmla="*/ 226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0" h="2362">
                <a:moveTo>
                  <a:pt x="1118" y="114"/>
                </a:moveTo>
                <a:cubicBezTo>
                  <a:pt x="1835" y="510"/>
                  <a:pt x="1835" y="510"/>
                  <a:pt x="1835" y="510"/>
                </a:cubicBezTo>
                <a:cubicBezTo>
                  <a:pt x="1855" y="521"/>
                  <a:pt x="1880" y="514"/>
                  <a:pt x="1892" y="495"/>
                </a:cubicBezTo>
                <a:cubicBezTo>
                  <a:pt x="1912" y="461"/>
                  <a:pt x="1912" y="461"/>
                  <a:pt x="1912" y="461"/>
                </a:cubicBezTo>
                <a:cubicBezTo>
                  <a:pt x="1924" y="442"/>
                  <a:pt x="1917" y="418"/>
                  <a:pt x="1897" y="407"/>
                </a:cubicBezTo>
                <a:cubicBezTo>
                  <a:pt x="1180" y="11"/>
                  <a:pt x="1180" y="11"/>
                  <a:pt x="1180" y="11"/>
                </a:cubicBezTo>
                <a:cubicBezTo>
                  <a:pt x="1160" y="0"/>
                  <a:pt x="1134" y="7"/>
                  <a:pt x="1123" y="26"/>
                </a:cubicBezTo>
                <a:cubicBezTo>
                  <a:pt x="1102" y="60"/>
                  <a:pt x="1102" y="60"/>
                  <a:pt x="1102" y="60"/>
                </a:cubicBezTo>
                <a:cubicBezTo>
                  <a:pt x="1091" y="79"/>
                  <a:pt x="1098" y="103"/>
                  <a:pt x="1118" y="114"/>
                </a:cubicBezTo>
                <a:close/>
                <a:moveTo>
                  <a:pt x="496" y="1142"/>
                </a:moveTo>
                <a:cubicBezTo>
                  <a:pt x="1214" y="1538"/>
                  <a:pt x="1214" y="1538"/>
                  <a:pt x="1214" y="1538"/>
                </a:cubicBezTo>
                <a:cubicBezTo>
                  <a:pt x="1234" y="1549"/>
                  <a:pt x="1259" y="1543"/>
                  <a:pt x="1270" y="1524"/>
                </a:cubicBezTo>
                <a:cubicBezTo>
                  <a:pt x="1291" y="1490"/>
                  <a:pt x="1291" y="1490"/>
                  <a:pt x="1291" y="1490"/>
                </a:cubicBezTo>
                <a:cubicBezTo>
                  <a:pt x="1303" y="1471"/>
                  <a:pt x="1296" y="1446"/>
                  <a:pt x="1276" y="1435"/>
                </a:cubicBezTo>
                <a:cubicBezTo>
                  <a:pt x="558" y="1040"/>
                  <a:pt x="558" y="1040"/>
                  <a:pt x="558" y="1040"/>
                </a:cubicBezTo>
                <a:cubicBezTo>
                  <a:pt x="538" y="1029"/>
                  <a:pt x="513" y="1035"/>
                  <a:pt x="502" y="1054"/>
                </a:cubicBezTo>
                <a:cubicBezTo>
                  <a:pt x="481" y="1088"/>
                  <a:pt x="481" y="1088"/>
                  <a:pt x="481" y="1088"/>
                </a:cubicBezTo>
                <a:cubicBezTo>
                  <a:pt x="469" y="1107"/>
                  <a:pt x="476" y="1131"/>
                  <a:pt x="496" y="1142"/>
                </a:cubicBezTo>
                <a:close/>
                <a:moveTo>
                  <a:pt x="3027" y="1626"/>
                </a:moveTo>
                <a:cubicBezTo>
                  <a:pt x="1590" y="915"/>
                  <a:pt x="1590" y="915"/>
                  <a:pt x="1590" y="915"/>
                </a:cubicBezTo>
                <a:cubicBezTo>
                  <a:pt x="1783" y="596"/>
                  <a:pt x="1783" y="596"/>
                  <a:pt x="1783" y="596"/>
                </a:cubicBezTo>
                <a:cubicBezTo>
                  <a:pt x="1795" y="577"/>
                  <a:pt x="1788" y="552"/>
                  <a:pt x="1768" y="541"/>
                </a:cubicBezTo>
                <a:cubicBezTo>
                  <a:pt x="1123" y="185"/>
                  <a:pt x="1123" y="185"/>
                  <a:pt x="1123" y="185"/>
                </a:cubicBezTo>
                <a:cubicBezTo>
                  <a:pt x="1103" y="174"/>
                  <a:pt x="1077" y="181"/>
                  <a:pt x="1066" y="200"/>
                </a:cubicBezTo>
                <a:cubicBezTo>
                  <a:pt x="610" y="954"/>
                  <a:pt x="610" y="954"/>
                  <a:pt x="610" y="954"/>
                </a:cubicBezTo>
                <a:cubicBezTo>
                  <a:pt x="599" y="973"/>
                  <a:pt x="606" y="997"/>
                  <a:pt x="625" y="1008"/>
                </a:cubicBezTo>
                <a:cubicBezTo>
                  <a:pt x="1271" y="1364"/>
                  <a:pt x="1271" y="1364"/>
                  <a:pt x="1271" y="1364"/>
                </a:cubicBezTo>
                <a:cubicBezTo>
                  <a:pt x="1291" y="1375"/>
                  <a:pt x="1316" y="1368"/>
                  <a:pt x="1328" y="1350"/>
                </a:cubicBezTo>
                <a:cubicBezTo>
                  <a:pt x="1521" y="1030"/>
                  <a:pt x="1521" y="1030"/>
                  <a:pt x="1521" y="1030"/>
                </a:cubicBezTo>
                <a:cubicBezTo>
                  <a:pt x="2884" y="1863"/>
                  <a:pt x="2884" y="1863"/>
                  <a:pt x="2884" y="1863"/>
                </a:cubicBezTo>
                <a:cubicBezTo>
                  <a:pt x="2903" y="1875"/>
                  <a:pt x="2928" y="1869"/>
                  <a:pt x="2939" y="1850"/>
                </a:cubicBezTo>
                <a:cubicBezTo>
                  <a:pt x="3043" y="1678"/>
                  <a:pt x="3043" y="1678"/>
                  <a:pt x="3043" y="1678"/>
                </a:cubicBezTo>
                <a:cubicBezTo>
                  <a:pt x="3054" y="1660"/>
                  <a:pt x="3047" y="1636"/>
                  <a:pt x="3027" y="1626"/>
                </a:cubicBezTo>
                <a:close/>
                <a:moveTo>
                  <a:pt x="3253" y="1726"/>
                </a:moveTo>
                <a:cubicBezTo>
                  <a:pt x="3181" y="1687"/>
                  <a:pt x="3181" y="1687"/>
                  <a:pt x="3181" y="1687"/>
                </a:cubicBezTo>
                <a:cubicBezTo>
                  <a:pt x="3162" y="1676"/>
                  <a:pt x="3136" y="1682"/>
                  <a:pt x="3125" y="1701"/>
                </a:cubicBezTo>
                <a:cubicBezTo>
                  <a:pt x="3000" y="1907"/>
                  <a:pt x="3000" y="1907"/>
                  <a:pt x="3000" y="1907"/>
                </a:cubicBezTo>
                <a:cubicBezTo>
                  <a:pt x="2989" y="1925"/>
                  <a:pt x="2996" y="1950"/>
                  <a:pt x="3016" y="1961"/>
                </a:cubicBezTo>
                <a:cubicBezTo>
                  <a:pt x="3087" y="2000"/>
                  <a:pt x="3087" y="2000"/>
                  <a:pt x="3087" y="2000"/>
                </a:cubicBezTo>
                <a:cubicBezTo>
                  <a:pt x="3107" y="2011"/>
                  <a:pt x="3133" y="2005"/>
                  <a:pt x="3144" y="1986"/>
                </a:cubicBezTo>
                <a:cubicBezTo>
                  <a:pt x="3268" y="1780"/>
                  <a:pt x="3268" y="1780"/>
                  <a:pt x="3268" y="1780"/>
                </a:cubicBezTo>
                <a:cubicBezTo>
                  <a:pt x="3280" y="1761"/>
                  <a:pt x="3273" y="1737"/>
                  <a:pt x="3253" y="1726"/>
                </a:cubicBezTo>
                <a:close/>
                <a:moveTo>
                  <a:pt x="1703" y="1970"/>
                </a:moveTo>
                <a:cubicBezTo>
                  <a:pt x="1616" y="1970"/>
                  <a:pt x="1616" y="1970"/>
                  <a:pt x="1616" y="1970"/>
                </a:cubicBezTo>
                <a:cubicBezTo>
                  <a:pt x="1627" y="1959"/>
                  <a:pt x="1590" y="1969"/>
                  <a:pt x="1590" y="1953"/>
                </a:cubicBezTo>
                <a:cubicBezTo>
                  <a:pt x="1590" y="1747"/>
                  <a:pt x="1590" y="1747"/>
                  <a:pt x="1590" y="1747"/>
                </a:cubicBezTo>
                <a:cubicBezTo>
                  <a:pt x="212" y="1747"/>
                  <a:pt x="212" y="1747"/>
                  <a:pt x="212" y="1747"/>
                </a:cubicBezTo>
                <a:cubicBezTo>
                  <a:pt x="212" y="1953"/>
                  <a:pt x="212" y="1953"/>
                  <a:pt x="212" y="1953"/>
                </a:cubicBezTo>
                <a:cubicBezTo>
                  <a:pt x="212" y="1969"/>
                  <a:pt x="138" y="1959"/>
                  <a:pt x="149" y="1970"/>
                </a:cubicBezTo>
                <a:cubicBezTo>
                  <a:pt x="63" y="1970"/>
                  <a:pt x="63" y="1970"/>
                  <a:pt x="63" y="1970"/>
                </a:cubicBezTo>
                <a:cubicBezTo>
                  <a:pt x="25" y="1970"/>
                  <a:pt x="0" y="2019"/>
                  <a:pt x="0" y="2055"/>
                </a:cubicBezTo>
                <a:cubicBezTo>
                  <a:pt x="0" y="2261"/>
                  <a:pt x="0" y="2261"/>
                  <a:pt x="0" y="2261"/>
                </a:cubicBezTo>
                <a:cubicBezTo>
                  <a:pt x="0" y="2296"/>
                  <a:pt x="25" y="2362"/>
                  <a:pt x="63" y="2362"/>
                </a:cubicBezTo>
                <a:cubicBezTo>
                  <a:pt x="1703" y="2362"/>
                  <a:pt x="1703" y="2362"/>
                  <a:pt x="1703" y="2362"/>
                </a:cubicBezTo>
                <a:cubicBezTo>
                  <a:pt x="1740" y="2362"/>
                  <a:pt x="1802" y="2296"/>
                  <a:pt x="1802" y="2261"/>
                </a:cubicBezTo>
                <a:cubicBezTo>
                  <a:pt x="1802" y="2055"/>
                  <a:pt x="1802" y="2055"/>
                  <a:pt x="1802" y="2055"/>
                </a:cubicBezTo>
                <a:cubicBezTo>
                  <a:pt x="1802" y="2020"/>
                  <a:pt x="1740" y="1970"/>
                  <a:pt x="1703" y="1970"/>
                </a:cubicBezTo>
                <a:close/>
                <a:moveTo>
                  <a:pt x="1590" y="2261"/>
                </a:moveTo>
                <a:cubicBezTo>
                  <a:pt x="212" y="2261"/>
                  <a:pt x="212" y="2261"/>
                  <a:pt x="212" y="2261"/>
                </a:cubicBezTo>
                <a:cubicBezTo>
                  <a:pt x="172" y="2261"/>
                  <a:pt x="106" y="2196"/>
                  <a:pt x="106" y="2158"/>
                </a:cubicBezTo>
                <a:cubicBezTo>
                  <a:pt x="106" y="2120"/>
                  <a:pt x="172" y="2055"/>
                  <a:pt x="212" y="2055"/>
                </a:cubicBezTo>
                <a:cubicBezTo>
                  <a:pt x="1590" y="2055"/>
                  <a:pt x="1590" y="2055"/>
                  <a:pt x="1590" y="2055"/>
                </a:cubicBezTo>
                <a:cubicBezTo>
                  <a:pt x="1629" y="2055"/>
                  <a:pt x="1696" y="2120"/>
                  <a:pt x="1696" y="2158"/>
                </a:cubicBezTo>
                <a:cubicBezTo>
                  <a:pt x="1696" y="2196"/>
                  <a:pt x="1629" y="2261"/>
                  <a:pt x="1590" y="2261"/>
                </a:cubicBezTo>
                <a:close/>
                <a:moveTo>
                  <a:pt x="1590" y="2261"/>
                </a:moveTo>
                <a:cubicBezTo>
                  <a:pt x="1590" y="2261"/>
                  <a:pt x="1590" y="2261"/>
                  <a:pt x="1590" y="2261"/>
                </a:cubicBezTo>
              </a:path>
            </a:pathLst>
          </a:custGeom>
          <a:solidFill>
            <a:schemeClr val="bg2">
              <a:lumMod val="40000"/>
              <a:lumOff val="60000"/>
              <a:alpha val="67000"/>
            </a:schemeClr>
          </a:solidFill>
          <a:ln>
            <a:noFill/>
          </a:ln>
        </p:spPr>
        <p:txBody>
          <a:bodyPr vert="horz" wrap="square" lIns="91440" tIns="45720" rIns="91440" bIns="45720" numCol="1" anchor="t" anchorCtr="0" compatLnSpc="1"/>
          <a:lstStyle/>
          <a:p>
            <a:endParaRPr lang="zh-CN" altLang="en-US"/>
          </a:p>
        </p:txBody>
      </p:sp>
      <p:sp>
        <p:nvSpPr>
          <p:cNvPr id="47106" name="Rectangle 2"/>
          <p:cNvSpPr>
            <a:spLocks noGrp="1" noChangeArrowheads="1"/>
          </p:cNvSpPr>
          <p:nvPr>
            <p:ph type="title"/>
          </p:nvPr>
        </p:nvSpPr>
        <p:spPr bwMode="auto">
          <a:xfrm>
            <a:off x="698877" y="427831"/>
            <a:ext cx="4698722" cy="584775"/>
          </a:xfr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主要负责人安全责任追究</a:t>
            </a:r>
          </a:p>
        </p:txBody>
      </p:sp>
      <p:sp>
        <p:nvSpPr>
          <p:cNvPr id="47107" name="Rectangle 3"/>
          <p:cNvSpPr>
            <a:spLocks noGrp="1" noChangeArrowheads="1"/>
          </p:cNvSpPr>
          <p:nvPr>
            <p:ph idx="1"/>
          </p:nvPr>
        </p:nvSpPr>
        <p:spPr bwMode="auto">
          <a:xfrm>
            <a:off x="768669" y="1556792"/>
            <a:ext cx="10654661" cy="4707890"/>
          </a:xfrm>
        </p:spPr>
        <p:txBody>
          <a:bodyPr wrap="square">
            <a:spAutoFit/>
          </a:bodyPr>
          <a:lstStyle/>
          <a:p>
            <a:pPr marL="0" indent="0" algn="just">
              <a:lnSpc>
                <a:spcPct val="150000"/>
              </a:lnSpc>
              <a:spcBef>
                <a:spcPct val="0"/>
              </a:spcBef>
              <a:buNone/>
            </a:pP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rPr>
              <a:t>安全生产法</a:t>
            </a: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rPr>
              <a:t>第九十四条 </a:t>
            </a:r>
          </a:p>
          <a:p>
            <a:pPr marL="0" indent="0" algn="just">
              <a:lnSpc>
                <a:spcPct val="150000"/>
              </a:lnSpc>
              <a:spcBef>
                <a:spcPct val="0"/>
              </a:spcBef>
              <a:buNone/>
            </a:pPr>
            <a:endPar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生产经营单位的主要负责人未履行本法规定的安全生产管理职责的，责令限期改正，处二万元以上五万元以下的罚款；逾期未改正的，处五万元以上十万元以下的罚款，责令生产经营单位停产停业整顿。</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生产经营单位的主要负责人有前款违法行为，导致发生生产安全事故的，给予撤职处分；构成犯罪的，依照刑法有关规定追究刑事责任。</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生产经营单位的主要负责人依照前款规定受刑事处罚或者撤职处分的，自刑罚执行完毕或者受处分之日起，五年内不得担任任何生产经营单位的主要负责人；对重大、特别重大生产安全事故负有责任的，终身不得担任本行业生产经营单位的主要负责人。</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a:off x="3503712" y="1264113"/>
            <a:ext cx="6009916" cy="4329774"/>
          </a:xfrm>
          <a:custGeom>
            <a:avLst/>
            <a:gdLst>
              <a:gd name="T0" fmla="*/ 1835 w 3280"/>
              <a:gd name="T1" fmla="*/ 510 h 2362"/>
              <a:gd name="T2" fmla="*/ 1912 w 3280"/>
              <a:gd name="T3" fmla="*/ 461 h 2362"/>
              <a:gd name="T4" fmla="*/ 1180 w 3280"/>
              <a:gd name="T5" fmla="*/ 11 h 2362"/>
              <a:gd name="T6" fmla="*/ 1102 w 3280"/>
              <a:gd name="T7" fmla="*/ 60 h 2362"/>
              <a:gd name="T8" fmla="*/ 496 w 3280"/>
              <a:gd name="T9" fmla="*/ 1142 h 2362"/>
              <a:gd name="T10" fmla="*/ 1270 w 3280"/>
              <a:gd name="T11" fmla="*/ 1524 h 2362"/>
              <a:gd name="T12" fmla="*/ 1276 w 3280"/>
              <a:gd name="T13" fmla="*/ 1435 h 2362"/>
              <a:gd name="T14" fmla="*/ 502 w 3280"/>
              <a:gd name="T15" fmla="*/ 1054 h 2362"/>
              <a:gd name="T16" fmla="*/ 496 w 3280"/>
              <a:gd name="T17" fmla="*/ 1142 h 2362"/>
              <a:gd name="T18" fmla="*/ 1590 w 3280"/>
              <a:gd name="T19" fmla="*/ 915 h 2362"/>
              <a:gd name="T20" fmla="*/ 1768 w 3280"/>
              <a:gd name="T21" fmla="*/ 541 h 2362"/>
              <a:gd name="T22" fmla="*/ 1066 w 3280"/>
              <a:gd name="T23" fmla="*/ 200 h 2362"/>
              <a:gd name="T24" fmla="*/ 625 w 3280"/>
              <a:gd name="T25" fmla="*/ 1008 h 2362"/>
              <a:gd name="T26" fmla="*/ 1328 w 3280"/>
              <a:gd name="T27" fmla="*/ 1350 h 2362"/>
              <a:gd name="T28" fmla="*/ 2884 w 3280"/>
              <a:gd name="T29" fmla="*/ 1863 h 2362"/>
              <a:gd name="T30" fmla="*/ 3043 w 3280"/>
              <a:gd name="T31" fmla="*/ 1678 h 2362"/>
              <a:gd name="T32" fmla="*/ 3253 w 3280"/>
              <a:gd name="T33" fmla="*/ 1726 h 2362"/>
              <a:gd name="T34" fmla="*/ 3125 w 3280"/>
              <a:gd name="T35" fmla="*/ 1701 h 2362"/>
              <a:gd name="T36" fmla="*/ 3016 w 3280"/>
              <a:gd name="T37" fmla="*/ 1961 h 2362"/>
              <a:gd name="T38" fmla="*/ 3144 w 3280"/>
              <a:gd name="T39" fmla="*/ 1986 h 2362"/>
              <a:gd name="T40" fmla="*/ 3253 w 3280"/>
              <a:gd name="T41" fmla="*/ 1726 h 2362"/>
              <a:gd name="T42" fmla="*/ 1616 w 3280"/>
              <a:gd name="T43" fmla="*/ 1970 h 2362"/>
              <a:gd name="T44" fmla="*/ 1590 w 3280"/>
              <a:gd name="T45" fmla="*/ 1747 h 2362"/>
              <a:gd name="T46" fmla="*/ 212 w 3280"/>
              <a:gd name="T47" fmla="*/ 1953 h 2362"/>
              <a:gd name="T48" fmla="*/ 63 w 3280"/>
              <a:gd name="T49" fmla="*/ 1970 h 2362"/>
              <a:gd name="T50" fmla="*/ 0 w 3280"/>
              <a:gd name="T51" fmla="*/ 2261 h 2362"/>
              <a:gd name="T52" fmla="*/ 1703 w 3280"/>
              <a:gd name="T53" fmla="*/ 2362 h 2362"/>
              <a:gd name="T54" fmla="*/ 1802 w 3280"/>
              <a:gd name="T55" fmla="*/ 2055 h 2362"/>
              <a:gd name="T56" fmla="*/ 1590 w 3280"/>
              <a:gd name="T57" fmla="*/ 2261 h 2362"/>
              <a:gd name="T58" fmla="*/ 106 w 3280"/>
              <a:gd name="T59" fmla="*/ 2158 h 2362"/>
              <a:gd name="T60" fmla="*/ 1590 w 3280"/>
              <a:gd name="T61" fmla="*/ 2055 h 2362"/>
              <a:gd name="T62" fmla="*/ 1590 w 3280"/>
              <a:gd name="T63" fmla="*/ 2261 h 2362"/>
              <a:gd name="T64" fmla="*/ 1590 w 3280"/>
              <a:gd name="T65" fmla="*/ 226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0" h="2362">
                <a:moveTo>
                  <a:pt x="1118" y="114"/>
                </a:moveTo>
                <a:cubicBezTo>
                  <a:pt x="1835" y="510"/>
                  <a:pt x="1835" y="510"/>
                  <a:pt x="1835" y="510"/>
                </a:cubicBezTo>
                <a:cubicBezTo>
                  <a:pt x="1855" y="521"/>
                  <a:pt x="1880" y="514"/>
                  <a:pt x="1892" y="495"/>
                </a:cubicBezTo>
                <a:cubicBezTo>
                  <a:pt x="1912" y="461"/>
                  <a:pt x="1912" y="461"/>
                  <a:pt x="1912" y="461"/>
                </a:cubicBezTo>
                <a:cubicBezTo>
                  <a:pt x="1924" y="442"/>
                  <a:pt x="1917" y="418"/>
                  <a:pt x="1897" y="407"/>
                </a:cubicBezTo>
                <a:cubicBezTo>
                  <a:pt x="1180" y="11"/>
                  <a:pt x="1180" y="11"/>
                  <a:pt x="1180" y="11"/>
                </a:cubicBezTo>
                <a:cubicBezTo>
                  <a:pt x="1160" y="0"/>
                  <a:pt x="1134" y="7"/>
                  <a:pt x="1123" y="26"/>
                </a:cubicBezTo>
                <a:cubicBezTo>
                  <a:pt x="1102" y="60"/>
                  <a:pt x="1102" y="60"/>
                  <a:pt x="1102" y="60"/>
                </a:cubicBezTo>
                <a:cubicBezTo>
                  <a:pt x="1091" y="79"/>
                  <a:pt x="1098" y="103"/>
                  <a:pt x="1118" y="114"/>
                </a:cubicBezTo>
                <a:close/>
                <a:moveTo>
                  <a:pt x="496" y="1142"/>
                </a:moveTo>
                <a:cubicBezTo>
                  <a:pt x="1214" y="1538"/>
                  <a:pt x="1214" y="1538"/>
                  <a:pt x="1214" y="1538"/>
                </a:cubicBezTo>
                <a:cubicBezTo>
                  <a:pt x="1234" y="1549"/>
                  <a:pt x="1259" y="1543"/>
                  <a:pt x="1270" y="1524"/>
                </a:cubicBezTo>
                <a:cubicBezTo>
                  <a:pt x="1291" y="1490"/>
                  <a:pt x="1291" y="1490"/>
                  <a:pt x="1291" y="1490"/>
                </a:cubicBezTo>
                <a:cubicBezTo>
                  <a:pt x="1303" y="1471"/>
                  <a:pt x="1296" y="1446"/>
                  <a:pt x="1276" y="1435"/>
                </a:cubicBezTo>
                <a:cubicBezTo>
                  <a:pt x="558" y="1040"/>
                  <a:pt x="558" y="1040"/>
                  <a:pt x="558" y="1040"/>
                </a:cubicBezTo>
                <a:cubicBezTo>
                  <a:pt x="538" y="1029"/>
                  <a:pt x="513" y="1035"/>
                  <a:pt x="502" y="1054"/>
                </a:cubicBezTo>
                <a:cubicBezTo>
                  <a:pt x="481" y="1088"/>
                  <a:pt x="481" y="1088"/>
                  <a:pt x="481" y="1088"/>
                </a:cubicBezTo>
                <a:cubicBezTo>
                  <a:pt x="469" y="1107"/>
                  <a:pt x="476" y="1131"/>
                  <a:pt x="496" y="1142"/>
                </a:cubicBezTo>
                <a:close/>
                <a:moveTo>
                  <a:pt x="3027" y="1626"/>
                </a:moveTo>
                <a:cubicBezTo>
                  <a:pt x="1590" y="915"/>
                  <a:pt x="1590" y="915"/>
                  <a:pt x="1590" y="915"/>
                </a:cubicBezTo>
                <a:cubicBezTo>
                  <a:pt x="1783" y="596"/>
                  <a:pt x="1783" y="596"/>
                  <a:pt x="1783" y="596"/>
                </a:cubicBezTo>
                <a:cubicBezTo>
                  <a:pt x="1795" y="577"/>
                  <a:pt x="1788" y="552"/>
                  <a:pt x="1768" y="541"/>
                </a:cubicBezTo>
                <a:cubicBezTo>
                  <a:pt x="1123" y="185"/>
                  <a:pt x="1123" y="185"/>
                  <a:pt x="1123" y="185"/>
                </a:cubicBezTo>
                <a:cubicBezTo>
                  <a:pt x="1103" y="174"/>
                  <a:pt x="1077" y="181"/>
                  <a:pt x="1066" y="200"/>
                </a:cubicBezTo>
                <a:cubicBezTo>
                  <a:pt x="610" y="954"/>
                  <a:pt x="610" y="954"/>
                  <a:pt x="610" y="954"/>
                </a:cubicBezTo>
                <a:cubicBezTo>
                  <a:pt x="599" y="973"/>
                  <a:pt x="606" y="997"/>
                  <a:pt x="625" y="1008"/>
                </a:cubicBezTo>
                <a:cubicBezTo>
                  <a:pt x="1271" y="1364"/>
                  <a:pt x="1271" y="1364"/>
                  <a:pt x="1271" y="1364"/>
                </a:cubicBezTo>
                <a:cubicBezTo>
                  <a:pt x="1291" y="1375"/>
                  <a:pt x="1316" y="1368"/>
                  <a:pt x="1328" y="1350"/>
                </a:cubicBezTo>
                <a:cubicBezTo>
                  <a:pt x="1521" y="1030"/>
                  <a:pt x="1521" y="1030"/>
                  <a:pt x="1521" y="1030"/>
                </a:cubicBezTo>
                <a:cubicBezTo>
                  <a:pt x="2884" y="1863"/>
                  <a:pt x="2884" y="1863"/>
                  <a:pt x="2884" y="1863"/>
                </a:cubicBezTo>
                <a:cubicBezTo>
                  <a:pt x="2903" y="1875"/>
                  <a:pt x="2928" y="1869"/>
                  <a:pt x="2939" y="1850"/>
                </a:cubicBezTo>
                <a:cubicBezTo>
                  <a:pt x="3043" y="1678"/>
                  <a:pt x="3043" y="1678"/>
                  <a:pt x="3043" y="1678"/>
                </a:cubicBezTo>
                <a:cubicBezTo>
                  <a:pt x="3054" y="1660"/>
                  <a:pt x="3047" y="1636"/>
                  <a:pt x="3027" y="1626"/>
                </a:cubicBezTo>
                <a:close/>
                <a:moveTo>
                  <a:pt x="3253" y="1726"/>
                </a:moveTo>
                <a:cubicBezTo>
                  <a:pt x="3181" y="1687"/>
                  <a:pt x="3181" y="1687"/>
                  <a:pt x="3181" y="1687"/>
                </a:cubicBezTo>
                <a:cubicBezTo>
                  <a:pt x="3162" y="1676"/>
                  <a:pt x="3136" y="1682"/>
                  <a:pt x="3125" y="1701"/>
                </a:cubicBezTo>
                <a:cubicBezTo>
                  <a:pt x="3000" y="1907"/>
                  <a:pt x="3000" y="1907"/>
                  <a:pt x="3000" y="1907"/>
                </a:cubicBezTo>
                <a:cubicBezTo>
                  <a:pt x="2989" y="1925"/>
                  <a:pt x="2996" y="1950"/>
                  <a:pt x="3016" y="1961"/>
                </a:cubicBezTo>
                <a:cubicBezTo>
                  <a:pt x="3087" y="2000"/>
                  <a:pt x="3087" y="2000"/>
                  <a:pt x="3087" y="2000"/>
                </a:cubicBezTo>
                <a:cubicBezTo>
                  <a:pt x="3107" y="2011"/>
                  <a:pt x="3133" y="2005"/>
                  <a:pt x="3144" y="1986"/>
                </a:cubicBezTo>
                <a:cubicBezTo>
                  <a:pt x="3268" y="1780"/>
                  <a:pt x="3268" y="1780"/>
                  <a:pt x="3268" y="1780"/>
                </a:cubicBezTo>
                <a:cubicBezTo>
                  <a:pt x="3280" y="1761"/>
                  <a:pt x="3273" y="1737"/>
                  <a:pt x="3253" y="1726"/>
                </a:cubicBezTo>
                <a:close/>
                <a:moveTo>
                  <a:pt x="1703" y="1970"/>
                </a:moveTo>
                <a:cubicBezTo>
                  <a:pt x="1616" y="1970"/>
                  <a:pt x="1616" y="1970"/>
                  <a:pt x="1616" y="1970"/>
                </a:cubicBezTo>
                <a:cubicBezTo>
                  <a:pt x="1627" y="1959"/>
                  <a:pt x="1590" y="1969"/>
                  <a:pt x="1590" y="1953"/>
                </a:cubicBezTo>
                <a:cubicBezTo>
                  <a:pt x="1590" y="1747"/>
                  <a:pt x="1590" y="1747"/>
                  <a:pt x="1590" y="1747"/>
                </a:cubicBezTo>
                <a:cubicBezTo>
                  <a:pt x="212" y="1747"/>
                  <a:pt x="212" y="1747"/>
                  <a:pt x="212" y="1747"/>
                </a:cubicBezTo>
                <a:cubicBezTo>
                  <a:pt x="212" y="1953"/>
                  <a:pt x="212" y="1953"/>
                  <a:pt x="212" y="1953"/>
                </a:cubicBezTo>
                <a:cubicBezTo>
                  <a:pt x="212" y="1969"/>
                  <a:pt x="138" y="1959"/>
                  <a:pt x="149" y="1970"/>
                </a:cubicBezTo>
                <a:cubicBezTo>
                  <a:pt x="63" y="1970"/>
                  <a:pt x="63" y="1970"/>
                  <a:pt x="63" y="1970"/>
                </a:cubicBezTo>
                <a:cubicBezTo>
                  <a:pt x="25" y="1970"/>
                  <a:pt x="0" y="2019"/>
                  <a:pt x="0" y="2055"/>
                </a:cubicBezTo>
                <a:cubicBezTo>
                  <a:pt x="0" y="2261"/>
                  <a:pt x="0" y="2261"/>
                  <a:pt x="0" y="2261"/>
                </a:cubicBezTo>
                <a:cubicBezTo>
                  <a:pt x="0" y="2296"/>
                  <a:pt x="25" y="2362"/>
                  <a:pt x="63" y="2362"/>
                </a:cubicBezTo>
                <a:cubicBezTo>
                  <a:pt x="1703" y="2362"/>
                  <a:pt x="1703" y="2362"/>
                  <a:pt x="1703" y="2362"/>
                </a:cubicBezTo>
                <a:cubicBezTo>
                  <a:pt x="1740" y="2362"/>
                  <a:pt x="1802" y="2296"/>
                  <a:pt x="1802" y="2261"/>
                </a:cubicBezTo>
                <a:cubicBezTo>
                  <a:pt x="1802" y="2055"/>
                  <a:pt x="1802" y="2055"/>
                  <a:pt x="1802" y="2055"/>
                </a:cubicBezTo>
                <a:cubicBezTo>
                  <a:pt x="1802" y="2020"/>
                  <a:pt x="1740" y="1970"/>
                  <a:pt x="1703" y="1970"/>
                </a:cubicBezTo>
                <a:close/>
                <a:moveTo>
                  <a:pt x="1590" y="2261"/>
                </a:moveTo>
                <a:cubicBezTo>
                  <a:pt x="212" y="2261"/>
                  <a:pt x="212" y="2261"/>
                  <a:pt x="212" y="2261"/>
                </a:cubicBezTo>
                <a:cubicBezTo>
                  <a:pt x="172" y="2261"/>
                  <a:pt x="106" y="2196"/>
                  <a:pt x="106" y="2158"/>
                </a:cubicBezTo>
                <a:cubicBezTo>
                  <a:pt x="106" y="2120"/>
                  <a:pt x="172" y="2055"/>
                  <a:pt x="212" y="2055"/>
                </a:cubicBezTo>
                <a:cubicBezTo>
                  <a:pt x="1590" y="2055"/>
                  <a:pt x="1590" y="2055"/>
                  <a:pt x="1590" y="2055"/>
                </a:cubicBezTo>
                <a:cubicBezTo>
                  <a:pt x="1629" y="2055"/>
                  <a:pt x="1696" y="2120"/>
                  <a:pt x="1696" y="2158"/>
                </a:cubicBezTo>
                <a:cubicBezTo>
                  <a:pt x="1696" y="2196"/>
                  <a:pt x="1629" y="2261"/>
                  <a:pt x="1590" y="2261"/>
                </a:cubicBezTo>
                <a:close/>
                <a:moveTo>
                  <a:pt x="1590" y="2261"/>
                </a:moveTo>
                <a:cubicBezTo>
                  <a:pt x="1590" y="2261"/>
                  <a:pt x="1590" y="2261"/>
                  <a:pt x="1590" y="2261"/>
                </a:cubicBezTo>
              </a:path>
            </a:pathLst>
          </a:custGeom>
          <a:solidFill>
            <a:schemeClr val="bg2">
              <a:lumMod val="40000"/>
              <a:lumOff val="60000"/>
              <a:alpha val="67000"/>
            </a:schemeClr>
          </a:solidFill>
          <a:ln>
            <a:noFill/>
          </a:ln>
        </p:spPr>
        <p:txBody>
          <a:bodyPr vert="horz" wrap="square" lIns="91440" tIns="45720" rIns="91440" bIns="45720" numCol="1" anchor="t" anchorCtr="0" compatLnSpc="1"/>
          <a:lstStyle/>
          <a:p>
            <a:endParaRPr lang="zh-CN" altLang="en-US"/>
          </a:p>
        </p:txBody>
      </p:sp>
      <p:sp>
        <p:nvSpPr>
          <p:cNvPr id="48131" name="Rectangle 3"/>
          <p:cNvSpPr>
            <a:spLocks noGrp="1" noChangeArrowheads="1"/>
          </p:cNvSpPr>
          <p:nvPr>
            <p:ph idx="1"/>
          </p:nvPr>
        </p:nvSpPr>
        <p:spPr bwMode="auto">
          <a:xfrm>
            <a:off x="766762" y="2132856"/>
            <a:ext cx="10585821" cy="3784600"/>
          </a:xfrm>
        </p:spPr>
        <p:txBody>
          <a:bodyPr wrap="square">
            <a:spAutoFit/>
          </a:bodyPr>
          <a:lstStyle/>
          <a:p>
            <a:pPr marL="0" indent="0" algn="just">
              <a:lnSpc>
                <a:spcPct val="150000"/>
              </a:lnSpc>
              <a:spcBef>
                <a:spcPct val="0"/>
              </a:spcBef>
              <a:buNone/>
            </a:pP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安全生产法</a:t>
            </a: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第九十五条</a:t>
            </a:r>
          </a:p>
          <a:p>
            <a:pPr marL="0" indent="0" algn="just">
              <a:lnSpc>
                <a:spcPct val="150000"/>
              </a:lnSpc>
              <a:spcBef>
                <a:spcPct val="0"/>
              </a:spcBef>
              <a:buNone/>
            </a:pP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　生产经营单位的主要负责人未履行本法规定的安全生产管理职责，导致发生生产安全事故的，由应急管理部门依照下列规定处以罚款:</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（一）发生一般事故的，处上一年年收入百分之四十的罚款；</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（二）发生较大事故的，处上一年年收入百分之六十的罚款；</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（三）发生重大事故的，处上一年年收入百分之八十的罚款；</a:t>
            </a: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（四）发生特别重大事故的，处上一年年收入百分之一百的罚款。</a:t>
            </a:r>
          </a:p>
        </p:txBody>
      </p:sp>
      <p:grpSp>
        <p:nvGrpSpPr>
          <p:cNvPr id="6" name="组合 2"/>
          <p:cNvGrpSpPr/>
          <p:nvPr/>
        </p:nvGrpSpPr>
        <p:grpSpPr bwMode="auto">
          <a:xfrm>
            <a:off x="544513" y="300038"/>
            <a:ext cx="71437" cy="881062"/>
            <a:chOff x="767408" y="315199"/>
            <a:chExt cx="72008" cy="1045333"/>
          </a:xfrm>
        </p:grpSpPr>
        <p:sp>
          <p:nvSpPr>
            <p:cNvPr id="7" name="矩形 6"/>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11" name="Rectangle 2"/>
          <p:cNvSpPr txBox="1">
            <a:spLocks noChangeArrowheads="1"/>
          </p:cNvSpPr>
          <p:nvPr/>
        </p:nvSpPr>
        <p:spPr bwMode="auto">
          <a:xfrm>
            <a:off x="698877" y="427831"/>
            <a:ext cx="4698722" cy="584775"/>
          </a:xfrm>
          <a:prstGeom prst="rect">
            <a:avLst/>
          </a:prstGeom>
        </p:spPr>
        <p:txBody>
          <a:bodyPr wrap="none">
            <a:spAutoFit/>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主要负责人安全责任追究</a:t>
            </a:r>
            <a:endPar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a:off x="3503712" y="1264113"/>
            <a:ext cx="6009916" cy="4329774"/>
          </a:xfrm>
          <a:custGeom>
            <a:avLst/>
            <a:gdLst>
              <a:gd name="T0" fmla="*/ 1835 w 3280"/>
              <a:gd name="T1" fmla="*/ 510 h 2362"/>
              <a:gd name="T2" fmla="*/ 1912 w 3280"/>
              <a:gd name="T3" fmla="*/ 461 h 2362"/>
              <a:gd name="T4" fmla="*/ 1180 w 3280"/>
              <a:gd name="T5" fmla="*/ 11 h 2362"/>
              <a:gd name="T6" fmla="*/ 1102 w 3280"/>
              <a:gd name="T7" fmla="*/ 60 h 2362"/>
              <a:gd name="T8" fmla="*/ 496 w 3280"/>
              <a:gd name="T9" fmla="*/ 1142 h 2362"/>
              <a:gd name="T10" fmla="*/ 1270 w 3280"/>
              <a:gd name="T11" fmla="*/ 1524 h 2362"/>
              <a:gd name="T12" fmla="*/ 1276 w 3280"/>
              <a:gd name="T13" fmla="*/ 1435 h 2362"/>
              <a:gd name="T14" fmla="*/ 502 w 3280"/>
              <a:gd name="T15" fmla="*/ 1054 h 2362"/>
              <a:gd name="T16" fmla="*/ 496 w 3280"/>
              <a:gd name="T17" fmla="*/ 1142 h 2362"/>
              <a:gd name="T18" fmla="*/ 1590 w 3280"/>
              <a:gd name="T19" fmla="*/ 915 h 2362"/>
              <a:gd name="T20" fmla="*/ 1768 w 3280"/>
              <a:gd name="T21" fmla="*/ 541 h 2362"/>
              <a:gd name="T22" fmla="*/ 1066 w 3280"/>
              <a:gd name="T23" fmla="*/ 200 h 2362"/>
              <a:gd name="T24" fmla="*/ 625 w 3280"/>
              <a:gd name="T25" fmla="*/ 1008 h 2362"/>
              <a:gd name="T26" fmla="*/ 1328 w 3280"/>
              <a:gd name="T27" fmla="*/ 1350 h 2362"/>
              <a:gd name="T28" fmla="*/ 2884 w 3280"/>
              <a:gd name="T29" fmla="*/ 1863 h 2362"/>
              <a:gd name="T30" fmla="*/ 3043 w 3280"/>
              <a:gd name="T31" fmla="*/ 1678 h 2362"/>
              <a:gd name="T32" fmla="*/ 3253 w 3280"/>
              <a:gd name="T33" fmla="*/ 1726 h 2362"/>
              <a:gd name="T34" fmla="*/ 3125 w 3280"/>
              <a:gd name="T35" fmla="*/ 1701 h 2362"/>
              <a:gd name="T36" fmla="*/ 3016 w 3280"/>
              <a:gd name="T37" fmla="*/ 1961 h 2362"/>
              <a:gd name="T38" fmla="*/ 3144 w 3280"/>
              <a:gd name="T39" fmla="*/ 1986 h 2362"/>
              <a:gd name="T40" fmla="*/ 3253 w 3280"/>
              <a:gd name="T41" fmla="*/ 1726 h 2362"/>
              <a:gd name="T42" fmla="*/ 1616 w 3280"/>
              <a:gd name="T43" fmla="*/ 1970 h 2362"/>
              <a:gd name="T44" fmla="*/ 1590 w 3280"/>
              <a:gd name="T45" fmla="*/ 1747 h 2362"/>
              <a:gd name="T46" fmla="*/ 212 w 3280"/>
              <a:gd name="T47" fmla="*/ 1953 h 2362"/>
              <a:gd name="T48" fmla="*/ 63 w 3280"/>
              <a:gd name="T49" fmla="*/ 1970 h 2362"/>
              <a:gd name="T50" fmla="*/ 0 w 3280"/>
              <a:gd name="T51" fmla="*/ 2261 h 2362"/>
              <a:gd name="T52" fmla="*/ 1703 w 3280"/>
              <a:gd name="T53" fmla="*/ 2362 h 2362"/>
              <a:gd name="T54" fmla="*/ 1802 w 3280"/>
              <a:gd name="T55" fmla="*/ 2055 h 2362"/>
              <a:gd name="T56" fmla="*/ 1590 w 3280"/>
              <a:gd name="T57" fmla="*/ 2261 h 2362"/>
              <a:gd name="T58" fmla="*/ 106 w 3280"/>
              <a:gd name="T59" fmla="*/ 2158 h 2362"/>
              <a:gd name="T60" fmla="*/ 1590 w 3280"/>
              <a:gd name="T61" fmla="*/ 2055 h 2362"/>
              <a:gd name="T62" fmla="*/ 1590 w 3280"/>
              <a:gd name="T63" fmla="*/ 2261 h 2362"/>
              <a:gd name="T64" fmla="*/ 1590 w 3280"/>
              <a:gd name="T65" fmla="*/ 226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0" h="2362">
                <a:moveTo>
                  <a:pt x="1118" y="114"/>
                </a:moveTo>
                <a:cubicBezTo>
                  <a:pt x="1835" y="510"/>
                  <a:pt x="1835" y="510"/>
                  <a:pt x="1835" y="510"/>
                </a:cubicBezTo>
                <a:cubicBezTo>
                  <a:pt x="1855" y="521"/>
                  <a:pt x="1880" y="514"/>
                  <a:pt x="1892" y="495"/>
                </a:cubicBezTo>
                <a:cubicBezTo>
                  <a:pt x="1912" y="461"/>
                  <a:pt x="1912" y="461"/>
                  <a:pt x="1912" y="461"/>
                </a:cubicBezTo>
                <a:cubicBezTo>
                  <a:pt x="1924" y="442"/>
                  <a:pt x="1917" y="418"/>
                  <a:pt x="1897" y="407"/>
                </a:cubicBezTo>
                <a:cubicBezTo>
                  <a:pt x="1180" y="11"/>
                  <a:pt x="1180" y="11"/>
                  <a:pt x="1180" y="11"/>
                </a:cubicBezTo>
                <a:cubicBezTo>
                  <a:pt x="1160" y="0"/>
                  <a:pt x="1134" y="7"/>
                  <a:pt x="1123" y="26"/>
                </a:cubicBezTo>
                <a:cubicBezTo>
                  <a:pt x="1102" y="60"/>
                  <a:pt x="1102" y="60"/>
                  <a:pt x="1102" y="60"/>
                </a:cubicBezTo>
                <a:cubicBezTo>
                  <a:pt x="1091" y="79"/>
                  <a:pt x="1098" y="103"/>
                  <a:pt x="1118" y="114"/>
                </a:cubicBezTo>
                <a:close/>
                <a:moveTo>
                  <a:pt x="496" y="1142"/>
                </a:moveTo>
                <a:cubicBezTo>
                  <a:pt x="1214" y="1538"/>
                  <a:pt x="1214" y="1538"/>
                  <a:pt x="1214" y="1538"/>
                </a:cubicBezTo>
                <a:cubicBezTo>
                  <a:pt x="1234" y="1549"/>
                  <a:pt x="1259" y="1543"/>
                  <a:pt x="1270" y="1524"/>
                </a:cubicBezTo>
                <a:cubicBezTo>
                  <a:pt x="1291" y="1490"/>
                  <a:pt x="1291" y="1490"/>
                  <a:pt x="1291" y="1490"/>
                </a:cubicBezTo>
                <a:cubicBezTo>
                  <a:pt x="1303" y="1471"/>
                  <a:pt x="1296" y="1446"/>
                  <a:pt x="1276" y="1435"/>
                </a:cubicBezTo>
                <a:cubicBezTo>
                  <a:pt x="558" y="1040"/>
                  <a:pt x="558" y="1040"/>
                  <a:pt x="558" y="1040"/>
                </a:cubicBezTo>
                <a:cubicBezTo>
                  <a:pt x="538" y="1029"/>
                  <a:pt x="513" y="1035"/>
                  <a:pt x="502" y="1054"/>
                </a:cubicBezTo>
                <a:cubicBezTo>
                  <a:pt x="481" y="1088"/>
                  <a:pt x="481" y="1088"/>
                  <a:pt x="481" y="1088"/>
                </a:cubicBezTo>
                <a:cubicBezTo>
                  <a:pt x="469" y="1107"/>
                  <a:pt x="476" y="1131"/>
                  <a:pt x="496" y="1142"/>
                </a:cubicBezTo>
                <a:close/>
                <a:moveTo>
                  <a:pt x="3027" y="1626"/>
                </a:moveTo>
                <a:cubicBezTo>
                  <a:pt x="1590" y="915"/>
                  <a:pt x="1590" y="915"/>
                  <a:pt x="1590" y="915"/>
                </a:cubicBezTo>
                <a:cubicBezTo>
                  <a:pt x="1783" y="596"/>
                  <a:pt x="1783" y="596"/>
                  <a:pt x="1783" y="596"/>
                </a:cubicBezTo>
                <a:cubicBezTo>
                  <a:pt x="1795" y="577"/>
                  <a:pt x="1788" y="552"/>
                  <a:pt x="1768" y="541"/>
                </a:cubicBezTo>
                <a:cubicBezTo>
                  <a:pt x="1123" y="185"/>
                  <a:pt x="1123" y="185"/>
                  <a:pt x="1123" y="185"/>
                </a:cubicBezTo>
                <a:cubicBezTo>
                  <a:pt x="1103" y="174"/>
                  <a:pt x="1077" y="181"/>
                  <a:pt x="1066" y="200"/>
                </a:cubicBezTo>
                <a:cubicBezTo>
                  <a:pt x="610" y="954"/>
                  <a:pt x="610" y="954"/>
                  <a:pt x="610" y="954"/>
                </a:cubicBezTo>
                <a:cubicBezTo>
                  <a:pt x="599" y="973"/>
                  <a:pt x="606" y="997"/>
                  <a:pt x="625" y="1008"/>
                </a:cubicBezTo>
                <a:cubicBezTo>
                  <a:pt x="1271" y="1364"/>
                  <a:pt x="1271" y="1364"/>
                  <a:pt x="1271" y="1364"/>
                </a:cubicBezTo>
                <a:cubicBezTo>
                  <a:pt x="1291" y="1375"/>
                  <a:pt x="1316" y="1368"/>
                  <a:pt x="1328" y="1350"/>
                </a:cubicBezTo>
                <a:cubicBezTo>
                  <a:pt x="1521" y="1030"/>
                  <a:pt x="1521" y="1030"/>
                  <a:pt x="1521" y="1030"/>
                </a:cubicBezTo>
                <a:cubicBezTo>
                  <a:pt x="2884" y="1863"/>
                  <a:pt x="2884" y="1863"/>
                  <a:pt x="2884" y="1863"/>
                </a:cubicBezTo>
                <a:cubicBezTo>
                  <a:pt x="2903" y="1875"/>
                  <a:pt x="2928" y="1869"/>
                  <a:pt x="2939" y="1850"/>
                </a:cubicBezTo>
                <a:cubicBezTo>
                  <a:pt x="3043" y="1678"/>
                  <a:pt x="3043" y="1678"/>
                  <a:pt x="3043" y="1678"/>
                </a:cubicBezTo>
                <a:cubicBezTo>
                  <a:pt x="3054" y="1660"/>
                  <a:pt x="3047" y="1636"/>
                  <a:pt x="3027" y="1626"/>
                </a:cubicBezTo>
                <a:close/>
                <a:moveTo>
                  <a:pt x="3253" y="1726"/>
                </a:moveTo>
                <a:cubicBezTo>
                  <a:pt x="3181" y="1687"/>
                  <a:pt x="3181" y="1687"/>
                  <a:pt x="3181" y="1687"/>
                </a:cubicBezTo>
                <a:cubicBezTo>
                  <a:pt x="3162" y="1676"/>
                  <a:pt x="3136" y="1682"/>
                  <a:pt x="3125" y="1701"/>
                </a:cubicBezTo>
                <a:cubicBezTo>
                  <a:pt x="3000" y="1907"/>
                  <a:pt x="3000" y="1907"/>
                  <a:pt x="3000" y="1907"/>
                </a:cubicBezTo>
                <a:cubicBezTo>
                  <a:pt x="2989" y="1925"/>
                  <a:pt x="2996" y="1950"/>
                  <a:pt x="3016" y="1961"/>
                </a:cubicBezTo>
                <a:cubicBezTo>
                  <a:pt x="3087" y="2000"/>
                  <a:pt x="3087" y="2000"/>
                  <a:pt x="3087" y="2000"/>
                </a:cubicBezTo>
                <a:cubicBezTo>
                  <a:pt x="3107" y="2011"/>
                  <a:pt x="3133" y="2005"/>
                  <a:pt x="3144" y="1986"/>
                </a:cubicBezTo>
                <a:cubicBezTo>
                  <a:pt x="3268" y="1780"/>
                  <a:pt x="3268" y="1780"/>
                  <a:pt x="3268" y="1780"/>
                </a:cubicBezTo>
                <a:cubicBezTo>
                  <a:pt x="3280" y="1761"/>
                  <a:pt x="3273" y="1737"/>
                  <a:pt x="3253" y="1726"/>
                </a:cubicBezTo>
                <a:close/>
                <a:moveTo>
                  <a:pt x="1703" y="1970"/>
                </a:moveTo>
                <a:cubicBezTo>
                  <a:pt x="1616" y="1970"/>
                  <a:pt x="1616" y="1970"/>
                  <a:pt x="1616" y="1970"/>
                </a:cubicBezTo>
                <a:cubicBezTo>
                  <a:pt x="1627" y="1959"/>
                  <a:pt x="1590" y="1969"/>
                  <a:pt x="1590" y="1953"/>
                </a:cubicBezTo>
                <a:cubicBezTo>
                  <a:pt x="1590" y="1747"/>
                  <a:pt x="1590" y="1747"/>
                  <a:pt x="1590" y="1747"/>
                </a:cubicBezTo>
                <a:cubicBezTo>
                  <a:pt x="212" y="1747"/>
                  <a:pt x="212" y="1747"/>
                  <a:pt x="212" y="1747"/>
                </a:cubicBezTo>
                <a:cubicBezTo>
                  <a:pt x="212" y="1953"/>
                  <a:pt x="212" y="1953"/>
                  <a:pt x="212" y="1953"/>
                </a:cubicBezTo>
                <a:cubicBezTo>
                  <a:pt x="212" y="1969"/>
                  <a:pt x="138" y="1959"/>
                  <a:pt x="149" y="1970"/>
                </a:cubicBezTo>
                <a:cubicBezTo>
                  <a:pt x="63" y="1970"/>
                  <a:pt x="63" y="1970"/>
                  <a:pt x="63" y="1970"/>
                </a:cubicBezTo>
                <a:cubicBezTo>
                  <a:pt x="25" y="1970"/>
                  <a:pt x="0" y="2019"/>
                  <a:pt x="0" y="2055"/>
                </a:cubicBezTo>
                <a:cubicBezTo>
                  <a:pt x="0" y="2261"/>
                  <a:pt x="0" y="2261"/>
                  <a:pt x="0" y="2261"/>
                </a:cubicBezTo>
                <a:cubicBezTo>
                  <a:pt x="0" y="2296"/>
                  <a:pt x="25" y="2362"/>
                  <a:pt x="63" y="2362"/>
                </a:cubicBezTo>
                <a:cubicBezTo>
                  <a:pt x="1703" y="2362"/>
                  <a:pt x="1703" y="2362"/>
                  <a:pt x="1703" y="2362"/>
                </a:cubicBezTo>
                <a:cubicBezTo>
                  <a:pt x="1740" y="2362"/>
                  <a:pt x="1802" y="2296"/>
                  <a:pt x="1802" y="2261"/>
                </a:cubicBezTo>
                <a:cubicBezTo>
                  <a:pt x="1802" y="2055"/>
                  <a:pt x="1802" y="2055"/>
                  <a:pt x="1802" y="2055"/>
                </a:cubicBezTo>
                <a:cubicBezTo>
                  <a:pt x="1802" y="2020"/>
                  <a:pt x="1740" y="1970"/>
                  <a:pt x="1703" y="1970"/>
                </a:cubicBezTo>
                <a:close/>
                <a:moveTo>
                  <a:pt x="1590" y="2261"/>
                </a:moveTo>
                <a:cubicBezTo>
                  <a:pt x="212" y="2261"/>
                  <a:pt x="212" y="2261"/>
                  <a:pt x="212" y="2261"/>
                </a:cubicBezTo>
                <a:cubicBezTo>
                  <a:pt x="172" y="2261"/>
                  <a:pt x="106" y="2196"/>
                  <a:pt x="106" y="2158"/>
                </a:cubicBezTo>
                <a:cubicBezTo>
                  <a:pt x="106" y="2120"/>
                  <a:pt x="172" y="2055"/>
                  <a:pt x="212" y="2055"/>
                </a:cubicBezTo>
                <a:cubicBezTo>
                  <a:pt x="1590" y="2055"/>
                  <a:pt x="1590" y="2055"/>
                  <a:pt x="1590" y="2055"/>
                </a:cubicBezTo>
                <a:cubicBezTo>
                  <a:pt x="1629" y="2055"/>
                  <a:pt x="1696" y="2120"/>
                  <a:pt x="1696" y="2158"/>
                </a:cubicBezTo>
                <a:cubicBezTo>
                  <a:pt x="1696" y="2196"/>
                  <a:pt x="1629" y="2261"/>
                  <a:pt x="1590" y="2261"/>
                </a:cubicBezTo>
                <a:close/>
                <a:moveTo>
                  <a:pt x="1590" y="2261"/>
                </a:moveTo>
                <a:cubicBezTo>
                  <a:pt x="1590" y="2261"/>
                  <a:pt x="1590" y="2261"/>
                  <a:pt x="1590" y="2261"/>
                </a:cubicBezTo>
              </a:path>
            </a:pathLst>
          </a:custGeom>
          <a:solidFill>
            <a:schemeClr val="bg2">
              <a:lumMod val="40000"/>
              <a:lumOff val="60000"/>
              <a:alpha val="67000"/>
            </a:schemeClr>
          </a:solidFill>
          <a:ln>
            <a:noFill/>
          </a:ln>
        </p:spPr>
        <p:txBody>
          <a:bodyPr vert="horz" wrap="square" lIns="91440" tIns="45720" rIns="91440" bIns="45720" numCol="1" anchor="t" anchorCtr="0" compatLnSpc="1"/>
          <a:lstStyle/>
          <a:p>
            <a:endParaRPr lang="zh-CN" altLang="en-US"/>
          </a:p>
        </p:txBody>
      </p:sp>
      <p:sp>
        <p:nvSpPr>
          <p:cNvPr id="48131" name="Rectangle 3"/>
          <p:cNvSpPr>
            <a:spLocks noGrp="1" noChangeArrowheads="1"/>
          </p:cNvSpPr>
          <p:nvPr>
            <p:ph idx="1"/>
          </p:nvPr>
        </p:nvSpPr>
        <p:spPr bwMode="auto">
          <a:xfrm>
            <a:off x="766762" y="2132856"/>
            <a:ext cx="10585821" cy="2861310"/>
          </a:xfrm>
        </p:spPr>
        <p:txBody>
          <a:bodyPr wrap="square">
            <a:spAutoFit/>
          </a:bodyPr>
          <a:lstStyle/>
          <a:p>
            <a:pPr marL="0" indent="0" algn="just">
              <a:lnSpc>
                <a:spcPct val="150000"/>
              </a:lnSpc>
              <a:spcBef>
                <a:spcPct val="0"/>
              </a:spcBef>
              <a:buNone/>
            </a:pP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安全生产法</a:t>
            </a: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第九十六条</a:t>
            </a:r>
          </a:p>
          <a:p>
            <a:pPr marL="0" indent="0" algn="just">
              <a:lnSpc>
                <a:spcPct val="150000"/>
              </a:lnSpc>
              <a:spcBef>
                <a:spcPct val="0"/>
              </a:spcBef>
              <a:buNone/>
            </a:pP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indent="0" algn="just">
              <a:lnSpc>
                <a:spcPct val="150000"/>
              </a:lnSpc>
              <a:spcBef>
                <a:spcPct val="0"/>
              </a:spcBef>
              <a:buNone/>
            </a:pP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　生产经营单位的其他负责人和安全生产管理人员未履行本法规定的安全生产管理职责的，责令限期改正，处一万元以上三万元以下的罚款；导致发生生产安全事故的，暂停或者吊销其与安全生产有关的资格，并处上一年年收入百分之二十以上百分之五十以下的罚款；构成犯罪的，依照刑法有关规定追究刑事责任。</a:t>
            </a:r>
          </a:p>
        </p:txBody>
      </p:sp>
      <p:grpSp>
        <p:nvGrpSpPr>
          <p:cNvPr id="6" name="组合 2"/>
          <p:cNvGrpSpPr/>
          <p:nvPr/>
        </p:nvGrpSpPr>
        <p:grpSpPr bwMode="auto">
          <a:xfrm>
            <a:off x="544513" y="300038"/>
            <a:ext cx="71437" cy="881062"/>
            <a:chOff x="767408" y="315199"/>
            <a:chExt cx="72008" cy="1045333"/>
          </a:xfrm>
        </p:grpSpPr>
        <p:sp>
          <p:nvSpPr>
            <p:cNvPr id="7" name="矩形 6"/>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11" name="Rectangle 2"/>
          <p:cNvSpPr txBox="1">
            <a:spLocks noChangeArrowheads="1"/>
          </p:cNvSpPr>
          <p:nvPr/>
        </p:nvSpPr>
        <p:spPr bwMode="auto">
          <a:xfrm>
            <a:off x="698877" y="427831"/>
            <a:ext cx="4698722" cy="584775"/>
          </a:xfrm>
          <a:prstGeom prst="rect">
            <a:avLst/>
          </a:prstGeom>
        </p:spPr>
        <p:txBody>
          <a:bodyPr wrap="none">
            <a:spAutoFit/>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主要负责人安全责任追究</a:t>
            </a:r>
            <a:endPar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p:cNvSpPr>
          <p:nvPr/>
        </p:nvSpPr>
        <p:spPr bwMode="auto">
          <a:xfrm>
            <a:off x="3503712" y="1264113"/>
            <a:ext cx="6009916" cy="4329774"/>
          </a:xfrm>
          <a:custGeom>
            <a:avLst/>
            <a:gdLst>
              <a:gd name="T0" fmla="*/ 1835 w 3280"/>
              <a:gd name="T1" fmla="*/ 510 h 2362"/>
              <a:gd name="T2" fmla="*/ 1912 w 3280"/>
              <a:gd name="T3" fmla="*/ 461 h 2362"/>
              <a:gd name="T4" fmla="*/ 1180 w 3280"/>
              <a:gd name="T5" fmla="*/ 11 h 2362"/>
              <a:gd name="T6" fmla="*/ 1102 w 3280"/>
              <a:gd name="T7" fmla="*/ 60 h 2362"/>
              <a:gd name="T8" fmla="*/ 496 w 3280"/>
              <a:gd name="T9" fmla="*/ 1142 h 2362"/>
              <a:gd name="T10" fmla="*/ 1270 w 3280"/>
              <a:gd name="T11" fmla="*/ 1524 h 2362"/>
              <a:gd name="T12" fmla="*/ 1276 w 3280"/>
              <a:gd name="T13" fmla="*/ 1435 h 2362"/>
              <a:gd name="T14" fmla="*/ 502 w 3280"/>
              <a:gd name="T15" fmla="*/ 1054 h 2362"/>
              <a:gd name="T16" fmla="*/ 496 w 3280"/>
              <a:gd name="T17" fmla="*/ 1142 h 2362"/>
              <a:gd name="T18" fmla="*/ 1590 w 3280"/>
              <a:gd name="T19" fmla="*/ 915 h 2362"/>
              <a:gd name="T20" fmla="*/ 1768 w 3280"/>
              <a:gd name="T21" fmla="*/ 541 h 2362"/>
              <a:gd name="T22" fmla="*/ 1066 w 3280"/>
              <a:gd name="T23" fmla="*/ 200 h 2362"/>
              <a:gd name="T24" fmla="*/ 625 w 3280"/>
              <a:gd name="T25" fmla="*/ 1008 h 2362"/>
              <a:gd name="T26" fmla="*/ 1328 w 3280"/>
              <a:gd name="T27" fmla="*/ 1350 h 2362"/>
              <a:gd name="T28" fmla="*/ 2884 w 3280"/>
              <a:gd name="T29" fmla="*/ 1863 h 2362"/>
              <a:gd name="T30" fmla="*/ 3043 w 3280"/>
              <a:gd name="T31" fmla="*/ 1678 h 2362"/>
              <a:gd name="T32" fmla="*/ 3253 w 3280"/>
              <a:gd name="T33" fmla="*/ 1726 h 2362"/>
              <a:gd name="T34" fmla="*/ 3125 w 3280"/>
              <a:gd name="T35" fmla="*/ 1701 h 2362"/>
              <a:gd name="T36" fmla="*/ 3016 w 3280"/>
              <a:gd name="T37" fmla="*/ 1961 h 2362"/>
              <a:gd name="T38" fmla="*/ 3144 w 3280"/>
              <a:gd name="T39" fmla="*/ 1986 h 2362"/>
              <a:gd name="T40" fmla="*/ 3253 w 3280"/>
              <a:gd name="T41" fmla="*/ 1726 h 2362"/>
              <a:gd name="T42" fmla="*/ 1616 w 3280"/>
              <a:gd name="T43" fmla="*/ 1970 h 2362"/>
              <a:gd name="T44" fmla="*/ 1590 w 3280"/>
              <a:gd name="T45" fmla="*/ 1747 h 2362"/>
              <a:gd name="T46" fmla="*/ 212 w 3280"/>
              <a:gd name="T47" fmla="*/ 1953 h 2362"/>
              <a:gd name="T48" fmla="*/ 63 w 3280"/>
              <a:gd name="T49" fmla="*/ 1970 h 2362"/>
              <a:gd name="T50" fmla="*/ 0 w 3280"/>
              <a:gd name="T51" fmla="*/ 2261 h 2362"/>
              <a:gd name="T52" fmla="*/ 1703 w 3280"/>
              <a:gd name="T53" fmla="*/ 2362 h 2362"/>
              <a:gd name="T54" fmla="*/ 1802 w 3280"/>
              <a:gd name="T55" fmla="*/ 2055 h 2362"/>
              <a:gd name="T56" fmla="*/ 1590 w 3280"/>
              <a:gd name="T57" fmla="*/ 2261 h 2362"/>
              <a:gd name="T58" fmla="*/ 106 w 3280"/>
              <a:gd name="T59" fmla="*/ 2158 h 2362"/>
              <a:gd name="T60" fmla="*/ 1590 w 3280"/>
              <a:gd name="T61" fmla="*/ 2055 h 2362"/>
              <a:gd name="T62" fmla="*/ 1590 w 3280"/>
              <a:gd name="T63" fmla="*/ 2261 h 2362"/>
              <a:gd name="T64" fmla="*/ 1590 w 3280"/>
              <a:gd name="T65" fmla="*/ 226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0" h="2362">
                <a:moveTo>
                  <a:pt x="1118" y="114"/>
                </a:moveTo>
                <a:cubicBezTo>
                  <a:pt x="1835" y="510"/>
                  <a:pt x="1835" y="510"/>
                  <a:pt x="1835" y="510"/>
                </a:cubicBezTo>
                <a:cubicBezTo>
                  <a:pt x="1855" y="521"/>
                  <a:pt x="1880" y="514"/>
                  <a:pt x="1892" y="495"/>
                </a:cubicBezTo>
                <a:cubicBezTo>
                  <a:pt x="1912" y="461"/>
                  <a:pt x="1912" y="461"/>
                  <a:pt x="1912" y="461"/>
                </a:cubicBezTo>
                <a:cubicBezTo>
                  <a:pt x="1924" y="442"/>
                  <a:pt x="1917" y="418"/>
                  <a:pt x="1897" y="407"/>
                </a:cubicBezTo>
                <a:cubicBezTo>
                  <a:pt x="1180" y="11"/>
                  <a:pt x="1180" y="11"/>
                  <a:pt x="1180" y="11"/>
                </a:cubicBezTo>
                <a:cubicBezTo>
                  <a:pt x="1160" y="0"/>
                  <a:pt x="1134" y="7"/>
                  <a:pt x="1123" y="26"/>
                </a:cubicBezTo>
                <a:cubicBezTo>
                  <a:pt x="1102" y="60"/>
                  <a:pt x="1102" y="60"/>
                  <a:pt x="1102" y="60"/>
                </a:cubicBezTo>
                <a:cubicBezTo>
                  <a:pt x="1091" y="79"/>
                  <a:pt x="1098" y="103"/>
                  <a:pt x="1118" y="114"/>
                </a:cubicBezTo>
                <a:close/>
                <a:moveTo>
                  <a:pt x="496" y="1142"/>
                </a:moveTo>
                <a:cubicBezTo>
                  <a:pt x="1214" y="1538"/>
                  <a:pt x="1214" y="1538"/>
                  <a:pt x="1214" y="1538"/>
                </a:cubicBezTo>
                <a:cubicBezTo>
                  <a:pt x="1234" y="1549"/>
                  <a:pt x="1259" y="1543"/>
                  <a:pt x="1270" y="1524"/>
                </a:cubicBezTo>
                <a:cubicBezTo>
                  <a:pt x="1291" y="1490"/>
                  <a:pt x="1291" y="1490"/>
                  <a:pt x="1291" y="1490"/>
                </a:cubicBezTo>
                <a:cubicBezTo>
                  <a:pt x="1303" y="1471"/>
                  <a:pt x="1296" y="1446"/>
                  <a:pt x="1276" y="1435"/>
                </a:cubicBezTo>
                <a:cubicBezTo>
                  <a:pt x="558" y="1040"/>
                  <a:pt x="558" y="1040"/>
                  <a:pt x="558" y="1040"/>
                </a:cubicBezTo>
                <a:cubicBezTo>
                  <a:pt x="538" y="1029"/>
                  <a:pt x="513" y="1035"/>
                  <a:pt x="502" y="1054"/>
                </a:cubicBezTo>
                <a:cubicBezTo>
                  <a:pt x="481" y="1088"/>
                  <a:pt x="481" y="1088"/>
                  <a:pt x="481" y="1088"/>
                </a:cubicBezTo>
                <a:cubicBezTo>
                  <a:pt x="469" y="1107"/>
                  <a:pt x="476" y="1131"/>
                  <a:pt x="496" y="1142"/>
                </a:cubicBezTo>
                <a:close/>
                <a:moveTo>
                  <a:pt x="3027" y="1626"/>
                </a:moveTo>
                <a:cubicBezTo>
                  <a:pt x="1590" y="915"/>
                  <a:pt x="1590" y="915"/>
                  <a:pt x="1590" y="915"/>
                </a:cubicBezTo>
                <a:cubicBezTo>
                  <a:pt x="1783" y="596"/>
                  <a:pt x="1783" y="596"/>
                  <a:pt x="1783" y="596"/>
                </a:cubicBezTo>
                <a:cubicBezTo>
                  <a:pt x="1795" y="577"/>
                  <a:pt x="1788" y="552"/>
                  <a:pt x="1768" y="541"/>
                </a:cubicBezTo>
                <a:cubicBezTo>
                  <a:pt x="1123" y="185"/>
                  <a:pt x="1123" y="185"/>
                  <a:pt x="1123" y="185"/>
                </a:cubicBezTo>
                <a:cubicBezTo>
                  <a:pt x="1103" y="174"/>
                  <a:pt x="1077" y="181"/>
                  <a:pt x="1066" y="200"/>
                </a:cubicBezTo>
                <a:cubicBezTo>
                  <a:pt x="610" y="954"/>
                  <a:pt x="610" y="954"/>
                  <a:pt x="610" y="954"/>
                </a:cubicBezTo>
                <a:cubicBezTo>
                  <a:pt x="599" y="973"/>
                  <a:pt x="606" y="997"/>
                  <a:pt x="625" y="1008"/>
                </a:cubicBezTo>
                <a:cubicBezTo>
                  <a:pt x="1271" y="1364"/>
                  <a:pt x="1271" y="1364"/>
                  <a:pt x="1271" y="1364"/>
                </a:cubicBezTo>
                <a:cubicBezTo>
                  <a:pt x="1291" y="1375"/>
                  <a:pt x="1316" y="1368"/>
                  <a:pt x="1328" y="1350"/>
                </a:cubicBezTo>
                <a:cubicBezTo>
                  <a:pt x="1521" y="1030"/>
                  <a:pt x="1521" y="1030"/>
                  <a:pt x="1521" y="1030"/>
                </a:cubicBezTo>
                <a:cubicBezTo>
                  <a:pt x="2884" y="1863"/>
                  <a:pt x="2884" y="1863"/>
                  <a:pt x="2884" y="1863"/>
                </a:cubicBezTo>
                <a:cubicBezTo>
                  <a:pt x="2903" y="1875"/>
                  <a:pt x="2928" y="1869"/>
                  <a:pt x="2939" y="1850"/>
                </a:cubicBezTo>
                <a:cubicBezTo>
                  <a:pt x="3043" y="1678"/>
                  <a:pt x="3043" y="1678"/>
                  <a:pt x="3043" y="1678"/>
                </a:cubicBezTo>
                <a:cubicBezTo>
                  <a:pt x="3054" y="1660"/>
                  <a:pt x="3047" y="1636"/>
                  <a:pt x="3027" y="1626"/>
                </a:cubicBezTo>
                <a:close/>
                <a:moveTo>
                  <a:pt x="3253" y="1726"/>
                </a:moveTo>
                <a:cubicBezTo>
                  <a:pt x="3181" y="1687"/>
                  <a:pt x="3181" y="1687"/>
                  <a:pt x="3181" y="1687"/>
                </a:cubicBezTo>
                <a:cubicBezTo>
                  <a:pt x="3162" y="1676"/>
                  <a:pt x="3136" y="1682"/>
                  <a:pt x="3125" y="1701"/>
                </a:cubicBezTo>
                <a:cubicBezTo>
                  <a:pt x="3000" y="1907"/>
                  <a:pt x="3000" y="1907"/>
                  <a:pt x="3000" y="1907"/>
                </a:cubicBezTo>
                <a:cubicBezTo>
                  <a:pt x="2989" y="1925"/>
                  <a:pt x="2996" y="1950"/>
                  <a:pt x="3016" y="1961"/>
                </a:cubicBezTo>
                <a:cubicBezTo>
                  <a:pt x="3087" y="2000"/>
                  <a:pt x="3087" y="2000"/>
                  <a:pt x="3087" y="2000"/>
                </a:cubicBezTo>
                <a:cubicBezTo>
                  <a:pt x="3107" y="2011"/>
                  <a:pt x="3133" y="2005"/>
                  <a:pt x="3144" y="1986"/>
                </a:cubicBezTo>
                <a:cubicBezTo>
                  <a:pt x="3268" y="1780"/>
                  <a:pt x="3268" y="1780"/>
                  <a:pt x="3268" y="1780"/>
                </a:cubicBezTo>
                <a:cubicBezTo>
                  <a:pt x="3280" y="1761"/>
                  <a:pt x="3273" y="1737"/>
                  <a:pt x="3253" y="1726"/>
                </a:cubicBezTo>
                <a:close/>
                <a:moveTo>
                  <a:pt x="1703" y="1970"/>
                </a:moveTo>
                <a:cubicBezTo>
                  <a:pt x="1616" y="1970"/>
                  <a:pt x="1616" y="1970"/>
                  <a:pt x="1616" y="1970"/>
                </a:cubicBezTo>
                <a:cubicBezTo>
                  <a:pt x="1627" y="1959"/>
                  <a:pt x="1590" y="1969"/>
                  <a:pt x="1590" y="1953"/>
                </a:cubicBezTo>
                <a:cubicBezTo>
                  <a:pt x="1590" y="1747"/>
                  <a:pt x="1590" y="1747"/>
                  <a:pt x="1590" y="1747"/>
                </a:cubicBezTo>
                <a:cubicBezTo>
                  <a:pt x="212" y="1747"/>
                  <a:pt x="212" y="1747"/>
                  <a:pt x="212" y="1747"/>
                </a:cubicBezTo>
                <a:cubicBezTo>
                  <a:pt x="212" y="1953"/>
                  <a:pt x="212" y="1953"/>
                  <a:pt x="212" y="1953"/>
                </a:cubicBezTo>
                <a:cubicBezTo>
                  <a:pt x="212" y="1969"/>
                  <a:pt x="138" y="1959"/>
                  <a:pt x="149" y="1970"/>
                </a:cubicBezTo>
                <a:cubicBezTo>
                  <a:pt x="63" y="1970"/>
                  <a:pt x="63" y="1970"/>
                  <a:pt x="63" y="1970"/>
                </a:cubicBezTo>
                <a:cubicBezTo>
                  <a:pt x="25" y="1970"/>
                  <a:pt x="0" y="2019"/>
                  <a:pt x="0" y="2055"/>
                </a:cubicBezTo>
                <a:cubicBezTo>
                  <a:pt x="0" y="2261"/>
                  <a:pt x="0" y="2261"/>
                  <a:pt x="0" y="2261"/>
                </a:cubicBezTo>
                <a:cubicBezTo>
                  <a:pt x="0" y="2296"/>
                  <a:pt x="25" y="2362"/>
                  <a:pt x="63" y="2362"/>
                </a:cubicBezTo>
                <a:cubicBezTo>
                  <a:pt x="1703" y="2362"/>
                  <a:pt x="1703" y="2362"/>
                  <a:pt x="1703" y="2362"/>
                </a:cubicBezTo>
                <a:cubicBezTo>
                  <a:pt x="1740" y="2362"/>
                  <a:pt x="1802" y="2296"/>
                  <a:pt x="1802" y="2261"/>
                </a:cubicBezTo>
                <a:cubicBezTo>
                  <a:pt x="1802" y="2055"/>
                  <a:pt x="1802" y="2055"/>
                  <a:pt x="1802" y="2055"/>
                </a:cubicBezTo>
                <a:cubicBezTo>
                  <a:pt x="1802" y="2020"/>
                  <a:pt x="1740" y="1970"/>
                  <a:pt x="1703" y="1970"/>
                </a:cubicBezTo>
                <a:close/>
                <a:moveTo>
                  <a:pt x="1590" y="2261"/>
                </a:moveTo>
                <a:cubicBezTo>
                  <a:pt x="212" y="2261"/>
                  <a:pt x="212" y="2261"/>
                  <a:pt x="212" y="2261"/>
                </a:cubicBezTo>
                <a:cubicBezTo>
                  <a:pt x="172" y="2261"/>
                  <a:pt x="106" y="2196"/>
                  <a:pt x="106" y="2158"/>
                </a:cubicBezTo>
                <a:cubicBezTo>
                  <a:pt x="106" y="2120"/>
                  <a:pt x="172" y="2055"/>
                  <a:pt x="212" y="2055"/>
                </a:cubicBezTo>
                <a:cubicBezTo>
                  <a:pt x="1590" y="2055"/>
                  <a:pt x="1590" y="2055"/>
                  <a:pt x="1590" y="2055"/>
                </a:cubicBezTo>
                <a:cubicBezTo>
                  <a:pt x="1629" y="2055"/>
                  <a:pt x="1696" y="2120"/>
                  <a:pt x="1696" y="2158"/>
                </a:cubicBezTo>
                <a:cubicBezTo>
                  <a:pt x="1696" y="2196"/>
                  <a:pt x="1629" y="2261"/>
                  <a:pt x="1590" y="2261"/>
                </a:cubicBezTo>
                <a:close/>
                <a:moveTo>
                  <a:pt x="1590" y="2261"/>
                </a:moveTo>
                <a:cubicBezTo>
                  <a:pt x="1590" y="2261"/>
                  <a:pt x="1590" y="2261"/>
                  <a:pt x="1590" y="2261"/>
                </a:cubicBezTo>
              </a:path>
            </a:pathLst>
          </a:custGeom>
          <a:solidFill>
            <a:schemeClr val="bg2">
              <a:lumMod val="40000"/>
              <a:lumOff val="60000"/>
              <a:alpha val="67000"/>
            </a:schemeClr>
          </a:solidFill>
          <a:ln>
            <a:noFill/>
          </a:ln>
        </p:spPr>
        <p:txBody>
          <a:bodyPr vert="horz" wrap="square" lIns="91440" tIns="45720" rIns="91440" bIns="45720" numCol="1" anchor="t" anchorCtr="0" compatLnSpc="1"/>
          <a:lstStyle/>
          <a:p>
            <a:endParaRPr lang="zh-CN" altLang="en-US"/>
          </a:p>
        </p:txBody>
      </p:sp>
      <p:sp>
        <p:nvSpPr>
          <p:cNvPr id="49154" name="Rectangle 2"/>
          <p:cNvSpPr>
            <a:spLocks noGrp="1" noChangeArrowheads="1"/>
          </p:cNvSpPr>
          <p:nvPr>
            <p:ph type="title"/>
          </p:nvPr>
        </p:nvSpPr>
        <p:spPr bwMode="auto">
          <a:xfrm>
            <a:off x="695400" y="447387"/>
            <a:ext cx="5109091" cy="584775"/>
          </a:xfr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安全管理人员安全责任追究</a:t>
            </a:r>
          </a:p>
        </p:txBody>
      </p:sp>
      <p:sp>
        <p:nvSpPr>
          <p:cNvPr id="49155" name="Rectangle 3"/>
          <p:cNvSpPr>
            <a:spLocks noGrp="1" noChangeArrowheads="1"/>
          </p:cNvSpPr>
          <p:nvPr>
            <p:ph idx="1"/>
          </p:nvPr>
        </p:nvSpPr>
        <p:spPr bwMode="auto">
          <a:xfrm>
            <a:off x="787611" y="1641043"/>
            <a:ext cx="10564974" cy="1476375"/>
          </a:xfrm>
        </p:spPr>
        <p:txBody>
          <a:bodyPr wrap="square">
            <a:spAutoFit/>
          </a:bodyPr>
          <a:lstStyle/>
          <a:p>
            <a:pPr marL="0" indent="0" algn="just">
              <a:lnSpc>
                <a:spcPct val="150000"/>
              </a:lnSpc>
              <a:spcBef>
                <a:spcPct val="0"/>
              </a:spcBef>
              <a:buNone/>
            </a:pP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rPr>
              <a:t>安全生产法</a:t>
            </a: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kern="1200" dirty="0">
                <a:solidFill>
                  <a:schemeClr val="tx1">
                    <a:lumMod val="85000"/>
                    <a:lumOff val="15000"/>
                  </a:schemeClr>
                </a:solidFill>
                <a:latin typeface="微软雅黑" panose="020B0503020204020204" pitchFamily="34" charset="-122"/>
                <a:ea typeface="微软雅黑" panose="020B0503020204020204" pitchFamily="34" charset="-122"/>
              </a:rPr>
              <a:t>第九十四条 生产经营单位的安全生产管理人员未履行本法规定的安全生产管理职责的，责令限期改正</a:t>
            </a:r>
            <a:r>
              <a:rPr lang="en-US" altLang="zh-CN" sz="2000" b="1" kern="1200" dirty="0">
                <a:solidFill>
                  <a:schemeClr val="tx1">
                    <a:lumMod val="85000"/>
                    <a:lumOff val="15000"/>
                  </a:schemeClr>
                </a:solidFill>
                <a:latin typeface="微软雅黑" panose="020B0503020204020204" pitchFamily="34" charset="-122"/>
                <a:ea typeface="微软雅黑" panose="020B0503020204020204" pitchFamily="34" charset="-122"/>
              </a:rPr>
              <a:t>;</a:t>
            </a:r>
            <a:r>
              <a:rPr sz="2000" b="1" kern="1200" dirty="0">
                <a:solidFill>
                  <a:schemeClr val="tx1">
                    <a:lumMod val="85000"/>
                    <a:lumOff val="15000"/>
                  </a:schemeClr>
                </a:solidFill>
                <a:latin typeface="微软雅黑" panose="020B0503020204020204" pitchFamily="34" charset="-122"/>
                <a:ea typeface="微软雅黑" panose="020B0503020204020204" pitchFamily="34" charset="-122"/>
              </a:rPr>
              <a:t>导致发生生产安全事故的，给予撤职处分；构成犯罪的，依照刑法有关规定追究刑事责任。</a:t>
            </a:r>
          </a:p>
        </p:txBody>
      </p:sp>
      <p:sp>
        <p:nvSpPr>
          <p:cNvPr id="4" name="Rectangle 3"/>
          <p:cNvSpPr txBox="1">
            <a:spLocks noChangeArrowheads="1"/>
          </p:cNvSpPr>
          <p:nvPr/>
        </p:nvSpPr>
        <p:spPr bwMode="auto">
          <a:xfrm>
            <a:off x="766763" y="3534013"/>
            <a:ext cx="10728552" cy="2861310"/>
          </a:xfrm>
          <a:prstGeom prst="rect">
            <a:avLst/>
          </a:prstGeom>
        </p:spPr>
        <p:txBody>
          <a:bodyPr wrap="square">
            <a:spAutoFit/>
          </a:bodyPr>
          <a:lstStyle>
            <a:lvl1pPr marL="0" indent="0" algn="just">
              <a:lnSpc>
                <a:spcPct val="150000"/>
              </a:lnSpc>
              <a:buNone/>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spcBef>
                <a:spcPct val="20000"/>
              </a:spcBef>
              <a:buChar char="–"/>
              <a:defRPr sz="2800">
                <a:latin typeface="+mn-lt"/>
              </a:defRPr>
            </a:lvl2pPr>
            <a:lvl3pPr marL="1143000" indent="-228600">
              <a:spcBef>
                <a:spcPct val="20000"/>
              </a:spcBef>
              <a:buChar char="•"/>
              <a:defRPr sz="2400">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b="1" dirty="0"/>
              <a:t>《</a:t>
            </a:r>
            <a:r>
              <a:rPr lang="zh-CN" altLang="en-US" b="1" dirty="0"/>
              <a:t>刑法</a:t>
            </a:r>
            <a:r>
              <a:rPr lang="en-US" altLang="zh-CN" b="1" dirty="0"/>
              <a:t>》</a:t>
            </a:r>
            <a:r>
              <a:rPr lang="zh-CN" altLang="en-US" b="1" dirty="0"/>
              <a:t>第一百三十四条　</a:t>
            </a:r>
            <a:r>
              <a:rPr lang="en-US" altLang="zh-CN" b="1" dirty="0"/>
              <a:t>【</a:t>
            </a:r>
            <a:r>
              <a:rPr lang="zh-CN" altLang="en-US" b="1" dirty="0"/>
              <a:t>重大责任事故罪；强令违章冒险作业罪</a:t>
            </a:r>
            <a:r>
              <a:rPr lang="en-US" altLang="zh-CN" b="1" dirty="0"/>
              <a:t>】</a:t>
            </a:r>
            <a:r>
              <a:rPr lang="zh-CN" altLang="en-US" b="1" dirty="0"/>
              <a:t>在生产、作业中违反有关安全管理的规定，因而发生重大伤亡事故或者造成其他严重后果的，处三年以下有期徒刑或者拘役；情节特别恶劣的，处三年以上七年以下有期徒刑。</a:t>
            </a:r>
            <a:endParaRPr lang="en-US" altLang="zh-CN" b="1" dirty="0"/>
          </a:p>
          <a:p>
            <a:endParaRPr lang="en-US" altLang="zh-CN" b="1" dirty="0"/>
          </a:p>
          <a:p>
            <a:r>
              <a:rPr lang="zh-CN" altLang="en-US" b="1" dirty="0"/>
              <a:t>强令他人违章冒险作业，因而发生重大伤亡事故或者造成其他严重后果的，处五年以下有期徒刑或者拘役；情节特别恶劣的，处五年以上有期徒刑。” </a:t>
            </a:r>
          </a:p>
        </p:txBody>
      </p:sp>
      <p:grpSp>
        <p:nvGrpSpPr>
          <p:cNvPr id="5" name="组合 2"/>
          <p:cNvGrpSpPr/>
          <p:nvPr/>
        </p:nvGrpSpPr>
        <p:grpSpPr bwMode="auto">
          <a:xfrm>
            <a:off x="544513" y="300038"/>
            <a:ext cx="71437" cy="881062"/>
            <a:chOff x="767408" y="315199"/>
            <a:chExt cx="72008" cy="1045333"/>
          </a:xfrm>
        </p:grpSpPr>
        <p:sp>
          <p:nvSpPr>
            <p:cNvPr id="6" name="矩形 5"/>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p:cNvPicPr>
          <p:nvPr/>
        </p:nvPicPr>
        <p:blipFill>
          <a:blip r:embed="rId2">
            <a:extLst>
              <a:ext uri="{28A0092B-C50C-407E-A947-70E740481C1C}">
                <a14:useLocalDpi xmlns:a14="http://schemas.microsoft.com/office/drawing/2010/main" val="0"/>
              </a:ext>
            </a:extLst>
          </a:blip>
          <a:srcRect t="12204" b="13089"/>
          <a:stretch>
            <a:fillRect/>
          </a:stretch>
        </p:blipFill>
        <p:spPr bwMode="auto">
          <a:xfrm>
            <a:off x="0" y="0"/>
            <a:ext cx="122888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0"/>
            <a:ext cx="12288838" cy="6858000"/>
          </a:xfrm>
          <a:prstGeom prst="rect">
            <a:avLst/>
          </a:prstGeom>
          <a:solidFill>
            <a:schemeClr val="tx1">
              <a:lumMod val="95000"/>
              <a:lumOff val="5000"/>
              <a:alpha val="82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zh-CN" altLang="en-US">
                <a:ea typeface="宋体" panose="02010600030101010101" pitchFamily="2" charset="-122"/>
              </a:rPr>
              <a:t>应急管理部副部长刘伟：安全生产人人都是主角，没有旁观者。</a:t>
            </a:r>
          </a:p>
          <a:p>
            <a:pPr eaLnBrk="1" hangingPunct="1">
              <a:defRPr/>
            </a:pPr>
            <a:endParaRPr lang="zh-CN" altLang="en-US">
              <a:ea typeface="宋体" panose="02010600030101010101" pitchFamily="2" charset="-122"/>
            </a:endParaRPr>
          </a:p>
        </p:txBody>
      </p:sp>
      <p:sp>
        <p:nvSpPr>
          <p:cNvPr id="5" name="直角三角形 4"/>
          <p:cNvSpPr/>
          <p:nvPr/>
        </p:nvSpPr>
        <p:spPr bwMode="auto">
          <a:xfrm>
            <a:off x="0" y="5072063"/>
            <a:ext cx="2520950" cy="1800225"/>
          </a:xfrm>
          <a:prstGeom prst="rtTriangle">
            <a:avLst/>
          </a:prstGeom>
          <a:solidFill>
            <a:schemeClr val="tx2">
              <a:lumMod val="75000"/>
              <a:alpha val="6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直角三角形 6"/>
          <p:cNvSpPr/>
          <p:nvPr/>
        </p:nvSpPr>
        <p:spPr bwMode="auto">
          <a:xfrm flipH="1" flipV="1">
            <a:off x="9767888" y="11113"/>
            <a:ext cx="2520950" cy="1800225"/>
          </a:xfrm>
          <a:prstGeom prst="rtTriangle">
            <a:avLst/>
          </a:prstGeom>
          <a:solidFill>
            <a:schemeClr val="tx2">
              <a:lumMod val="75000"/>
              <a:alpha val="6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344" name="文本框 5"/>
          <p:cNvSpPr txBox="1">
            <a:spLocks noChangeArrowheads="1"/>
          </p:cNvSpPr>
          <p:nvPr/>
        </p:nvSpPr>
        <p:spPr bwMode="auto">
          <a:xfrm>
            <a:off x="695960" y="44133"/>
            <a:ext cx="1223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8800">
                <a:solidFill>
                  <a:srgbClr val="FCFCFC"/>
                </a:solidFill>
                <a:latin typeface="黑体" panose="02010609060101010101" charset="-122"/>
                <a:ea typeface="黑体" panose="02010609060101010101" charset="-122"/>
              </a:rPr>
              <a:t>“</a:t>
            </a:r>
          </a:p>
        </p:txBody>
      </p:sp>
      <p:sp>
        <p:nvSpPr>
          <p:cNvPr id="14345" name="文本框 8"/>
          <p:cNvSpPr txBox="1">
            <a:spLocks noChangeArrowheads="1"/>
          </p:cNvSpPr>
          <p:nvPr/>
        </p:nvSpPr>
        <p:spPr bwMode="auto">
          <a:xfrm>
            <a:off x="10993120" y="5733098"/>
            <a:ext cx="1223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8800">
                <a:solidFill>
                  <a:srgbClr val="FCFCFC"/>
                </a:solidFill>
                <a:latin typeface="黑体" panose="02010609060101010101" charset="-122"/>
                <a:ea typeface="黑体" panose="02010609060101010101" charset="-122"/>
              </a:rPr>
              <a:t>”</a:t>
            </a:r>
          </a:p>
        </p:txBody>
      </p:sp>
      <p:sp>
        <p:nvSpPr>
          <p:cNvPr id="2" name="文本框 1"/>
          <p:cNvSpPr txBox="1"/>
          <p:nvPr/>
        </p:nvSpPr>
        <p:spPr>
          <a:xfrm>
            <a:off x="2279650" y="6093460"/>
            <a:ext cx="8412480" cy="460375"/>
          </a:xfrm>
          <a:prstGeom prst="rect">
            <a:avLst/>
          </a:prstGeom>
          <a:solidFill>
            <a:schemeClr val="bg1">
              <a:lumMod val="75000"/>
            </a:schemeClr>
          </a:solidFill>
        </p:spPr>
        <p:txBody>
          <a:bodyPr wrap="none" rtlCol="0">
            <a:spAutoFit/>
          </a:bodyPr>
          <a:lstStyle/>
          <a:p>
            <a:pPr algn="l"/>
            <a:r>
              <a:rPr lang="zh-CN" altLang="en-US" sz="2400" b="1">
                <a:solidFill>
                  <a:schemeClr val="tx1"/>
                </a:solidFill>
                <a:latin typeface="微软雅黑" panose="020B0503020204020204" pitchFamily="34" charset="-122"/>
                <a:ea typeface="微软雅黑" panose="020B0503020204020204" pitchFamily="34" charset="-122"/>
              </a:rPr>
              <a:t>应急管理部副部长刘伟：安全生产人人都是主角，没有旁观者</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410" name="矩形 2"/>
          <p:cNvSpPr>
            <a:spLocks noChangeArrowheads="1"/>
          </p:cNvSpPr>
          <p:nvPr/>
        </p:nvSpPr>
        <p:spPr bwMode="auto">
          <a:xfrm>
            <a:off x="0" y="0"/>
            <a:ext cx="12192000" cy="6858000"/>
          </a:xfrm>
          <a:prstGeom prst="rect">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4583" name="Freeform 65"/>
          <p:cNvSpPr/>
          <p:nvPr/>
        </p:nvSpPr>
        <p:spPr bwMode="auto">
          <a:xfrm>
            <a:off x="2711450" y="2276475"/>
            <a:ext cx="1001713" cy="1230313"/>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 name="T12" fmla="*/ 0 60000 65536"/>
              <a:gd name="T13" fmla="*/ 0 60000 65536"/>
              <a:gd name="T14" fmla="*/ 0 60000 65536"/>
              <a:gd name="T15" fmla="*/ 0 60000 65536"/>
              <a:gd name="T16" fmla="*/ 0 60000 65536"/>
              <a:gd name="T17" fmla="*/ 0 60000 65536"/>
              <a:gd name="T18" fmla="*/ 0 w 372"/>
              <a:gd name="T19" fmla="*/ 0 h 358"/>
              <a:gd name="T20" fmla="*/ 372 w 372"/>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A17B10"/>
              </a:gs>
              <a:gs pos="50000">
                <a:schemeClr val="accent2"/>
              </a:gs>
              <a:gs pos="100000">
                <a:srgbClr val="A17B10"/>
              </a:gs>
            </a:gsLst>
            <a:lin ang="5400000" scaled="1"/>
          </a:gradFill>
          <a:ln w="28575">
            <a:solidFill>
              <a:schemeClr val="bg2"/>
            </a:solidFill>
            <a:miter lim="800000"/>
          </a:ln>
          <a:effectLst>
            <a:outerShdw dist="35921" dir="2700000" algn="ctr" rotWithShape="0">
              <a:schemeClr val="bg2"/>
            </a:outerShdw>
          </a:effectLst>
        </p:spPr>
        <p:txBody>
          <a:bodyPr wrap="none" anchor="ctr"/>
          <a:lstStyle/>
          <a:p>
            <a:pPr algn="ctr" eaLnBrk="1" hangingPunct="1">
              <a:defRPr/>
            </a:pPr>
            <a:endParaRPr lang="zh-CN" altLang="en-US">
              <a:ea typeface="宋体" panose="02010600030101010101" pitchFamily="2" charset="-122"/>
            </a:endParaRPr>
          </a:p>
        </p:txBody>
      </p:sp>
      <p:sp>
        <p:nvSpPr>
          <p:cNvPr id="4" name="矩形 3"/>
          <p:cNvSpPr/>
          <p:nvPr/>
        </p:nvSpPr>
        <p:spPr bwMode="auto">
          <a:xfrm>
            <a:off x="0" y="549275"/>
            <a:ext cx="12192000" cy="575945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4585" name="Text Box 69"/>
          <p:cNvSpPr txBox="1">
            <a:spLocks noChangeArrowheads="1"/>
          </p:cNvSpPr>
          <p:nvPr/>
        </p:nvSpPr>
        <p:spPr bwMode="auto">
          <a:xfrm>
            <a:off x="1360488" y="333375"/>
            <a:ext cx="501650" cy="5384800"/>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zh-CN" sz="34400" dirty="0">
                <a:solidFill>
                  <a:schemeClr val="tx2">
                    <a:lumMod val="75000"/>
                  </a:schemeClr>
                </a:solidFill>
                <a:ea typeface="宋体" panose="02010600030101010101" pitchFamily="2" charset="-122"/>
              </a:rPr>
              <a:t>2</a:t>
            </a:r>
          </a:p>
        </p:txBody>
      </p:sp>
      <p:sp useBgFill="1">
        <p:nvSpPr>
          <p:cNvPr id="17415" name="平行四边形 7"/>
          <p:cNvSpPr>
            <a:spLocks noChangeArrowheads="1"/>
          </p:cNvSpPr>
          <p:nvPr/>
        </p:nvSpPr>
        <p:spPr bwMode="auto">
          <a:xfrm>
            <a:off x="407988" y="-50800"/>
            <a:ext cx="7559675" cy="6908800"/>
          </a:xfrm>
          <a:prstGeom prst="parallelogram">
            <a:avLst>
              <a:gd name="adj" fmla="val 5340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3" name="矩形 2"/>
          <p:cNvSpPr/>
          <p:nvPr/>
        </p:nvSpPr>
        <p:spPr>
          <a:xfrm>
            <a:off x="6240016" y="3183622"/>
            <a:ext cx="5724644" cy="646331"/>
          </a:xfrm>
          <a:prstGeom prst="rect">
            <a:avLst/>
          </a:prstGeom>
          <a:noFill/>
          <a:ln w="9525">
            <a:noFill/>
            <a:miter lim="800000"/>
          </a:ln>
          <a:effectLst/>
        </p:spPr>
        <p:txBody>
          <a:bodyPr>
            <a:spAutoFit/>
          </a:bodyPr>
          <a:lstStyle/>
          <a:p>
            <a:pPr eaLnBrk="1" hangingPunct="1">
              <a:spcBef>
                <a:spcPct val="50000"/>
              </a:spcBef>
            </a:pPr>
            <a:r>
              <a:rPr lang="zh-CN" altLang="en-US" sz="3600" b="1" dirty="0">
                <a:solidFill>
                  <a:schemeClr val="tx1">
                    <a:lumMod val="85000"/>
                    <a:lumOff val="15000"/>
                  </a:schemeClr>
                </a:solidFill>
                <a:latin typeface="华文中宋" panose="02010600040101010101" pitchFamily="2" charset="-122"/>
                <a:ea typeface="华文中宋" panose="02010600040101010101" pitchFamily="2" charset="-122"/>
              </a:rPr>
              <a:t>建立有效的安全生产责任制</a:t>
            </a:r>
          </a:p>
        </p:txBody>
      </p:sp>
      <p:sp>
        <p:nvSpPr>
          <p:cNvPr id="10" name="椭圆 9"/>
          <p:cNvSpPr/>
          <p:nvPr/>
        </p:nvSpPr>
        <p:spPr bwMode="auto">
          <a:xfrm>
            <a:off x="4187825" y="1667669"/>
            <a:ext cx="1735931" cy="1735931"/>
          </a:xfrm>
          <a:prstGeom prst="ellipse">
            <a:avLst/>
          </a:prstGeom>
          <a:solidFill>
            <a:srgbClr val="FCFCFC">
              <a:alpha val="81000"/>
            </a:srgbClr>
          </a:solidFill>
          <a:ln w="9525" cap="flat" cmpd="sng" algn="ctr">
            <a:noFill/>
            <a:prstDash val="solid"/>
            <a:round/>
            <a:headEnd type="none" w="med" len="med"/>
            <a:tailEnd type="none" w="med" len="med"/>
          </a:ln>
          <a:effectLst>
            <a:softEdge rad="152400"/>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2"/>
          <p:cNvGrpSpPr/>
          <p:nvPr/>
        </p:nvGrpSpPr>
        <p:grpSpPr bwMode="auto">
          <a:xfrm>
            <a:off x="544513" y="300038"/>
            <a:ext cx="71437" cy="881062"/>
            <a:chOff x="767408" y="315199"/>
            <a:chExt cx="72008" cy="1045333"/>
          </a:xfrm>
        </p:grpSpPr>
        <p:sp>
          <p:nvSpPr>
            <p:cNvPr id="66" name="矩形 65"/>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7" name="矩形 66"/>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8" name="矩形 67"/>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700294" y="447387"/>
            <a:ext cx="5109091"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安全生产责任制的制定原则</a:t>
            </a:r>
          </a:p>
        </p:txBody>
      </p:sp>
      <p:sp>
        <p:nvSpPr>
          <p:cNvPr id="4" name="平行四边形 3"/>
          <p:cNvSpPr/>
          <p:nvPr/>
        </p:nvSpPr>
        <p:spPr bwMode="auto">
          <a:xfrm>
            <a:off x="525198" y="3285595"/>
            <a:ext cx="3027364" cy="2663685"/>
          </a:xfrm>
          <a:prstGeom prst="parallelogram">
            <a:avLst>
              <a:gd name="adj" fmla="val 4803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2" name="平行四边形 71"/>
          <p:cNvSpPr/>
          <p:nvPr/>
        </p:nvSpPr>
        <p:spPr bwMode="auto">
          <a:xfrm>
            <a:off x="3732090" y="1742132"/>
            <a:ext cx="3027364" cy="2663685"/>
          </a:xfrm>
          <a:prstGeom prst="parallelogram">
            <a:avLst>
              <a:gd name="adj" fmla="val 4803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73" name="平行四边形 72"/>
          <p:cNvSpPr/>
          <p:nvPr/>
        </p:nvSpPr>
        <p:spPr bwMode="auto">
          <a:xfrm>
            <a:off x="5463450" y="3285594"/>
            <a:ext cx="3027364" cy="2663685"/>
          </a:xfrm>
          <a:prstGeom prst="parallelogram">
            <a:avLst>
              <a:gd name="adj" fmla="val 4803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74" name="平行四边形 73"/>
          <p:cNvSpPr/>
          <p:nvPr/>
        </p:nvSpPr>
        <p:spPr bwMode="auto">
          <a:xfrm>
            <a:off x="8670342" y="1742132"/>
            <a:ext cx="3027364" cy="2663685"/>
          </a:xfrm>
          <a:prstGeom prst="parallelogram">
            <a:avLst>
              <a:gd name="adj" fmla="val 4803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75" name="平行四边形 74"/>
          <p:cNvSpPr/>
          <p:nvPr/>
        </p:nvSpPr>
        <p:spPr bwMode="auto">
          <a:xfrm>
            <a:off x="1900444" y="3407904"/>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6" name="平行四边形 75"/>
          <p:cNvSpPr/>
          <p:nvPr/>
        </p:nvSpPr>
        <p:spPr bwMode="auto">
          <a:xfrm>
            <a:off x="4243775" y="3740275"/>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7" name="平行四边形 76"/>
          <p:cNvSpPr/>
          <p:nvPr/>
        </p:nvSpPr>
        <p:spPr bwMode="auto">
          <a:xfrm>
            <a:off x="6865234" y="3407903"/>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8" name="平行四边形 77"/>
          <p:cNvSpPr/>
          <p:nvPr/>
        </p:nvSpPr>
        <p:spPr bwMode="auto">
          <a:xfrm>
            <a:off x="9171475" y="3753291"/>
            <a:ext cx="1161059" cy="537805"/>
          </a:xfrm>
          <a:prstGeom prst="parallelogram">
            <a:avLst>
              <a:gd name="adj" fmla="val 48036"/>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 name="矩形 4"/>
          <p:cNvSpPr/>
          <p:nvPr/>
        </p:nvSpPr>
        <p:spPr>
          <a:xfrm>
            <a:off x="1199203" y="4581610"/>
            <a:ext cx="1348509" cy="922020"/>
          </a:xfrm>
          <a:prstGeom prst="rect">
            <a:avLst/>
          </a:prstGeom>
        </p:spPr>
        <p:txBody>
          <a:bodyPr wrap="square">
            <a:spAutoFit/>
          </a:bodyPr>
          <a:lstStyle/>
          <a:p>
            <a:pPr eaLnBrk="1" hangingPunct="1">
              <a:lnSpc>
                <a:spcPct val="150000"/>
              </a:lnSpc>
            </a:pPr>
            <a:r>
              <a:rPr lang="zh-CN" altLang="en-US" b="1" dirty="0">
                <a:solidFill>
                  <a:srgbClr val="FCFCFC"/>
                </a:solidFill>
                <a:latin typeface="微软雅黑" panose="020B0503020204020204" pitchFamily="34" charset="-122"/>
                <a:ea typeface="微软雅黑" panose="020B0503020204020204" pitchFamily="34" charset="-122"/>
              </a:rPr>
              <a:t>三管三必须原则</a:t>
            </a:r>
          </a:p>
        </p:txBody>
      </p:sp>
      <p:sp>
        <p:nvSpPr>
          <p:cNvPr id="6" name="矩形 5"/>
          <p:cNvSpPr/>
          <p:nvPr/>
        </p:nvSpPr>
        <p:spPr>
          <a:xfrm>
            <a:off x="4759414" y="2243399"/>
            <a:ext cx="1379795" cy="922020"/>
          </a:xfrm>
          <a:prstGeom prst="rect">
            <a:avLst/>
          </a:prstGeom>
        </p:spPr>
        <p:txBody>
          <a:bodyPr wrap="square">
            <a:spAutoFit/>
          </a:bodyPr>
          <a:lstStyle/>
          <a:p>
            <a:pPr eaLnBrk="1" hangingPunct="1">
              <a:lnSpc>
                <a:spcPct val="150000"/>
              </a:lnSpc>
            </a:pPr>
            <a:r>
              <a:rPr lang="zh-CN" altLang="en-US" b="1" dirty="0">
                <a:solidFill>
                  <a:srgbClr val="FCFCFC"/>
                </a:solidFill>
                <a:latin typeface="微软雅黑" panose="020B0503020204020204" pitchFamily="34" charset="-122"/>
                <a:ea typeface="微软雅黑" panose="020B0503020204020204" pitchFamily="34" charset="-122"/>
              </a:rPr>
              <a:t>谁主管，谁负责的原则</a:t>
            </a:r>
          </a:p>
        </p:txBody>
      </p:sp>
      <p:sp>
        <p:nvSpPr>
          <p:cNvPr id="7" name="矩形 6"/>
          <p:cNvSpPr/>
          <p:nvPr/>
        </p:nvSpPr>
        <p:spPr>
          <a:xfrm>
            <a:off x="6296484" y="4423895"/>
            <a:ext cx="1361296" cy="923330"/>
          </a:xfrm>
          <a:prstGeom prst="rect">
            <a:avLst/>
          </a:prstGeom>
        </p:spPr>
        <p:txBody>
          <a:bodyPr wrap="square">
            <a:spAutoFit/>
          </a:bodyPr>
          <a:lstStyle/>
          <a:p>
            <a:pPr eaLnBrk="1" hangingPunct="1">
              <a:lnSpc>
                <a:spcPct val="150000"/>
              </a:lnSpc>
            </a:pPr>
            <a:r>
              <a:rPr lang="zh-CN" altLang="en-US" b="1" dirty="0">
                <a:solidFill>
                  <a:srgbClr val="FCFCFC"/>
                </a:solidFill>
                <a:latin typeface="微软雅黑" panose="020B0503020204020204" pitchFamily="34" charset="-122"/>
                <a:ea typeface="微软雅黑" panose="020B0503020204020204" pitchFamily="34" charset="-122"/>
              </a:rPr>
              <a:t>“五同时”的原则。</a:t>
            </a:r>
          </a:p>
        </p:txBody>
      </p:sp>
      <p:sp>
        <p:nvSpPr>
          <p:cNvPr id="8" name="矩形 7"/>
          <p:cNvSpPr/>
          <p:nvPr/>
        </p:nvSpPr>
        <p:spPr>
          <a:xfrm>
            <a:off x="9680864" y="2294366"/>
            <a:ext cx="1389857" cy="923330"/>
          </a:xfrm>
          <a:prstGeom prst="rect">
            <a:avLst/>
          </a:prstGeom>
        </p:spPr>
        <p:txBody>
          <a:bodyPr wrap="square">
            <a:spAutoFit/>
          </a:bodyPr>
          <a:lstStyle/>
          <a:p>
            <a:pPr algn="just" eaLnBrk="1" hangingPunct="1">
              <a:lnSpc>
                <a:spcPct val="150000"/>
              </a:lnSpc>
            </a:pPr>
            <a:r>
              <a:rPr lang="zh-CN" altLang="en-US" b="1" dirty="0">
                <a:solidFill>
                  <a:srgbClr val="FCFCFC"/>
                </a:solidFill>
                <a:latin typeface="微软雅黑" panose="020B0503020204020204" pitchFamily="34" charset="-122"/>
                <a:ea typeface="微软雅黑" panose="020B0503020204020204" pitchFamily="34" charset="-122"/>
              </a:rPr>
              <a:t>谁在岗，谁负责的原则</a:t>
            </a:r>
          </a:p>
        </p:txBody>
      </p:sp>
      <p:sp>
        <p:nvSpPr>
          <p:cNvPr id="9" name="文本框 8"/>
          <p:cNvSpPr txBox="1"/>
          <p:nvPr/>
        </p:nvSpPr>
        <p:spPr>
          <a:xfrm>
            <a:off x="2259933" y="3445972"/>
            <a:ext cx="432048" cy="461665"/>
          </a:xfrm>
          <a:prstGeom prst="rect">
            <a:avLst/>
          </a:prstGeom>
          <a:noFill/>
        </p:spPr>
        <p:txBody>
          <a:bodyPr wrap="square" rtlCol="0">
            <a:spAutoFit/>
          </a:bodyPr>
          <a:lstStyle/>
          <a:p>
            <a:pPr algn="ctr"/>
            <a:r>
              <a:rPr lang="en-US" altLang="zh-CN" sz="2400" b="1" dirty="0">
                <a:solidFill>
                  <a:schemeClr val="tx1">
                    <a:lumMod val="85000"/>
                    <a:lumOff val="15000"/>
                  </a:schemeClr>
                </a:solidFill>
              </a:rPr>
              <a:t>1</a:t>
            </a:r>
            <a:endParaRPr lang="zh-CN" altLang="en-US" sz="2400" b="1" dirty="0">
              <a:solidFill>
                <a:schemeClr val="tx1">
                  <a:lumMod val="85000"/>
                  <a:lumOff val="15000"/>
                </a:schemeClr>
              </a:solidFill>
            </a:endParaRPr>
          </a:p>
        </p:txBody>
      </p:sp>
      <p:sp>
        <p:nvSpPr>
          <p:cNvPr id="84" name="文本框 83"/>
          <p:cNvSpPr txBox="1"/>
          <p:nvPr/>
        </p:nvSpPr>
        <p:spPr>
          <a:xfrm>
            <a:off x="4602627" y="3791360"/>
            <a:ext cx="432048" cy="461665"/>
          </a:xfrm>
          <a:prstGeom prst="rect">
            <a:avLst/>
          </a:prstGeom>
          <a:noFill/>
        </p:spPr>
        <p:txBody>
          <a:bodyPr wrap="square" rtlCol="0">
            <a:spAutoFit/>
          </a:bodyPr>
          <a:lstStyle/>
          <a:p>
            <a:pPr algn="ctr"/>
            <a:r>
              <a:rPr lang="en-US" altLang="zh-CN" sz="2400" b="1" dirty="0">
                <a:solidFill>
                  <a:schemeClr val="tx1">
                    <a:lumMod val="85000"/>
                    <a:lumOff val="15000"/>
                  </a:schemeClr>
                </a:solidFill>
              </a:rPr>
              <a:t>2</a:t>
            </a:r>
            <a:endParaRPr lang="zh-CN" altLang="en-US" sz="2400" b="1" dirty="0">
              <a:solidFill>
                <a:schemeClr val="tx1">
                  <a:lumMod val="85000"/>
                  <a:lumOff val="15000"/>
                </a:schemeClr>
              </a:solidFill>
            </a:endParaRPr>
          </a:p>
        </p:txBody>
      </p:sp>
      <p:sp>
        <p:nvSpPr>
          <p:cNvPr id="85" name="文本框 84"/>
          <p:cNvSpPr txBox="1"/>
          <p:nvPr/>
        </p:nvSpPr>
        <p:spPr>
          <a:xfrm>
            <a:off x="7233481" y="3445971"/>
            <a:ext cx="432048" cy="461665"/>
          </a:xfrm>
          <a:prstGeom prst="rect">
            <a:avLst/>
          </a:prstGeom>
          <a:noFill/>
        </p:spPr>
        <p:txBody>
          <a:bodyPr wrap="square" rtlCol="0">
            <a:spAutoFit/>
          </a:bodyPr>
          <a:lstStyle/>
          <a:p>
            <a:pPr algn="ctr"/>
            <a:r>
              <a:rPr lang="en-US" altLang="zh-CN" sz="2400" b="1" dirty="0">
                <a:solidFill>
                  <a:schemeClr val="tx1">
                    <a:lumMod val="85000"/>
                    <a:lumOff val="15000"/>
                  </a:schemeClr>
                </a:solidFill>
              </a:rPr>
              <a:t>3</a:t>
            </a:r>
            <a:endParaRPr lang="zh-CN" altLang="en-US" sz="2400" b="1" dirty="0">
              <a:solidFill>
                <a:schemeClr val="tx1">
                  <a:lumMod val="85000"/>
                  <a:lumOff val="15000"/>
                </a:schemeClr>
              </a:solidFill>
            </a:endParaRPr>
          </a:p>
        </p:txBody>
      </p:sp>
      <p:sp>
        <p:nvSpPr>
          <p:cNvPr id="86" name="文本框 85"/>
          <p:cNvSpPr txBox="1"/>
          <p:nvPr/>
        </p:nvSpPr>
        <p:spPr>
          <a:xfrm>
            <a:off x="9552384" y="3791360"/>
            <a:ext cx="432048" cy="461665"/>
          </a:xfrm>
          <a:prstGeom prst="rect">
            <a:avLst/>
          </a:prstGeom>
          <a:noFill/>
        </p:spPr>
        <p:txBody>
          <a:bodyPr wrap="square" rtlCol="0">
            <a:spAutoFit/>
          </a:bodyPr>
          <a:lstStyle/>
          <a:p>
            <a:pPr algn="ctr"/>
            <a:r>
              <a:rPr lang="en-US" altLang="zh-CN" sz="2400" b="1" dirty="0">
                <a:solidFill>
                  <a:schemeClr val="tx1">
                    <a:lumMod val="85000"/>
                    <a:lumOff val="15000"/>
                  </a:schemeClr>
                </a:solidFill>
              </a:rPr>
              <a:t>4</a:t>
            </a:r>
            <a:endParaRPr lang="zh-CN" altLang="en-US" sz="2400" b="1" dirty="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698877" y="447387"/>
            <a:ext cx="5109091"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安全生产责任制的具体要求</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 y="1628800"/>
            <a:ext cx="7851467" cy="5229200"/>
          </a:xfrm>
          <a:custGeom>
            <a:avLst/>
            <a:gdLst>
              <a:gd name="connsiteX0" fmla="*/ 0 w 7851467"/>
              <a:gd name="connsiteY0" fmla="*/ 0 h 5229200"/>
              <a:gd name="connsiteX1" fmla="*/ 3427584 w 7851467"/>
              <a:gd name="connsiteY1" fmla="*/ 0 h 5229200"/>
              <a:gd name="connsiteX2" fmla="*/ 4733429 w 7851467"/>
              <a:gd name="connsiteY2" fmla="*/ 5223384 h 5229200"/>
              <a:gd name="connsiteX3" fmla="*/ 7851467 w 7851467"/>
              <a:gd name="connsiteY3" fmla="*/ 5223384 h 5229200"/>
              <a:gd name="connsiteX4" fmla="*/ 7851467 w 7851467"/>
              <a:gd name="connsiteY4" fmla="*/ 5229200 h 5229200"/>
              <a:gd name="connsiteX5" fmla="*/ 0 w 7851467"/>
              <a:gd name="connsiteY5" fmla="*/ 5229200 h 52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1467" h="5229200">
                <a:moveTo>
                  <a:pt x="0" y="0"/>
                </a:moveTo>
                <a:lnTo>
                  <a:pt x="3427584" y="0"/>
                </a:lnTo>
                <a:lnTo>
                  <a:pt x="4733429" y="5223384"/>
                </a:lnTo>
                <a:lnTo>
                  <a:pt x="7851467" y="5223384"/>
                </a:lnTo>
                <a:lnTo>
                  <a:pt x="7851467" y="5229200"/>
                </a:lnTo>
                <a:lnTo>
                  <a:pt x="0" y="5229200"/>
                </a:lnTo>
                <a:close/>
              </a:path>
            </a:pathLst>
          </a:custGeom>
        </p:spPr>
      </p:pic>
      <p:sp>
        <p:nvSpPr>
          <p:cNvPr id="11" name="平行四边形 10"/>
          <p:cNvSpPr/>
          <p:nvPr/>
        </p:nvSpPr>
        <p:spPr bwMode="auto">
          <a:xfrm flipH="1">
            <a:off x="3143671" y="1587812"/>
            <a:ext cx="3966623" cy="5270188"/>
          </a:xfrm>
          <a:prstGeom prst="parallelogram">
            <a:avLst>
              <a:gd name="adj" fmla="val 3341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 name="矩形 8"/>
          <p:cNvSpPr/>
          <p:nvPr/>
        </p:nvSpPr>
        <p:spPr>
          <a:xfrm>
            <a:off x="6384032" y="1968699"/>
            <a:ext cx="4896544" cy="1338828"/>
          </a:xfrm>
          <a:prstGeom prst="rect">
            <a:avLst/>
          </a:prstGeom>
        </p:spPr>
        <p:txBody>
          <a:bodyPr wrap="square">
            <a:spAutoFit/>
          </a:bodyPr>
          <a:lstStyle/>
          <a:p>
            <a:pPr marL="0" indent="0" algn="just">
              <a:lnSpc>
                <a:spcPct val="150000"/>
              </a:lnSpc>
              <a:spcBef>
                <a:spcPts val="0"/>
              </a:spcBef>
              <a:buFontTx/>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要明确企业的各级领导、各职能管理部门、各级管理人员、各工作岗位的安全生产职责，做到“横向到边、纵向到底”。</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744072" y="3647426"/>
            <a:ext cx="5040560" cy="1338828"/>
          </a:xfrm>
          <a:prstGeom prst="rect">
            <a:avLst/>
          </a:prstGeom>
        </p:spPr>
        <p:txBody>
          <a:bodyPr wrap="square">
            <a:spAutoFit/>
          </a:bodyPr>
          <a:lstStyle/>
          <a:p>
            <a:pPr marL="0" indent="0" algn="just">
              <a:lnSpc>
                <a:spcPct val="150000"/>
              </a:lnSpc>
              <a:spcBef>
                <a:spcPts val="0"/>
              </a:spcBef>
              <a:buFontTx/>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建立安全生产管理组织体系要遵循“分线负责，系统管理；分级管理，下管一级；责权一致”的原则。</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7205966" y="5125755"/>
            <a:ext cx="4986034" cy="923330"/>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要把为实现安全生产应干的全部工作分配到有关的岗位的安全生产职责中，做到“人人有责”。</a:t>
            </a:r>
          </a:p>
        </p:txBody>
      </p:sp>
      <p:sp>
        <p:nvSpPr>
          <p:cNvPr id="16" name="椭圆 15"/>
          <p:cNvSpPr/>
          <p:nvPr/>
        </p:nvSpPr>
        <p:spPr bwMode="auto">
          <a:xfrm>
            <a:off x="5770715" y="2388146"/>
            <a:ext cx="499934" cy="499934"/>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9" name="椭圆 18"/>
          <p:cNvSpPr/>
          <p:nvPr/>
        </p:nvSpPr>
        <p:spPr bwMode="auto">
          <a:xfrm>
            <a:off x="6207997" y="4080907"/>
            <a:ext cx="499934" cy="499934"/>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0" name="椭圆 19"/>
          <p:cNvSpPr/>
          <p:nvPr/>
        </p:nvSpPr>
        <p:spPr bwMode="auto">
          <a:xfrm>
            <a:off x="6528048" y="5374932"/>
            <a:ext cx="499934" cy="499934"/>
          </a:xfrm>
          <a:prstGeom prst="ellipse">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7" name="文本框 16"/>
          <p:cNvSpPr txBox="1"/>
          <p:nvPr/>
        </p:nvSpPr>
        <p:spPr>
          <a:xfrm>
            <a:off x="5857633" y="2438058"/>
            <a:ext cx="326097" cy="400110"/>
          </a:xfrm>
          <a:prstGeom prst="rect">
            <a:avLst/>
          </a:prstGeom>
          <a:noFill/>
        </p:spPr>
        <p:txBody>
          <a:bodyPr wrap="square" rtlCol="0">
            <a:spAutoFit/>
          </a:bodyPr>
          <a:lstStyle/>
          <a:p>
            <a:pPr algn="ctr"/>
            <a:r>
              <a:rPr lang="en-US" altLang="zh-CN" sz="2000" b="1" dirty="0"/>
              <a:t>1</a:t>
            </a:r>
            <a:endParaRPr lang="zh-CN" altLang="en-US" sz="2000" b="1" dirty="0"/>
          </a:p>
        </p:txBody>
      </p:sp>
      <p:sp>
        <p:nvSpPr>
          <p:cNvPr id="22" name="文本框 21"/>
          <p:cNvSpPr txBox="1"/>
          <p:nvPr/>
        </p:nvSpPr>
        <p:spPr>
          <a:xfrm>
            <a:off x="6294915" y="4116785"/>
            <a:ext cx="326097" cy="400110"/>
          </a:xfrm>
          <a:prstGeom prst="rect">
            <a:avLst/>
          </a:prstGeom>
          <a:noFill/>
        </p:spPr>
        <p:txBody>
          <a:bodyPr wrap="square" rtlCol="0">
            <a:spAutoFit/>
          </a:bodyPr>
          <a:lstStyle/>
          <a:p>
            <a:pPr algn="ctr"/>
            <a:r>
              <a:rPr lang="en-US" altLang="zh-CN" sz="2000" b="1" dirty="0"/>
              <a:t>2</a:t>
            </a:r>
            <a:endParaRPr lang="zh-CN" altLang="en-US" sz="2000" b="1" dirty="0"/>
          </a:p>
        </p:txBody>
      </p:sp>
      <p:sp>
        <p:nvSpPr>
          <p:cNvPr id="23" name="文本框 22"/>
          <p:cNvSpPr txBox="1"/>
          <p:nvPr/>
        </p:nvSpPr>
        <p:spPr>
          <a:xfrm>
            <a:off x="6621012" y="5419006"/>
            <a:ext cx="326097" cy="400110"/>
          </a:xfrm>
          <a:prstGeom prst="rect">
            <a:avLst/>
          </a:prstGeom>
          <a:noFill/>
        </p:spPr>
        <p:txBody>
          <a:bodyPr wrap="square" rtlCol="0">
            <a:spAutoFit/>
          </a:bodyPr>
          <a:lstStyle/>
          <a:p>
            <a:pPr algn="ctr"/>
            <a:r>
              <a:rPr lang="en-US" altLang="zh-CN" sz="2000" b="1" dirty="0"/>
              <a:t>3</a:t>
            </a:r>
            <a:endParaRPr lang="zh-CN" altLang="en-US"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6556051" y="1032162"/>
            <a:ext cx="5663952" cy="4176464"/>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矩形 3"/>
          <p:cNvSpPr/>
          <p:nvPr/>
        </p:nvSpPr>
        <p:spPr bwMode="auto">
          <a:xfrm>
            <a:off x="0" y="2204864"/>
            <a:ext cx="5663952" cy="4176464"/>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4274" name="Rectangle 2"/>
          <p:cNvSpPr>
            <a:spLocks noGrp="1" noChangeArrowheads="1"/>
          </p:cNvSpPr>
          <p:nvPr>
            <p:ph type="title"/>
          </p:nvPr>
        </p:nvSpPr>
        <p:spPr bwMode="auto">
          <a:xfrm>
            <a:off x="695400" y="447387"/>
            <a:ext cx="3877985" cy="584775"/>
          </a:xfrm>
        </p:spPr>
        <p:txBody>
          <a:bodyPr wrap="none">
            <a:spAutoFit/>
          </a:body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建立安全生产责任制</a:t>
            </a:r>
          </a:p>
        </p:txBody>
      </p:sp>
      <p:grpSp>
        <p:nvGrpSpPr>
          <p:cNvPr id="5" name="组合 2"/>
          <p:cNvGrpSpPr/>
          <p:nvPr/>
        </p:nvGrpSpPr>
        <p:grpSpPr bwMode="auto">
          <a:xfrm>
            <a:off x="544513" y="300038"/>
            <a:ext cx="71437" cy="881062"/>
            <a:chOff x="767408" y="315199"/>
            <a:chExt cx="72008" cy="1045333"/>
          </a:xfrm>
        </p:grpSpPr>
        <p:sp>
          <p:nvSpPr>
            <p:cNvPr id="6" name="矩形 5"/>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rcRect l="30612" r="35716" b="429"/>
          <a:stretch>
            <a:fillRect/>
          </a:stretch>
        </p:blipFill>
        <p:spPr>
          <a:xfrm>
            <a:off x="4511824" y="1"/>
            <a:ext cx="3477063" cy="6857999"/>
          </a:xfrm>
          <a:custGeom>
            <a:avLst/>
            <a:gdLst>
              <a:gd name="connsiteX0" fmla="*/ 644671 w 2588887"/>
              <a:gd name="connsiteY0" fmla="*/ 0 h 5106201"/>
              <a:gd name="connsiteX1" fmla="*/ 2588887 w 2588887"/>
              <a:gd name="connsiteY1" fmla="*/ 0 h 5106201"/>
              <a:gd name="connsiteX2" fmla="*/ 1944216 w 2588887"/>
              <a:gd name="connsiteY2" fmla="*/ 5106201 h 5106201"/>
              <a:gd name="connsiteX3" fmla="*/ 0 w 2588887"/>
              <a:gd name="connsiteY3" fmla="*/ 5106201 h 5106201"/>
            </a:gdLst>
            <a:ahLst/>
            <a:cxnLst>
              <a:cxn ang="0">
                <a:pos x="connsiteX0" y="connsiteY0"/>
              </a:cxn>
              <a:cxn ang="0">
                <a:pos x="connsiteX1" y="connsiteY1"/>
              </a:cxn>
              <a:cxn ang="0">
                <a:pos x="connsiteX2" y="connsiteY2"/>
              </a:cxn>
              <a:cxn ang="0">
                <a:pos x="connsiteX3" y="connsiteY3"/>
              </a:cxn>
            </a:cxnLst>
            <a:rect l="l" t="t" r="r" b="b"/>
            <a:pathLst>
              <a:path w="2588887" h="5106201">
                <a:moveTo>
                  <a:pt x="644671" y="0"/>
                </a:moveTo>
                <a:lnTo>
                  <a:pt x="2588887" y="0"/>
                </a:lnTo>
                <a:lnTo>
                  <a:pt x="1944216" y="5106201"/>
                </a:lnTo>
                <a:lnTo>
                  <a:pt x="0" y="5106201"/>
                </a:lnTo>
                <a:close/>
              </a:path>
            </a:pathLst>
          </a:custGeom>
        </p:spPr>
      </p:pic>
      <p:sp>
        <p:nvSpPr>
          <p:cNvPr id="54275" name="Rectangle 3"/>
          <p:cNvSpPr>
            <a:spLocks noChangeArrowheads="1"/>
          </p:cNvSpPr>
          <p:nvPr/>
        </p:nvSpPr>
        <p:spPr bwMode="auto">
          <a:xfrm>
            <a:off x="5080804" y="3198167"/>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b="1" dirty="0">
                <a:solidFill>
                  <a:srgbClr val="FF0000"/>
                </a:solidFill>
                <a:latin typeface="微软雅黑" panose="020B0503020204020204" pitchFamily="34" charset="-122"/>
                <a:ea typeface="微软雅黑" panose="020B0503020204020204" pitchFamily="34" charset="-122"/>
              </a:rPr>
              <a:t>两个方面相结合</a:t>
            </a:r>
          </a:p>
        </p:txBody>
      </p:sp>
      <p:sp>
        <p:nvSpPr>
          <p:cNvPr id="9" name="矩形 8"/>
          <p:cNvSpPr/>
          <p:nvPr/>
        </p:nvSpPr>
        <p:spPr>
          <a:xfrm>
            <a:off x="163430" y="2336916"/>
            <a:ext cx="4636425" cy="757130"/>
          </a:xfrm>
          <a:prstGeom prst="rect">
            <a:avLst/>
          </a:prstGeom>
        </p:spPr>
        <p:txBody>
          <a:bodyPr wrap="square">
            <a:spAutoFit/>
          </a:bodyPr>
          <a:lstStyle/>
          <a:p>
            <a:pPr>
              <a:lnSpc>
                <a:spcPct val="120000"/>
              </a:lnSpc>
            </a:pPr>
            <a:r>
              <a:rPr lang="zh-CN" altLang="en-US" b="1" dirty="0">
                <a:solidFill>
                  <a:srgbClr val="FCFCFC"/>
                </a:solidFill>
                <a:latin typeface="微软雅黑" panose="020B0503020204020204" pitchFamily="34" charset="-122"/>
                <a:ea typeface="微软雅黑" panose="020B0503020204020204" pitchFamily="34" charset="-122"/>
              </a:rPr>
              <a:t>一、 以各层次各部门相应职能（分工）制定的安全生产责任制</a:t>
            </a:r>
            <a:endParaRPr lang="zh-CN" altLang="en-US" dirty="0">
              <a:solidFill>
                <a:srgbClr val="FCFCFC"/>
              </a:solidFill>
              <a:latin typeface="微软雅黑" panose="020B0503020204020204" pitchFamily="34" charset="-122"/>
              <a:ea typeface="微软雅黑" panose="020B0503020204020204" pitchFamily="34" charset="-122"/>
            </a:endParaRPr>
          </a:p>
        </p:txBody>
      </p:sp>
      <p:sp>
        <p:nvSpPr>
          <p:cNvPr id="10" name="矩形 9"/>
          <p:cNvSpPr/>
          <p:nvPr/>
        </p:nvSpPr>
        <p:spPr>
          <a:xfrm>
            <a:off x="128794" y="3237025"/>
            <a:ext cx="4671061" cy="2973122"/>
          </a:xfrm>
          <a:prstGeom prst="rect">
            <a:avLst/>
          </a:prstGeom>
        </p:spPr>
        <p:txBody>
          <a:bodyPr wrap="square">
            <a:spAutoFit/>
          </a:bodyPr>
          <a:lstStyle/>
          <a:p>
            <a:pPr algn="just">
              <a:lnSpc>
                <a:spcPct val="130000"/>
              </a:lnSpc>
            </a:pPr>
            <a:r>
              <a:rPr lang="zh-CN" altLang="en-US" dirty="0">
                <a:solidFill>
                  <a:srgbClr val="FCFCFC"/>
                </a:solidFill>
                <a:latin typeface="微软雅黑" panose="020B0503020204020204" pitchFamily="34" charset="-122"/>
                <a:ea typeface="微软雅黑" panose="020B0503020204020204" pitchFamily="34" charset="-122"/>
              </a:rPr>
              <a:t>用这种方法制订的安全生产责任制，与企业的现行组织结构能一一对应，各层次、各部门的安全生产责任明确、全面，且条理化，能够体现“分级管理，分线负责”的原则。可以避免遗漏重叠，也便于集中考核，但在实践中，遇到具体活动或问题时，由于对活动中的各方职责界定得不具体，时有发生相互推诿或谁都不管（遗漏）的现象。</a:t>
            </a:r>
          </a:p>
        </p:txBody>
      </p:sp>
      <p:sp>
        <p:nvSpPr>
          <p:cNvPr id="12" name="矩形 11"/>
          <p:cNvSpPr/>
          <p:nvPr/>
        </p:nvSpPr>
        <p:spPr>
          <a:xfrm>
            <a:off x="7843088" y="1270974"/>
            <a:ext cx="4083777" cy="757130"/>
          </a:xfrm>
          <a:prstGeom prst="rect">
            <a:avLst/>
          </a:prstGeom>
        </p:spPr>
        <p:txBody>
          <a:bodyPr wrap="square">
            <a:spAutoFit/>
          </a:bodyPr>
          <a:lstStyle/>
          <a:p>
            <a:pPr>
              <a:lnSpc>
                <a:spcPct val="120000"/>
              </a:lnSpc>
            </a:pPr>
            <a:r>
              <a:rPr lang="zh-CN" altLang="en-US" b="1" dirty="0">
                <a:solidFill>
                  <a:srgbClr val="FCFCFC"/>
                </a:solidFill>
                <a:latin typeface="微软雅黑" panose="020B0503020204020204" pitchFamily="34" charset="-122"/>
                <a:ea typeface="微软雅黑" panose="020B0503020204020204" pitchFamily="34" charset="-122"/>
              </a:rPr>
              <a:t>二．以生产经营活动，界定涉及相关部门或层次的安全生产的职责</a:t>
            </a:r>
          </a:p>
        </p:txBody>
      </p:sp>
      <p:sp>
        <p:nvSpPr>
          <p:cNvPr id="14" name="矩形 13"/>
          <p:cNvSpPr/>
          <p:nvPr/>
        </p:nvSpPr>
        <p:spPr>
          <a:xfrm>
            <a:off x="7821866" y="2266916"/>
            <a:ext cx="4105000" cy="2613023"/>
          </a:xfrm>
          <a:prstGeom prst="rect">
            <a:avLst/>
          </a:prstGeom>
        </p:spPr>
        <p:txBody>
          <a:bodyPr wrap="square">
            <a:spAutoFit/>
          </a:bodyPr>
          <a:lstStyle/>
          <a:p>
            <a:pPr algn="just">
              <a:lnSpc>
                <a:spcPct val="130000"/>
              </a:lnSpc>
            </a:pPr>
            <a:r>
              <a:rPr lang="zh-CN" altLang="en-US" dirty="0">
                <a:solidFill>
                  <a:srgbClr val="FCFCFC"/>
                </a:solidFill>
                <a:latin typeface="微软雅黑" panose="020B0503020204020204" pitchFamily="34" charset="-122"/>
                <a:ea typeface="微软雅黑" panose="020B0503020204020204" pitchFamily="34" charset="-122"/>
              </a:rPr>
              <a:t>在具体的安全事务中，各层次各部门，应该做什么，怎样做，做到什么程度，什么时间做，谁做，规定清楚，杜绝了相互推诿或遗漏， </a:t>
            </a:r>
          </a:p>
          <a:p>
            <a:pPr algn="just">
              <a:lnSpc>
                <a:spcPct val="130000"/>
              </a:lnSpc>
            </a:pPr>
            <a:r>
              <a:rPr lang="zh-CN" altLang="en-US" dirty="0">
                <a:solidFill>
                  <a:srgbClr val="FCFCFC"/>
                </a:solidFill>
                <a:latin typeface="微软雅黑" panose="020B0503020204020204" pitchFamily="34" charset="-122"/>
                <a:ea typeface="微软雅黑" panose="020B0503020204020204" pitchFamily="34" charset="-122"/>
              </a:rPr>
              <a:t>     </a:t>
            </a:r>
            <a:endParaRPr lang="en-US" altLang="zh-CN" dirty="0">
              <a:solidFill>
                <a:srgbClr val="FCFCFC"/>
              </a:solidFill>
              <a:latin typeface="微软雅黑" panose="020B0503020204020204" pitchFamily="34" charset="-122"/>
              <a:ea typeface="微软雅黑" panose="020B0503020204020204" pitchFamily="34" charset="-122"/>
            </a:endParaRPr>
          </a:p>
          <a:p>
            <a:pPr algn="just">
              <a:lnSpc>
                <a:spcPct val="130000"/>
              </a:lnSpc>
            </a:pPr>
            <a:r>
              <a:rPr lang="zh-CN" altLang="en-US" dirty="0">
                <a:solidFill>
                  <a:srgbClr val="FCFCFC"/>
                </a:solidFill>
                <a:latin typeface="微软雅黑" panose="020B0503020204020204" pitchFamily="34" charset="-122"/>
                <a:ea typeface="微软雅黑" panose="020B0503020204020204" pitchFamily="34" charset="-122"/>
              </a:rPr>
              <a:t>如危险化学品管理、相关方管理、劳保管理、建设项目等等</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95400" y="404664"/>
            <a:ext cx="5109091" cy="584775"/>
          </a:xfr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主要负责人法定安全职责：</a:t>
            </a:r>
          </a:p>
        </p:txBody>
      </p:sp>
      <p:sp>
        <p:nvSpPr>
          <p:cNvPr id="55299" name="Rectangle 3"/>
          <p:cNvSpPr>
            <a:spLocks noGrp="1" noChangeArrowheads="1"/>
          </p:cNvSpPr>
          <p:nvPr>
            <p:ph idx="1"/>
          </p:nvPr>
        </p:nvSpPr>
        <p:spPr bwMode="auto">
          <a:xfrm>
            <a:off x="766763" y="1988840"/>
            <a:ext cx="9654901" cy="3714750"/>
          </a:xfrm>
        </p:spPr>
        <p:txBody>
          <a:bodyPr wrap="square">
            <a:spAutoFit/>
          </a:bodyPr>
          <a:lstStyle/>
          <a:p>
            <a:pPr>
              <a:lnSpc>
                <a:spcPct val="130000"/>
              </a:lnSpc>
            </a:pPr>
            <a:r>
              <a:rPr lang="zh-CN" altLang="en-US" sz="1800" b="1" dirty="0">
                <a:latin typeface="微软雅黑" panose="020B0503020204020204" pitchFamily="34" charset="-122"/>
                <a:ea typeface="微软雅黑" panose="020B0503020204020204" pitchFamily="34" charset="-122"/>
                <a:sym typeface="+mn-ea"/>
              </a:rPr>
              <a:t>（一）建立健全并落实本单位全员安全生产责任制，加强安全生产标准化建设；</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（二）组织制定并实施本单位安全生产规章制度和操作规程；</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（三）组织制定并实施本单位安全生产教育和培训计划；</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（四）保证本单位安全生产投入的有效实施；</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（五）组织建立并落实安全风险分级管控和隐患排查治理双重预防工作机制，督促、检查本单位的安全生产工作，及时消除生产安全事故隐患；</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（六）组织制定并实施本单位的生产安全事故应急救援预案；</a:t>
            </a:r>
          </a:p>
          <a:p>
            <a:pPr>
              <a:lnSpc>
                <a:spcPct val="130000"/>
              </a:lnSpc>
            </a:pPr>
            <a:r>
              <a:rPr lang="zh-CN" altLang="en-US" sz="1800" b="1" dirty="0">
                <a:latin typeface="微软雅黑" panose="020B0503020204020204" pitchFamily="34" charset="-122"/>
                <a:ea typeface="微软雅黑" panose="020B0503020204020204" pitchFamily="34" charset="-122"/>
                <a:sym typeface="+mn-ea"/>
              </a:rPr>
              <a:t>（七）及时、如实报告生产安全事故。”</a:t>
            </a:r>
            <a:endParaRPr lang="zh-CN" altLang="en-US" sz="1800" b="1" dirty="0">
              <a:solidFill>
                <a:schemeClr val="tx1"/>
              </a:solidFill>
              <a:latin typeface="微软雅黑" panose="020B0503020204020204" pitchFamily="34" charset="-122"/>
              <a:ea typeface="微软雅黑" panose="020B0503020204020204" pitchFamily="34" charset="-122"/>
            </a:endParaRPr>
          </a:p>
          <a:p>
            <a:pPr>
              <a:lnSpc>
                <a:spcPct val="130000"/>
              </a:lnSpc>
            </a:pPr>
            <a:endPar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bwMode="auto">
          <a:xfrm>
            <a:off x="6816080" y="-8521"/>
            <a:ext cx="5375920" cy="6875041"/>
          </a:xfrm>
          <a:prstGeom prst="parallelogram">
            <a:avLst>
              <a:gd name="adj" fmla="val 48036"/>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56322" name="Rectangle 3"/>
          <p:cNvSpPr>
            <a:spLocks noChangeArrowheads="1"/>
          </p:cNvSpPr>
          <p:nvPr/>
        </p:nvSpPr>
        <p:spPr bwMode="auto">
          <a:xfrm>
            <a:off x="691907" y="467961"/>
            <a:ext cx="5929828"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领导班子其他负责人的安全责任</a:t>
            </a:r>
          </a:p>
        </p:txBody>
      </p:sp>
      <p:sp>
        <p:nvSpPr>
          <p:cNvPr id="56323" name="Rectangle 8"/>
          <p:cNvSpPr>
            <a:spLocks noChangeArrowheads="1"/>
          </p:cNvSpPr>
          <p:nvPr/>
        </p:nvSpPr>
        <p:spPr bwMode="auto">
          <a:xfrm>
            <a:off x="766763" y="2759586"/>
            <a:ext cx="6049317" cy="1338828"/>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相关规定：分管安全生产的负责人是安全生产直接责任人，对安全生产工作负直接领导责任；其他负责人在其分管工作中涉及安全生产内容的，承担相应的领导责任。</a:t>
            </a:r>
          </a:p>
        </p:txBody>
      </p:sp>
      <p:grpSp>
        <p:nvGrpSpPr>
          <p:cNvPr id="6" name="组合 2"/>
          <p:cNvGrpSpPr/>
          <p:nvPr/>
        </p:nvGrpSpPr>
        <p:grpSpPr bwMode="auto">
          <a:xfrm>
            <a:off x="544513" y="300038"/>
            <a:ext cx="71437" cy="881062"/>
            <a:chOff x="767408" y="315199"/>
            <a:chExt cx="72008" cy="1045333"/>
          </a:xfrm>
        </p:grpSpPr>
        <p:sp>
          <p:nvSpPr>
            <p:cNvPr id="7" name="矩形 6"/>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1725630"/>
            <a:ext cx="3649832" cy="51408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标题 1"/>
          <p:cNvSpPr>
            <a:spLocks noGrp="1"/>
          </p:cNvSpPr>
          <p:nvPr>
            <p:ph type="title" idx="4294967295"/>
          </p:nvPr>
        </p:nvSpPr>
        <p:spPr bwMode="auto">
          <a:xfrm>
            <a:off x="695400" y="463248"/>
            <a:ext cx="4698722" cy="584775"/>
          </a:xfrm>
          <a:prstGeom prst="rect">
            <a:avLst/>
          </a:prstGeo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分管领导的八项安全职责</a:t>
            </a:r>
          </a:p>
        </p:txBody>
      </p:sp>
      <p:grpSp>
        <p:nvGrpSpPr>
          <p:cNvPr id="4" name="组合 2"/>
          <p:cNvGrpSpPr/>
          <p:nvPr/>
        </p:nvGrpSpPr>
        <p:grpSpPr bwMode="auto">
          <a:xfrm>
            <a:off x="544513" y="300038"/>
            <a:ext cx="71437" cy="881062"/>
            <a:chOff x="767408" y="315199"/>
            <a:chExt cx="72008" cy="1045333"/>
          </a:xfrm>
        </p:grpSpPr>
        <p:sp>
          <p:nvSpPr>
            <p:cNvPr id="5" name="矩形 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矩形 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矩形 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766763" y="1628800"/>
            <a:ext cx="8929637" cy="553998"/>
          </a:xfrm>
          <a:prstGeom prst="rect">
            <a:avLst/>
          </a:prstGeom>
        </p:spPr>
        <p:txBody>
          <a:bodyPr wrap="square">
            <a:spAutoFit/>
          </a:bodyPr>
          <a:lstStyle/>
          <a:p>
            <a:pPr>
              <a:lnSpc>
                <a:spcPct val="150000"/>
              </a:lnSpc>
              <a:buFontTx/>
              <a:buNone/>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公司安全主管对公司的安全生产工作负直接领导责任，其主要职责是：</a:t>
            </a:r>
          </a:p>
        </p:txBody>
      </p:sp>
      <p:sp>
        <p:nvSpPr>
          <p:cNvPr id="3" name="六边形 2"/>
          <p:cNvSpPr/>
          <p:nvPr/>
        </p:nvSpPr>
        <p:spPr bwMode="auto">
          <a:xfrm rot="5400000">
            <a:off x="754017" y="2538520"/>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8" name="矩形 7"/>
          <p:cNvSpPr/>
          <p:nvPr/>
        </p:nvSpPr>
        <p:spPr>
          <a:xfrm>
            <a:off x="1415480" y="2505670"/>
            <a:ext cx="8424936" cy="507831"/>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制定公司安全生产规章制度、安全技术规程和安全技术措施计划，并组织实施。</a:t>
            </a:r>
          </a:p>
        </p:txBody>
      </p:sp>
      <p:sp>
        <p:nvSpPr>
          <p:cNvPr id="9" name="矩形 8"/>
          <p:cNvSpPr/>
          <p:nvPr/>
        </p:nvSpPr>
        <p:spPr>
          <a:xfrm>
            <a:off x="1415481" y="3316472"/>
            <a:ext cx="9577063" cy="1338828"/>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组织实施公司中长期、年度、特殊时期安全工作规划、目标及实施计划，监督检查各部门、各车间、部门安全职责履行和各项安全生产规章制度的执行情况，及时纠正安全生产工作中的失职和违章行为。</a:t>
            </a:r>
          </a:p>
        </p:txBody>
      </p:sp>
      <p:sp>
        <p:nvSpPr>
          <p:cNvPr id="10" name="矩形 9"/>
          <p:cNvSpPr/>
          <p:nvPr/>
        </p:nvSpPr>
        <p:spPr>
          <a:xfrm>
            <a:off x="1415480" y="4958271"/>
            <a:ext cx="9577064" cy="923330"/>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组织安全生产检查，落实事故隐患的整改，消除生产安全事故隐患。当现场发生危及员工生命安全的重大隐患和严重问题时，要立即组织采取停产、撤人、排除隐患等紧急处置措施</a:t>
            </a:r>
          </a:p>
        </p:txBody>
      </p:sp>
      <p:sp>
        <p:nvSpPr>
          <p:cNvPr id="13" name="六边形 12"/>
          <p:cNvSpPr/>
          <p:nvPr/>
        </p:nvSpPr>
        <p:spPr bwMode="auto">
          <a:xfrm rot="5400000">
            <a:off x="754017" y="3750438"/>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14" name="六边形 13"/>
          <p:cNvSpPr/>
          <p:nvPr/>
        </p:nvSpPr>
        <p:spPr bwMode="auto">
          <a:xfrm rot="5400000">
            <a:off x="754017" y="5184488"/>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11" name="文本框 10"/>
          <p:cNvSpPr txBox="1"/>
          <p:nvPr/>
        </p:nvSpPr>
        <p:spPr>
          <a:xfrm>
            <a:off x="810544" y="2543134"/>
            <a:ext cx="432048" cy="461665"/>
          </a:xfrm>
          <a:prstGeom prst="rect">
            <a:avLst/>
          </a:prstGeom>
          <a:noFill/>
        </p:spPr>
        <p:txBody>
          <a:bodyPr wrap="square" rtlCol="0">
            <a:spAutoFit/>
          </a:bodyPr>
          <a:lstStyle/>
          <a:p>
            <a:pPr algn="ctr"/>
            <a:r>
              <a:rPr lang="en-US" altLang="zh-CN" sz="2400" b="1" dirty="0">
                <a:solidFill>
                  <a:srgbClr val="FCFCFC"/>
                </a:solidFill>
              </a:rPr>
              <a:t>1</a:t>
            </a:r>
            <a:endParaRPr lang="zh-CN" altLang="en-US" sz="2400" b="1" dirty="0">
              <a:solidFill>
                <a:srgbClr val="FCFCFC"/>
              </a:solidFill>
            </a:endParaRPr>
          </a:p>
        </p:txBody>
      </p:sp>
      <p:sp>
        <p:nvSpPr>
          <p:cNvPr id="16" name="文本框 15"/>
          <p:cNvSpPr txBox="1"/>
          <p:nvPr/>
        </p:nvSpPr>
        <p:spPr>
          <a:xfrm>
            <a:off x="810544" y="3755052"/>
            <a:ext cx="432048" cy="461665"/>
          </a:xfrm>
          <a:prstGeom prst="rect">
            <a:avLst/>
          </a:prstGeom>
          <a:noFill/>
        </p:spPr>
        <p:txBody>
          <a:bodyPr wrap="square" rtlCol="0">
            <a:spAutoFit/>
          </a:bodyPr>
          <a:lstStyle/>
          <a:p>
            <a:pPr algn="ctr"/>
            <a:r>
              <a:rPr lang="en-US" altLang="zh-CN" sz="2400" b="1" dirty="0">
                <a:solidFill>
                  <a:srgbClr val="FCFCFC"/>
                </a:solidFill>
              </a:rPr>
              <a:t>2</a:t>
            </a:r>
            <a:endParaRPr lang="zh-CN" altLang="en-US" sz="2400" b="1" dirty="0">
              <a:solidFill>
                <a:srgbClr val="FCFCFC"/>
              </a:solidFill>
            </a:endParaRPr>
          </a:p>
        </p:txBody>
      </p:sp>
      <p:sp>
        <p:nvSpPr>
          <p:cNvPr id="17" name="文本框 16"/>
          <p:cNvSpPr txBox="1"/>
          <p:nvPr/>
        </p:nvSpPr>
        <p:spPr>
          <a:xfrm>
            <a:off x="803253" y="5189102"/>
            <a:ext cx="432048" cy="461665"/>
          </a:xfrm>
          <a:prstGeom prst="rect">
            <a:avLst/>
          </a:prstGeom>
          <a:noFill/>
        </p:spPr>
        <p:txBody>
          <a:bodyPr wrap="square" rtlCol="0">
            <a:spAutoFit/>
          </a:bodyPr>
          <a:lstStyle/>
          <a:p>
            <a:pPr algn="ctr"/>
            <a:r>
              <a:rPr lang="en-US" altLang="zh-CN" sz="2400" b="1" dirty="0">
                <a:solidFill>
                  <a:srgbClr val="FCFCFC"/>
                </a:solidFill>
              </a:rPr>
              <a:t>3</a:t>
            </a:r>
            <a:endParaRPr lang="zh-CN" altLang="en-US" sz="2400" b="1" dirty="0">
              <a:solidFill>
                <a:srgbClr val="FCFCF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500" fill="hold"/>
                                        <p:tgtEl>
                                          <p:spTgt spid="99330"/>
                                        </p:tgtEl>
                                        <p:attrNameLst>
                                          <p:attrName>ppt_x</p:attrName>
                                        </p:attrNameLst>
                                      </p:cBhvr>
                                      <p:tavLst>
                                        <p:tav tm="0">
                                          <p:val>
                                            <p:strVal val="#ppt_x-.2"/>
                                          </p:val>
                                        </p:tav>
                                        <p:tav tm="100000">
                                          <p:val>
                                            <p:strVal val="#ppt_x"/>
                                          </p:val>
                                        </p:tav>
                                      </p:tavLst>
                                    </p:anim>
                                    <p:anim calcmode="lin" valueType="num">
                                      <p:cBhvr>
                                        <p:cTn id="8" dur="500" fill="hold"/>
                                        <p:tgtEl>
                                          <p:spTgt spid="99330"/>
                                        </p:tgtEl>
                                        <p:attrNameLst>
                                          <p:attrName>ppt_y</p:attrName>
                                        </p:attrNameLst>
                                      </p:cBhvr>
                                      <p:tavLst>
                                        <p:tav tm="0">
                                          <p:val>
                                            <p:strVal val="#ppt_y"/>
                                          </p:val>
                                        </p:tav>
                                        <p:tav tm="100000">
                                          <p:val>
                                            <p:strVal val="#ppt_y"/>
                                          </p:val>
                                        </p:tav>
                                      </p:tavLst>
                                    </p:anim>
                                    <p:animEffect transition="in" filter="wipe(right)" prLst="gradientSize: 0.1">
                                      <p:cBhvr>
                                        <p:cTn id="9"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bwMode="auto">
          <a:xfrm rot="5400000">
            <a:off x="754017" y="2170528"/>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14" name="文本框 13"/>
          <p:cNvSpPr txBox="1"/>
          <p:nvPr/>
        </p:nvSpPr>
        <p:spPr>
          <a:xfrm>
            <a:off x="802160" y="2157760"/>
            <a:ext cx="432048" cy="461665"/>
          </a:xfrm>
          <a:prstGeom prst="rect">
            <a:avLst/>
          </a:prstGeom>
          <a:noFill/>
        </p:spPr>
        <p:txBody>
          <a:bodyPr wrap="square" rtlCol="0">
            <a:spAutoFit/>
          </a:bodyPr>
          <a:lstStyle/>
          <a:p>
            <a:pPr algn="ctr"/>
            <a:r>
              <a:rPr lang="en-US" altLang="zh-CN" sz="2400" b="1" dirty="0">
                <a:solidFill>
                  <a:srgbClr val="FCFCFC"/>
                </a:solidFill>
              </a:rPr>
              <a:t>4</a:t>
            </a:r>
            <a:endParaRPr lang="zh-CN" altLang="en-US" sz="2400" b="1" dirty="0">
              <a:solidFill>
                <a:srgbClr val="FCFCFC"/>
              </a:solidFill>
            </a:endParaRPr>
          </a:p>
        </p:txBody>
      </p:sp>
      <p:sp>
        <p:nvSpPr>
          <p:cNvPr id="2" name="矩形 1"/>
          <p:cNvSpPr/>
          <p:nvPr/>
        </p:nvSpPr>
        <p:spPr>
          <a:xfrm>
            <a:off x="1415480" y="2221309"/>
            <a:ext cx="9721080"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定期组织召开公司安全生产工作会议，分析安全生产动态，及时解决安全生产中存在的问题。</a:t>
            </a:r>
          </a:p>
        </p:txBody>
      </p:sp>
      <p:sp>
        <p:nvSpPr>
          <p:cNvPr id="16" name="六边形 15"/>
          <p:cNvSpPr/>
          <p:nvPr/>
        </p:nvSpPr>
        <p:spPr bwMode="auto">
          <a:xfrm rot="5400000">
            <a:off x="754017" y="2903169"/>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17" name="文本框 16"/>
          <p:cNvSpPr txBox="1"/>
          <p:nvPr/>
        </p:nvSpPr>
        <p:spPr>
          <a:xfrm>
            <a:off x="802160" y="2913489"/>
            <a:ext cx="432048" cy="461665"/>
          </a:xfrm>
          <a:prstGeom prst="rect">
            <a:avLst/>
          </a:prstGeom>
          <a:noFill/>
        </p:spPr>
        <p:txBody>
          <a:bodyPr wrap="square" rtlCol="0">
            <a:spAutoFit/>
          </a:bodyPr>
          <a:lstStyle/>
          <a:p>
            <a:pPr algn="ctr"/>
            <a:r>
              <a:rPr lang="en-US" altLang="zh-CN" sz="2400" b="1" dirty="0">
                <a:solidFill>
                  <a:srgbClr val="FCFCFC"/>
                </a:solidFill>
              </a:rPr>
              <a:t>5</a:t>
            </a:r>
            <a:endParaRPr lang="zh-CN" altLang="en-US" sz="2400" b="1" dirty="0">
              <a:solidFill>
                <a:srgbClr val="FCFCFC"/>
              </a:solidFill>
            </a:endParaRPr>
          </a:p>
        </p:txBody>
      </p:sp>
      <p:sp>
        <p:nvSpPr>
          <p:cNvPr id="3" name="矩形 2"/>
          <p:cNvSpPr/>
          <p:nvPr/>
        </p:nvSpPr>
        <p:spPr>
          <a:xfrm>
            <a:off x="1415480" y="2953950"/>
            <a:ext cx="7056784"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组织开展安全生产竞赛活动，总结推广安全生产工作的先进经验。</a:t>
            </a:r>
          </a:p>
        </p:txBody>
      </p:sp>
      <p:sp>
        <p:nvSpPr>
          <p:cNvPr id="15" name="矩形 14"/>
          <p:cNvSpPr/>
          <p:nvPr/>
        </p:nvSpPr>
        <p:spPr>
          <a:xfrm>
            <a:off x="1415480" y="3686963"/>
            <a:ext cx="5298245"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负责组织对安全事故的调查、分析、处理及报告。</a:t>
            </a:r>
          </a:p>
        </p:txBody>
      </p:sp>
      <p:sp>
        <p:nvSpPr>
          <p:cNvPr id="18" name="矩形 17"/>
          <p:cNvSpPr/>
          <p:nvPr/>
        </p:nvSpPr>
        <p:spPr>
          <a:xfrm>
            <a:off x="1415480" y="4379607"/>
            <a:ext cx="7488832"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法律法规和行政规定等要求，并组织评审。负责收集有关安全生产</a:t>
            </a:r>
          </a:p>
        </p:txBody>
      </p:sp>
      <p:sp>
        <p:nvSpPr>
          <p:cNvPr id="19" name="矩形 18"/>
          <p:cNvSpPr/>
          <p:nvPr/>
        </p:nvSpPr>
        <p:spPr>
          <a:xfrm>
            <a:off x="1415480" y="5112248"/>
            <a:ext cx="3206327"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组织危险源的辨识与风险评价</a:t>
            </a:r>
          </a:p>
        </p:txBody>
      </p:sp>
      <p:sp>
        <p:nvSpPr>
          <p:cNvPr id="22" name="六边形 21"/>
          <p:cNvSpPr/>
          <p:nvPr/>
        </p:nvSpPr>
        <p:spPr bwMode="auto">
          <a:xfrm rot="5400000">
            <a:off x="758306" y="5009595"/>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23" name="文本框 22"/>
          <p:cNvSpPr txBox="1"/>
          <p:nvPr/>
        </p:nvSpPr>
        <p:spPr>
          <a:xfrm>
            <a:off x="806449" y="5019915"/>
            <a:ext cx="432048" cy="461665"/>
          </a:xfrm>
          <a:prstGeom prst="rect">
            <a:avLst/>
          </a:prstGeom>
          <a:noFill/>
        </p:spPr>
        <p:txBody>
          <a:bodyPr wrap="square" rtlCol="0">
            <a:spAutoFit/>
          </a:bodyPr>
          <a:lstStyle/>
          <a:p>
            <a:pPr algn="ctr"/>
            <a:r>
              <a:rPr lang="en-US" altLang="zh-CN" sz="2400" b="1" dirty="0">
                <a:solidFill>
                  <a:srgbClr val="FCFCFC"/>
                </a:solidFill>
              </a:rPr>
              <a:t>6</a:t>
            </a:r>
            <a:endParaRPr lang="zh-CN" altLang="en-US" sz="2400" b="1" dirty="0">
              <a:solidFill>
                <a:srgbClr val="FCFCFC"/>
              </a:solidFill>
            </a:endParaRPr>
          </a:p>
        </p:txBody>
      </p:sp>
      <p:sp>
        <p:nvSpPr>
          <p:cNvPr id="24" name="六边形 23"/>
          <p:cNvSpPr/>
          <p:nvPr/>
        </p:nvSpPr>
        <p:spPr bwMode="auto">
          <a:xfrm rot="5400000">
            <a:off x="764488" y="4293287"/>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25" name="六边形 24"/>
          <p:cNvSpPr/>
          <p:nvPr/>
        </p:nvSpPr>
        <p:spPr bwMode="auto">
          <a:xfrm rot="5400000">
            <a:off x="764488" y="3608517"/>
            <a:ext cx="546239" cy="470895"/>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algn="ctr" eaLnBrk="1" hangingPunct="1"/>
            <a:endParaRPr lang="zh-CN" altLang="en-US"/>
          </a:p>
        </p:txBody>
      </p:sp>
      <p:sp>
        <p:nvSpPr>
          <p:cNvPr id="26" name="文本框 25"/>
          <p:cNvSpPr txBox="1"/>
          <p:nvPr/>
        </p:nvSpPr>
        <p:spPr>
          <a:xfrm>
            <a:off x="815033" y="4285339"/>
            <a:ext cx="432048" cy="461665"/>
          </a:xfrm>
          <a:prstGeom prst="rect">
            <a:avLst/>
          </a:prstGeom>
          <a:noFill/>
        </p:spPr>
        <p:txBody>
          <a:bodyPr wrap="square" rtlCol="0">
            <a:spAutoFit/>
          </a:bodyPr>
          <a:lstStyle/>
          <a:p>
            <a:pPr algn="ctr"/>
            <a:r>
              <a:rPr lang="en-US" altLang="zh-CN" sz="2400" b="1" dirty="0">
                <a:solidFill>
                  <a:srgbClr val="FCFCFC"/>
                </a:solidFill>
              </a:rPr>
              <a:t>7</a:t>
            </a:r>
            <a:endParaRPr lang="zh-CN" altLang="en-US" sz="2400" b="1" dirty="0">
              <a:solidFill>
                <a:srgbClr val="FCFCFC"/>
              </a:solidFill>
            </a:endParaRPr>
          </a:p>
        </p:txBody>
      </p:sp>
      <p:sp>
        <p:nvSpPr>
          <p:cNvPr id="27" name="文本框 26"/>
          <p:cNvSpPr txBox="1"/>
          <p:nvPr/>
        </p:nvSpPr>
        <p:spPr>
          <a:xfrm>
            <a:off x="815033" y="3597363"/>
            <a:ext cx="432048" cy="461665"/>
          </a:xfrm>
          <a:prstGeom prst="rect">
            <a:avLst/>
          </a:prstGeom>
          <a:noFill/>
        </p:spPr>
        <p:txBody>
          <a:bodyPr wrap="square" rtlCol="0">
            <a:spAutoFit/>
          </a:bodyPr>
          <a:lstStyle/>
          <a:p>
            <a:pPr algn="ctr"/>
            <a:r>
              <a:rPr lang="en-US" altLang="zh-CN" sz="2400" b="1" dirty="0">
                <a:solidFill>
                  <a:srgbClr val="FCFCFC"/>
                </a:solidFill>
              </a:rPr>
              <a:t>8</a:t>
            </a:r>
            <a:endParaRPr lang="zh-CN" altLang="en-US" sz="2400" b="1" dirty="0">
              <a:solidFill>
                <a:srgbClr val="FCFCFC"/>
              </a:solidFill>
            </a:endParaRPr>
          </a:p>
        </p:txBody>
      </p:sp>
      <p:sp>
        <p:nvSpPr>
          <p:cNvPr id="28" name="标题 1"/>
          <p:cNvSpPr txBox="1"/>
          <p:nvPr/>
        </p:nvSpPr>
        <p:spPr bwMode="auto">
          <a:xfrm>
            <a:off x="695400" y="463248"/>
            <a:ext cx="4698722" cy="584775"/>
          </a:xfrm>
          <a:prstGeom prst="rect">
            <a:avLst/>
          </a:prstGeom>
        </p:spPr>
        <p:txBody>
          <a:bodyPr wrap="none">
            <a:spAutoFit/>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eaLnBrk="1" hangingPunct="1"/>
            <a:r>
              <a:rPr lang="zh-CN" altLang="en-US" sz="3200" kern="1200">
                <a:solidFill>
                  <a:schemeClr val="tx1">
                    <a:lumMod val="85000"/>
                    <a:lumOff val="15000"/>
                  </a:schemeClr>
                </a:solidFill>
                <a:latin typeface="华文中宋" panose="02010600040101010101" pitchFamily="2" charset="-122"/>
                <a:ea typeface="华文中宋" panose="02010600040101010101" pitchFamily="2" charset="-122"/>
                <a:cs typeface="+mn-cs"/>
              </a:rPr>
              <a:t>分管领导的八项安全职责</a:t>
            </a:r>
            <a:endPar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endParaRPr>
          </a:p>
        </p:txBody>
      </p:sp>
      <p:grpSp>
        <p:nvGrpSpPr>
          <p:cNvPr id="29" name="组合 2"/>
          <p:cNvGrpSpPr/>
          <p:nvPr/>
        </p:nvGrpSpPr>
        <p:grpSpPr bwMode="auto">
          <a:xfrm>
            <a:off x="544513" y="300038"/>
            <a:ext cx="71437" cy="881062"/>
            <a:chOff x="767408" y="315199"/>
            <a:chExt cx="72008" cy="1045333"/>
          </a:xfrm>
        </p:grpSpPr>
        <p:sp>
          <p:nvSpPr>
            <p:cNvPr id="30" name="矩形 29"/>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1" name="矩形 30"/>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2" name="矩形 31"/>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713848" y="421770"/>
            <a:ext cx="4698722" cy="584775"/>
          </a:xfr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管理人员法定安全职责：</a:t>
            </a:r>
          </a:p>
        </p:txBody>
      </p:sp>
      <p:sp>
        <p:nvSpPr>
          <p:cNvPr id="2" name="矩形 1"/>
          <p:cNvSpPr/>
          <p:nvPr/>
        </p:nvSpPr>
        <p:spPr>
          <a:xfrm>
            <a:off x="771178" y="1556792"/>
            <a:ext cx="10220672" cy="1014730"/>
          </a:xfrm>
          <a:prstGeom prst="rect">
            <a:avLst/>
          </a:prstGeom>
        </p:spPr>
        <p:txBody>
          <a:bodyPr wrap="square">
            <a:spAutoFit/>
          </a:bodyPr>
          <a:lstStyle/>
          <a:p>
            <a:pPr>
              <a:lnSpc>
                <a:spcPct val="150000"/>
              </a:lnSpc>
            </a:pP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安全生产法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第二十五条 生产经营单位的安全生产管理机构以及安全生产管理人员履行下列职责：</a:t>
            </a:r>
          </a:p>
        </p:txBody>
      </p:sp>
      <p:sp>
        <p:nvSpPr>
          <p:cNvPr id="3" name="平行四边形 2"/>
          <p:cNvSpPr/>
          <p:nvPr/>
        </p:nvSpPr>
        <p:spPr bwMode="auto">
          <a:xfrm>
            <a:off x="912937" y="2780928"/>
            <a:ext cx="10439647" cy="3698507"/>
          </a:xfrm>
          <a:prstGeom prst="parallelogram">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椭圆 7"/>
          <p:cNvSpPr/>
          <p:nvPr/>
        </p:nvSpPr>
        <p:spPr bwMode="auto">
          <a:xfrm>
            <a:off x="1574062" y="2828469"/>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椭圆 10"/>
          <p:cNvSpPr/>
          <p:nvPr/>
        </p:nvSpPr>
        <p:spPr bwMode="auto">
          <a:xfrm>
            <a:off x="1409216" y="3354945"/>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2" name="椭圆 11"/>
          <p:cNvSpPr/>
          <p:nvPr/>
        </p:nvSpPr>
        <p:spPr bwMode="auto">
          <a:xfrm>
            <a:off x="1272724" y="3881421"/>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椭圆 12"/>
          <p:cNvSpPr/>
          <p:nvPr/>
        </p:nvSpPr>
        <p:spPr bwMode="auto">
          <a:xfrm>
            <a:off x="1112392" y="4407897"/>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4" name="椭圆 13"/>
          <p:cNvSpPr/>
          <p:nvPr/>
        </p:nvSpPr>
        <p:spPr bwMode="auto">
          <a:xfrm>
            <a:off x="983878" y="4934373"/>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5" name="椭圆 14"/>
          <p:cNvSpPr/>
          <p:nvPr/>
        </p:nvSpPr>
        <p:spPr bwMode="auto">
          <a:xfrm>
            <a:off x="861333" y="5460849"/>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6" name="椭圆 15"/>
          <p:cNvSpPr/>
          <p:nvPr/>
        </p:nvSpPr>
        <p:spPr bwMode="auto">
          <a:xfrm>
            <a:off x="725483" y="5987324"/>
            <a:ext cx="445354" cy="445354"/>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 name="矩形 8"/>
          <p:cNvSpPr/>
          <p:nvPr/>
        </p:nvSpPr>
        <p:spPr>
          <a:xfrm>
            <a:off x="2099620" y="2904491"/>
            <a:ext cx="9143477" cy="369332"/>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组织或者参与拟订本单位安全生产规章制度、操作规程和生产安全事故应急救援预案</a:t>
            </a:r>
          </a:p>
        </p:txBody>
      </p:sp>
      <p:sp>
        <p:nvSpPr>
          <p:cNvPr id="10" name="矩形 9"/>
          <p:cNvSpPr/>
          <p:nvPr/>
        </p:nvSpPr>
        <p:spPr>
          <a:xfrm>
            <a:off x="1906174" y="3404533"/>
            <a:ext cx="8284073" cy="369332"/>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组织或者参与本单位安全生产教育和培训，如实记录安全生产教育和培训情况</a:t>
            </a:r>
            <a:r>
              <a:rPr lang="en-US" altLang="zh-CN" b="1" dirty="0">
                <a:solidFill>
                  <a:srgbClr val="FCFCFC"/>
                </a:solidFill>
                <a:latin typeface="微软雅黑" panose="020B0503020204020204" pitchFamily="34" charset="-122"/>
                <a:ea typeface="微软雅黑" panose="020B0503020204020204" pitchFamily="34" charset="-122"/>
              </a:rPr>
              <a:t>;</a:t>
            </a:r>
          </a:p>
        </p:txBody>
      </p:sp>
      <p:sp>
        <p:nvSpPr>
          <p:cNvPr id="17" name="矩形 16"/>
          <p:cNvSpPr/>
          <p:nvPr/>
        </p:nvSpPr>
        <p:spPr>
          <a:xfrm>
            <a:off x="1756410" y="3956685"/>
            <a:ext cx="8602980" cy="368300"/>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组织开展危险源辨识和评估，督促落实本单位重大危险源的安全管理措施</a:t>
            </a:r>
            <a:r>
              <a:rPr lang="en-US" altLang="zh-CN" b="1" dirty="0">
                <a:solidFill>
                  <a:srgbClr val="FCFCFC"/>
                </a:solidFill>
                <a:latin typeface="微软雅黑" panose="020B0503020204020204" pitchFamily="34" charset="-122"/>
                <a:ea typeface="微软雅黑" panose="020B0503020204020204" pitchFamily="34" charset="-122"/>
              </a:rPr>
              <a:t>;</a:t>
            </a:r>
          </a:p>
        </p:txBody>
      </p:sp>
      <p:sp>
        <p:nvSpPr>
          <p:cNvPr id="18" name="矩形 17"/>
          <p:cNvSpPr/>
          <p:nvPr/>
        </p:nvSpPr>
        <p:spPr>
          <a:xfrm>
            <a:off x="1651985" y="4479837"/>
            <a:ext cx="3788217" cy="369332"/>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组织或者参与本单位应急救援演练</a:t>
            </a:r>
            <a:r>
              <a:rPr lang="en-US" altLang="zh-CN" b="1" dirty="0">
                <a:solidFill>
                  <a:srgbClr val="FCFCFC"/>
                </a:solidFill>
                <a:latin typeface="微软雅黑" panose="020B0503020204020204" pitchFamily="34" charset="-122"/>
                <a:ea typeface="微软雅黑" panose="020B0503020204020204" pitchFamily="34" charset="-122"/>
              </a:rPr>
              <a:t>;</a:t>
            </a:r>
            <a:endParaRPr lang="zh-CN" altLang="en-US" b="1" dirty="0">
              <a:solidFill>
                <a:srgbClr val="FCFCFC"/>
              </a:solidFill>
              <a:latin typeface="微软雅黑" panose="020B0503020204020204" pitchFamily="34" charset="-122"/>
              <a:ea typeface="微软雅黑" panose="020B0503020204020204" pitchFamily="34" charset="-122"/>
            </a:endParaRPr>
          </a:p>
        </p:txBody>
      </p:sp>
      <p:sp>
        <p:nvSpPr>
          <p:cNvPr id="19" name="矩形 18"/>
          <p:cNvSpPr/>
          <p:nvPr/>
        </p:nvSpPr>
        <p:spPr>
          <a:xfrm>
            <a:off x="1480835" y="5017970"/>
            <a:ext cx="9258899" cy="369332"/>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检查本单位的安全生产状况，及时排查生产安全事故隐患，提出改进安全生产管理的建议</a:t>
            </a:r>
            <a:r>
              <a:rPr lang="en-US" altLang="zh-CN" b="1" dirty="0">
                <a:solidFill>
                  <a:srgbClr val="FCFCFC"/>
                </a:solidFill>
                <a:latin typeface="微软雅黑" panose="020B0503020204020204" pitchFamily="34" charset="-122"/>
                <a:ea typeface="微软雅黑" panose="020B0503020204020204" pitchFamily="34" charset="-122"/>
              </a:rPr>
              <a:t>;</a:t>
            </a:r>
          </a:p>
        </p:txBody>
      </p:sp>
      <p:sp>
        <p:nvSpPr>
          <p:cNvPr id="20" name="矩形 19"/>
          <p:cNvSpPr/>
          <p:nvPr/>
        </p:nvSpPr>
        <p:spPr>
          <a:xfrm>
            <a:off x="1358291" y="5553209"/>
            <a:ext cx="6933172" cy="368300"/>
          </a:xfrm>
          <a:prstGeom prst="rect">
            <a:avLst/>
          </a:prstGeom>
        </p:spPr>
        <p:txBody>
          <a:bodyPr wrap="square">
            <a:spAutoFit/>
          </a:bodyPr>
          <a:lstStyle/>
          <a:p>
            <a:r>
              <a:rPr b="1" dirty="0">
                <a:solidFill>
                  <a:srgbClr val="FCFCFC"/>
                </a:solidFill>
                <a:latin typeface="微软雅黑" panose="020B0503020204020204" pitchFamily="34" charset="-122"/>
                <a:ea typeface="微软雅黑" panose="020B0503020204020204" pitchFamily="34" charset="-122"/>
              </a:rPr>
              <a:t>制止和纠正违章指挥、强令冒险作业、违反操作规程的行为</a:t>
            </a:r>
            <a:r>
              <a:rPr lang="zh-CN" b="1" dirty="0">
                <a:solidFill>
                  <a:srgbClr val="FCFCFC"/>
                </a:solidFill>
                <a:latin typeface="微软雅黑" panose="020B0503020204020204" pitchFamily="34" charset="-122"/>
                <a:ea typeface="微软雅黑" panose="020B0503020204020204" pitchFamily="34" charset="-122"/>
              </a:rPr>
              <a:t>；</a:t>
            </a:r>
          </a:p>
        </p:txBody>
      </p:sp>
      <p:sp>
        <p:nvSpPr>
          <p:cNvPr id="22" name="矩形 21"/>
          <p:cNvSpPr/>
          <p:nvPr/>
        </p:nvSpPr>
        <p:spPr>
          <a:xfrm>
            <a:off x="1200420" y="6049552"/>
            <a:ext cx="3903633" cy="369332"/>
          </a:xfrm>
          <a:prstGeom prst="rect">
            <a:avLst/>
          </a:prstGeom>
        </p:spPr>
        <p:txBody>
          <a:bodyPr wrap="square">
            <a:spAutoFit/>
          </a:bodyPr>
          <a:lstStyle/>
          <a:p>
            <a:r>
              <a:rPr lang="zh-CN" altLang="en-US" b="1" dirty="0">
                <a:solidFill>
                  <a:srgbClr val="FCFCFC"/>
                </a:solidFill>
                <a:latin typeface="微软雅黑" panose="020B0503020204020204" pitchFamily="34" charset="-122"/>
                <a:ea typeface="微软雅黑" panose="020B0503020204020204" pitchFamily="34" charset="-122"/>
              </a:rPr>
              <a:t>督促落实本单位安全生产整改措施。</a:t>
            </a:r>
          </a:p>
        </p:txBody>
      </p:sp>
      <p:sp>
        <p:nvSpPr>
          <p:cNvPr id="23" name="文本框 22"/>
          <p:cNvSpPr txBox="1"/>
          <p:nvPr/>
        </p:nvSpPr>
        <p:spPr>
          <a:xfrm>
            <a:off x="1651985" y="2868094"/>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1</a:t>
            </a:r>
            <a:endParaRPr lang="zh-CN" altLang="en-US" sz="2000" b="1" dirty="0">
              <a:solidFill>
                <a:schemeClr val="tx1">
                  <a:lumMod val="95000"/>
                  <a:lumOff val="5000"/>
                </a:schemeClr>
              </a:solidFill>
            </a:endParaRPr>
          </a:p>
        </p:txBody>
      </p:sp>
      <p:sp>
        <p:nvSpPr>
          <p:cNvPr id="26" name="文本框 25"/>
          <p:cNvSpPr txBox="1"/>
          <p:nvPr/>
        </p:nvSpPr>
        <p:spPr>
          <a:xfrm>
            <a:off x="1487877" y="3370116"/>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2</a:t>
            </a:r>
            <a:endParaRPr lang="zh-CN" altLang="en-US" sz="2000" b="1" dirty="0">
              <a:solidFill>
                <a:schemeClr val="tx1">
                  <a:lumMod val="95000"/>
                  <a:lumOff val="5000"/>
                </a:schemeClr>
              </a:solidFill>
            </a:endParaRPr>
          </a:p>
        </p:txBody>
      </p:sp>
      <p:sp>
        <p:nvSpPr>
          <p:cNvPr id="27" name="文本框 26"/>
          <p:cNvSpPr txBox="1"/>
          <p:nvPr/>
        </p:nvSpPr>
        <p:spPr>
          <a:xfrm>
            <a:off x="1351385" y="3901727"/>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3</a:t>
            </a:r>
            <a:endParaRPr lang="zh-CN" altLang="en-US" sz="2000" b="1" dirty="0">
              <a:solidFill>
                <a:schemeClr val="tx1">
                  <a:lumMod val="95000"/>
                  <a:lumOff val="5000"/>
                </a:schemeClr>
              </a:solidFill>
            </a:endParaRPr>
          </a:p>
        </p:txBody>
      </p:sp>
      <p:sp>
        <p:nvSpPr>
          <p:cNvPr id="28" name="文本框 27"/>
          <p:cNvSpPr txBox="1"/>
          <p:nvPr/>
        </p:nvSpPr>
        <p:spPr>
          <a:xfrm>
            <a:off x="1191053" y="4433055"/>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4</a:t>
            </a:r>
            <a:endParaRPr lang="zh-CN" altLang="en-US" sz="2000" b="1" dirty="0">
              <a:solidFill>
                <a:schemeClr val="tx1">
                  <a:lumMod val="95000"/>
                  <a:lumOff val="5000"/>
                </a:schemeClr>
              </a:solidFill>
            </a:endParaRPr>
          </a:p>
        </p:txBody>
      </p:sp>
      <p:sp>
        <p:nvSpPr>
          <p:cNvPr id="29" name="文本框 28"/>
          <p:cNvSpPr txBox="1"/>
          <p:nvPr/>
        </p:nvSpPr>
        <p:spPr>
          <a:xfrm>
            <a:off x="1060366" y="4956995"/>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5</a:t>
            </a:r>
            <a:endParaRPr lang="zh-CN" altLang="en-US" sz="2000" b="1" dirty="0">
              <a:solidFill>
                <a:schemeClr val="tx1">
                  <a:lumMod val="95000"/>
                  <a:lumOff val="5000"/>
                </a:schemeClr>
              </a:solidFill>
            </a:endParaRPr>
          </a:p>
        </p:txBody>
      </p:sp>
      <p:sp>
        <p:nvSpPr>
          <p:cNvPr id="30" name="文本框 29"/>
          <p:cNvSpPr txBox="1"/>
          <p:nvPr/>
        </p:nvSpPr>
        <p:spPr>
          <a:xfrm>
            <a:off x="939994" y="5486212"/>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6</a:t>
            </a:r>
            <a:endParaRPr lang="zh-CN" altLang="en-US" sz="2000" b="1" dirty="0">
              <a:solidFill>
                <a:schemeClr val="tx1">
                  <a:lumMod val="95000"/>
                  <a:lumOff val="5000"/>
                </a:schemeClr>
              </a:solidFill>
            </a:endParaRPr>
          </a:p>
        </p:txBody>
      </p:sp>
      <p:sp>
        <p:nvSpPr>
          <p:cNvPr id="31" name="文本框 30"/>
          <p:cNvSpPr txBox="1"/>
          <p:nvPr/>
        </p:nvSpPr>
        <p:spPr>
          <a:xfrm>
            <a:off x="804144" y="6018774"/>
            <a:ext cx="288032" cy="400110"/>
          </a:xfrm>
          <a:prstGeom prst="rect">
            <a:avLst/>
          </a:prstGeom>
          <a:noFill/>
        </p:spPr>
        <p:txBody>
          <a:bodyPr wrap="square" rtlCol="0">
            <a:spAutoFit/>
          </a:bodyPr>
          <a:lstStyle/>
          <a:p>
            <a:pPr algn="ctr"/>
            <a:r>
              <a:rPr lang="en-US" altLang="zh-CN" sz="2000" b="1" dirty="0">
                <a:solidFill>
                  <a:schemeClr val="tx1">
                    <a:lumMod val="95000"/>
                    <a:lumOff val="5000"/>
                  </a:schemeClr>
                </a:solidFill>
              </a:rPr>
              <a:t>7</a:t>
            </a:r>
            <a:endParaRPr lang="zh-CN" altLang="en-US" sz="2000" b="1" dirty="0">
              <a:solidFill>
                <a:schemeClr val="tx1">
                  <a:lumMod val="95000"/>
                  <a:lumOff val="5000"/>
                </a:schemeClr>
              </a:solidFill>
            </a:endParaRPr>
          </a:p>
        </p:txBody>
      </p:sp>
      <p:grpSp>
        <p:nvGrpSpPr>
          <p:cNvPr id="32" name="组合 2"/>
          <p:cNvGrpSpPr/>
          <p:nvPr/>
        </p:nvGrpSpPr>
        <p:grpSpPr bwMode="auto">
          <a:xfrm>
            <a:off x="544513" y="300038"/>
            <a:ext cx="71437" cy="881062"/>
            <a:chOff x="767408" y="315199"/>
            <a:chExt cx="72008" cy="1045333"/>
          </a:xfrm>
        </p:grpSpPr>
        <p:sp>
          <p:nvSpPr>
            <p:cNvPr id="33" name="矩形 32"/>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4" name="矩形 33"/>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5" name="矩形 34"/>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
          <p:cNvSpPr>
            <a:spLocks noChangeArrowheads="1"/>
          </p:cNvSpPr>
          <p:nvPr/>
        </p:nvSpPr>
        <p:spPr bwMode="auto">
          <a:xfrm>
            <a:off x="677966" y="408586"/>
            <a:ext cx="8802410"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各业务部门负责人的安全责任（部门安全职责）</a:t>
            </a:r>
          </a:p>
        </p:txBody>
      </p:sp>
      <p:sp>
        <p:nvSpPr>
          <p:cNvPr id="61443" name="Rectangle 16"/>
          <p:cNvSpPr>
            <a:spLocks noChangeArrowheads="1"/>
          </p:cNvSpPr>
          <p:nvPr/>
        </p:nvSpPr>
        <p:spPr bwMode="auto">
          <a:xfrm>
            <a:off x="4655840" y="2170056"/>
            <a:ext cx="6696744" cy="1015663"/>
          </a:xfrm>
          <a:prstGeom prst="rect">
            <a:avLst/>
          </a:prstGeom>
        </p:spPr>
        <p:txBody>
          <a:bodyPr wrap="square">
            <a:spAutoFit/>
          </a:bodyPr>
          <a:lstStyle/>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按照“谁主管，谁负责”原则，要体现责权利关系协调的原则，并力求做到定量化、程序化。</a:t>
            </a:r>
          </a:p>
        </p:txBody>
      </p:sp>
      <p:sp>
        <p:nvSpPr>
          <p:cNvPr id="61444" name="Rectangle 17"/>
          <p:cNvSpPr>
            <a:spLocks noChangeArrowheads="1"/>
          </p:cNvSpPr>
          <p:nvPr/>
        </p:nvSpPr>
        <p:spPr bwMode="auto">
          <a:xfrm>
            <a:off x="4660347" y="4283404"/>
            <a:ext cx="6836253" cy="1754326"/>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职能部门是企业安全生产工作的综合管理部门，对其它职能部门的安全生产管理工作进行综合协调和监督；责任主体是主管领导和各级专业部门，主管领导和各部门都要对所管专业，范围内的安全负责，就是明确责任主体和监管主体，进一步落实责任。</a:t>
            </a:r>
          </a:p>
        </p:txBody>
      </p:sp>
      <p:sp>
        <p:nvSpPr>
          <p:cNvPr id="3" name="平行四边形 2"/>
          <p:cNvSpPr/>
          <p:nvPr/>
        </p:nvSpPr>
        <p:spPr bwMode="auto">
          <a:xfrm>
            <a:off x="-1834304" y="1987318"/>
            <a:ext cx="5303936" cy="4849226"/>
          </a:xfrm>
          <a:prstGeom prst="parallelogram">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5742" r="11304"/>
          <a:stretch>
            <a:fillRect/>
          </a:stretch>
        </p:blipFill>
        <p:spPr>
          <a:xfrm>
            <a:off x="0" y="1660588"/>
            <a:ext cx="2652193" cy="2424819"/>
          </a:xfrm>
          <a:custGeom>
            <a:avLst/>
            <a:gdLst>
              <a:gd name="connsiteX0" fmla="*/ 650558 w 2846240"/>
              <a:gd name="connsiteY0" fmla="*/ 0 h 2602230"/>
              <a:gd name="connsiteX1" fmla="*/ 2846240 w 2846240"/>
              <a:gd name="connsiteY1" fmla="*/ 0 h 2602230"/>
              <a:gd name="connsiteX2" fmla="*/ 2195683 w 2846240"/>
              <a:gd name="connsiteY2" fmla="*/ 2602230 h 2602230"/>
              <a:gd name="connsiteX3" fmla="*/ 0 w 2846240"/>
              <a:gd name="connsiteY3" fmla="*/ 2602230 h 2602230"/>
            </a:gdLst>
            <a:ahLst/>
            <a:cxnLst>
              <a:cxn ang="0">
                <a:pos x="connsiteX0" y="connsiteY0"/>
              </a:cxn>
              <a:cxn ang="0">
                <a:pos x="connsiteX1" y="connsiteY1"/>
              </a:cxn>
              <a:cxn ang="0">
                <a:pos x="connsiteX2" y="connsiteY2"/>
              </a:cxn>
              <a:cxn ang="0">
                <a:pos x="connsiteX3" y="connsiteY3"/>
              </a:cxn>
            </a:cxnLst>
            <a:rect l="l" t="t" r="r" b="b"/>
            <a:pathLst>
              <a:path w="2846240" h="2602230">
                <a:moveTo>
                  <a:pt x="650558" y="0"/>
                </a:moveTo>
                <a:lnTo>
                  <a:pt x="2846240" y="0"/>
                </a:lnTo>
                <a:lnTo>
                  <a:pt x="2195683" y="2602230"/>
                </a:lnTo>
                <a:lnTo>
                  <a:pt x="0" y="2602230"/>
                </a:lnTo>
                <a:close/>
              </a:path>
            </a:pathLst>
          </a:cu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15680" r="11345"/>
          <a:stretch>
            <a:fillRect/>
          </a:stretch>
        </p:blipFill>
        <p:spPr>
          <a:xfrm>
            <a:off x="1349353" y="4279910"/>
            <a:ext cx="2605680" cy="2381608"/>
          </a:xfrm>
          <a:custGeom>
            <a:avLst/>
            <a:gdLst>
              <a:gd name="connsiteX0" fmla="*/ 1714500 w 7503229"/>
              <a:gd name="connsiteY0" fmla="*/ 0 h 6858000"/>
              <a:gd name="connsiteX1" fmla="*/ 7503229 w 7503229"/>
              <a:gd name="connsiteY1" fmla="*/ 0 h 6858000"/>
              <a:gd name="connsiteX2" fmla="*/ 5788729 w 7503229"/>
              <a:gd name="connsiteY2" fmla="*/ 6858000 h 6858000"/>
              <a:gd name="connsiteX3" fmla="*/ 0 w 75032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03229" h="6858000">
                <a:moveTo>
                  <a:pt x="1714500" y="0"/>
                </a:moveTo>
                <a:lnTo>
                  <a:pt x="7503229" y="0"/>
                </a:lnTo>
                <a:lnTo>
                  <a:pt x="5788729" y="6858000"/>
                </a:lnTo>
                <a:lnTo>
                  <a:pt x="0" y="6858000"/>
                </a:lnTo>
                <a:close/>
              </a:path>
            </a:pathLst>
          </a:custGeom>
        </p:spPr>
      </p:pic>
      <p:sp>
        <p:nvSpPr>
          <p:cNvPr id="10" name="矩形 9"/>
          <p:cNvSpPr/>
          <p:nvPr/>
        </p:nvSpPr>
        <p:spPr>
          <a:xfrm>
            <a:off x="4655840" y="3655309"/>
            <a:ext cx="1723549" cy="400110"/>
          </a:xfrm>
          <a:prstGeom prst="rect">
            <a:avLst/>
          </a:prstGeom>
        </p:spPr>
        <p:txBody>
          <a:bodyPr wrap="squar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这里特别强调</a:t>
            </a:r>
          </a:p>
        </p:txBody>
      </p:sp>
      <p:grpSp>
        <p:nvGrpSpPr>
          <p:cNvPr id="19" name="组合 2"/>
          <p:cNvGrpSpPr/>
          <p:nvPr/>
        </p:nvGrpSpPr>
        <p:grpSpPr bwMode="auto">
          <a:xfrm>
            <a:off x="544513" y="300038"/>
            <a:ext cx="71437" cy="881062"/>
            <a:chOff x="767408" y="315199"/>
            <a:chExt cx="72008" cy="1045333"/>
          </a:xfrm>
        </p:grpSpPr>
        <p:sp>
          <p:nvSpPr>
            <p:cNvPr id="20" name="矩形 19"/>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1" name="矩形 20"/>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2" name="矩形 21"/>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p:cNvPicPr>
            <a:picLocks noChangeAspect="1"/>
          </p:cNvPicPr>
          <p:nvPr/>
        </p:nvPicPr>
        <p:blipFill>
          <a:blip r:embed="rId2">
            <a:extLst>
              <a:ext uri="{28A0092B-C50C-407E-A947-70E740481C1C}">
                <a14:useLocalDpi xmlns:a14="http://schemas.microsoft.com/office/drawing/2010/main" val="0"/>
              </a:ext>
            </a:extLst>
          </a:blip>
          <a:srcRect t="12204" b="13089"/>
          <a:stretch>
            <a:fillRect/>
          </a:stretch>
        </p:blipFill>
        <p:spPr bwMode="auto">
          <a:xfrm>
            <a:off x="0" y="0"/>
            <a:ext cx="122888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0"/>
            <a:ext cx="12288838" cy="6858000"/>
          </a:xfrm>
          <a:prstGeom prst="rect">
            <a:avLst/>
          </a:prstGeom>
          <a:solidFill>
            <a:schemeClr val="tx1">
              <a:lumMod val="95000"/>
              <a:lumOff val="5000"/>
              <a:alpha val="82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340" name="Rectangle 2"/>
          <p:cNvSpPr>
            <a:spLocks noGrp="1" noChangeArrowheads="1"/>
          </p:cNvSpPr>
          <p:nvPr>
            <p:ph type="title" idx="4294967295"/>
          </p:nvPr>
        </p:nvSpPr>
        <p:spPr bwMode="auto">
          <a:xfrm>
            <a:off x="1776095" y="1988820"/>
            <a:ext cx="8641715" cy="42462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latinLnBrk="0">
              <a:lnSpc>
                <a:spcPct val="150000"/>
              </a:lnSpc>
            </a:pPr>
            <a:r>
              <a:rPr lang="zh-CN" altLang="en-US" sz="1800">
                <a:solidFill>
                  <a:srgbClr val="FCFCFC"/>
                </a:solidFill>
                <a:latin typeface="微软雅黑" panose="020B0503020204020204" pitchFamily="34" charset="-122"/>
                <a:ea typeface="微软雅黑" panose="020B0503020204020204" pitchFamily="34" charset="-122"/>
              </a:rPr>
              <a:t>9月1日起，新《安全生产法》正式实施，其中第三条规定：安全生产工作实行管行业必须管安全、管业务必须管安全、管生产经营必须管安全，强化和落实生产经营单位主体责任与政府监管责任，建立生产经营单位负责、职工参与、政府监管、行业自律和社会监督的机制。</a:t>
            </a:r>
            <a:br>
              <a:rPr lang="zh-CN" altLang="en-US" sz="1800">
                <a:solidFill>
                  <a:srgbClr val="FCFCFC"/>
                </a:solidFill>
                <a:latin typeface="微软雅黑" panose="020B0503020204020204" pitchFamily="34" charset="-122"/>
                <a:ea typeface="微软雅黑" panose="020B0503020204020204" pitchFamily="34" charset="-122"/>
              </a:rPr>
            </a:br>
            <a:r>
              <a:rPr lang="en-US" altLang="zh-CN" sz="1800">
                <a:solidFill>
                  <a:srgbClr val="FCFCFC"/>
                </a:solidFill>
                <a:latin typeface="微软雅黑" panose="020B0503020204020204" pitchFamily="34" charset="-122"/>
                <a:ea typeface="微软雅黑" panose="020B0503020204020204" pitchFamily="34" charset="-122"/>
              </a:rPr>
              <a:t>      </a:t>
            </a:r>
            <a:r>
              <a:rPr lang="zh-CN" altLang="en-US" sz="1800">
                <a:solidFill>
                  <a:srgbClr val="FCFCFC"/>
                </a:solidFill>
                <a:latin typeface="微软雅黑" panose="020B0503020204020204" pitchFamily="34" charset="-122"/>
                <a:ea typeface="微软雅黑" panose="020B0503020204020204" pitchFamily="34" charset="-122"/>
                <a:sym typeface="+mn-ea"/>
              </a:rPr>
              <a:t>这次修改安全生产法的一大亮点就是进一步压实了生产经营单位的安全生产主体责任。生产经营单位实施全员安全责任制，每一个部门、每一个岗位、每一个员工都不同程度直接或间接影响安全生产。安全生产人人都是主角，没有旁观者。这次修改新增全员安全责任制的规定，就是要把生产经营单位全体员工的积极性和创造性调动起来，形成人人关心安全生产、人人提升安全素质、人人做好安全生产的局面，从而整体提升安全生产水平。 </a:t>
            </a:r>
            <a:endParaRPr lang="zh-CN" altLang="en-US" sz="1800">
              <a:solidFill>
                <a:srgbClr val="FCFCFC"/>
              </a:solidFill>
              <a:latin typeface="微软雅黑" panose="020B0503020204020204" pitchFamily="34" charset="-122"/>
              <a:ea typeface="微软雅黑" panose="020B0503020204020204" pitchFamily="34" charset="-122"/>
            </a:endParaRPr>
          </a:p>
        </p:txBody>
      </p:sp>
      <p:sp>
        <p:nvSpPr>
          <p:cNvPr id="14341" name="矩形 1"/>
          <p:cNvSpPr>
            <a:spLocks noChangeArrowheads="1"/>
          </p:cNvSpPr>
          <p:nvPr/>
        </p:nvSpPr>
        <p:spPr bwMode="auto">
          <a:xfrm>
            <a:off x="2575561" y="903288"/>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a:solidFill>
                  <a:srgbClr val="FCFCFC"/>
                </a:solidFill>
                <a:latin typeface="微软雅黑" panose="020B0503020204020204" pitchFamily="34" charset="-122"/>
                <a:ea typeface="微软雅黑" panose="020B0503020204020204" pitchFamily="34" charset="-122"/>
              </a:rPr>
              <a:t>全员安全生产责任制时代已经到来</a:t>
            </a:r>
          </a:p>
        </p:txBody>
      </p:sp>
      <p:sp>
        <p:nvSpPr>
          <p:cNvPr id="5" name="直角三角形 4"/>
          <p:cNvSpPr/>
          <p:nvPr/>
        </p:nvSpPr>
        <p:spPr bwMode="auto">
          <a:xfrm>
            <a:off x="0" y="5072063"/>
            <a:ext cx="2520950" cy="1800225"/>
          </a:xfrm>
          <a:prstGeom prst="rtTriangle">
            <a:avLst/>
          </a:prstGeom>
          <a:solidFill>
            <a:schemeClr val="tx2">
              <a:lumMod val="75000"/>
              <a:alpha val="6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7" name="直角三角形 6"/>
          <p:cNvSpPr/>
          <p:nvPr/>
        </p:nvSpPr>
        <p:spPr bwMode="auto">
          <a:xfrm flipH="1" flipV="1">
            <a:off x="9767888" y="11113"/>
            <a:ext cx="2520950" cy="1800225"/>
          </a:xfrm>
          <a:prstGeom prst="rtTriangle">
            <a:avLst/>
          </a:prstGeom>
          <a:solidFill>
            <a:schemeClr val="tx2">
              <a:lumMod val="75000"/>
              <a:alpha val="6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344" name="文本框 5"/>
          <p:cNvSpPr txBox="1">
            <a:spLocks noChangeArrowheads="1"/>
          </p:cNvSpPr>
          <p:nvPr/>
        </p:nvSpPr>
        <p:spPr bwMode="auto">
          <a:xfrm>
            <a:off x="479425" y="2217738"/>
            <a:ext cx="1223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8800">
                <a:solidFill>
                  <a:srgbClr val="FCFCFC"/>
                </a:solidFill>
                <a:latin typeface="黑体" panose="02010609060101010101" charset="-122"/>
                <a:ea typeface="黑体" panose="02010609060101010101" charset="-122"/>
              </a:rPr>
              <a:t>“</a:t>
            </a:r>
          </a:p>
        </p:txBody>
      </p:sp>
      <p:sp>
        <p:nvSpPr>
          <p:cNvPr id="14345" name="文本框 8"/>
          <p:cNvSpPr txBox="1">
            <a:spLocks noChangeArrowheads="1"/>
          </p:cNvSpPr>
          <p:nvPr/>
        </p:nvSpPr>
        <p:spPr bwMode="auto">
          <a:xfrm>
            <a:off x="10416540" y="5517198"/>
            <a:ext cx="1223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8800">
                <a:solidFill>
                  <a:srgbClr val="FCFCFC"/>
                </a:solidFill>
                <a:latin typeface="黑体" panose="02010609060101010101" charset="-122"/>
                <a:ea typeface="黑体" panose="02010609060101010101" charset="-122"/>
              </a:rPr>
              <a: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手动输入 7"/>
          <p:cNvSpPr/>
          <p:nvPr/>
        </p:nvSpPr>
        <p:spPr bwMode="auto">
          <a:xfrm rot="16200000" flipH="1">
            <a:off x="6410540" y="1060289"/>
            <a:ext cx="5270775" cy="6331903"/>
          </a:xfrm>
          <a:prstGeom prst="flowChartManualInpu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62466" name="Rectangle 2"/>
          <p:cNvSpPr>
            <a:spLocks noGrp="1" noChangeArrowheads="1"/>
          </p:cNvSpPr>
          <p:nvPr>
            <p:ph type="title"/>
          </p:nvPr>
        </p:nvSpPr>
        <p:spPr bwMode="auto">
          <a:xfrm>
            <a:off x="704260" y="420205"/>
            <a:ext cx="5519460" cy="584775"/>
          </a:xfrm>
        </p:spPr>
        <p:txBody>
          <a:bodyPr wrap="none">
            <a:spAutoFit/>
          </a:bodyPr>
          <a:lstStyle/>
          <a:p>
            <a:pPr eaLnBrk="1" hangingPunct="1"/>
            <a:r>
              <a:rPr lang="zh-CN" altLang="en-US" sz="3200" kern="1200" dirty="0">
                <a:solidFill>
                  <a:schemeClr val="tx1">
                    <a:lumMod val="85000"/>
                    <a:lumOff val="15000"/>
                  </a:schemeClr>
                </a:solidFill>
                <a:latin typeface="华文中宋" panose="02010600040101010101" pitchFamily="2" charset="-122"/>
                <a:ea typeface="华文中宋" panose="02010600040101010101" pitchFamily="2" charset="-122"/>
                <a:cs typeface="+mn-cs"/>
              </a:rPr>
              <a:t>安全生产责任制建立注意事项</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19658"/>
          <a:stretch>
            <a:fillRect/>
          </a:stretch>
        </p:blipFill>
        <p:spPr>
          <a:xfrm>
            <a:off x="6285855" y="1941917"/>
            <a:ext cx="5926024" cy="4919712"/>
          </a:xfrm>
          <a:custGeom>
            <a:avLst/>
            <a:gdLst>
              <a:gd name="connsiteX0" fmla="*/ 626902 w 3134508"/>
              <a:gd name="connsiteY0" fmla="*/ 0 h 2602230"/>
              <a:gd name="connsiteX1" fmla="*/ 3134508 w 3134508"/>
              <a:gd name="connsiteY1" fmla="*/ 0 h 2602230"/>
              <a:gd name="connsiteX2" fmla="*/ 3134508 w 3134508"/>
              <a:gd name="connsiteY2" fmla="*/ 2602230 h 2602230"/>
              <a:gd name="connsiteX3" fmla="*/ 0 w 3134508"/>
              <a:gd name="connsiteY3" fmla="*/ 2602230 h 2602230"/>
            </a:gdLst>
            <a:ahLst/>
            <a:cxnLst>
              <a:cxn ang="0">
                <a:pos x="connsiteX0" y="connsiteY0"/>
              </a:cxn>
              <a:cxn ang="0">
                <a:pos x="connsiteX1" y="connsiteY1"/>
              </a:cxn>
              <a:cxn ang="0">
                <a:pos x="connsiteX2" y="connsiteY2"/>
              </a:cxn>
              <a:cxn ang="0">
                <a:pos x="connsiteX3" y="connsiteY3"/>
              </a:cxn>
            </a:cxnLst>
            <a:rect l="l" t="t" r="r" b="b"/>
            <a:pathLst>
              <a:path w="3134508" h="2602230">
                <a:moveTo>
                  <a:pt x="626902" y="0"/>
                </a:moveTo>
                <a:lnTo>
                  <a:pt x="3134508" y="0"/>
                </a:lnTo>
                <a:lnTo>
                  <a:pt x="3134508" y="2602230"/>
                </a:lnTo>
                <a:lnTo>
                  <a:pt x="0" y="2602230"/>
                </a:lnTo>
                <a:close/>
              </a:path>
            </a:pathLst>
          </a:custGeom>
        </p:spPr>
      </p:pic>
      <p:sp>
        <p:nvSpPr>
          <p:cNvPr id="9" name="椭圆 8"/>
          <p:cNvSpPr/>
          <p:nvPr/>
        </p:nvSpPr>
        <p:spPr bwMode="auto">
          <a:xfrm>
            <a:off x="690514" y="2242637"/>
            <a:ext cx="576064" cy="576064"/>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椭圆 12"/>
          <p:cNvSpPr/>
          <p:nvPr/>
        </p:nvSpPr>
        <p:spPr bwMode="auto">
          <a:xfrm>
            <a:off x="690514" y="2996952"/>
            <a:ext cx="576064" cy="576064"/>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4" name="椭圆 13"/>
          <p:cNvSpPr/>
          <p:nvPr/>
        </p:nvSpPr>
        <p:spPr bwMode="auto">
          <a:xfrm>
            <a:off x="690514" y="3751267"/>
            <a:ext cx="576064" cy="576064"/>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5" name="椭圆 14"/>
          <p:cNvSpPr/>
          <p:nvPr/>
        </p:nvSpPr>
        <p:spPr bwMode="auto">
          <a:xfrm>
            <a:off x="690514" y="4505582"/>
            <a:ext cx="576064" cy="576064"/>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6" name="椭圆 15"/>
          <p:cNvSpPr/>
          <p:nvPr/>
        </p:nvSpPr>
        <p:spPr bwMode="auto">
          <a:xfrm>
            <a:off x="690514" y="5259897"/>
            <a:ext cx="576064" cy="576064"/>
          </a:xfrm>
          <a:prstGeom prst="ellipse">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矩形 10"/>
          <p:cNvSpPr/>
          <p:nvPr/>
        </p:nvSpPr>
        <p:spPr>
          <a:xfrm>
            <a:off x="1513657" y="2346003"/>
            <a:ext cx="341632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必须与现行相关法律法规相一致</a:t>
            </a:r>
            <a:endParaRPr lang="zh-CN" altLang="en-US" dirty="0"/>
          </a:p>
        </p:txBody>
      </p:sp>
      <p:sp>
        <p:nvSpPr>
          <p:cNvPr id="12" name="矩形 11"/>
          <p:cNvSpPr/>
          <p:nvPr/>
        </p:nvSpPr>
        <p:spPr>
          <a:xfrm>
            <a:off x="1519855" y="3100318"/>
            <a:ext cx="2954655"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必须符合企业经营实际情况</a:t>
            </a:r>
            <a:endParaRPr lang="zh-CN" altLang="en-US" dirty="0"/>
          </a:p>
        </p:txBody>
      </p:sp>
      <p:sp>
        <p:nvSpPr>
          <p:cNvPr id="17" name="矩形 16"/>
          <p:cNvSpPr/>
          <p:nvPr/>
        </p:nvSpPr>
        <p:spPr>
          <a:xfrm>
            <a:off x="1510710" y="3854633"/>
            <a:ext cx="4801314"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必须明确每一个岗位所需履行的所有安全职责</a:t>
            </a:r>
            <a:endParaRPr lang="zh-CN" altLang="en-US" dirty="0"/>
          </a:p>
        </p:txBody>
      </p:sp>
      <p:sp>
        <p:nvSpPr>
          <p:cNvPr id="18" name="矩形 17"/>
          <p:cNvSpPr/>
          <p:nvPr/>
        </p:nvSpPr>
        <p:spPr>
          <a:xfrm>
            <a:off x="1519855" y="4603815"/>
            <a:ext cx="226215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语言规范，言简意赅</a:t>
            </a:r>
            <a:endParaRPr lang="zh-CN" altLang="en-US" dirty="0"/>
          </a:p>
        </p:txBody>
      </p:sp>
      <p:sp>
        <p:nvSpPr>
          <p:cNvPr id="19" name="矩形 18"/>
          <p:cNvSpPr/>
          <p:nvPr/>
        </p:nvSpPr>
        <p:spPr>
          <a:xfrm>
            <a:off x="1510710" y="5352997"/>
            <a:ext cx="4108817"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不搞“假、大、空”，职责明确、可行</a:t>
            </a:r>
            <a:endParaRPr lang="zh-CN" altLang="en-US" dirty="0"/>
          </a:p>
        </p:txBody>
      </p:sp>
      <p:sp>
        <p:nvSpPr>
          <p:cNvPr id="20" name="文本框 19"/>
          <p:cNvSpPr txBox="1"/>
          <p:nvPr/>
        </p:nvSpPr>
        <p:spPr>
          <a:xfrm>
            <a:off x="757312" y="2299836"/>
            <a:ext cx="432146" cy="461665"/>
          </a:xfrm>
          <a:prstGeom prst="rect">
            <a:avLst/>
          </a:prstGeom>
          <a:noFill/>
        </p:spPr>
        <p:txBody>
          <a:bodyPr wrap="square" rtlCol="0">
            <a:spAutoFit/>
          </a:bodyPr>
          <a:lstStyle/>
          <a:p>
            <a:pPr algn="ctr"/>
            <a:r>
              <a:rPr lang="en-US" altLang="zh-CN" sz="2400" b="1" dirty="0">
                <a:solidFill>
                  <a:srgbClr val="FCFCFC"/>
                </a:solidFill>
              </a:rPr>
              <a:t>1</a:t>
            </a:r>
            <a:endParaRPr lang="zh-CN" altLang="en-US" sz="2400" b="1" dirty="0">
              <a:solidFill>
                <a:srgbClr val="FCFCFC"/>
              </a:solidFill>
            </a:endParaRPr>
          </a:p>
        </p:txBody>
      </p:sp>
      <p:sp>
        <p:nvSpPr>
          <p:cNvPr id="23" name="文本框 22"/>
          <p:cNvSpPr txBox="1"/>
          <p:nvPr/>
        </p:nvSpPr>
        <p:spPr>
          <a:xfrm>
            <a:off x="766289" y="3039852"/>
            <a:ext cx="432146" cy="461665"/>
          </a:xfrm>
          <a:prstGeom prst="rect">
            <a:avLst/>
          </a:prstGeom>
          <a:noFill/>
        </p:spPr>
        <p:txBody>
          <a:bodyPr wrap="square" rtlCol="0">
            <a:spAutoFit/>
          </a:bodyPr>
          <a:lstStyle/>
          <a:p>
            <a:pPr algn="ctr"/>
            <a:r>
              <a:rPr lang="en-US" altLang="zh-CN" sz="2400" b="1" dirty="0">
                <a:solidFill>
                  <a:srgbClr val="FCFCFC"/>
                </a:solidFill>
              </a:rPr>
              <a:t>2</a:t>
            </a:r>
            <a:endParaRPr lang="zh-CN" altLang="en-US" sz="2400" b="1" dirty="0">
              <a:solidFill>
                <a:srgbClr val="FCFCFC"/>
              </a:solidFill>
            </a:endParaRPr>
          </a:p>
        </p:txBody>
      </p:sp>
      <p:sp>
        <p:nvSpPr>
          <p:cNvPr id="24" name="文本框 23"/>
          <p:cNvSpPr txBox="1"/>
          <p:nvPr/>
        </p:nvSpPr>
        <p:spPr>
          <a:xfrm>
            <a:off x="757312" y="3808466"/>
            <a:ext cx="432146" cy="461665"/>
          </a:xfrm>
          <a:prstGeom prst="rect">
            <a:avLst/>
          </a:prstGeom>
          <a:noFill/>
        </p:spPr>
        <p:txBody>
          <a:bodyPr wrap="square" rtlCol="0">
            <a:spAutoFit/>
          </a:bodyPr>
          <a:lstStyle/>
          <a:p>
            <a:pPr algn="ctr"/>
            <a:r>
              <a:rPr lang="en-US" altLang="zh-CN" sz="2400" b="1" dirty="0">
                <a:solidFill>
                  <a:srgbClr val="FCFCFC"/>
                </a:solidFill>
              </a:rPr>
              <a:t>3</a:t>
            </a:r>
            <a:endParaRPr lang="zh-CN" altLang="en-US" sz="2400" b="1" dirty="0">
              <a:solidFill>
                <a:srgbClr val="FCFCFC"/>
              </a:solidFill>
            </a:endParaRPr>
          </a:p>
        </p:txBody>
      </p:sp>
      <p:sp>
        <p:nvSpPr>
          <p:cNvPr id="25" name="文本框 24"/>
          <p:cNvSpPr txBox="1"/>
          <p:nvPr/>
        </p:nvSpPr>
        <p:spPr>
          <a:xfrm>
            <a:off x="754925" y="4557648"/>
            <a:ext cx="432146" cy="461665"/>
          </a:xfrm>
          <a:prstGeom prst="rect">
            <a:avLst/>
          </a:prstGeom>
          <a:noFill/>
        </p:spPr>
        <p:txBody>
          <a:bodyPr wrap="square" rtlCol="0">
            <a:spAutoFit/>
          </a:bodyPr>
          <a:lstStyle/>
          <a:p>
            <a:pPr algn="ctr"/>
            <a:r>
              <a:rPr lang="en-US" altLang="zh-CN" sz="2400" b="1" dirty="0">
                <a:solidFill>
                  <a:srgbClr val="FCFCFC"/>
                </a:solidFill>
              </a:rPr>
              <a:t>4</a:t>
            </a:r>
            <a:endParaRPr lang="zh-CN" altLang="en-US" sz="2400" b="1" dirty="0">
              <a:solidFill>
                <a:srgbClr val="FCFCFC"/>
              </a:solidFill>
            </a:endParaRPr>
          </a:p>
        </p:txBody>
      </p:sp>
      <p:sp>
        <p:nvSpPr>
          <p:cNvPr id="26" name="文本框 25"/>
          <p:cNvSpPr txBox="1"/>
          <p:nvPr/>
        </p:nvSpPr>
        <p:spPr>
          <a:xfrm>
            <a:off x="754925" y="5328439"/>
            <a:ext cx="432146" cy="461665"/>
          </a:xfrm>
          <a:prstGeom prst="rect">
            <a:avLst/>
          </a:prstGeom>
          <a:noFill/>
        </p:spPr>
        <p:txBody>
          <a:bodyPr wrap="square" rtlCol="0">
            <a:spAutoFit/>
          </a:bodyPr>
          <a:lstStyle/>
          <a:p>
            <a:pPr algn="ctr"/>
            <a:r>
              <a:rPr lang="en-US" altLang="zh-CN" sz="2400" b="1" dirty="0">
                <a:solidFill>
                  <a:srgbClr val="FCFCFC"/>
                </a:solidFill>
              </a:rPr>
              <a:t>5</a:t>
            </a:r>
            <a:endParaRPr lang="zh-CN" altLang="en-US" sz="2400" b="1" dirty="0">
              <a:solidFill>
                <a:srgbClr val="FCFCFC"/>
              </a:solidFill>
            </a:endParaRPr>
          </a:p>
        </p:txBody>
      </p:sp>
      <p:grpSp>
        <p:nvGrpSpPr>
          <p:cNvPr id="28" name="组合 2"/>
          <p:cNvGrpSpPr/>
          <p:nvPr/>
        </p:nvGrpSpPr>
        <p:grpSpPr bwMode="auto">
          <a:xfrm>
            <a:off x="544513" y="300038"/>
            <a:ext cx="71437" cy="881062"/>
            <a:chOff x="767408" y="315199"/>
            <a:chExt cx="72008" cy="1045333"/>
          </a:xfrm>
        </p:grpSpPr>
        <p:sp>
          <p:nvSpPr>
            <p:cNvPr id="29" name="矩形 28"/>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0" name="矩形 29"/>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1" name="矩形 30"/>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410" name="矩形 2"/>
          <p:cNvSpPr>
            <a:spLocks noChangeArrowheads="1"/>
          </p:cNvSpPr>
          <p:nvPr/>
        </p:nvSpPr>
        <p:spPr bwMode="auto">
          <a:xfrm>
            <a:off x="0" y="0"/>
            <a:ext cx="12192000" cy="6858000"/>
          </a:xfrm>
          <a:prstGeom prst="rect">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4583" name="Freeform 65"/>
          <p:cNvSpPr/>
          <p:nvPr/>
        </p:nvSpPr>
        <p:spPr bwMode="auto">
          <a:xfrm>
            <a:off x="2711450" y="2276475"/>
            <a:ext cx="1001713" cy="1230313"/>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 name="T12" fmla="*/ 0 60000 65536"/>
              <a:gd name="T13" fmla="*/ 0 60000 65536"/>
              <a:gd name="T14" fmla="*/ 0 60000 65536"/>
              <a:gd name="T15" fmla="*/ 0 60000 65536"/>
              <a:gd name="T16" fmla="*/ 0 60000 65536"/>
              <a:gd name="T17" fmla="*/ 0 60000 65536"/>
              <a:gd name="T18" fmla="*/ 0 w 372"/>
              <a:gd name="T19" fmla="*/ 0 h 358"/>
              <a:gd name="T20" fmla="*/ 372 w 372"/>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A17B10"/>
              </a:gs>
              <a:gs pos="50000">
                <a:schemeClr val="accent2"/>
              </a:gs>
              <a:gs pos="100000">
                <a:srgbClr val="A17B10"/>
              </a:gs>
            </a:gsLst>
            <a:lin ang="5400000" scaled="1"/>
          </a:gradFill>
          <a:ln w="28575">
            <a:solidFill>
              <a:schemeClr val="bg2"/>
            </a:solidFill>
            <a:miter lim="800000"/>
          </a:ln>
          <a:effectLst>
            <a:outerShdw dist="35921" dir="2700000" algn="ctr" rotWithShape="0">
              <a:schemeClr val="bg2"/>
            </a:outerShdw>
          </a:effectLst>
        </p:spPr>
        <p:txBody>
          <a:bodyPr wrap="none" anchor="ctr"/>
          <a:lstStyle/>
          <a:p>
            <a:pPr algn="ctr" eaLnBrk="1" hangingPunct="1">
              <a:defRPr/>
            </a:pPr>
            <a:endParaRPr lang="zh-CN" altLang="en-US">
              <a:ea typeface="宋体" panose="02010600030101010101" pitchFamily="2" charset="-122"/>
            </a:endParaRPr>
          </a:p>
        </p:txBody>
      </p:sp>
      <p:sp>
        <p:nvSpPr>
          <p:cNvPr id="4" name="矩形 3"/>
          <p:cNvSpPr/>
          <p:nvPr/>
        </p:nvSpPr>
        <p:spPr bwMode="auto">
          <a:xfrm>
            <a:off x="0" y="549275"/>
            <a:ext cx="12192000" cy="575945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4585" name="Text Box 69"/>
          <p:cNvSpPr txBox="1">
            <a:spLocks noChangeArrowheads="1"/>
          </p:cNvSpPr>
          <p:nvPr/>
        </p:nvSpPr>
        <p:spPr bwMode="auto">
          <a:xfrm>
            <a:off x="1360488" y="333375"/>
            <a:ext cx="501650" cy="5384800"/>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zh-CN" sz="34400" dirty="0">
                <a:solidFill>
                  <a:schemeClr val="tx2">
                    <a:lumMod val="75000"/>
                  </a:schemeClr>
                </a:solidFill>
                <a:ea typeface="宋体" panose="02010600030101010101" pitchFamily="2" charset="-122"/>
              </a:rPr>
              <a:t>3</a:t>
            </a:r>
          </a:p>
        </p:txBody>
      </p:sp>
      <p:sp useBgFill="1">
        <p:nvSpPr>
          <p:cNvPr id="17415" name="平行四边形 7"/>
          <p:cNvSpPr>
            <a:spLocks noChangeArrowheads="1"/>
          </p:cNvSpPr>
          <p:nvPr/>
        </p:nvSpPr>
        <p:spPr bwMode="auto">
          <a:xfrm>
            <a:off x="407988" y="-50800"/>
            <a:ext cx="7559675" cy="6908800"/>
          </a:xfrm>
          <a:prstGeom prst="parallelogram">
            <a:avLst>
              <a:gd name="adj" fmla="val 5340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 name="矩形 1"/>
          <p:cNvSpPr/>
          <p:nvPr/>
        </p:nvSpPr>
        <p:spPr>
          <a:xfrm>
            <a:off x="6528048" y="3183622"/>
            <a:ext cx="5262979" cy="646331"/>
          </a:xfrm>
          <a:prstGeom prst="rect">
            <a:avLst/>
          </a:prstGeom>
          <a:noFill/>
          <a:ln w="9525">
            <a:noFill/>
            <a:miter lim="800000"/>
          </a:ln>
          <a:effectLst/>
        </p:spPr>
        <p:txBody>
          <a:bodyPr>
            <a:spAutoFit/>
          </a:bodyPr>
          <a:lstStyle/>
          <a:p>
            <a:pPr eaLnBrk="1" hangingPunct="1">
              <a:spcBef>
                <a:spcPct val="50000"/>
              </a:spcBef>
            </a:pPr>
            <a:r>
              <a:rPr lang="zh-CN" altLang="en-US" sz="3600" b="1" dirty="0">
                <a:solidFill>
                  <a:schemeClr val="tx1">
                    <a:lumMod val="85000"/>
                    <a:lumOff val="15000"/>
                  </a:schemeClr>
                </a:solidFill>
                <a:latin typeface="华文中宋" panose="02010600040101010101" pitchFamily="2" charset="-122"/>
                <a:ea typeface="华文中宋" panose="02010600040101010101" pitchFamily="2" charset="-122"/>
              </a:rPr>
              <a:t>如何落实安全生产责任制</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400" y="404664"/>
            <a:ext cx="5519460"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如何有效落实安全生产责任？</a:t>
            </a:r>
          </a:p>
        </p:txBody>
      </p:sp>
      <p:sp>
        <p:nvSpPr>
          <p:cNvPr id="3" name="六边形 2"/>
          <p:cNvSpPr/>
          <p:nvPr/>
        </p:nvSpPr>
        <p:spPr bwMode="auto">
          <a:xfrm rot="5400000">
            <a:off x="721255" y="2058201"/>
            <a:ext cx="682869" cy="588680"/>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文本框 3"/>
          <p:cNvSpPr txBox="1"/>
          <p:nvPr/>
        </p:nvSpPr>
        <p:spPr>
          <a:xfrm>
            <a:off x="846665" y="2121708"/>
            <a:ext cx="432048" cy="461665"/>
          </a:xfrm>
          <a:prstGeom prst="rect">
            <a:avLst/>
          </a:prstGeom>
          <a:noFill/>
        </p:spPr>
        <p:txBody>
          <a:bodyPr wrap="square" rtlCol="0">
            <a:spAutoFit/>
          </a:bodyPr>
          <a:lstStyle/>
          <a:p>
            <a:pPr algn="ctr"/>
            <a:r>
              <a:rPr lang="en-US" altLang="zh-CN" sz="2400" b="1" dirty="0">
                <a:solidFill>
                  <a:srgbClr val="FCFCFC"/>
                </a:solidFill>
              </a:rPr>
              <a:t>1</a:t>
            </a:r>
            <a:endParaRPr lang="zh-CN" altLang="en-US" sz="2400" b="1" dirty="0">
              <a:solidFill>
                <a:srgbClr val="FCFCFC"/>
              </a:solidFill>
            </a:endParaRPr>
          </a:p>
        </p:txBody>
      </p:sp>
      <p:sp>
        <p:nvSpPr>
          <p:cNvPr id="9" name="矩形 8"/>
          <p:cNvSpPr/>
          <p:nvPr/>
        </p:nvSpPr>
        <p:spPr>
          <a:xfrm>
            <a:off x="1559496" y="2152485"/>
            <a:ext cx="121700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把握关键</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559496" y="2693976"/>
            <a:ext cx="9432354" cy="1338828"/>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单位主要负责人、分管安全的领导要组织安全部门理顺领导、机关职能部门及下属单位的责任制，职责分解到岗位，健全岗位、部门安全及综合责任体系，并经安委会审查通过和行文颁发执行。</a:t>
            </a:r>
          </a:p>
        </p:txBody>
      </p:sp>
      <p:sp>
        <p:nvSpPr>
          <p:cNvPr id="14" name="六边形 13"/>
          <p:cNvSpPr/>
          <p:nvPr/>
        </p:nvSpPr>
        <p:spPr bwMode="auto">
          <a:xfrm rot="5400000">
            <a:off x="721255" y="4358660"/>
            <a:ext cx="682869" cy="588680"/>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5" name="文本框 14"/>
          <p:cNvSpPr txBox="1"/>
          <p:nvPr/>
        </p:nvSpPr>
        <p:spPr>
          <a:xfrm>
            <a:off x="846665" y="4422167"/>
            <a:ext cx="432048" cy="461665"/>
          </a:xfrm>
          <a:prstGeom prst="rect">
            <a:avLst/>
          </a:prstGeom>
          <a:noFill/>
        </p:spPr>
        <p:txBody>
          <a:bodyPr wrap="square" rtlCol="0">
            <a:spAutoFit/>
          </a:bodyPr>
          <a:lstStyle/>
          <a:p>
            <a:pPr algn="ctr"/>
            <a:r>
              <a:rPr lang="en-US" altLang="zh-CN" sz="2400" b="1" dirty="0">
                <a:solidFill>
                  <a:srgbClr val="FCFCFC"/>
                </a:solidFill>
              </a:rPr>
              <a:t>2</a:t>
            </a:r>
            <a:endParaRPr lang="zh-CN" altLang="en-US" sz="2400" b="1" dirty="0">
              <a:solidFill>
                <a:srgbClr val="FCFCFC"/>
              </a:solidFill>
            </a:endParaRPr>
          </a:p>
        </p:txBody>
      </p:sp>
      <p:sp>
        <p:nvSpPr>
          <p:cNvPr id="12" name="矩形 11"/>
          <p:cNvSpPr/>
          <p:nvPr/>
        </p:nvSpPr>
        <p:spPr>
          <a:xfrm>
            <a:off x="1559496" y="4451196"/>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领导支持</a:t>
            </a:r>
          </a:p>
        </p:txBody>
      </p:sp>
      <p:sp>
        <p:nvSpPr>
          <p:cNvPr id="13" name="矩形 12"/>
          <p:cNvSpPr/>
          <p:nvPr/>
        </p:nvSpPr>
        <p:spPr>
          <a:xfrm>
            <a:off x="1559496" y="5002865"/>
            <a:ext cx="9432354" cy="874407"/>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主要领导要以身作则，积极支持分管安全的领导的工作，同时支持积极落实领导、职能部门职责的安全部门的工作。</a:t>
            </a:r>
          </a:p>
        </p:txBody>
      </p:sp>
      <p:grpSp>
        <p:nvGrpSpPr>
          <p:cNvPr id="19" name="组合 2"/>
          <p:cNvGrpSpPr/>
          <p:nvPr/>
        </p:nvGrpSpPr>
        <p:grpSpPr bwMode="auto">
          <a:xfrm>
            <a:off x="544513" y="300038"/>
            <a:ext cx="71437" cy="881062"/>
            <a:chOff x="767408" y="315199"/>
            <a:chExt cx="72008" cy="1045333"/>
          </a:xfrm>
        </p:grpSpPr>
        <p:sp>
          <p:nvSpPr>
            <p:cNvPr id="20" name="矩形 19"/>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1" name="矩形 20"/>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2" name="矩形 21"/>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bwMode="auto">
          <a:xfrm rot="5400000">
            <a:off x="721255" y="1891940"/>
            <a:ext cx="682869" cy="588680"/>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文本框 3"/>
          <p:cNvSpPr txBox="1"/>
          <p:nvPr/>
        </p:nvSpPr>
        <p:spPr>
          <a:xfrm>
            <a:off x="846665" y="1955447"/>
            <a:ext cx="432048" cy="461665"/>
          </a:xfrm>
          <a:prstGeom prst="rect">
            <a:avLst/>
          </a:prstGeom>
          <a:noFill/>
        </p:spPr>
        <p:txBody>
          <a:bodyPr wrap="square" rtlCol="0">
            <a:spAutoFit/>
          </a:bodyPr>
          <a:lstStyle/>
          <a:p>
            <a:pPr algn="ctr"/>
            <a:r>
              <a:rPr lang="en-US" altLang="zh-CN" sz="2400" b="1" dirty="0">
                <a:solidFill>
                  <a:srgbClr val="FCFCFC"/>
                </a:solidFill>
              </a:rPr>
              <a:t>3</a:t>
            </a:r>
            <a:endParaRPr lang="zh-CN" altLang="en-US" sz="2400" b="1" dirty="0">
              <a:solidFill>
                <a:srgbClr val="FCFCFC"/>
              </a:solidFill>
            </a:endParaRPr>
          </a:p>
        </p:txBody>
      </p:sp>
      <p:sp>
        <p:nvSpPr>
          <p:cNvPr id="14" name="六边形 13"/>
          <p:cNvSpPr/>
          <p:nvPr/>
        </p:nvSpPr>
        <p:spPr bwMode="auto">
          <a:xfrm rot="5400000">
            <a:off x="721255" y="4052180"/>
            <a:ext cx="682869" cy="588680"/>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5" name="文本框 14"/>
          <p:cNvSpPr txBox="1"/>
          <p:nvPr/>
        </p:nvSpPr>
        <p:spPr>
          <a:xfrm>
            <a:off x="846665" y="4115687"/>
            <a:ext cx="432048" cy="461665"/>
          </a:xfrm>
          <a:prstGeom prst="rect">
            <a:avLst/>
          </a:prstGeom>
          <a:noFill/>
        </p:spPr>
        <p:txBody>
          <a:bodyPr wrap="square" rtlCol="0">
            <a:spAutoFit/>
          </a:bodyPr>
          <a:lstStyle/>
          <a:p>
            <a:pPr algn="ctr"/>
            <a:r>
              <a:rPr lang="en-US" altLang="zh-CN" sz="2400" b="1" dirty="0">
                <a:solidFill>
                  <a:srgbClr val="FCFCFC"/>
                </a:solidFill>
              </a:rPr>
              <a:t>4</a:t>
            </a:r>
            <a:endParaRPr lang="zh-CN" altLang="en-US" sz="2400" b="1" dirty="0">
              <a:solidFill>
                <a:srgbClr val="FCFCFC"/>
              </a:solidFill>
            </a:endParaRPr>
          </a:p>
        </p:txBody>
      </p:sp>
      <p:sp>
        <p:nvSpPr>
          <p:cNvPr id="11" name="矩形 10"/>
          <p:cNvSpPr/>
          <p:nvPr/>
        </p:nvSpPr>
        <p:spPr>
          <a:xfrm>
            <a:off x="1451551" y="1974817"/>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纠正偏见</a:t>
            </a:r>
          </a:p>
        </p:txBody>
      </p:sp>
      <p:sp>
        <p:nvSpPr>
          <p:cNvPr id="16" name="矩形 15"/>
          <p:cNvSpPr/>
          <p:nvPr/>
        </p:nvSpPr>
        <p:spPr>
          <a:xfrm>
            <a:off x="1451550" y="2527715"/>
            <a:ext cx="9540299" cy="1338828"/>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不分管安全的领导、机关职能部门及岗位人员要提高认识，在工作中仍需牢记并严格落实安全职责，并彻底消除“安全工作是安全部门和安全专职管理人员的职责”的偏见。发挥专业科室的作用。</a:t>
            </a:r>
          </a:p>
        </p:txBody>
      </p:sp>
      <p:sp>
        <p:nvSpPr>
          <p:cNvPr id="17" name="矩形 16"/>
          <p:cNvSpPr/>
          <p:nvPr/>
        </p:nvSpPr>
        <p:spPr>
          <a:xfrm>
            <a:off x="1451551" y="4120695"/>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完善制度</a:t>
            </a:r>
          </a:p>
        </p:txBody>
      </p:sp>
      <p:sp>
        <p:nvSpPr>
          <p:cNvPr id="18" name="矩形 17"/>
          <p:cNvSpPr/>
          <p:nvPr/>
        </p:nvSpPr>
        <p:spPr>
          <a:xfrm>
            <a:off x="1451550" y="4687955"/>
            <a:ext cx="4801314" cy="369332"/>
          </a:xfrm>
          <a:prstGeom prst="rect">
            <a:avLst/>
          </a:prstGeom>
        </p:spPr>
        <p:txBody>
          <a:bodyPr wrap="square">
            <a:spAutoFit/>
          </a:bodyPr>
          <a:lstStyle/>
          <a:p>
            <a:pPr algn="just">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配套、健全、完善考核问责制度，并严格兑现</a:t>
            </a:r>
          </a:p>
        </p:txBody>
      </p:sp>
      <p:sp>
        <p:nvSpPr>
          <p:cNvPr id="19" name="六边形 18"/>
          <p:cNvSpPr/>
          <p:nvPr/>
        </p:nvSpPr>
        <p:spPr bwMode="auto">
          <a:xfrm rot="5400000">
            <a:off x="715630" y="5237722"/>
            <a:ext cx="682869" cy="588680"/>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0" name="文本框 19"/>
          <p:cNvSpPr txBox="1"/>
          <p:nvPr/>
        </p:nvSpPr>
        <p:spPr>
          <a:xfrm>
            <a:off x="841040" y="5301229"/>
            <a:ext cx="432048" cy="461665"/>
          </a:xfrm>
          <a:prstGeom prst="rect">
            <a:avLst/>
          </a:prstGeom>
          <a:noFill/>
        </p:spPr>
        <p:txBody>
          <a:bodyPr wrap="square" rtlCol="0">
            <a:spAutoFit/>
          </a:bodyPr>
          <a:lstStyle/>
          <a:p>
            <a:pPr algn="ctr"/>
            <a:r>
              <a:rPr lang="en-US" altLang="zh-CN" sz="2400" b="1" dirty="0">
                <a:solidFill>
                  <a:srgbClr val="FCFCFC"/>
                </a:solidFill>
              </a:rPr>
              <a:t>5</a:t>
            </a:r>
            <a:endParaRPr lang="zh-CN" altLang="en-US" sz="2400" b="1" dirty="0">
              <a:solidFill>
                <a:srgbClr val="FCFCFC"/>
              </a:solidFill>
            </a:endParaRPr>
          </a:p>
        </p:txBody>
      </p:sp>
      <p:sp>
        <p:nvSpPr>
          <p:cNvPr id="21" name="矩形 20"/>
          <p:cNvSpPr/>
          <p:nvPr/>
        </p:nvSpPr>
        <p:spPr>
          <a:xfrm>
            <a:off x="1457576" y="5301229"/>
            <a:ext cx="1210588"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定期汇报</a:t>
            </a:r>
          </a:p>
        </p:txBody>
      </p:sp>
      <p:sp>
        <p:nvSpPr>
          <p:cNvPr id="22" name="矩形 21"/>
          <p:cNvSpPr/>
          <p:nvPr/>
        </p:nvSpPr>
        <p:spPr>
          <a:xfrm>
            <a:off x="1451550" y="5801489"/>
            <a:ext cx="9685010" cy="507831"/>
          </a:xfrm>
          <a:prstGeom prst="rect">
            <a:avLst/>
          </a:prstGeom>
        </p:spPr>
        <p:txBody>
          <a:bodyPr wrap="square">
            <a:spAutoFit/>
          </a:bodyPr>
          <a:lstStyle/>
          <a:p>
            <a:pPr algn="just">
              <a:lnSpc>
                <a:spcPct val="150000"/>
              </a:lnSpc>
              <a:spcBef>
                <a:spcPts val="0"/>
              </a:spcBef>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安全分管领导和安全综合监管部门要加大监督检查力度，定期向安委会报告责任制执行情况。</a:t>
            </a:r>
          </a:p>
        </p:txBody>
      </p:sp>
      <p:sp>
        <p:nvSpPr>
          <p:cNvPr id="23" name="矩形 22"/>
          <p:cNvSpPr/>
          <p:nvPr/>
        </p:nvSpPr>
        <p:spPr>
          <a:xfrm>
            <a:off x="695400" y="404664"/>
            <a:ext cx="5519460"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如何有效落实安全生产责任？</a:t>
            </a:r>
          </a:p>
        </p:txBody>
      </p:sp>
      <p:grpSp>
        <p:nvGrpSpPr>
          <p:cNvPr id="24" name="组合 2"/>
          <p:cNvGrpSpPr/>
          <p:nvPr/>
        </p:nvGrpSpPr>
        <p:grpSpPr bwMode="auto">
          <a:xfrm>
            <a:off x="544513" y="300038"/>
            <a:ext cx="71437" cy="881062"/>
            <a:chOff x="767408" y="315199"/>
            <a:chExt cx="72008" cy="1045333"/>
          </a:xfrm>
        </p:grpSpPr>
        <p:sp>
          <p:nvSpPr>
            <p:cNvPr id="25" name="矩形 24"/>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6" name="矩形 25"/>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7" name="矩形 26"/>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410" name="矩形 2"/>
          <p:cNvSpPr>
            <a:spLocks noChangeArrowheads="1"/>
          </p:cNvSpPr>
          <p:nvPr/>
        </p:nvSpPr>
        <p:spPr bwMode="auto">
          <a:xfrm>
            <a:off x="0" y="0"/>
            <a:ext cx="12192000" cy="6858000"/>
          </a:xfrm>
          <a:prstGeom prst="rect">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4583" name="Freeform 65"/>
          <p:cNvSpPr/>
          <p:nvPr/>
        </p:nvSpPr>
        <p:spPr bwMode="auto">
          <a:xfrm>
            <a:off x="2711450" y="2276475"/>
            <a:ext cx="1001713" cy="1230313"/>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 name="T12" fmla="*/ 0 60000 65536"/>
              <a:gd name="T13" fmla="*/ 0 60000 65536"/>
              <a:gd name="T14" fmla="*/ 0 60000 65536"/>
              <a:gd name="T15" fmla="*/ 0 60000 65536"/>
              <a:gd name="T16" fmla="*/ 0 60000 65536"/>
              <a:gd name="T17" fmla="*/ 0 60000 65536"/>
              <a:gd name="T18" fmla="*/ 0 w 372"/>
              <a:gd name="T19" fmla="*/ 0 h 358"/>
              <a:gd name="T20" fmla="*/ 372 w 372"/>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A17B10"/>
              </a:gs>
              <a:gs pos="50000">
                <a:schemeClr val="accent2"/>
              </a:gs>
              <a:gs pos="100000">
                <a:srgbClr val="A17B10"/>
              </a:gs>
            </a:gsLst>
            <a:lin ang="5400000" scaled="1"/>
          </a:gradFill>
          <a:ln w="28575">
            <a:solidFill>
              <a:schemeClr val="bg2"/>
            </a:solidFill>
            <a:miter lim="800000"/>
          </a:ln>
          <a:effectLst>
            <a:outerShdw dist="35921" dir="2700000" algn="ctr" rotWithShape="0">
              <a:schemeClr val="bg2"/>
            </a:outerShdw>
          </a:effectLst>
        </p:spPr>
        <p:txBody>
          <a:bodyPr wrap="none" anchor="ctr"/>
          <a:lstStyle/>
          <a:p>
            <a:pPr algn="ctr" eaLnBrk="1" hangingPunct="1">
              <a:defRPr/>
            </a:pPr>
            <a:endParaRPr lang="zh-CN" altLang="en-US">
              <a:ea typeface="宋体" panose="02010600030101010101" pitchFamily="2" charset="-122"/>
            </a:endParaRPr>
          </a:p>
        </p:txBody>
      </p:sp>
      <p:sp>
        <p:nvSpPr>
          <p:cNvPr id="4" name="矩形 3"/>
          <p:cNvSpPr/>
          <p:nvPr/>
        </p:nvSpPr>
        <p:spPr bwMode="auto">
          <a:xfrm>
            <a:off x="0" y="549275"/>
            <a:ext cx="12192000" cy="575945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4585" name="Text Box 69"/>
          <p:cNvSpPr txBox="1">
            <a:spLocks noChangeArrowheads="1"/>
          </p:cNvSpPr>
          <p:nvPr/>
        </p:nvSpPr>
        <p:spPr bwMode="auto">
          <a:xfrm>
            <a:off x="1360488" y="333375"/>
            <a:ext cx="501650" cy="5384800"/>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zh-CN" sz="34400" dirty="0">
                <a:solidFill>
                  <a:schemeClr val="tx2">
                    <a:lumMod val="75000"/>
                  </a:schemeClr>
                </a:solidFill>
                <a:ea typeface="宋体" panose="02010600030101010101" pitchFamily="2" charset="-122"/>
              </a:rPr>
              <a:t>4</a:t>
            </a:r>
          </a:p>
        </p:txBody>
      </p:sp>
      <p:sp useBgFill="1">
        <p:nvSpPr>
          <p:cNvPr id="17415" name="平行四边形 7"/>
          <p:cNvSpPr>
            <a:spLocks noChangeArrowheads="1"/>
          </p:cNvSpPr>
          <p:nvPr/>
        </p:nvSpPr>
        <p:spPr bwMode="auto">
          <a:xfrm>
            <a:off x="407988" y="-50800"/>
            <a:ext cx="7559675" cy="6908800"/>
          </a:xfrm>
          <a:prstGeom prst="parallelogram">
            <a:avLst>
              <a:gd name="adj" fmla="val 5340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 name="矩形 1"/>
          <p:cNvSpPr/>
          <p:nvPr/>
        </p:nvSpPr>
        <p:spPr>
          <a:xfrm>
            <a:off x="6416040" y="3183890"/>
            <a:ext cx="5749925" cy="645160"/>
          </a:xfrm>
          <a:prstGeom prst="rect">
            <a:avLst/>
          </a:prstGeom>
          <a:noFill/>
          <a:ln w="9525">
            <a:noFill/>
            <a:miter lim="800000"/>
          </a:ln>
          <a:effectLst/>
        </p:spPr>
        <p:txBody>
          <a:bodyPr wrap="square">
            <a:spAutoFit/>
          </a:bodyPr>
          <a:lstStyle/>
          <a:p>
            <a:pPr eaLnBrk="1" hangingPunct="1">
              <a:spcBef>
                <a:spcPct val="50000"/>
              </a:spcBef>
              <a:defRPr/>
            </a:pPr>
            <a:r>
              <a:rPr lang="zh-CN" altLang="en-US" sz="3600" b="1" dirty="0">
                <a:solidFill>
                  <a:schemeClr val="tx1">
                    <a:lumMod val="85000"/>
                    <a:lumOff val="15000"/>
                  </a:schemeClr>
                </a:solidFill>
                <a:latin typeface="华文中宋" panose="02010600040101010101" pitchFamily="2" charset="-122"/>
                <a:ea typeface="华文中宋" panose="02010600040101010101" pitchFamily="2" charset="-122"/>
                <a:sym typeface="+mn-ea"/>
              </a:rPr>
              <a:t>身边常见的安全问题及案例</a:t>
            </a:r>
            <a:endParaRPr lang="zh-CN" altLang="en-US" sz="36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Rot="1" noChangeArrowheads="1"/>
          </p:cNvSpPr>
          <p:nvPr/>
        </p:nvSpPr>
        <p:spPr bwMode="auto">
          <a:xfrm>
            <a:off x="906463" y="404813"/>
            <a:ext cx="2087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案例一</a:t>
            </a:r>
          </a:p>
        </p:txBody>
      </p:sp>
      <p:sp>
        <p:nvSpPr>
          <p:cNvPr id="9221" name="Rectangle 6"/>
          <p:cNvSpPr>
            <a:spLocks noChangeArrowheads="1"/>
          </p:cNvSpPr>
          <p:nvPr/>
        </p:nvSpPr>
        <p:spPr bwMode="auto">
          <a:xfrm>
            <a:off x="544513" y="1943100"/>
            <a:ext cx="54006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ts val="0"/>
              </a:spcBef>
              <a:buClr>
                <a:schemeClr val="hlink"/>
              </a:buClr>
              <a:buSzPct val="70000"/>
              <a:buFont typeface="Wingdings" panose="05000000000000000000" pitchFamily="2" charset="2"/>
              <a:buNone/>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某企业一员工在两个班组交接班时清洗纵剪机张力辊轴。因其班长有急事先行离开，其口头委托接班班长帮忙监护一下，但该班班长认为清洗员工不是自己班的不愿意管。该员工最终独自在清洗纵剪机张力辊轴时</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未按照规定要求提升上辊轴，违规用钢套压住内运转开关，右手直接用抹布擦拭运行中的辊轴，导致右手臂被带入机器上下辊轴间</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造成右手臂截肢。</a:t>
            </a:r>
          </a:p>
        </p:txBody>
      </p:sp>
      <p:grpSp>
        <p:nvGrpSpPr>
          <p:cNvPr id="18436" name="组合 2"/>
          <p:cNvGrpSpPr/>
          <p:nvPr/>
        </p:nvGrpSpPr>
        <p:grpSpPr bwMode="auto">
          <a:xfrm>
            <a:off x="544513" y="300038"/>
            <a:ext cx="71437" cy="881062"/>
            <a:chOff x="767408" y="315199"/>
            <a:chExt cx="72008" cy="1045333"/>
          </a:xfrm>
        </p:grpSpPr>
        <p:sp>
          <p:nvSpPr>
            <p:cNvPr id="2" name="矩形 1"/>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pic>
        <p:nvPicPr>
          <p:cNvPr id="1843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9038" y="2039938"/>
            <a:ext cx="5872162"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IMG_2282"/>
          <p:cNvPicPr>
            <a:picLocks noChangeAspect="1" noChangeArrowheads="1"/>
          </p:cNvPicPr>
          <p:nvPr/>
        </p:nvPicPr>
        <p:blipFill>
          <a:blip r:embed="rId3">
            <a:lum bright="6000" contrast="42000"/>
            <a:extLst>
              <a:ext uri="{28A0092B-C50C-407E-A947-70E740481C1C}">
                <a14:useLocalDpi xmlns:a14="http://schemas.microsoft.com/office/drawing/2010/main" val="0"/>
              </a:ext>
            </a:extLst>
          </a:blip>
          <a:srcRect t="12816"/>
          <a:stretch>
            <a:fillRect/>
          </a:stretch>
        </p:blipFill>
        <p:spPr bwMode="auto">
          <a:xfrm>
            <a:off x="6545263" y="2963863"/>
            <a:ext cx="266065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IMG_2284"/>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r="6000"/>
          <a:stretch>
            <a:fillRect/>
          </a:stretch>
        </p:blipFill>
        <p:spPr bwMode="auto">
          <a:xfrm>
            <a:off x="9318625" y="2963863"/>
            <a:ext cx="25066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Oval 3"/>
          <p:cNvSpPr>
            <a:spLocks noChangeArrowheads="1"/>
          </p:cNvSpPr>
          <p:nvPr/>
        </p:nvSpPr>
        <p:spPr bwMode="auto">
          <a:xfrm>
            <a:off x="8213725" y="3635375"/>
            <a:ext cx="698500" cy="1063625"/>
          </a:xfrm>
          <a:prstGeom prst="ellipse">
            <a:avLst/>
          </a:prstGeom>
          <a:noFill/>
          <a:ln w="9525">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nvSpPr>
        <p:spPr bwMode="auto">
          <a:xfrm>
            <a:off x="6226175" y="939800"/>
            <a:ext cx="2438400" cy="777875"/>
          </a:xfrm>
          <a:custGeom>
            <a:avLst/>
            <a:gdLst>
              <a:gd name="connsiteX0" fmla="*/ 168539 w 2439497"/>
              <a:gd name="connsiteY0" fmla="*/ 0 h 776888"/>
              <a:gd name="connsiteX1" fmla="*/ 2439497 w 2439497"/>
              <a:gd name="connsiteY1" fmla="*/ 0 h 776888"/>
              <a:gd name="connsiteX2" fmla="*/ 2439497 w 2439497"/>
              <a:gd name="connsiteY2" fmla="*/ 776888 h 776888"/>
              <a:gd name="connsiteX3" fmla="*/ 0 w 2439497"/>
              <a:gd name="connsiteY3" fmla="*/ 776888 h 776888"/>
            </a:gdLst>
            <a:ahLst/>
            <a:cxnLst>
              <a:cxn ang="0">
                <a:pos x="connsiteX0" y="connsiteY0"/>
              </a:cxn>
              <a:cxn ang="0">
                <a:pos x="connsiteX1" y="connsiteY1"/>
              </a:cxn>
              <a:cxn ang="0">
                <a:pos x="connsiteX2" y="connsiteY2"/>
              </a:cxn>
              <a:cxn ang="0">
                <a:pos x="connsiteX3" y="connsiteY3"/>
              </a:cxn>
            </a:cxnLst>
            <a:rect l="l" t="t" r="r" b="b"/>
            <a:pathLst>
              <a:path w="2439497" h="776888">
                <a:moveTo>
                  <a:pt x="168539" y="0"/>
                </a:moveTo>
                <a:lnTo>
                  <a:pt x="2439497" y="0"/>
                </a:lnTo>
                <a:lnTo>
                  <a:pt x="2439497" y="776888"/>
                </a:lnTo>
                <a:lnTo>
                  <a:pt x="0" y="776888"/>
                </a:lnTo>
                <a:close/>
              </a:path>
            </a:pathLst>
          </a:cu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1" hangingPunct="1">
              <a:defRPr/>
            </a:pPr>
            <a:endParaRPr lang="zh-CN" altLang="en-US"/>
          </a:p>
        </p:txBody>
      </p:sp>
      <p:sp>
        <p:nvSpPr>
          <p:cNvPr id="3" name="平行四边形 2"/>
          <p:cNvSpPr/>
          <p:nvPr/>
        </p:nvSpPr>
        <p:spPr bwMode="auto">
          <a:xfrm>
            <a:off x="695325" y="0"/>
            <a:ext cx="4968875" cy="6858000"/>
          </a:xfrm>
          <a:prstGeom prst="parallelogram">
            <a:avLst>
              <a:gd name="adj" fmla="val 29944"/>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pic>
        <p:nvPicPr>
          <p:cNvPr id="12" name="图片 11" descr="IMG_2283"/>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t="5582" b="8745"/>
          <a:stretch>
            <a:fillRect/>
          </a:stretch>
        </p:blipFill>
        <p:spPr bwMode="auto">
          <a:xfrm>
            <a:off x="983432" y="3666480"/>
            <a:ext cx="3744416" cy="2951025"/>
          </a:xfrm>
          <a:custGeom>
            <a:avLst/>
            <a:gdLst>
              <a:gd name="connsiteX0" fmla="*/ 654861 w 3744415"/>
              <a:gd name="connsiteY0" fmla="*/ 0 h 2951025"/>
              <a:gd name="connsiteX1" fmla="*/ 3744415 w 3744415"/>
              <a:gd name="connsiteY1" fmla="*/ 0 h 2951025"/>
              <a:gd name="connsiteX2" fmla="*/ 3089553 w 3744415"/>
              <a:gd name="connsiteY2" fmla="*/ 2951025 h 2951025"/>
              <a:gd name="connsiteX3" fmla="*/ 0 w 3744415"/>
              <a:gd name="connsiteY3" fmla="*/ 2951025 h 2951025"/>
              <a:gd name="connsiteX4" fmla="*/ 0 w 3744415"/>
              <a:gd name="connsiteY4" fmla="*/ 2951021 h 295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5" h="2951025">
                <a:moveTo>
                  <a:pt x="654861" y="0"/>
                </a:moveTo>
                <a:lnTo>
                  <a:pt x="3744415" y="0"/>
                </a:lnTo>
                <a:lnTo>
                  <a:pt x="3089553" y="2951025"/>
                </a:lnTo>
                <a:lnTo>
                  <a:pt x="0" y="2951025"/>
                </a:lnTo>
                <a:lnTo>
                  <a:pt x="0" y="2951021"/>
                </a:lnTo>
                <a:close/>
              </a:path>
            </a:pathLst>
          </a:custGeom>
          <a:noFill/>
          <a:ln w="28575">
            <a:solidFill>
              <a:srgbClr val="FCFCFC"/>
            </a:solidFill>
            <a:miter lim="800000"/>
            <a:headEnd/>
            <a:tailEnd/>
          </a:ln>
          <a:extLst>
            <a:ext uri="{909E8E84-426E-40DD-AFC4-6F175D3DCCD1}">
              <a14:hiddenFill xmlns:a14="http://schemas.microsoft.com/office/drawing/2010/main">
                <a:solidFill>
                  <a:srgbClr val="FFFFFF"/>
                </a:solidFill>
              </a14:hiddenFill>
            </a:ext>
          </a:extLst>
        </p:spPr>
      </p:pic>
      <p:pic>
        <p:nvPicPr>
          <p:cNvPr id="11" name="图片 10" descr="IMG_2286"/>
          <p:cNvPicPr>
            <a:picLocks noChangeAspect="1" noChangeArrowheads="1"/>
          </p:cNvPicPr>
          <p:nvPr/>
        </p:nvPicPr>
        <p:blipFill rotWithShape="1">
          <a:blip r:embed="rId3">
            <a:lum bright="12000" contrast="6000"/>
            <a:extLst>
              <a:ext uri="{28A0092B-C50C-407E-A947-70E740481C1C}">
                <a14:useLocalDpi xmlns:a14="http://schemas.microsoft.com/office/drawing/2010/main" val="0"/>
              </a:ext>
            </a:extLst>
          </a:blip>
          <a:srcRect t="299" r="1575" b="10841"/>
          <a:stretch>
            <a:fillRect/>
          </a:stretch>
        </p:blipFill>
        <p:spPr bwMode="auto">
          <a:xfrm>
            <a:off x="1703512" y="210096"/>
            <a:ext cx="3744415" cy="2951025"/>
          </a:xfrm>
          <a:custGeom>
            <a:avLst/>
            <a:gdLst>
              <a:gd name="connsiteX0" fmla="*/ 654861 w 3744415"/>
              <a:gd name="connsiteY0" fmla="*/ 0 h 2951025"/>
              <a:gd name="connsiteX1" fmla="*/ 3744415 w 3744415"/>
              <a:gd name="connsiteY1" fmla="*/ 0 h 2951025"/>
              <a:gd name="connsiteX2" fmla="*/ 3089553 w 3744415"/>
              <a:gd name="connsiteY2" fmla="*/ 2951025 h 2951025"/>
              <a:gd name="connsiteX3" fmla="*/ 0 w 3744415"/>
              <a:gd name="connsiteY3" fmla="*/ 2951025 h 2951025"/>
              <a:gd name="connsiteX4" fmla="*/ 0 w 3744415"/>
              <a:gd name="connsiteY4" fmla="*/ 2951021 h 295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5" h="2951025">
                <a:moveTo>
                  <a:pt x="654861" y="0"/>
                </a:moveTo>
                <a:lnTo>
                  <a:pt x="3744415" y="0"/>
                </a:lnTo>
                <a:lnTo>
                  <a:pt x="3089553" y="2951025"/>
                </a:lnTo>
                <a:lnTo>
                  <a:pt x="0" y="2951025"/>
                </a:lnTo>
                <a:lnTo>
                  <a:pt x="0" y="2951021"/>
                </a:lnTo>
                <a:close/>
              </a:path>
            </a:pathLst>
          </a:custGeom>
          <a:noFill/>
          <a:ln w="28575">
            <a:solidFill>
              <a:srgbClr val="FCFCFC"/>
            </a:solidFill>
            <a:miter lim="800000"/>
            <a:headEnd/>
            <a:tailEnd/>
          </a:ln>
          <a:extLst>
            <a:ext uri="{909E8E84-426E-40DD-AFC4-6F175D3DCCD1}">
              <a14:hiddenFill xmlns:a14="http://schemas.microsoft.com/office/drawing/2010/main">
                <a:solidFill>
                  <a:srgbClr val="FFFFFF"/>
                </a:solidFill>
              </a14:hiddenFill>
            </a:ext>
          </a:extLst>
        </p:spPr>
      </p:pic>
      <p:sp>
        <p:nvSpPr>
          <p:cNvPr id="19462" name="矩形 3"/>
          <p:cNvSpPr>
            <a:spLocks noChangeArrowheads="1"/>
          </p:cNvSpPr>
          <p:nvPr/>
        </p:nvSpPr>
        <p:spPr bwMode="auto">
          <a:xfrm>
            <a:off x="6778625" y="1098550"/>
            <a:ext cx="1420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2400" b="1">
                <a:solidFill>
                  <a:srgbClr val="FCFCFC"/>
                </a:solidFill>
                <a:latin typeface="微软雅黑" panose="020B0503020204020204" pitchFamily="34" charset="-122"/>
                <a:ea typeface="微软雅黑" panose="020B0503020204020204" pitchFamily="34" charset="-122"/>
              </a:rPr>
              <a:t>事故原因</a:t>
            </a:r>
            <a:endParaRPr lang="zh-CN" altLang="en-US" sz="2400">
              <a:solidFill>
                <a:srgbClr val="FCFCFC"/>
              </a:solidFill>
              <a:latin typeface="微软雅黑" panose="020B0503020204020204" pitchFamily="34" charset="-122"/>
              <a:ea typeface="微软雅黑" panose="020B0503020204020204" pitchFamily="34" charset="-122"/>
            </a:endParaRPr>
          </a:p>
        </p:txBody>
      </p:sp>
      <p:sp>
        <p:nvSpPr>
          <p:cNvPr id="17" name="平行四边形 16"/>
          <p:cNvSpPr/>
          <p:nvPr/>
        </p:nvSpPr>
        <p:spPr bwMode="auto">
          <a:xfrm>
            <a:off x="5875338" y="2857500"/>
            <a:ext cx="736600" cy="503238"/>
          </a:xfrm>
          <a:prstGeom prst="parallelogram">
            <a:avLst>
              <a:gd name="adj" fmla="val 25668"/>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8" name="平行四边形 17"/>
          <p:cNvSpPr/>
          <p:nvPr/>
        </p:nvSpPr>
        <p:spPr bwMode="auto">
          <a:xfrm>
            <a:off x="5702300" y="3678238"/>
            <a:ext cx="738188" cy="503237"/>
          </a:xfrm>
          <a:prstGeom prst="parallelogram">
            <a:avLst>
              <a:gd name="adj" fmla="val 25668"/>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9" name="平行四边形 18"/>
          <p:cNvSpPr/>
          <p:nvPr/>
        </p:nvSpPr>
        <p:spPr bwMode="auto">
          <a:xfrm>
            <a:off x="5513388" y="4497388"/>
            <a:ext cx="738187" cy="504825"/>
          </a:xfrm>
          <a:prstGeom prst="parallelogram">
            <a:avLst>
              <a:gd name="adj" fmla="val 25668"/>
            </a:avLst>
          </a:prstGeom>
          <a:solidFill>
            <a:schemeClr val="tx1">
              <a:lumMod val="50000"/>
              <a:lumOff val="50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6" name="矩形 5"/>
          <p:cNvSpPr/>
          <p:nvPr/>
        </p:nvSpPr>
        <p:spPr>
          <a:xfrm>
            <a:off x="6927850" y="2936875"/>
            <a:ext cx="2249488"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违反安全操作规程</a:t>
            </a:r>
          </a:p>
        </p:txBody>
      </p:sp>
      <p:sp>
        <p:nvSpPr>
          <p:cNvPr id="7" name="矩形 6"/>
          <p:cNvSpPr/>
          <p:nvPr/>
        </p:nvSpPr>
        <p:spPr>
          <a:xfrm>
            <a:off x="6678613" y="3779838"/>
            <a:ext cx="2749550"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班长没有履行监管职责</a:t>
            </a:r>
          </a:p>
        </p:txBody>
      </p:sp>
      <p:sp>
        <p:nvSpPr>
          <p:cNvPr id="13" name="矩形 12"/>
          <p:cNvSpPr/>
          <p:nvPr/>
        </p:nvSpPr>
        <p:spPr>
          <a:xfrm>
            <a:off x="6456363" y="4581525"/>
            <a:ext cx="3517900" cy="400050"/>
          </a:xfrm>
          <a:prstGeom prst="rect">
            <a:avLst/>
          </a:prstGeom>
        </p:spPr>
        <p:txBody>
          <a:bodyPr wrap="none">
            <a:spAutoFit/>
          </a:bodyPr>
          <a:lstStyle/>
          <a:p>
            <a:pPr>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安全意识淡薄，存在侥幸心理</a:t>
            </a:r>
          </a:p>
        </p:txBody>
      </p:sp>
      <p:sp>
        <p:nvSpPr>
          <p:cNvPr id="19469" name="文本框 13"/>
          <p:cNvSpPr txBox="1">
            <a:spLocks noChangeArrowheads="1"/>
          </p:cNvSpPr>
          <p:nvPr/>
        </p:nvSpPr>
        <p:spPr bwMode="auto">
          <a:xfrm>
            <a:off x="6027738" y="2865438"/>
            <a:ext cx="44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rgbClr val="FCFCFC"/>
                </a:solidFill>
                <a:ea typeface="宋体" panose="02010600030101010101" pitchFamily="2" charset="-122"/>
              </a:rPr>
              <a:t>1</a:t>
            </a:r>
            <a:endParaRPr lang="zh-CN" altLang="en-US" sz="2400" b="1">
              <a:solidFill>
                <a:srgbClr val="FCFCFC"/>
              </a:solidFill>
              <a:ea typeface="宋体" panose="02010600030101010101" pitchFamily="2" charset="-122"/>
            </a:endParaRPr>
          </a:p>
        </p:txBody>
      </p:sp>
      <p:sp>
        <p:nvSpPr>
          <p:cNvPr id="19470" name="文本框 23"/>
          <p:cNvSpPr txBox="1">
            <a:spLocks noChangeArrowheads="1"/>
          </p:cNvSpPr>
          <p:nvPr/>
        </p:nvSpPr>
        <p:spPr bwMode="auto">
          <a:xfrm>
            <a:off x="5848350" y="3678238"/>
            <a:ext cx="447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rgbClr val="FCFCFC"/>
                </a:solidFill>
                <a:ea typeface="宋体" panose="02010600030101010101" pitchFamily="2" charset="-122"/>
              </a:rPr>
              <a:t>2</a:t>
            </a:r>
            <a:endParaRPr lang="zh-CN" altLang="en-US" sz="2400" b="1">
              <a:solidFill>
                <a:srgbClr val="FCFCFC"/>
              </a:solidFill>
              <a:ea typeface="宋体" panose="02010600030101010101" pitchFamily="2" charset="-122"/>
            </a:endParaRPr>
          </a:p>
        </p:txBody>
      </p:sp>
      <p:sp>
        <p:nvSpPr>
          <p:cNvPr id="19471" name="文本框 24"/>
          <p:cNvSpPr txBox="1">
            <a:spLocks noChangeArrowheads="1"/>
          </p:cNvSpPr>
          <p:nvPr/>
        </p:nvSpPr>
        <p:spPr bwMode="auto">
          <a:xfrm>
            <a:off x="5659438" y="4519613"/>
            <a:ext cx="447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rgbClr val="FCFCFC"/>
                </a:solidFill>
                <a:ea typeface="宋体" panose="02010600030101010101" pitchFamily="2" charset="-122"/>
              </a:rPr>
              <a:t>3</a:t>
            </a:r>
            <a:endParaRPr lang="zh-CN" altLang="en-US" sz="2400" b="1">
              <a:solidFill>
                <a:srgbClr val="FCFCFC"/>
              </a:solidFill>
              <a:ea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287588" y="468313"/>
            <a:ext cx="394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3200" b="1">
                <a:solidFill>
                  <a:srgbClr val="262626"/>
                </a:solidFill>
                <a:latin typeface="微软雅黑" panose="020B0503020204020204" pitchFamily="34" charset="-122"/>
                <a:ea typeface="微软雅黑" panose="020B0503020204020204" pitchFamily="34" charset="-122"/>
              </a:rPr>
              <a:t>“</a:t>
            </a:r>
            <a:r>
              <a:rPr lang="en-US" altLang="zh-CN" sz="3200" b="1">
                <a:solidFill>
                  <a:srgbClr val="262626"/>
                </a:solidFill>
                <a:latin typeface="微软雅黑" panose="020B0503020204020204" pitchFamily="34" charset="-122"/>
                <a:ea typeface="微软雅黑" panose="020B0503020204020204" pitchFamily="34" charset="-122"/>
              </a:rPr>
              <a:t>8.12”</a:t>
            </a:r>
            <a:r>
              <a:rPr lang="zh-CN" altLang="en-US" sz="3200" b="1">
                <a:solidFill>
                  <a:srgbClr val="262626"/>
                </a:solidFill>
                <a:latin typeface="微软雅黑" panose="020B0503020204020204" pitchFamily="34" charset="-122"/>
                <a:ea typeface="微软雅黑" panose="020B0503020204020204" pitchFamily="34" charset="-122"/>
              </a:rPr>
              <a:t>天津港爆炸</a:t>
            </a:r>
            <a:endParaRPr lang="zh-CN" altLang="zh-CN" sz="3200" b="1">
              <a:solidFill>
                <a:srgbClr val="262626"/>
              </a:solidFill>
              <a:latin typeface="微软雅黑" panose="020B0503020204020204" pitchFamily="34" charset="-122"/>
              <a:ea typeface="微软雅黑" panose="020B0503020204020204" pitchFamily="34" charset="-122"/>
            </a:endParaRPr>
          </a:p>
        </p:txBody>
      </p:sp>
      <p:sp>
        <p:nvSpPr>
          <p:cNvPr id="20483" name="Text Box 3"/>
          <p:cNvSpPr txBox="1">
            <a:spLocks noChangeArrowheads="1"/>
          </p:cNvSpPr>
          <p:nvPr/>
        </p:nvSpPr>
        <p:spPr bwMode="auto">
          <a:xfrm>
            <a:off x="5303838" y="1854200"/>
            <a:ext cx="59150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buClr>
                <a:schemeClr val="hlink"/>
              </a:buClr>
              <a:buSzPct val="70000"/>
              <a:buFont typeface="Wingdings" panose="05000000000000000000" pitchFamily="2" charset="2"/>
              <a:buNone/>
            </a:pPr>
            <a:r>
              <a:rPr lang="en-US" altLang="zh-CN" sz="2000">
                <a:solidFill>
                  <a:srgbClr val="262626"/>
                </a:solidFill>
                <a:latin typeface="微软雅黑" panose="020B0503020204020204" pitchFamily="34" charset="-122"/>
                <a:ea typeface="微软雅黑" panose="020B0503020204020204" pitchFamily="34" charset="-122"/>
              </a:rPr>
              <a:t>2015 </a:t>
            </a:r>
            <a:r>
              <a:rPr lang="zh-CN" altLang="en-US" sz="2000">
                <a:solidFill>
                  <a:srgbClr val="262626"/>
                </a:solidFill>
                <a:latin typeface="微软雅黑" panose="020B0503020204020204" pitchFamily="34" charset="-122"/>
                <a:ea typeface="微软雅黑" panose="020B0503020204020204" pitchFamily="34" charset="-122"/>
              </a:rPr>
              <a:t>年 </a:t>
            </a:r>
            <a:r>
              <a:rPr lang="en-US" altLang="zh-CN" sz="2000">
                <a:solidFill>
                  <a:srgbClr val="262626"/>
                </a:solidFill>
                <a:latin typeface="微软雅黑" panose="020B0503020204020204" pitchFamily="34" charset="-122"/>
                <a:ea typeface="微软雅黑" panose="020B0503020204020204" pitchFamily="34" charset="-122"/>
              </a:rPr>
              <a:t>8 </a:t>
            </a:r>
            <a:r>
              <a:rPr lang="zh-CN" altLang="en-US" sz="2000">
                <a:solidFill>
                  <a:srgbClr val="262626"/>
                </a:solidFill>
                <a:latin typeface="微软雅黑" panose="020B0503020204020204" pitchFamily="34" charset="-122"/>
                <a:ea typeface="微软雅黑" panose="020B0503020204020204" pitchFamily="34" charset="-122"/>
              </a:rPr>
              <a:t>月 </a:t>
            </a:r>
            <a:r>
              <a:rPr lang="en-US" altLang="zh-CN" sz="2000">
                <a:solidFill>
                  <a:srgbClr val="262626"/>
                </a:solidFill>
                <a:latin typeface="微软雅黑" panose="020B0503020204020204" pitchFamily="34" charset="-122"/>
                <a:ea typeface="微软雅黑" panose="020B0503020204020204" pitchFamily="34" charset="-122"/>
              </a:rPr>
              <a:t>12 </a:t>
            </a:r>
            <a:r>
              <a:rPr lang="zh-CN" altLang="en-US" sz="2000">
                <a:solidFill>
                  <a:srgbClr val="262626"/>
                </a:solidFill>
                <a:latin typeface="微软雅黑" panose="020B0503020204020204" pitchFamily="34" charset="-122"/>
                <a:ea typeface="微软雅黑" panose="020B0503020204020204" pitchFamily="34" charset="-122"/>
              </a:rPr>
              <a:t>日，位于天津市滨海新区天津港的瑞海国际物流有限公司（以下简称瑞海公司）危险品仓库发生特别重大火灾爆炸事故。事故造成 </a:t>
            </a:r>
            <a:r>
              <a:rPr lang="en-US" altLang="zh-CN" sz="2000">
                <a:solidFill>
                  <a:srgbClr val="262626"/>
                </a:solidFill>
                <a:latin typeface="微软雅黑" panose="020B0503020204020204" pitchFamily="34" charset="-122"/>
                <a:ea typeface="微软雅黑" panose="020B0503020204020204" pitchFamily="34" charset="-122"/>
              </a:rPr>
              <a:t>165 </a:t>
            </a:r>
            <a:r>
              <a:rPr lang="zh-CN" altLang="en-US" sz="2000">
                <a:solidFill>
                  <a:srgbClr val="262626"/>
                </a:solidFill>
                <a:latin typeface="微软雅黑" panose="020B0503020204020204" pitchFamily="34" charset="-122"/>
                <a:ea typeface="微软雅黑" panose="020B0503020204020204" pitchFamily="34" charset="-122"/>
              </a:rPr>
              <a:t>人遇难（公安现役消防人员</a:t>
            </a:r>
            <a:r>
              <a:rPr lang="en-US" altLang="zh-CN" sz="2000">
                <a:solidFill>
                  <a:srgbClr val="262626"/>
                </a:solidFill>
                <a:latin typeface="微软雅黑" panose="020B0503020204020204" pitchFamily="34" charset="-122"/>
                <a:ea typeface="微软雅黑" panose="020B0503020204020204" pitchFamily="34" charset="-122"/>
              </a:rPr>
              <a:t>24 </a:t>
            </a:r>
            <a:r>
              <a:rPr lang="zh-CN" altLang="en-US" sz="2000">
                <a:solidFill>
                  <a:srgbClr val="262626"/>
                </a:solidFill>
                <a:latin typeface="微软雅黑" panose="020B0503020204020204" pitchFamily="34" charset="-122"/>
                <a:ea typeface="微软雅黑" panose="020B0503020204020204" pitchFamily="34" charset="-122"/>
              </a:rPr>
              <a:t>人、天津港消防人员 </a:t>
            </a:r>
            <a:r>
              <a:rPr lang="en-US" altLang="zh-CN" sz="2000">
                <a:solidFill>
                  <a:srgbClr val="262626"/>
                </a:solidFill>
                <a:latin typeface="微软雅黑" panose="020B0503020204020204" pitchFamily="34" charset="-122"/>
                <a:ea typeface="微软雅黑" panose="020B0503020204020204" pitchFamily="34" charset="-122"/>
              </a:rPr>
              <a:t>75 </a:t>
            </a:r>
            <a:r>
              <a:rPr lang="zh-CN" altLang="en-US" sz="2000">
                <a:solidFill>
                  <a:srgbClr val="262626"/>
                </a:solidFill>
                <a:latin typeface="微软雅黑" panose="020B0503020204020204" pitchFamily="34" charset="-122"/>
                <a:ea typeface="微软雅黑" panose="020B0503020204020204" pitchFamily="34" charset="-122"/>
              </a:rPr>
              <a:t>人、公安民警 </a:t>
            </a:r>
            <a:r>
              <a:rPr lang="en-US" altLang="zh-CN" sz="2000">
                <a:solidFill>
                  <a:srgbClr val="262626"/>
                </a:solidFill>
                <a:latin typeface="微软雅黑" panose="020B0503020204020204" pitchFamily="34" charset="-122"/>
                <a:ea typeface="微软雅黑" panose="020B0503020204020204" pitchFamily="34" charset="-122"/>
              </a:rPr>
              <a:t>11 </a:t>
            </a:r>
            <a:r>
              <a:rPr lang="zh-CN" altLang="en-US" sz="2000">
                <a:solidFill>
                  <a:srgbClr val="262626"/>
                </a:solidFill>
                <a:latin typeface="微软雅黑" panose="020B0503020204020204" pitchFamily="34" charset="-122"/>
                <a:ea typeface="微软雅黑" panose="020B0503020204020204" pitchFamily="34" charset="-122"/>
              </a:rPr>
              <a:t>人，事故企业、周边企业员工和周边居民 </a:t>
            </a:r>
            <a:r>
              <a:rPr lang="en-US" altLang="zh-CN" sz="2000">
                <a:solidFill>
                  <a:srgbClr val="262626"/>
                </a:solidFill>
                <a:latin typeface="微软雅黑" panose="020B0503020204020204" pitchFamily="34" charset="-122"/>
                <a:ea typeface="微软雅黑" panose="020B0503020204020204" pitchFamily="34" charset="-122"/>
              </a:rPr>
              <a:t>55 </a:t>
            </a:r>
            <a:r>
              <a:rPr lang="zh-CN" altLang="en-US" sz="2000">
                <a:solidFill>
                  <a:srgbClr val="262626"/>
                </a:solidFill>
                <a:latin typeface="微软雅黑" panose="020B0503020204020204" pitchFamily="34" charset="-122"/>
                <a:ea typeface="微软雅黑" panose="020B0503020204020204" pitchFamily="34" charset="-122"/>
              </a:rPr>
              <a:t>人） ， </a:t>
            </a:r>
            <a:r>
              <a:rPr lang="en-US" altLang="zh-CN" sz="2000">
                <a:solidFill>
                  <a:srgbClr val="262626"/>
                </a:solidFill>
                <a:latin typeface="微软雅黑" panose="020B0503020204020204" pitchFamily="34" charset="-122"/>
                <a:ea typeface="微软雅黑" panose="020B0503020204020204" pitchFamily="34" charset="-122"/>
              </a:rPr>
              <a:t>8 </a:t>
            </a:r>
            <a:r>
              <a:rPr lang="zh-CN" altLang="en-US" sz="2000">
                <a:solidFill>
                  <a:srgbClr val="262626"/>
                </a:solidFill>
                <a:latin typeface="微软雅黑" panose="020B0503020204020204" pitchFamily="34" charset="-122"/>
                <a:ea typeface="微软雅黑" panose="020B0503020204020204" pitchFamily="34" charset="-122"/>
              </a:rPr>
              <a:t>人失踪 ，</a:t>
            </a:r>
            <a:r>
              <a:rPr lang="en-US" altLang="zh-CN" sz="2000">
                <a:solidFill>
                  <a:srgbClr val="262626"/>
                </a:solidFill>
                <a:latin typeface="微软雅黑" panose="020B0503020204020204" pitchFamily="34" charset="-122"/>
                <a:ea typeface="微软雅黑" panose="020B0503020204020204" pitchFamily="34" charset="-122"/>
              </a:rPr>
              <a:t>798 </a:t>
            </a:r>
            <a:r>
              <a:rPr lang="zh-CN" altLang="en-US" sz="2000">
                <a:solidFill>
                  <a:srgbClr val="262626"/>
                </a:solidFill>
                <a:latin typeface="微软雅黑" panose="020B0503020204020204" pitchFamily="34" charset="-122"/>
                <a:ea typeface="微软雅黑" panose="020B0503020204020204" pitchFamily="34" charset="-122"/>
              </a:rPr>
              <a:t>人受伤住院治疗；</a:t>
            </a:r>
            <a:r>
              <a:rPr lang="en-US" altLang="zh-CN" sz="2000">
                <a:solidFill>
                  <a:srgbClr val="262626"/>
                </a:solidFill>
                <a:latin typeface="微软雅黑" panose="020B0503020204020204" pitchFamily="34" charset="-122"/>
                <a:ea typeface="微软雅黑" panose="020B0503020204020204" pitchFamily="34" charset="-122"/>
              </a:rPr>
              <a:t>304 </a:t>
            </a:r>
            <a:r>
              <a:rPr lang="zh-CN" altLang="en-US" sz="2000">
                <a:solidFill>
                  <a:srgbClr val="262626"/>
                </a:solidFill>
                <a:latin typeface="微软雅黑" panose="020B0503020204020204" pitchFamily="34" charset="-122"/>
                <a:ea typeface="微软雅黑" panose="020B0503020204020204" pitchFamily="34" charset="-122"/>
              </a:rPr>
              <a:t>幢建筑物、</a:t>
            </a:r>
            <a:r>
              <a:rPr lang="en-US" altLang="zh-CN" sz="2000">
                <a:solidFill>
                  <a:srgbClr val="262626"/>
                </a:solidFill>
                <a:latin typeface="微软雅黑" panose="020B0503020204020204" pitchFamily="34" charset="-122"/>
                <a:ea typeface="微软雅黑" panose="020B0503020204020204" pitchFamily="34" charset="-122"/>
              </a:rPr>
              <a:t>12428 </a:t>
            </a:r>
            <a:r>
              <a:rPr lang="zh-CN" altLang="en-US" sz="2000">
                <a:solidFill>
                  <a:srgbClr val="262626"/>
                </a:solidFill>
                <a:latin typeface="微软雅黑" panose="020B0503020204020204" pitchFamily="34" charset="-122"/>
                <a:ea typeface="微软雅黑" panose="020B0503020204020204" pitchFamily="34" charset="-122"/>
              </a:rPr>
              <a:t>辆商品汽车、</a:t>
            </a:r>
            <a:r>
              <a:rPr lang="en-US" altLang="zh-CN" sz="2000">
                <a:solidFill>
                  <a:srgbClr val="262626"/>
                </a:solidFill>
                <a:latin typeface="微软雅黑" panose="020B0503020204020204" pitchFamily="34" charset="-122"/>
                <a:ea typeface="微软雅黑" panose="020B0503020204020204" pitchFamily="34" charset="-122"/>
              </a:rPr>
              <a:t>7533 </a:t>
            </a:r>
            <a:r>
              <a:rPr lang="zh-CN" altLang="en-US" sz="2000">
                <a:solidFill>
                  <a:srgbClr val="262626"/>
                </a:solidFill>
                <a:latin typeface="微软雅黑" panose="020B0503020204020204" pitchFamily="34" charset="-122"/>
                <a:ea typeface="微软雅黑" panose="020B0503020204020204" pitchFamily="34" charset="-122"/>
              </a:rPr>
              <a:t>个集装箱受损。已核定直接经济损失</a:t>
            </a:r>
            <a:r>
              <a:rPr lang="en-US" altLang="zh-CN" sz="2000">
                <a:solidFill>
                  <a:srgbClr val="262626"/>
                </a:solidFill>
                <a:latin typeface="微软雅黑" panose="020B0503020204020204" pitchFamily="34" charset="-122"/>
                <a:ea typeface="微软雅黑" panose="020B0503020204020204" pitchFamily="34" charset="-122"/>
              </a:rPr>
              <a:t>68.66 </a:t>
            </a:r>
            <a:r>
              <a:rPr lang="zh-CN" altLang="en-US" sz="2000">
                <a:solidFill>
                  <a:srgbClr val="262626"/>
                </a:solidFill>
                <a:latin typeface="微软雅黑" panose="020B0503020204020204" pitchFamily="34" charset="-122"/>
                <a:ea typeface="微软雅黑" panose="020B0503020204020204" pitchFamily="34" charset="-122"/>
              </a:rPr>
              <a:t>亿元人民币， 其他损失尚需最终核定。</a:t>
            </a:r>
          </a:p>
        </p:txBody>
      </p:sp>
      <p:sp>
        <p:nvSpPr>
          <p:cNvPr id="7" name="Rectangle 5"/>
          <p:cNvSpPr>
            <a:spLocks noRot="1" noChangeArrowheads="1"/>
          </p:cNvSpPr>
          <p:nvPr/>
        </p:nvSpPr>
        <p:spPr bwMode="auto">
          <a:xfrm>
            <a:off x="906463" y="404813"/>
            <a:ext cx="20875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案例二</a:t>
            </a:r>
          </a:p>
        </p:txBody>
      </p:sp>
      <p:grpSp>
        <p:nvGrpSpPr>
          <p:cNvPr id="20485" name="组合 2"/>
          <p:cNvGrpSpPr/>
          <p:nvPr/>
        </p:nvGrpSpPr>
        <p:grpSpPr bwMode="auto">
          <a:xfrm>
            <a:off x="544513" y="300038"/>
            <a:ext cx="71437" cy="881062"/>
            <a:chOff x="767408" y="315199"/>
            <a:chExt cx="72008" cy="1045333"/>
          </a:xfrm>
        </p:grpSpPr>
        <p:sp>
          <p:nvSpPr>
            <p:cNvPr id="9" name="矩形 8"/>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矩形 9"/>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1" name="矩形 10"/>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grpSp>
        <p:nvGrpSpPr>
          <p:cNvPr id="20486" name="组合 3"/>
          <p:cNvGrpSpPr/>
          <p:nvPr/>
        </p:nvGrpSpPr>
        <p:grpSpPr bwMode="auto">
          <a:xfrm>
            <a:off x="633413" y="1216025"/>
            <a:ext cx="4030662" cy="5757863"/>
            <a:chOff x="461813" y="1206419"/>
            <a:chExt cx="4030150" cy="5757357"/>
          </a:xfrm>
        </p:grpSpPr>
        <p:pic>
          <p:nvPicPr>
            <p:cNvPr id="20487" name="图片 1"/>
            <p:cNvPicPr>
              <a:picLocks noChangeAspect="1"/>
            </p:cNvPicPr>
            <p:nvPr/>
          </p:nvPicPr>
          <p:blipFill>
            <a:blip r:embed="rId2" cstate="print">
              <a:extLst>
                <a:ext uri="{28A0092B-C50C-407E-A947-70E740481C1C}">
                  <a14:useLocalDpi xmlns:a14="http://schemas.microsoft.com/office/drawing/2010/main" val="0"/>
                </a:ext>
              </a:extLst>
            </a:blip>
            <a:srcRect l="20747" t="7295" r="21159" b="9714"/>
            <a:stretch>
              <a:fillRect/>
            </a:stretch>
          </p:blipFill>
          <p:spPr bwMode="auto">
            <a:xfrm>
              <a:off x="461813" y="1206419"/>
              <a:ext cx="4030150" cy="575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图片 2"/>
            <p:cNvPicPr>
              <a:picLocks noChangeAspect="1"/>
            </p:cNvPicPr>
            <p:nvPr/>
          </p:nvPicPr>
          <p:blipFill>
            <a:blip r:embed="rId3">
              <a:extLst>
                <a:ext uri="{28A0092B-C50C-407E-A947-70E740481C1C}">
                  <a14:useLocalDpi xmlns:a14="http://schemas.microsoft.com/office/drawing/2010/main" val="0"/>
                </a:ext>
              </a:extLst>
            </a:blip>
            <a:srcRect l="6987" r="43501"/>
            <a:stretch>
              <a:fillRect/>
            </a:stretch>
          </p:blipFill>
          <p:spPr bwMode="auto">
            <a:xfrm>
              <a:off x="839415" y="1844824"/>
              <a:ext cx="3312369" cy="444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5643563" y="3051175"/>
            <a:ext cx="6007100" cy="240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just">
              <a:lnSpc>
                <a:spcPct val="150000"/>
              </a:lnSpc>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硝化棉（</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C12H16N4O18</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）为白色或微黄色棉絮状物，易燃且具有爆炸性，化学稳定性较差，常温下能缓慢分解并放热，超过</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40℃</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时会加速分解，放出的热量如不能及时散失，会造成硝化棉温升加剧，达到</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180℃</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时能发生自燃。</a:t>
            </a:r>
          </a:p>
        </p:txBody>
      </p:sp>
      <p:sp>
        <p:nvSpPr>
          <p:cNvPr id="5" name="平行四边形 4"/>
          <p:cNvSpPr/>
          <p:nvPr/>
        </p:nvSpPr>
        <p:spPr bwMode="auto">
          <a:xfrm>
            <a:off x="695325" y="0"/>
            <a:ext cx="4968875" cy="6858000"/>
          </a:xfrm>
          <a:prstGeom prst="parallelogram">
            <a:avLst>
              <a:gd name="adj" fmla="val 29944"/>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pic>
        <p:nvPicPr>
          <p:cNvPr id="7" name="图片 6"/>
          <p:cNvPicPr>
            <a:picLocks noChangeAspect="1" noChangeArrowheads="1"/>
          </p:cNvPicPr>
          <p:nvPr/>
        </p:nvPicPr>
        <p:blipFill>
          <a:blip r:embed="rId2">
            <a:extLst>
              <a:ext uri="{28A0092B-C50C-407E-A947-70E740481C1C}">
                <a14:useLocalDpi xmlns:a14="http://schemas.microsoft.com/office/drawing/2010/main" val="0"/>
              </a:ext>
            </a:extLst>
          </a:blip>
          <a:srcRect l="9111" r="565"/>
          <a:stretch>
            <a:fillRect/>
          </a:stretch>
        </p:blipFill>
        <p:spPr bwMode="auto">
          <a:xfrm>
            <a:off x="1919536" y="260648"/>
            <a:ext cx="3325744" cy="2808312"/>
          </a:xfrm>
          <a:custGeom>
            <a:avLst/>
            <a:gdLst>
              <a:gd name="connsiteX0" fmla="*/ 734663 w 4060794"/>
              <a:gd name="connsiteY0" fmla="*/ 0 h 3429000"/>
              <a:gd name="connsiteX1" fmla="*/ 4060794 w 4060794"/>
              <a:gd name="connsiteY1" fmla="*/ 0 h 3429000"/>
              <a:gd name="connsiteX2" fmla="*/ 3326131 w 4060794"/>
              <a:gd name="connsiteY2" fmla="*/ 3429000 h 3429000"/>
              <a:gd name="connsiteX3" fmla="*/ 0 w 4060794"/>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0794" h="3429000">
                <a:moveTo>
                  <a:pt x="734663" y="0"/>
                </a:moveTo>
                <a:lnTo>
                  <a:pt x="4060794" y="0"/>
                </a:lnTo>
                <a:lnTo>
                  <a:pt x="3326131" y="3429000"/>
                </a:lnTo>
                <a:lnTo>
                  <a:pt x="0" y="3429000"/>
                </a:lnTo>
                <a:close/>
              </a:path>
            </a:pathLst>
          </a:custGeom>
          <a:noFill/>
          <a:ln w="22225">
            <a:solidFill>
              <a:srgbClr val="FCFCF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l="3158" r="507"/>
          <a:stretch>
            <a:fillRect/>
          </a:stretch>
        </p:blipFill>
        <p:spPr bwMode="auto">
          <a:xfrm>
            <a:off x="1127448" y="3738972"/>
            <a:ext cx="3427744" cy="2809056"/>
          </a:xfrm>
          <a:custGeom>
            <a:avLst/>
            <a:gdLst>
              <a:gd name="connsiteX0" fmla="*/ 734663 w 4060794"/>
              <a:gd name="connsiteY0" fmla="*/ 0 h 3429000"/>
              <a:gd name="connsiteX1" fmla="*/ 4060794 w 4060794"/>
              <a:gd name="connsiteY1" fmla="*/ 0 h 3429000"/>
              <a:gd name="connsiteX2" fmla="*/ 3326131 w 4060794"/>
              <a:gd name="connsiteY2" fmla="*/ 3429000 h 3429000"/>
              <a:gd name="connsiteX3" fmla="*/ 0 w 4060794"/>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0794" h="3429000">
                <a:moveTo>
                  <a:pt x="734663" y="0"/>
                </a:moveTo>
                <a:lnTo>
                  <a:pt x="4060794" y="0"/>
                </a:lnTo>
                <a:lnTo>
                  <a:pt x="3326131" y="3429000"/>
                </a:lnTo>
                <a:lnTo>
                  <a:pt x="0" y="3429000"/>
                </a:lnTo>
                <a:close/>
              </a:path>
            </a:pathLst>
          </a:custGeom>
          <a:noFill/>
          <a:ln w="22225">
            <a:solidFill>
              <a:srgbClr val="FCFCF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
        <p:nvSpPr>
          <p:cNvPr id="10" name="任意多边形 9"/>
          <p:cNvSpPr/>
          <p:nvPr/>
        </p:nvSpPr>
        <p:spPr bwMode="auto">
          <a:xfrm>
            <a:off x="6226175" y="1428750"/>
            <a:ext cx="2438400" cy="776288"/>
          </a:xfrm>
          <a:custGeom>
            <a:avLst/>
            <a:gdLst>
              <a:gd name="connsiteX0" fmla="*/ 168539 w 2439497"/>
              <a:gd name="connsiteY0" fmla="*/ 0 h 776888"/>
              <a:gd name="connsiteX1" fmla="*/ 2439497 w 2439497"/>
              <a:gd name="connsiteY1" fmla="*/ 0 h 776888"/>
              <a:gd name="connsiteX2" fmla="*/ 2439497 w 2439497"/>
              <a:gd name="connsiteY2" fmla="*/ 776888 h 776888"/>
              <a:gd name="connsiteX3" fmla="*/ 0 w 2439497"/>
              <a:gd name="connsiteY3" fmla="*/ 776888 h 776888"/>
            </a:gdLst>
            <a:ahLst/>
            <a:cxnLst>
              <a:cxn ang="0">
                <a:pos x="connsiteX0" y="connsiteY0"/>
              </a:cxn>
              <a:cxn ang="0">
                <a:pos x="connsiteX1" y="connsiteY1"/>
              </a:cxn>
              <a:cxn ang="0">
                <a:pos x="connsiteX2" y="connsiteY2"/>
              </a:cxn>
              <a:cxn ang="0">
                <a:pos x="connsiteX3" y="connsiteY3"/>
              </a:cxn>
            </a:cxnLst>
            <a:rect l="l" t="t" r="r" b="b"/>
            <a:pathLst>
              <a:path w="2439497" h="776888">
                <a:moveTo>
                  <a:pt x="168539" y="0"/>
                </a:moveTo>
                <a:lnTo>
                  <a:pt x="2439497" y="0"/>
                </a:lnTo>
                <a:lnTo>
                  <a:pt x="2439497" y="776888"/>
                </a:lnTo>
                <a:lnTo>
                  <a:pt x="0" y="776888"/>
                </a:lnTo>
                <a:close/>
              </a:path>
            </a:pathLst>
          </a:custGeom>
          <a:solidFill>
            <a:schemeClr val="tx2">
              <a:lumMod val="75000"/>
            </a:schemeClr>
          </a:solidFill>
          <a:ln w="9525" cap="flat" cmpd="sng" algn="ctr">
            <a:noFill/>
            <a:prstDash val="solid"/>
            <a:round/>
            <a:headEnd type="none" w="med" len="med"/>
            <a:tailEnd type="none" w="med" len="med"/>
          </a:ln>
          <a:effectLst/>
        </p:spPr>
        <p:txBody>
          <a:bodyPr anchor="ctr"/>
          <a:lstStyle/>
          <a:p>
            <a:pPr algn="ctr" eaLnBrk="1" hangingPunct="1">
              <a:defRPr/>
            </a:pPr>
            <a:endParaRPr lang="zh-CN" altLang="en-US"/>
          </a:p>
        </p:txBody>
      </p:sp>
      <p:sp>
        <p:nvSpPr>
          <p:cNvPr id="21511" name="矩形 1"/>
          <p:cNvSpPr>
            <a:spLocks noChangeArrowheads="1"/>
          </p:cNvSpPr>
          <p:nvPr/>
        </p:nvSpPr>
        <p:spPr bwMode="auto">
          <a:xfrm>
            <a:off x="6737350" y="15859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2400" b="1">
                <a:solidFill>
                  <a:srgbClr val="FCFCFC"/>
                </a:solidFill>
                <a:latin typeface="微软雅黑" panose="020B0503020204020204" pitchFamily="34" charset="-122"/>
                <a:ea typeface="微软雅黑" panose="020B0503020204020204" pitchFamily="34" charset="-122"/>
              </a:rPr>
              <a:t>起火原因</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4800600" y="361950"/>
            <a:ext cx="2590800" cy="647700"/>
          </a:xfrm>
          <a:prstGeom prst="rect">
            <a:avLst/>
          </a:prstGeom>
          <a:solidFill>
            <a:schemeClr val="bg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 name="矩形 1"/>
          <p:cNvSpPr/>
          <p:nvPr/>
        </p:nvSpPr>
        <p:spPr bwMode="auto">
          <a:xfrm>
            <a:off x="1631950" y="4076700"/>
            <a:ext cx="9167813" cy="24479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2532" name="Rectangle 2"/>
          <p:cNvSpPr>
            <a:spLocks noGrp="1" noChangeArrowheads="1"/>
          </p:cNvSpPr>
          <p:nvPr>
            <p:ph type="title"/>
          </p:nvPr>
        </p:nvSpPr>
        <p:spPr bwMode="auto">
          <a:xfrm>
            <a:off x="5159375" y="455613"/>
            <a:ext cx="187325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a:r>
              <a:rPr lang="zh-CN" altLang="en-US" sz="2400">
                <a:solidFill>
                  <a:srgbClr val="FCFCFC"/>
                </a:solidFill>
                <a:latin typeface="微软雅黑" panose="020B0503020204020204" pitchFamily="34" charset="-122"/>
                <a:ea typeface="微软雅黑" panose="020B0503020204020204" pitchFamily="34" charset="-122"/>
              </a:rPr>
              <a:t>第一次爆炸</a:t>
            </a:r>
          </a:p>
        </p:txBody>
      </p:sp>
      <p:sp>
        <p:nvSpPr>
          <p:cNvPr id="22531" name="Rectangle 3"/>
          <p:cNvSpPr>
            <a:spLocks noGrp="1" noChangeArrowheads="1"/>
          </p:cNvSpPr>
          <p:nvPr>
            <p:ph idx="1"/>
          </p:nvPr>
        </p:nvSpPr>
        <p:spPr bwMode="auto">
          <a:xfrm>
            <a:off x="1873250" y="4124325"/>
            <a:ext cx="8685213" cy="2400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indent="0" algn="just">
              <a:lnSpc>
                <a:spcPct val="150000"/>
              </a:lnSpc>
              <a:spcBef>
                <a:spcPct val="0"/>
              </a:spcBef>
              <a:buFontTx/>
              <a:buNone/>
              <a:defRPr/>
            </a:pPr>
            <a:r>
              <a:rPr lang="zh-CN" altLang="en-US" sz="2000" dirty="0">
                <a:solidFill>
                  <a:srgbClr val="FCFCFC"/>
                </a:solidFill>
                <a:latin typeface="微软雅黑" panose="020B0503020204020204" pitchFamily="34" charset="-122"/>
                <a:ea typeface="微软雅黑" panose="020B0503020204020204" pitchFamily="34" charset="-122"/>
                <a:cs typeface="+mj-cs"/>
              </a:rPr>
              <a:t>硝酸铵（在常温下稳定，但在高温、高压和有还原剂存在的情况下会发生爆炸；在</a:t>
            </a:r>
            <a:r>
              <a:rPr lang="en-US" altLang="zh-CN" sz="2000" dirty="0">
                <a:solidFill>
                  <a:srgbClr val="FCFCFC"/>
                </a:solidFill>
                <a:latin typeface="微软雅黑" panose="020B0503020204020204" pitchFamily="34" charset="-122"/>
                <a:ea typeface="微软雅黑" panose="020B0503020204020204" pitchFamily="34" charset="-122"/>
                <a:cs typeface="+mj-cs"/>
              </a:rPr>
              <a:t>110℃</a:t>
            </a:r>
            <a:r>
              <a:rPr lang="zh-CN" altLang="en-US" sz="2000" dirty="0">
                <a:solidFill>
                  <a:srgbClr val="FCFCFC"/>
                </a:solidFill>
                <a:latin typeface="微软雅黑" panose="020B0503020204020204" pitchFamily="34" charset="-122"/>
                <a:ea typeface="微软雅黑" panose="020B0503020204020204" pitchFamily="34" charset="-122"/>
                <a:cs typeface="+mj-cs"/>
              </a:rPr>
              <a:t>开始分解，</a:t>
            </a:r>
            <a:r>
              <a:rPr lang="en-US" altLang="zh-CN" sz="2000" dirty="0">
                <a:solidFill>
                  <a:srgbClr val="FCFCFC"/>
                </a:solidFill>
                <a:latin typeface="微软雅黑" panose="020B0503020204020204" pitchFamily="34" charset="-122"/>
                <a:ea typeface="微软雅黑" panose="020B0503020204020204" pitchFamily="34" charset="-122"/>
                <a:cs typeface="+mj-cs"/>
              </a:rPr>
              <a:t>230℃</a:t>
            </a:r>
            <a:r>
              <a:rPr lang="zh-CN" altLang="en-US" sz="2000" dirty="0">
                <a:solidFill>
                  <a:srgbClr val="FCFCFC"/>
                </a:solidFill>
                <a:latin typeface="微软雅黑" panose="020B0503020204020204" pitchFamily="34" charset="-122"/>
                <a:ea typeface="微软雅黑" panose="020B0503020204020204" pitchFamily="34" charset="-122"/>
                <a:cs typeface="+mj-cs"/>
              </a:rPr>
              <a:t>以上时分解加速，</a:t>
            </a:r>
            <a:r>
              <a:rPr lang="en-US" altLang="zh-CN" sz="2000" dirty="0">
                <a:solidFill>
                  <a:srgbClr val="FCFCFC"/>
                </a:solidFill>
                <a:latin typeface="微软雅黑" panose="020B0503020204020204" pitchFamily="34" charset="-122"/>
                <a:ea typeface="微软雅黑" panose="020B0503020204020204" pitchFamily="34" charset="-122"/>
                <a:cs typeface="+mj-cs"/>
              </a:rPr>
              <a:t>400℃</a:t>
            </a:r>
            <a:r>
              <a:rPr lang="zh-CN" altLang="en-US" sz="2000" dirty="0">
                <a:solidFill>
                  <a:srgbClr val="FCFCFC"/>
                </a:solidFill>
                <a:latin typeface="微软雅黑" panose="020B0503020204020204" pitchFamily="34" charset="-122"/>
                <a:ea typeface="微软雅黑" panose="020B0503020204020204" pitchFamily="34" charset="-122"/>
                <a:cs typeface="+mj-cs"/>
              </a:rPr>
              <a:t>以上时剧烈分解、发生爆炸）集装箱。随着温度持续升高，硝酸铵分解速度不断加快， 达到其爆炸温度 （实验证明， 硝化棉燃烧半小时后达到</a:t>
            </a:r>
            <a:r>
              <a:rPr lang="en-US" altLang="zh-CN" sz="2000" dirty="0">
                <a:solidFill>
                  <a:srgbClr val="FCFCFC"/>
                </a:solidFill>
                <a:latin typeface="微软雅黑" panose="020B0503020204020204" pitchFamily="34" charset="-122"/>
                <a:ea typeface="微软雅黑" panose="020B0503020204020204" pitchFamily="34" charset="-122"/>
                <a:cs typeface="+mj-cs"/>
              </a:rPr>
              <a:t>1000℃</a:t>
            </a:r>
            <a:r>
              <a:rPr lang="zh-CN" altLang="en-US" sz="2000" dirty="0">
                <a:solidFill>
                  <a:srgbClr val="FCFCFC"/>
                </a:solidFill>
                <a:latin typeface="微软雅黑" panose="020B0503020204020204" pitchFamily="34" charset="-122"/>
                <a:ea typeface="微软雅黑" panose="020B0503020204020204" pitchFamily="34" charset="-122"/>
                <a:cs typeface="+mj-cs"/>
              </a:rPr>
              <a:t>以上，大大超过硝酸铵的分解温度） 。随即发生第一次爆炸，爆炸能量约为</a:t>
            </a:r>
            <a:r>
              <a:rPr lang="en-US" altLang="zh-CN" sz="2000" dirty="0">
                <a:solidFill>
                  <a:srgbClr val="FCFCFC"/>
                </a:solidFill>
                <a:latin typeface="微软雅黑" panose="020B0503020204020204" pitchFamily="34" charset="-122"/>
                <a:ea typeface="微软雅黑" panose="020B0503020204020204" pitchFamily="34" charset="-122"/>
                <a:cs typeface="+mj-cs"/>
              </a:rPr>
              <a:t>15</a:t>
            </a:r>
            <a:r>
              <a:rPr lang="zh-CN" altLang="en-US" sz="2000" dirty="0">
                <a:solidFill>
                  <a:srgbClr val="FCFCFC"/>
                </a:solidFill>
                <a:latin typeface="微软雅黑" panose="020B0503020204020204" pitchFamily="34" charset="-122"/>
                <a:ea typeface="微软雅黑" panose="020B0503020204020204" pitchFamily="34" charset="-122"/>
                <a:cs typeface="+mj-cs"/>
              </a:rPr>
              <a:t>吨</a:t>
            </a:r>
            <a:r>
              <a:rPr lang="en-US" altLang="zh-CN" sz="2000" dirty="0">
                <a:solidFill>
                  <a:srgbClr val="FCFCFC"/>
                </a:solidFill>
                <a:latin typeface="微软雅黑" panose="020B0503020204020204" pitchFamily="34" charset="-122"/>
                <a:ea typeface="微软雅黑" panose="020B0503020204020204" pitchFamily="34" charset="-122"/>
                <a:cs typeface="+mj-cs"/>
              </a:rPr>
              <a:t>TNT</a:t>
            </a:r>
            <a:r>
              <a:rPr lang="zh-CN" altLang="en-US" sz="2000" dirty="0">
                <a:solidFill>
                  <a:srgbClr val="FCFCFC"/>
                </a:solidFill>
                <a:latin typeface="微软雅黑" panose="020B0503020204020204" pitchFamily="34" charset="-122"/>
                <a:ea typeface="微软雅黑" panose="020B0503020204020204" pitchFamily="34" charset="-122"/>
                <a:cs typeface="+mj-cs"/>
              </a:rPr>
              <a:t>当量</a:t>
            </a:r>
          </a:p>
        </p:txBody>
      </p:sp>
      <p:pic>
        <p:nvPicPr>
          <p:cNvPr id="22534" name="Picture 4" descr="6904-150QG1532VJ"/>
          <p:cNvPicPr>
            <a:picLocks noChangeAspect="1" noChangeArrowheads="1"/>
          </p:cNvPicPr>
          <p:nvPr/>
        </p:nvPicPr>
        <p:blipFill>
          <a:blip r:embed="rId2">
            <a:extLst>
              <a:ext uri="{28A0092B-C50C-407E-A947-70E740481C1C}">
                <a14:useLocalDpi xmlns:a14="http://schemas.microsoft.com/office/drawing/2010/main" val="0"/>
              </a:ext>
            </a:extLst>
          </a:blip>
          <a:srcRect b="21635"/>
          <a:stretch>
            <a:fillRect/>
          </a:stretch>
        </p:blipFill>
        <p:spPr bwMode="auto">
          <a:xfrm>
            <a:off x="6456363" y="1341438"/>
            <a:ext cx="43434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20150826025738102"/>
          <p:cNvPicPr>
            <a:picLocks noChangeAspect="1" noChangeArrowheads="1"/>
          </p:cNvPicPr>
          <p:nvPr/>
        </p:nvPicPr>
        <p:blipFill>
          <a:blip r:embed="rId3">
            <a:extLst>
              <a:ext uri="{28A0092B-C50C-407E-A947-70E740481C1C}">
                <a14:useLocalDpi xmlns:a14="http://schemas.microsoft.com/office/drawing/2010/main" val="0"/>
              </a:ext>
            </a:extLst>
          </a:blip>
          <a:srcRect b="14262"/>
          <a:stretch>
            <a:fillRect/>
          </a:stretch>
        </p:blipFill>
        <p:spPr bwMode="auto">
          <a:xfrm>
            <a:off x="1631950" y="1341438"/>
            <a:ext cx="4098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110615" y="386080"/>
            <a:ext cx="10984865" cy="76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l"/>
            <a:r>
              <a:rPr lang="zh-CN" altLang="en-US" sz="2200">
                <a:latin typeface="微软雅黑" panose="020B0503020204020204" pitchFamily="34" charset="-122"/>
                <a:ea typeface="微软雅黑" panose="020B0503020204020204" pitchFamily="34" charset="-122"/>
                <a:cs typeface="微软雅黑" panose="020B0503020204020204" pitchFamily="34" charset="-122"/>
              </a:rPr>
              <a:t>现阶段我国安全生产形势表现为总体稳定、趋于好转的发展趋势与依然严峻的现状并存 </a:t>
            </a:r>
            <a:br>
              <a:rPr lang="zh-CN" altLang="en-US" sz="2200">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 name="直接连接符 2"/>
          <p:cNvCxnSpPr/>
          <p:nvPr/>
        </p:nvCxnSpPr>
        <p:spPr bwMode="auto">
          <a:xfrm flipV="1">
            <a:off x="623570" y="5416550"/>
            <a:ext cx="11487785" cy="28575"/>
          </a:xfrm>
          <a:prstGeom prst="line">
            <a:avLst/>
          </a:prstGeom>
          <a:solidFill>
            <a:schemeClr val="accent1"/>
          </a:solidFill>
          <a:ln w="22225" cap="flat" cmpd="sng" algn="ctr">
            <a:solidFill>
              <a:schemeClr val="tx1">
                <a:lumMod val="65000"/>
                <a:lumOff val="35000"/>
              </a:schemeClr>
            </a:solidFill>
            <a:prstDash val="solid"/>
            <a:round/>
            <a:headEnd type="none" w="med" len="med"/>
            <a:tailEnd type="none" w="med" len="med"/>
          </a:ln>
          <a:effectLst/>
        </p:spPr>
      </p:cxnSp>
      <p:sp>
        <p:nvSpPr>
          <p:cNvPr id="5" name="矩形 4"/>
          <p:cNvSpPr/>
          <p:nvPr/>
        </p:nvSpPr>
        <p:spPr bwMode="auto">
          <a:xfrm>
            <a:off x="758508" y="1545908"/>
            <a:ext cx="504825" cy="3898900"/>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矩形 7"/>
          <p:cNvSpPr/>
          <p:nvPr/>
        </p:nvSpPr>
        <p:spPr bwMode="auto">
          <a:xfrm>
            <a:off x="1598930" y="2276158"/>
            <a:ext cx="503238" cy="3168650"/>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2359660" y="2492375"/>
            <a:ext cx="503238" cy="2951163"/>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矩形 9"/>
          <p:cNvSpPr/>
          <p:nvPr/>
        </p:nvSpPr>
        <p:spPr bwMode="auto">
          <a:xfrm>
            <a:off x="3089275" y="2744153"/>
            <a:ext cx="503238" cy="26638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1" name="矩形 10"/>
          <p:cNvSpPr/>
          <p:nvPr/>
        </p:nvSpPr>
        <p:spPr bwMode="auto">
          <a:xfrm>
            <a:off x="3824605" y="2896870"/>
            <a:ext cx="503238" cy="2519363"/>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2" name="矩形 11"/>
          <p:cNvSpPr/>
          <p:nvPr/>
        </p:nvSpPr>
        <p:spPr bwMode="auto">
          <a:xfrm>
            <a:off x="4679950" y="2968308"/>
            <a:ext cx="504825" cy="24479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3" name="矩形 12"/>
          <p:cNvSpPr/>
          <p:nvPr/>
        </p:nvSpPr>
        <p:spPr bwMode="auto">
          <a:xfrm>
            <a:off x="5486400" y="3039745"/>
            <a:ext cx="504825" cy="237648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 name="矩形 13"/>
          <p:cNvSpPr/>
          <p:nvPr/>
        </p:nvSpPr>
        <p:spPr bwMode="auto">
          <a:xfrm>
            <a:off x="6350635" y="3112770"/>
            <a:ext cx="504825" cy="2303463"/>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5" name="矩形 14"/>
          <p:cNvSpPr/>
          <p:nvPr/>
        </p:nvSpPr>
        <p:spPr bwMode="auto">
          <a:xfrm>
            <a:off x="7105650" y="3167063"/>
            <a:ext cx="504825" cy="2236787"/>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文本框 5"/>
          <p:cNvSpPr txBox="1"/>
          <p:nvPr/>
        </p:nvSpPr>
        <p:spPr>
          <a:xfrm>
            <a:off x="1189038" y="5642293"/>
            <a:ext cx="1225550"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2008</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993900" y="5643245"/>
            <a:ext cx="1235075" cy="368300"/>
          </a:xfrm>
          <a:prstGeom prst="rect">
            <a:avLst/>
          </a:prstGeom>
          <a:noFill/>
        </p:spPr>
        <p:txBody>
          <a:bodyPr wrap="square">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2009</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728913" y="5652135"/>
            <a:ext cx="1223962"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2010</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77908" y="5643245"/>
            <a:ext cx="1223962"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2011</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428173" y="5652135"/>
            <a:ext cx="1223962"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2012</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215573" y="5652135"/>
            <a:ext cx="1225550"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2013</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991225" y="5654358"/>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2014</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855460" y="5642928"/>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2015</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611110" y="5642610"/>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2016</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bwMode="auto">
          <a:xfrm>
            <a:off x="7887653" y="3531870"/>
            <a:ext cx="503237" cy="18764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5383" name="矩形 30"/>
          <p:cNvSpPr>
            <a:spLocks noChangeArrowheads="1"/>
          </p:cNvSpPr>
          <p:nvPr/>
        </p:nvSpPr>
        <p:spPr bwMode="auto">
          <a:xfrm>
            <a:off x="685483" y="1154430"/>
            <a:ext cx="650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b="1" dirty="0">
                <a:solidFill>
                  <a:srgbClr val="FF0000"/>
                </a:solidFill>
                <a:latin typeface="仿宋_GB2312" pitchFamily="49" charset="-122"/>
                <a:ea typeface="仿宋_GB2312" pitchFamily="49" charset="-122"/>
              </a:rPr>
              <a:t>14</a:t>
            </a:r>
            <a:r>
              <a:rPr lang="zh-CN" altLang="en-US" b="1" dirty="0">
                <a:solidFill>
                  <a:srgbClr val="FF0000"/>
                </a:solidFill>
                <a:latin typeface="仿宋_GB2312" pitchFamily="49" charset="-122"/>
                <a:ea typeface="仿宋_GB2312" pitchFamily="49" charset="-122"/>
              </a:rPr>
              <a:t>万</a:t>
            </a:r>
            <a:endParaRPr lang="zh-CN" altLang="en-US" dirty="0">
              <a:solidFill>
                <a:srgbClr val="FF0000"/>
              </a:solidFill>
              <a:ea typeface="宋体" panose="02010600030101010101" pitchFamily="2" charset="-122"/>
            </a:endParaRPr>
          </a:p>
        </p:txBody>
      </p:sp>
      <p:sp>
        <p:nvSpPr>
          <p:cNvPr id="15384" name="矩形 31"/>
          <p:cNvSpPr>
            <a:spLocks noChangeArrowheads="1"/>
          </p:cNvSpPr>
          <p:nvPr/>
        </p:nvSpPr>
        <p:spPr bwMode="auto">
          <a:xfrm>
            <a:off x="1524953" y="1804988"/>
            <a:ext cx="650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10</a:t>
            </a:r>
            <a:r>
              <a:rPr lang="zh-CN" altLang="en-US" b="1" dirty="0">
                <a:solidFill>
                  <a:srgbClr val="FF0000"/>
                </a:solidFill>
                <a:latin typeface="仿宋_GB2312" pitchFamily="49" charset="-122"/>
                <a:ea typeface="仿宋_GB2312" pitchFamily="49" charset="-122"/>
              </a:rPr>
              <a:t>万</a:t>
            </a:r>
          </a:p>
        </p:txBody>
      </p:sp>
      <p:sp>
        <p:nvSpPr>
          <p:cNvPr id="15385" name="矩形 34"/>
          <p:cNvSpPr>
            <a:spLocks noChangeArrowheads="1"/>
          </p:cNvSpPr>
          <p:nvPr/>
        </p:nvSpPr>
        <p:spPr bwMode="auto">
          <a:xfrm>
            <a:off x="2345214" y="2047081"/>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9</a:t>
            </a:r>
            <a:r>
              <a:rPr lang="zh-CN" altLang="en-US" b="1" dirty="0">
                <a:solidFill>
                  <a:srgbClr val="FF0000"/>
                </a:solidFill>
                <a:latin typeface="仿宋_GB2312" pitchFamily="49" charset="-122"/>
                <a:ea typeface="仿宋_GB2312" pitchFamily="49" charset="-122"/>
              </a:rPr>
              <a:t>万</a:t>
            </a:r>
          </a:p>
        </p:txBody>
      </p:sp>
      <p:sp>
        <p:nvSpPr>
          <p:cNvPr id="15386" name="矩形 35"/>
          <p:cNvSpPr>
            <a:spLocks noChangeArrowheads="1"/>
          </p:cNvSpPr>
          <p:nvPr/>
        </p:nvSpPr>
        <p:spPr bwMode="auto">
          <a:xfrm>
            <a:off x="3073400" y="2324100"/>
            <a:ext cx="534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8</a:t>
            </a:r>
            <a:r>
              <a:rPr lang="zh-CN" altLang="en-US" b="1" dirty="0">
                <a:solidFill>
                  <a:srgbClr val="FF0000"/>
                </a:solidFill>
                <a:latin typeface="仿宋_GB2312" pitchFamily="49" charset="-122"/>
                <a:ea typeface="仿宋_GB2312" pitchFamily="49" charset="-122"/>
              </a:rPr>
              <a:t>万</a:t>
            </a:r>
          </a:p>
        </p:txBody>
      </p:sp>
      <p:sp>
        <p:nvSpPr>
          <p:cNvPr id="15387" name="矩形 36"/>
          <p:cNvSpPr>
            <a:spLocks noChangeArrowheads="1"/>
          </p:cNvSpPr>
          <p:nvPr/>
        </p:nvSpPr>
        <p:spPr bwMode="auto">
          <a:xfrm>
            <a:off x="3692049" y="2492375"/>
            <a:ext cx="768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7.5</a:t>
            </a:r>
            <a:r>
              <a:rPr lang="zh-CN" altLang="en-US" b="1" dirty="0">
                <a:solidFill>
                  <a:srgbClr val="FF0000"/>
                </a:solidFill>
                <a:latin typeface="仿宋_GB2312" pitchFamily="49" charset="-122"/>
                <a:ea typeface="仿宋_GB2312" pitchFamily="49" charset="-122"/>
              </a:rPr>
              <a:t>万</a:t>
            </a:r>
          </a:p>
        </p:txBody>
      </p:sp>
      <p:sp>
        <p:nvSpPr>
          <p:cNvPr id="15388" name="矩形 37"/>
          <p:cNvSpPr>
            <a:spLocks noChangeArrowheads="1"/>
          </p:cNvSpPr>
          <p:nvPr/>
        </p:nvSpPr>
        <p:spPr bwMode="auto">
          <a:xfrm>
            <a:off x="4548348" y="2516908"/>
            <a:ext cx="76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7.2</a:t>
            </a:r>
            <a:r>
              <a:rPr lang="zh-CN" altLang="en-US" b="1" dirty="0">
                <a:solidFill>
                  <a:srgbClr val="FF0000"/>
                </a:solidFill>
                <a:latin typeface="仿宋_GB2312" pitchFamily="49" charset="-122"/>
                <a:ea typeface="仿宋_GB2312" pitchFamily="49" charset="-122"/>
              </a:rPr>
              <a:t>万</a:t>
            </a:r>
          </a:p>
        </p:txBody>
      </p:sp>
      <p:sp>
        <p:nvSpPr>
          <p:cNvPr id="15389" name="矩形 38"/>
          <p:cNvSpPr>
            <a:spLocks noChangeArrowheads="1"/>
          </p:cNvSpPr>
          <p:nvPr/>
        </p:nvSpPr>
        <p:spPr bwMode="auto">
          <a:xfrm>
            <a:off x="5376767" y="2628901"/>
            <a:ext cx="76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6.9</a:t>
            </a:r>
            <a:r>
              <a:rPr lang="zh-CN" altLang="en-US" b="1" dirty="0">
                <a:solidFill>
                  <a:srgbClr val="FF0000"/>
                </a:solidFill>
                <a:latin typeface="仿宋_GB2312" pitchFamily="49" charset="-122"/>
                <a:ea typeface="仿宋_GB2312" pitchFamily="49" charset="-122"/>
              </a:rPr>
              <a:t>万</a:t>
            </a:r>
          </a:p>
        </p:txBody>
      </p:sp>
      <p:sp>
        <p:nvSpPr>
          <p:cNvPr id="15390" name="矩形 39"/>
          <p:cNvSpPr>
            <a:spLocks noChangeArrowheads="1"/>
          </p:cNvSpPr>
          <p:nvPr/>
        </p:nvSpPr>
        <p:spPr bwMode="auto">
          <a:xfrm>
            <a:off x="6219224" y="2743052"/>
            <a:ext cx="76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6.7</a:t>
            </a:r>
            <a:r>
              <a:rPr lang="zh-CN" altLang="en-US" b="1" dirty="0">
                <a:solidFill>
                  <a:srgbClr val="FF0000"/>
                </a:solidFill>
                <a:latin typeface="仿宋_GB2312" pitchFamily="49" charset="-122"/>
                <a:ea typeface="仿宋_GB2312" pitchFamily="49" charset="-122"/>
              </a:rPr>
              <a:t>万</a:t>
            </a:r>
          </a:p>
        </p:txBody>
      </p:sp>
      <p:sp>
        <p:nvSpPr>
          <p:cNvPr id="15391" name="矩形 40"/>
          <p:cNvSpPr>
            <a:spLocks noChangeArrowheads="1"/>
          </p:cNvSpPr>
          <p:nvPr/>
        </p:nvSpPr>
        <p:spPr bwMode="auto">
          <a:xfrm>
            <a:off x="6974141" y="2787412"/>
            <a:ext cx="768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6.6</a:t>
            </a:r>
            <a:r>
              <a:rPr lang="zh-CN" altLang="en-US" b="1" dirty="0">
                <a:solidFill>
                  <a:srgbClr val="FF0000"/>
                </a:solidFill>
                <a:latin typeface="仿宋_GB2312" pitchFamily="49" charset="-122"/>
                <a:ea typeface="仿宋_GB2312" pitchFamily="49" charset="-122"/>
              </a:rPr>
              <a:t>万</a:t>
            </a:r>
          </a:p>
        </p:txBody>
      </p:sp>
      <p:sp>
        <p:nvSpPr>
          <p:cNvPr id="15392" name="矩形 41"/>
          <p:cNvSpPr>
            <a:spLocks noChangeArrowheads="1"/>
          </p:cNvSpPr>
          <p:nvPr/>
        </p:nvSpPr>
        <p:spPr bwMode="auto">
          <a:xfrm>
            <a:off x="7755191" y="3162301"/>
            <a:ext cx="76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4.2</a:t>
            </a:r>
            <a:r>
              <a:rPr lang="zh-CN" altLang="en-US" b="1" dirty="0">
                <a:solidFill>
                  <a:srgbClr val="FF0000"/>
                </a:solidFill>
                <a:latin typeface="仿宋_GB2312" pitchFamily="49" charset="-122"/>
                <a:ea typeface="仿宋_GB2312" pitchFamily="49" charset="-122"/>
              </a:rPr>
              <a:t>万</a:t>
            </a:r>
          </a:p>
        </p:txBody>
      </p:sp>
      <p:sp>
        <p:nvSpPr>
          <p:cNvPr id="46" name="文本框 45"/>
          <p:cNvSpPr txBox="1"/>
          <p:nvPr/>
        </p:nvSpPr>
        <p:spPr>
          <a:xfrm>
            <a:off x="300990" y="5652135"/>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2002</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bwMode="auto">
          <a:xfrm>
            <a:off x="652780" y="807720"/>
            <a:ext cx="0" cy="4608513"/>
          </a:xfrm>
          <a:prstGeom prst="line">
            <a:avLst/>
          </a:prstGeom>
          <a:solidFill>
            <a:schemeClr val="accent1"/>
          </a:solidFill>
          <a:ln w="22225" cap="flat" cmpd="sng" algn="ctr">
            <a:solidFill>
              <a:schemeClr val="tx1">
                <a:lumMod val="65000"/>
                <a:lumOff val="35000"/>
              </a:schemeClr>
            </a:solidFill>
            <a:prstDash val="solid"/>
            <a:round/>
            <a:headEnd type="none" w="med" len="med"/>
            <a:tailEnd type="none" w="med" len="med"/>
          </a:ln>
          <a:effectLst/>
        </p:spPr>
      </p:cxnSp>
      <p:sp>
        <p:nvSpPr>
          <p:cNvPr id="51" name="文本框 50"/>
          <p:cNvSpPr txBox="1"/>
          <p:nvPr/>
        </p:nvSpPr>
        <p:spPr>
          <a:xfrm>
            <a:off x="192088" y="750888"/>
            <a:ext cx="460375" cy="1174750"/>
          </a:xfrm>
          <a:prstGeom prst="rect">
            <a:avLst/>
          </a:prstGeom>
          <a:noFill/>
        </p:spPr>
        <p:txBody>
          <a:bodyPr vert="eaVert">
            <a:spAutoFit/>
          </a:bodyPr>
          <a:lstStyle/>
          <a:p>
            <a:pPr algn="ctr" eaLnBrk="1" hangingPunct="1">
              <a:defRPr/>
            </a:pPr>
            <a:r>
              <a:rPr lang="zh-CN" altLang="en-US" b="1" spc="300" dirty="0">
                <a:latin typeface="微软雅黑" panose="020B0503020204020204" pitchFamily="34" charset="-122"/>
                <a:ea typeface="微软雅黑" panose="020B0503020204020204" pitchFamily="34" charset="-122"/>
              </a:rPr>
              <a:t>死亡人数</a:t>
            </a:r>
          </a:p>
        </p:txBody>
      </p:sp>
      <p:sp>
        <p:nvSpPr>
          <p:cNvPr id="29" name="矩形 28"/>
          <p:cNvSpPr/>
          <p:nvPr/>
        </p:nvSpPr>
        <p:spPr bwMode="auto">
          <a:xfrm>
            <a:off x="8756015" y="3881755"/>
            <a:ext cx="504825" cy="153479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0" name="矩形 29"/>
          <p:cNvSpPr/>
          <p:nvPr/>
        </p:nvSpPr>
        <p:spPr bwMode="auto">
          <a:xfrm>
            <a:off x="9621520" y="4101465"/>
            <a:ext cx="504825" cy="12922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1" name="文本框 30"/>
          <p:cNvSpPr txBox="1"/>
          <p:nvPr/>
        </p:nvSpPr>
        <p:spPr>
          <a:xfrm>
            <a:off x="8396605" y="5642293"/>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2017</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261475" y="5640705"/>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2018</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bwMode="auto">
          <a:xfrm>
            <a:off x="10402570" y="4470400"/>
            <a:ext cx="502920" cy="94297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5" name="矩形 39"/>
          <p:cNvSpPr>
            <a:spLocks noChangeArrowheads="1"/>
          </p:cNvSpPr>
          <p:nvPr/>
        </p:nvSpPr>
        <p:spPr bwMode="auto">
          <a:xfrm>
            <a:off x="8724934" y="3512037"/>
            <a:ext cx="7594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3.8</a:t>
            </a:r>
            <a:r>
              <a:rPr lang="zh-CN" altLang="en-US" b="1" dirty="0">
                <a:solidFill>
                  <a:srgbClr val="FF0000"/>
                </a:solidFill>
                <a:latin typeface="仿宋_GB2312" pitchFamily="49" charset="-122"/>
                <a:ea typeface="仿宋_GB2312" pitchFamily="49" charset="-122"/>
              </a:rPr>
              <a:t>万</a:t>
            </a:r>
          </a:p>
        </p:txBody>
      </p:sp>
      <p:sp>
        <p:nvSpPr>
          <p:cNvPr id="36" name="矩形 40"/>
          <p:cNvSpPr>
            <a:spLocks noChangeArrowheads="1"/>
          </p:cNvSpPr>
          <p:nvPr/>
        </p:nvSpPr>
        <p:spPr bwMode="auto">
          <a:xfrm>
            <a:off x="9435306" y="3733562"/>
            <a:ext cx="8750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3.46</a:t>
            </a:r>
            <a:r>
              <a:rPr lang="zh-CN" altLang="en-US" b="1" dirty="0">
                <a:solidFill>
                  <a:srgbClr val="FF0000"/>
                </a:solidFill>
                <a:latin typeface="仿宋_GB2312" pitchFamily="49" charset="-122"/>
                <a:ea typeface="仿宋_GB2312" pitchFamily="49" charset="-122"/>
              </a:rPr>
              <a:t>万</a:t>
            </a:r>
          </a:p>
        </p:txBody>
      </p:sp>
      <p:sp>
        <p:nvSpPr>
          <p:cNvPr id="37" name="矩形 41"/>
          <p:cNvSpPr>
            <a:spLocks noChangeArrowheads="1"/>
          </p:cNvSpPr>
          <p:nvPr/>
        </p:nvSpPr>
        <p:spPr bwMode="auto">
          <a:xfrm>
            <a:off x="10310431" y="4101466"/>
            <a:ext cx="8750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2.95</a:t>
            </a:r>
            <a:r>
              <a:rPr lang="zh-CN" altLang="en-US" b="1" dirty="0">
                <a:solidFill>
                  <a:srgbClr val="FF0000"/>
                </a:solidFill>
                <a:latin typeface="仿宋_GB2312" pitchFamily="49" charset="-122"/>
                <a:ea typeface="仿宋_GB2312" pitchFamily="49" charset="-122"/>
              </a:rPr>
              <a:t>万</a:t>
            </a:r>
          </a:p>
        </p:txBody>
      </p:sp>
      <p:sp>
        <p:nvSpPr>
          <p:cNvPr id="48" name="文本框 47"/>
          <p:cNvSpPr txBox="1"/>
          <p:nvPr/>
        </p:nvSpPr>
        <p:spPr>
          <a:xfrm>
            <a:off x="10041890" y="5640705"/>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2019</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1038205" y="5640705"/>
            <a:ext cx="1223963" cy="368300"/>
          </a:xfrm>
          <a:prstGeom prst="rect">
            <a:avLst/>
          </a:prstGeom>
          <a:noFill/>
        </p:spPr>
        <p:txBody>
          <a:bodyPr>
            <a:spAutoFit/>
          </a:bodyPr>
          <a:lstStyle/>
          <a:p>
            <a:pPr algn="ctr" eaLnBrk="1" hangingPunct="1">
              <a:defRPr/>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20</a:t>
            </a:r>
            <a:r>
              <a:rPr lang="en-US" b="1" dirty="0">
                <a:solidFill>
                  <a:schemeClr val="tx1">
                    <a:lumMod val="85000"/>
                    <a:lumOff val="15000"/>
                  </a:schemeClr>
                </a:solidFill>
                <a:latin typeface="微软雅黑" panose="020B0503020204020204" pitchFamily="34" charset="-122"/>
                <a:ea typeface="微软雅黑" panose="020B0503020204020204" pitchFamily="34" charset="-122"/>
              </a:rPr>
              <a:t>20</a:t>
            </a:r>
          </a:p>
        </p:txBody>
      </p:sp>
      <p:sp>
        <p:nvSpPr>
          <p:cNvPr id="50" name="文本框 49"/>
          <p:cNvSpPr txBox="1"/>
          <p:nvPr/>
        </p:nvSpPr>
        <p:spPr>
          <a:xfrm>
            <a:off x="2315845" y="995680"/>
            <a:ext cx="8253095" cy="460375"/>
          </a:xfrm>
          <a:prstGeom prst="rect">
            <a:avLst/>
          </a:prstGeom>
          <a:noFill/>
        </p:spPr>
        <p:txBody>
          <a:bodyPr wrap="none" rtlCol="0">
            <a:spAutoFit/>
          </a:bodyPr>
          <a:lstStyle/>
          <a:p>
            <a:pPr algn="l"/>
            <a:r>
              <a:rPr lang="zh-CN" altLang="en-US" sz="2400" b="1"/>
              <a:t>202</a:t>
            </a:r>
            <a:r>
              <a:rPr lang="en-US" altLang="zh-CN" sz="2400" b="1"/>
              <a:t>1</a:t>
            </a:r>
            <a:r>
              <a:rPr lang="zh-CN" altLang="en-US" sz="2400" b="1"/>
              <a:t>年全国发生生产安全事故 3.</a:t>
            </a:r>
            <a:r>
              <a:rPr lang="en-US" altLang="zh-CN" sz="2400" b="1"/>
              <a:t>46</a:t>
            </a:r>
            <a:r>
              <a:rPr lang="zh-CN" altLang="en-US" sz="2400" b="1"/>
              <a:t>万余起，死亡2.</a:t>
            </a:r>
            <a:r>
              <a:rPr lang="en-US" altLang="zh-CN" sz="2400" b="1"/>
              <a:t>63</a:t>
            </a:r>
            <a:r>
              <a:rPr lang="zh-CN" altLang="en-US" sz="2400" b="1"/>
              <a:t>万余人</a:t>
            </a:r>
          </a:p>
        </p:txBody>
      </p:sp>
      <p:sp>
        <p:nvSpPr>
          <p:cNvPr id="52" name="矩形 51"/>
          <p:cNvSpPr/>
          <p:nvPr/>
        </p:nvSpPr>
        <p:spPr bwMode="auto">
          <a:xfrm>
            <a:off x="11209020" y="4687570"/>
            <a:ext cx="502920" cy="75628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54" name="矩形 41"/>
          <p:cNvSpPr>
            <a:spLocks noChangeArrowheads="1"/>
          </p:cNvSpPr>
          <p:nvPr/>
        </p:nvSpPr>
        <p:spPr bwMode="auto">
          <a:xfrm>
            <a:off x="11266106" y="4269106"/>
            <a:ext cx="8750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b="1" dirty="0">
                <a:solidFill>
                  <a:srgbClr val="FF0000"/>
                </a:solidFill>
                <a:latin typeface="仿宋_GB2312" pitchFamily="49" charset="-122"/>
                <a:ea typeface="仿宋_GB2312" pitchFamily="49" charset="-122"/>
              </a:rPr>
              <a:t>2.74</a:t>
            </a:r>
            <a:r>
              <a:rPr lang="zh-CN" altLang="en-US" b="1" dirty="0">
                <a:solidFill>
                  <a:srgbClr val="FF0000"/>
                </a:solidFill>
                <a:latin typeface="仿宋_GB2312" pitchFamily="49" charset="-122"/>
                <a:ea typeface="仿宋_GB2312" pitchFamily="49" charset="-122"/>
              </a:rPr>
              <a:t>万</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descr="u=3209774791,3732319475&amp;fm=21&amp;gp=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pic>
        <p:nvPicPr>
          <p:cNvPr id="23555" name="Picture 5" descr="Cql2cVXMRbOAB8OdAAHxThnCrCo201"/>
          <p:cNvPicPr>
            <a:picLocks noChangeAspect="1" noChangeArrowheads="1"/>
          </p:cNvPicPr>
          <p:nvPr/>
        </p:nvPicPr>
        <p:blipFill>
          <a:blip r:embed="rId2">
            <a:extLst>
              <a:ext uri="{28A0092B-C50C-407E-A947-70E740481C1C}">
                <a14:useLocalDpi xmlns:a14="http://schemas.microsoft.com/office/drawing/2010/main" val="0"/>
              </a:ext>
            </a:extLst>
          </a:blip>
          <a:srcRect b="14952"/>
          <a:stretch>
            <a:fillRect/>
          </a:stretch>
        </p:blipFill>
        <p:spPr bwMode="auto">
          <a:xfrm>
            <a:off x="1631950" y="1484313"/>
            <a:ext cx="373221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mp31538909_1441978210116_1_th"/>
          <p:cNvPicPr>
            <a:picLocks noChangeAspect="1" noChangeArrowheads="1"/>
          </p:cNvPicPr>
          <p:nvPr/>
        </p:nvPicPr>
        <p:blipFill>
          <a:blip r:embed="rId3">
            <a:extLst>
              <a:ext uri="{28A0092B-C50C-407E-A947-70E740481C1C}">
                <a14:useLocalDpi xmlns:a14="http://schemas.microsoft.com/office/drawing/2010/main" val="0"/>
              </a:ext>
            </a:extLst>
          </a:blip>
          <a:srcRect t="10619"/>
          <a:stretch>
            <a:fillRect/>
          </a:stretch>
        </p:blipFill>
        <p:spPr bwMode="auto">
          <a:xfrm>
            <a:off x="7248525" y="1484313"/>
            <a:ext cx="355123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bwMode="auto">
          <a:xfrm>
            <a:off x="1631950" y="4076700"/>
            <a:ext cx="9167813" cy="2447925"/>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9" name="矩形 8"/>
          <p:cNvSpPr/>
          <p:nvPr/>
        </p:nvSpPr>
        <p:spPr bwMode="auto">
          <a:xfrm>
            <a:off x="4800600" y="361950"/>
            <a:ext cx="2590800" cy="647700"/>
          </a:xfrm>
          <a:prstGeom prst="rect">
            <a:avLst/>
          </a:prstGeom>
          <a:solidFill>
            <a:schemeClr val="bg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3559" name="Rectangle 2"/>
          <p:cNvSpPr>
            <a:spLocks noGrp="1" noChangeArrowheads="1"/>
          </p:cNvSpPr>
          <p:nvPr>
            <p:ph type="title"/>
          </p:nvPr>
        </p:nvSpPr>
        <p:spPr bwMode="auto">
          <a:xfrm>
            <a:off x="5021263" y="452438"/>
            <a:ext cx="2149475"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a:r>
              <a:rPr lang="zh-CN" altLang="en-US" sz="2400">
                <a:solidFill>
                  <a:srgbClr val="FCFCFC"/>
                </a:solidFill>
                <a:latin typeface="微软雅黑" panose="020B0503020204020204" pitchFamily="34" charset="-122"/>
                <a:ea typeface="微软雅黑" panose="020B0503020204020204" pitchFamily="34" charset="-122"/>
              </a:rPr>
              <a:t>第二次爆炸</a:t>
            </a:r>
          </a:p>
        </p:txBody>
      </p:sp>
      <p:sp>
        <p:nvSpPr>
          <p:cNvPr id="3" name="矩形 2"/>
          <p:cNvSpPr/>
          <p:nvPr/>
        </p:nvSpPr>
        <p:spPr>
          <a:xfrm>
            <a:off x="1955800" y="4302125"/>
            <a:ext cx="8532813" cy="1939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defRPr/>
            </a:pPr>
            <a:r>
              <a:rPr lang="zh-CN" altLang="en-US" sz="2000" dirty="0">
                <a:solidFill>
                  <a:srgbClr val="FCFCFC"/>
                </a:solidFill>
                <a:latin typeface="微软雅黑" panose="020B0503020204020204" pitchFamily="34" charset="-122"/>
                <a:ea typeface="微软雅黑" panose="020B0503020204020204" pitchFamily="34" charset="-122"/>
                <a:cs typeface="+mj-cs"/>
              </a:rPr>
              <a:t>距第一次爆炸点西北方向约 </a:t>
            </a:r>
            <a:r>
              <a:rPr lang="en-US" altLang="zh-CN" sz="2000" dirty="0">
                <a:solidFill>
                  <a:srgbClr val="FCFCFC"/>
                </a:solidFill>
                <a:latin typeface="微软雅黑" panose="020B0503020204020204" pitchFamily="34" charset="-122"/>
                <a:ea typeface="微软雅黑" panose="020B0503020204020204" pitchFamily="34" charset="-122"/>
                <a:cs typeface="+mj-cs"/>
              </a:rPr>
              <a:t>20 </a:t>
            </a:r>
            <a:r>
              <a:rPr lang="zh-CN" altLang="en-US" sz="2000" dirty="0">
                <a:solidFill>
                  <a:srgbClr val="FCFCFC"/>
                </a:solidFill>
                <a:latin typeface="微软雅黑" panose="020B0503020204020204" pitchFamily="34" charset="-122"/>
                <a:ea typeface="微软雅黑" panose="020B0503020204020204" pitchFamily="34" charset="-122"/>
                <a:cs typeface="+mj-cs"/>
              </a:rPr>
              <a:t>米处，有多个装有硝酸铵、硝酸钾、硝酸钙、甲醇钠、金属镁、金属钙、硅钙、硫化钠等氧化剂、易燃固体和腐蚀品的集装箱。受到南侧集装箱火焰蔓延作用以及第一次爆炸冲击波影响，随即发生第二次爆炸，爆炸的能量约为</a:t>
            </a:r>
            <a:r>
              <a:rPr lang="en-US" altLang="zh-CN" sz="2000" dirty="0">
                <a:solidFill>
                  <a:srgbClr val="FCFCFC"/>
                </a:solidFill>
                <a:latin typeface="微软雅黑" panose="020B0503020204020204" pitchFamily="34" charset="-122"/>
                <a:ea typeface="微软雅黑" panose="020B0503020204020204" pitchFamily="34" charset="-122"/>
                <a:cs typeface="+mj-cs"/>
              </a:rPr>
              <a:t>430</a:t>
            </a:r>
            <a:r>
              <a:rPr lang="zh-CN" altLang="en-US" sz="2000" dirty="0">
                <a:solidFill>
                  <a:srgbClr val="FCFCFC"/>
                </a:solidFill>
                <a:latin typeface="微软雅黑" panose="020B0503020204020204" pitchFamily="34" charset="-122"/>
                <a:ea typeface="微软雅黑" panose="020B0503020204020204" pitchFamily="34" charset="-122"/>
                <a:cs typeface="+mj-cs"/>
              </a:rPr>
              <a:t>吨</a:t>
            </a:r>
            <a:r>
              <a:rPr lang="en-US" altLang="zh-CN" sz="2000" dirty="0">
                <a:solidFill>
                  <a:srgbClr val="FCFCFC"/>
                </a:solidFill>
                <a:latin typeface="微软雅黑" panose="020B0503020204020204" pitchFamily="34" charset="-122"/>
                <a:ea typeface="微软雅黑" panose="020B0503020204020204" pitchFamily="34" charset="-122"/>
                <a:cs typeface="+mj-cs"/>
              </a:rPr>
              <a:t>TNT</a:t>
            </a:r>
            <a:r>
              <a:rPr lang="zh-CN" altLang="en-US" sz="2000" dirty="0">
                <a:solidFill>
                  <a:srgbClr val="FCFCFC"/>
                </a:solidFill>
                <a:latin typeface="微软雅黑" panose="020B0503020204020204" pitchFamily="34" charset="-122"/>
                <a:ea typeface="微软雅黑" panose="020B0503020204020204" pitchFamily="34" charset="-122"/>
                <a:cs typeface="+mj-cs"/>
              </a:rPr>
              <a:t>当量。</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bwMode="auto">
          <a:xfrm flipH="1">
            <a:off x="-2381250" y="1341438"/>
            <a:ext cx="8477250" cy="5786437"/>
          </a:xfrm>
          <a:prstGeom prst="parallelogram">
            <a:avLst/>
          </a:prstGeom>
          <a:solidFill>
            <a:schemeClr val="bg2">
              <a:lumMod val="40000"/>
              <a:lumOff val="60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5" name="矩形 4"/>
          <p:cNvSpPr/>
          <p:nvPr/>
        </p:nvSpPr>
        <p:spPr bwMode="auto">
          <a:xfrm>
            <a:off x="3429000" y="422275"/>
            <a:ext cx="5334000" cy="647700"/>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4580" name="Rectangle 2"/>
          <p:cNvSpPr>
            <a:spLocks noGrp="1" noChangeArrowheads="1"/>
          </p:cNvSpPr>
          <p:nvPr>
            <p:ph type="title"/>
          </p:nvPr>
        </p:nvSpPr>
        <p:spPr bwMode="auto">
          <a:xfrm>
            <a:off x="4151313" y="515938"/>
            <a:ext cx="3889375"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ctr"/>
            <a:r>
              <a:rPr lang="zh-CN" altLang="en-US" sz="2400">
                <a:solidFill>
                  <a:srgbClr val="FCFCFC"/>
                </a:solidFill>
                <a:latin typeface="微软雅黑" panose="020B0503020204020204" pitchFamily="34" charset="-122"/>
                <a:ea typeface="微软雅黑" panose="020B0503020204020204" pitchFamily="34" charset="-122"/>
              </a:rPr>
              <a:t>事故应急救援处置情况</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rcRect l="15077" t="690" r="3435"/>
          <a:stretch>
            <a:fillRect/>
          </a:stretch>
        </p:blipFill>
        <p:spPr>
          <a:xfrm>
            <a:off x="-1464840" y="1637494"/>
            <a:ext cx="7140793" cy="4918844"/>
          </a:xfrm>
          <a:custGeom>
            <a:avLst/>
            <a:gdLst>
              <a:gd name="connsiteX0" fmla="*/ 0 w 7140793"/>
              <a:gd name="connsiteY0" fmla="*/ 0 h 4918844"/>
              <a:gd name="connsiteX1" fmla="*/ 5911082 w 7140793"/>
              <a:gd name="connsiteY1" fmla="*/ 0 h 4918844"/>
              <a:gd name="connsiteX2" fmla="*/ 7140793 w 7140793"/>
              <a:gd name="connsiteY2" fmla="*/ 4918844 h 4918844"/>
              <a:gd name="connsiteX3" fmla="*/ 1229711 w 7140793"/>
              <a:gd name="connsiteY3" fmla="*/ 4918844 h 4918844"/>
            </a:gdLst>
            <a:ahLst/>
            <a:cxnLst>
              <a:cxn ang="0">
                <a:pos x="connsiteX0" y="connsiteY0"/>
              </a:cxn>
              <a:cxn ang="0">
                <a:pos x="connsiteX1" y="connsiteY1"/>
              </a:cxn>
              <a:cxn ang="0">
                <a:pos x="connsiteX2" y="connsiteY2"/>
              </a:cxn>
              <a:cxn ang="0">
                <a:pos x="connsiteX3" y="connsiteY3"/>
              </a:cxn>
            </a:cxnLst>
            <a:rect l="l" t="t" r="r" b="b"/>
            <a:pathLst>
              <a:path w="7140793" h="4918844">
                <a:moveTo>
                  <a:pt x="0" y="0"/>
                </a:moveTo>
                <a:lnTo>
                  <a:pt x="5911082" y="0"/>
                </a:lnTo>
                <a:lnTo>
                  <a:pt x="7140793" y="4918844"/>
                </a:lnTo>
                <a:lnTo>
                  <a:pt x="1229711" y="4918844"/>
                </a:lnTo>
                <a:close/>
              </a:path>
            </a:pathLst>
          </a:custGeom>
        </p:spPr>
      </p:pic>
      <p:sp>
        <p:nvSpPr>
          <p:cNvPr id="6" name="矩形 5"/>
          <p:cNvSpPr/>
          <p:nvPr/>
        </p:nvSpPr>
        <p:spPr>
          <a:xfrm>
            <a:off x="5880100" y="2081213"/>
            <a:ext cx="3868738" cy="400050"/>
          </a:xfrm>
          <a:prstGeom prst="rect">
            <a:avLst/>
          </a:prstGeom>
        </p:spPr>
        <p:txBody>
          <a:bodyPr wrap="none">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（一）爆炸前灭火救援处置情况 </a:t>
            </a:r>
          </a:p>
        </p:txBody>
      </p:sp>
      <p:sp>
        <p:nvSpPr>
          <p:cNvPr id="7" name="矩形 6"/>
          <p:cNvSpPr/>
          <p:nvPr/>
        </p:nvSpPr>
        <p:spPr>
          <a:xfrm>
            <a:off x="6027738" y="2732088"/>
            <a:ext cx="57562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50000"/>
              </a:lnSpc>
              <a:spcBef>
                <a:spcPts val="0"/>
              </a:spcBef>
              <a:buClr>
                <a:schemeClr val="hlink"/>
              </a:buClr>
              <a:buSzPct val="70000"/>
              <a:buFont typeface="Wingdings" panose="05000000000000000000" pitchFamily="2" charset="2"/>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时</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分，天津市公安消防总队</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119</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指挥中心也接到群众报警。</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时</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56</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分，天津港公安局消防四大队首先到场，指挥员侦查发现瑞海公司运抵区南侧一垛集装箱火势猛烈， 且通道被集装箱堵塞，消防车无法靠近灭火。指挥员向瑞海公司现场工作人员询问具体起火物质，但现场工作人员均不知情。随后，组织现场吊车清理被集装箱占用的消防通道，以便消防车靠近灭火，但未果。</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平行四边形 8"/>
          <p:cNvSpPr/>
          <p:nvPr/>
        </p:nvSpPr>
        <p:spPr bwMode="auto">
          <a:xfrm flipH="1">
            <a:off x="6607175" y="1385888"/>
            <a:ext cx="8477250" cy="5788025"/>
          </a:xfrm>
          <a:prstGeom prst="parallelogram">
            <a:avLst/>
          </a:prstGeom>
          <a:solidFill>
            <a:schemeClr val="bg2">
              <a:lumMod val="40000"/>
              <a:lumOff val="60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5603" name="Rectangle 2"/>
          <p:cNvSpPr>
            <a:spLocks noGrp="1" noChangeArrowheads="1"/>
          </p:cNvSpPr>
          <p:nvPr>
            <p:ph idx="1"/>
          </p:nvPr>
        </p:nvSpPr>
        <p:spPr bwMode="auto">
          <a:xfrm>
            <a:off x="479425" y="2708275"/>
            <a:ext cx="5472113" cy="3001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eaLnBrk="1" hangingPunct="1">
              <a:lnSpc>
                <a:spcPct val="150000"/>
              </a:lnSpc>
              <a:spcBef>
                <a:spcPts val="0"/>
              </a:spcBef>
              <a:buClr>
                <a:schemeClr val="hlink"/>
              </a:buClr>
              <a:buSzPct val="70000"/>
              <a:buFont typeface="Wingdings" panose="05000000000000000000" pitchFamily="2" charset="2"/>
              <a:buNone/>
              <a:defRPr/>
            </a:pP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共动员现场救援处置的人员达</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1.6</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万多人， 动用装备、车辆</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2000</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多台，其中解放军 </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2207</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339</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台装备；武警部队</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2368</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181</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台装备；公安消防部队</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1728</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195</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部消防车；公安其他警种</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2307</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人；安全监管部门危险化学品处置专业人员</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243</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人；天津市和其他省区市防爆、防化、防疫、灭火、医疗、环保等方面专家</a:t>
            </a:r>
            <a:r>
              <a:rPr lang="en-US" altLang="zh-CN" sz="1800" kern="1200" dirty="0">
                <a:solidFill>
                  <a:schemeClr val="tx1">
                    <a:lumMod val="85000"/>
                    <a:lumOff val="15000"/>
                  </a:schemeClr>
                </a:solidFill>
                <a:latin typeface="微软雅黑" panose="020B0503020204020204" pitchFamily="34" charset="-122"/>
                <a:ea typeface="微软雅黑" panose="020B0503020204020204" pitchFamily="34" charset="-122"/>
              </a:rPr>
              <a:t>938</a:t>
            </a:r>
            <a:r>
              <a:rPr lang="zh-CN" altLang="en-US" sz="1800" kern="1200" dirty="0">
                <a:solidFill>
                  <a:schemeClr val="tx1">
                    <a:lumMod val="85000"/>
                    <a:lumOff val="15000"/>
                  </a:schemeClr>
                </a:solidFill>
                <a:latin typeface="微软雅黑" panose="020B0503020204020204" pitchFamily="34" charset="-122"/>
                <a:ea typeface="微软雅黑" panose="020B0503020204020204" pitchFamily="34" charset="-122"/>
              </a:rPr>
              <a:t>人。</a:t>
            </a:r>
          </a:p>
        </p:txBody>
      </p:sp>
      <p:pic>
        <p:nvPicPr>
          <p:cNvPr id="10" name="图片 9" descr="0f2442a7d933c8953b05ad20d01373f082020075"/>
          <p:cNvPicPr>
            <a:picLocks noChangeAspect="1" noChangeArrowheads="1"/>
          </p:cNvPicPr>
          <p:nvPr/>
        </p:nvPicPr>
        <p:blipFill>
          <a:blip r:embed="rId2">
            <a:extLst>
              <a:ext uri="{28A0092B-C50C-407E-A947-70E740481C1C}">
                <a14:useLocalDpi xmlns:a14="http://schemas.microsoft.com/office/drawing/2010/main" val="0"/>
              </a:ext>
            </a:extLst>
          </a:blip>
          <a:srcRect t="24" b="14200"/>
          <a:stretch>
            <a:fillRect/>
          </a:stretch>
        </p:blipFill>
        <p:spPr bwMode="auto">
          <a:xfrm>
            <a:off x="7032104" y="1673733"/>
            <a:ext cx="7204891" cy="4918844"/>
          </a:xfrm>
          <a:custGeom>
            <a:avLst/>
            <a:gdLst>
              <a:gd name="connsiteX0" fmla="*/ 0 w 8477572"/>
              <a:gd name="connsiteY0" fmla="*/ 0 h 5787715"/>
              <a:gd name="connsiteX1" fmla="*/ 7030643 w 8477572"/>
              <a:gd name="connsiteY1" fmla="*/ 0 h 5787715"/>
              <a:gd name="connsiteX2" fmla="*/ 8477572 w 8477572"/>
              <a:gd name="connsiteY2" fmla="*/ 5787715 h 5787715"/>
              <a:gd name="connsiteX3" fmla="*/ 1446929 w 8477572"/>
              <a:gd name="connsiteY3" fmla="*/ 5787715 h 5787715"/>
            </a:gdLst>
            <a:ahLst/>
            <a:cxnLst>
              <a:cxn ang="0">
                <a:pos x="connsiteX0" y="connsiteY0"/>
              </a:cxn>
              <a:cxn ang="0">
                <a:pos x="connsiteX1" y="connsiteY1"/>
              </a:cxn>
              <a:cxn ang="0">
                <a:pos x="connsiteX2" y="connsiteY2"/>
              </a:cxn>
              <a:cxn ang="0">
                <a:pos x="connsiteX3" y="connsiteY3"/>
              </a:cxn>
            </a:cxnLst>
            <a:rect l="l" t="t" r="r" b="b"/>
            <a:pathLst>
              <a:path w="8477572" h="5787715">
                <a:moveTo>
                  <a:pt x="0" y="0"/>
                </a:moveTo>
                <a:lnTo>
                  <a:pt x="7030643" y="0"/>
                </a:lnTo>
                <a:lnTo>
                  <a:pt x="8477572" y="5787715"/>
                </a:lnTo>
                <a:lnTo>
                  <a:pt x="1446929" y="57877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52438" y="1989138"/>
            <a:ext cx="3775075" cy="400050"/>
          </a:xfrm>
          <a:prstGeom prst="rect">
            <a:avLst/>
          </a:prstGeom>
        </p:spPr>
        <p:txBody>
          <a:bodyPr wrap="none">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（二）爆炸后现场救援处置情况</a:t>
            </a:r>
          </a:p>
        </p:txBody>
      </p:sp>
      <p:sp>
        <p:nvSpPr>
          <p:cNvPr id="12" name="矩形 11"/>
          <p:cNvSpPr/>
          <p:nvPr/>
        </p:nvSpPr>
        <p:spPr bwMode="auto">
          <a:xfrm>
            <a:off x="3429000" y="422275"/>
            <a:ext cx="5334000" cy="647700"/>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3" name="Rectangle 2"/>
          <p:cNvSpPr txBox="1">
            <a:spLocks noChangeArrowheads="1"/>
          </p:cNvSpPr>
          <p:nvPr/>
        </p:nvSpPr>
        <p:spPr bwMode="auto">
          <a:xfrm>
            <a:off x="4151313" y="515938"/>
            <a:ext cx="3889375" cy="460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algn="ctr">
              <a:defRPr/>
            </a:pPr>
            <a:r>
              <a:rPr lang="zh-CN" altLang="en-US" sz="2400" kern="0">
                <a:solidFill>
                  <a:srgbClr val="FCFCFC"/>
                </a:solidFill>
                <a:latin typeface="微软雅黑" panose="020B0503020204020204" pitchFamily="34" charset="-122"/>
                <a:ea typeface="微软雅黑" panose="020B0503020204020204" pitchFamily="34" charset="-122"/>
              </a:rPr>
              <a:t>事故应急救援处置情况</a:t>
            </a:r>
            <a:endParaRPr lang="zh-CN" altLang="en-US" sz="2400" kern="0" dirty="0">
              <a:solidFill>
                <a:srgbClr val="FCFCF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bwMode="auto">
          <a:xfrm>
            <a:off x="4691844" y="2218520"/>
            <a:ext cx="2808312" cy="2420959"/>
          </a:xfrm>
          <a:prstGeom prst="hexagon">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 name="六边形 6"/>
          <p:cNvSpPr/>
          <p:nvPr/>
        </p:nvSpPr>
        <p:spPr bwMode="auto">
          <a:xfrm>
            <a:off x="4592107" y="2132540"/>
            <a:ext cx="3007785" cy="2592919"/>
          </a:xfrm>
          <a:prstGeom prst="hexagon">
            <a:avLst/>
          </a:prstGeom>
          <a:noFill/>
          <a:ln w="9525" cap="flat" cmpd="sng" algn="ctr">
            <a:solidFill>
              <a:schemeClr val="tx2">
                <a:lumMod val="75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六边形 7"/>
          <p:cNvSpPr/>
          <p:nvPr/>
        </p:nvSpPr>
        <p:spPr bwMode="auto">
          <a:xfrm>
            <a:off x="4478455" y="2034564"/>
            <a:ext cx="3235087" cy="2788869"/>
          </a:xfrm>
          <a:prstGeom prst="hexagon">
            <a:avLst/>
          </a:prstGeom>
          <a:no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3" name="矩形 2"/>
          <p:cNvSpPr/>
          <p:nvPr/>
        </p:nvSpPr>
        <p:spPr bwMode="auto">
          <a:xfrm>
            <a:off x="7480808" y="1594099"/>
            <a:ext cx="3824700" cy="57543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 name="矩形 9"/>
          <p:cNvSpPr/>
          <p:nvPr/>
        </p:nvSpPr>
        <p:spPr bwMode="auto">
          <a:xfrm>
            <a:off x="1000141" y="1594099"/>
            <a:ext cx="3824700" cy="57543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矩形 10"/>
          <p:cNvSpPr/>
          <p:nvPr/>
        </p:nvSpPr>
        <p:spPr bwMode="auto">
          <a:xfrm>
            <a:off x="1000141" y="4839030"/>
            <a:ext cx="3824700" cy="57543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2" name="矩形 11"/>
          <p:cNvSpPr/>
          <p:nvPr/>
        </p:nvSpPr>
        <p:spPr bwMode="auto">
          <a:xfrm>
            <a:off x="7480808" y="4839030"/>
            <a:ext cx="3824700" cy="57543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矩形 3"/>
          <p:cNvSpPr/>
          <p:nvPr/>
        </p:nvSpPr>
        <p:spPr>
          <a:xfrm>
            <a:off x="1400697" y="1709067"/>
            <a:ext cx="3023585" cy="400110"/>
          </a:xfrm>
          <a:prstGeom prst="rect">
            <a:avLst/>
          </a:prstGeom>
        </p:spPr>
        <p:txBody>
          <a:bodyPr wrap="none">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rPr>
              <a:t>从上至下安全意识的缺失</a:t>
            </a:r>
            <a:endParaRPr lang="zh-CN" altLang="en-US" sz="2000" dirty="0">
              <a:solidFill>
                <a:srgbClr val="FCFCFC"/>
              </a:solidFill>
              <a:latin typeface="微软雅黑" panose="020B0503020204020204" pitchFamily="34" charset="-122"/>
              <a:ea typeface="微软雅黑" panose="020B0503020204020204" pitchFamily="34" charset="-122"/>
            </a:endParaRPr>
          </a:p>
        </p:txBody>
      </p:sp>
      <p:sp>
        <p:nvSpPr>
          <p:cNvPr id="5" name="矩形 4"/>
          <p:cNvSpPr/>
          <p:nvPr/>
        </p:nvSpPr>
        <p:spPr>
          <a:xfrm>
            <a:off x="8519510" y="1677566"/>
            <a:ext cx="1980030" cy="400110"/>
          </a:xfrm>
          <a:prstGeom prst="rect">
            <a:avLst/>
          </a:prstGeom>
        </p:spPr>
        <p:txBody>
          <a:bodyPr wrap="none">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rPr>
              <a:t>安全管理的忽略</a:t>
            </a:r>
          </a:p>
        </p:txBody>
      </p:sp>
      <p:sp>
        <p:nvSpPr>
          <p:cNvPr id="6" name="矩形 5"/>
          <p:cNvSpPr/>
          <p:nvPr/>
        </p:nvSpPr>
        <p:spPr>
          <a:xfrm>
            <a:off x="1922475" y="4942080"/>
            <a:ext cx="1980030" cy="400110"/>
          </a:xfrm>
          <a:prstGeom prst="rect">
            <a:avLst/>
          </a:prstGeom>
        </p:spPr>
        <p:txBody>
          <a:bodyPr wrap="none">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rPr>
              <a:t>安全培训的缺失</a:t>
            </a:r>
          </a:p>
        </p:txBody>
      </p:sp>
      <p:sp>
        <p:nvSpPr>
          <p:cNvPr id="9" name="矩形 8"/>
          <p:cNvSpPr/>
          <p:nvPr/>
        </p:nvSpPr>
        <p:spPr>
          <a:xfrm>
            <a:off x="7377221" y="4921409"/>
            <a:ext cx="4031874" cy="400110"/>
          </a:xfrm>
          <a:prstGeom prst="rect">
            <a:avLst/>
          </a:prstGeom>
        </p:spPr>
        <p:txBody>
          <a:bodyPr wrap="none">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rPr>
              <a:t>未建立安全应急预案，未进行演练</a:t>
            </a:r>
          </a:p>
        </p:txBody>
      </p:sp>
      <p:sp>
        <p:nvSpPr>
          <p:cNvPr id="26626" name="Rectangle 2"/>
          <p:cNvSpPr>
            <a:spLocks noGrp="1" noChangeArrowheads="1"/>
          </p:cNvSpPr>
          <p:nvPr>
            <p:ph type="title"/>
          </p:nvPr>
        </p:nvSpPr>
        <p:spPr bwMode="auto">
          <a:xfrm>
            <a:off x="5220406" y="2754702"/>
            <a:ext cx="1751188" cy="1384353"/>
          </a:xfrm>
        </p:spPr>
        <p:txBody>
          <a:bodyPr wrap="square">
            <a:spAutoFit/>
          </a:bodyPr>
          <a:lstStyle/>
          <a:p>
            <a:pPr algn="ctr">
              <a:lnSpc>
                <a:spcPct val="120000"/>
              </a:lnSpc>
            </a:pPr>
            <a:r>
              <a:rPr lang="zh-CN" altLang="en-US" sz="2400" kern="1200" dirty="0">
                <a:solidFill>
                  <a:srgbClr val="FCFCFC"/>
                </a:solidFill>
                <a:latin typeface="微软雅黑" panose="020B0503020204020204" pitchFamily="34" charset="-122"/>
                <a:ea typeface="微软雅黑" panose="020B0503020204020204" pitchFamily="34" charset="-122"/>
                <a:cs typeface="+mn-cs"/>
              </a:rPr>
              <a:t>事故背后安全管理存在的问题</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420926" y="1579780"/>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矩形 7"/>
          <p:cNvSpPr/>
          <p:nvPr/>
        </p:nvSpPr>
        <p:spPr bwMode="auto">
          <a:xfrm>
            <a:off x="5420926" y="2255985"/>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 name="矩形 8"/>
          <p:cNvSpPr/>
          <p:nvPr/>
        </p:nvSpPr>
        <p:spPr bwMode="auto">
          <a:xfrm>
            <a:off x="5420926" y="2932190"/>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 name="矩形 9"/>
          <p:cNvSpPr/>
          <p:nvPr/>
        </p:nvSpPr>
        <p:spPr bwMode="auto">
          <a:xfrm>
            <a:off x="5420926" y="3608395"/>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矩形 10"/>
          <p:cNvSpPr/>
          <p:nvPr/>
        </p:nvSpPr>
        <p:spPr bwMode="auto">
          <a:xfrm>
            <a:off x="5420926" y="4284600"/>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2" name="矩形 11"/>
          <p:cNvSpPr/>
          <p:nvPr/>
        </p:nvSpPr>
        <p:spPr bwMode="auto">
          <a:xfrm>
            <a:off x="5420926" y="4960805"/>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3" name="矩形 12"/>
          <p:cNvSpPr/>
          <p:nvPr/>
        </p:nvSpPr>
        <p:spPr bwMode="auto">
          <a:xfrm>
            <a:off x="5420926" y="5637008"/>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矩形 3"/>
          <p:cNvSpPr/>
          <p:nvPr/>
        </p:nvSpPr>
        <p:spPr>
          <a:xfrm>
            <a:off x="5591944" y="1611718"/>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于学伟</a:t>
            </a:r>
          </a:p>
        </p:txBody>
      </p:sp>
      <p:sp>
        <p:nvSpPr>
          <p:cNvPr id="5" name="矩形 4"/>
          <p:cNvSpPr/>
          <p:nvPr/>
        </p:nvSpPr>
        <p:spPr>
          <a:xfrm>
            <a:off x="6888088" y="1579780"/>
            <a:ext cx="2954655" cy="369332"/>
          </a:xfrm>
          <a:prstGeom prst="rect">
            <a:avLst/>
          </a:prstGeom>
        </p:spPr>
        <p:txBody>
          <a:bodyPr wrap="none">
            <a:spAutoFit/>
          </a:bodyPr>
          <a:lstStyle/>
          <a:p>
            <a:pPr>
              <a:buFontTx/>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瑞海公司董事长。</a:t>
            </a:r>
            <a:r>
              <a:rPr lang="zh-CN" altLang="en-US" b="1" dirty="0">
                <a:solidFill>
                  <a:schemeClr val="tx2">
                    <a:lumMod val="75000"/>
                  </a:schemeClr>
                </a:solidFill>
                <a:latin typeface="微软雅黑" panose="020B0503020204020204" pitchFamily="34" charset="-122"/>
                <a:ea typeface="微软雅黑" panose="020B0503020204020204" pitchFamily="34" charset="-122"/>
              </a:rPr>
              <a:t>（死缓）</a:t>
            </a:r>
          </a:p>
        </p:txBody>
      </p:sp>
      <p:sp>
        <p:nvSpPr>
          <p:cNvPr id="6" name="矩形 5"/>
          <p:cNvSpPr/>
          <p:nvPr/>
        </p:nvSpPr>
        <p:spPr>
          <a:xfrm>
            <a:off x="5618946" y="2268293"/>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董社轩</a:t>
            </a:r>
          </a:p>
        </p:txBody>
      </p:sp>
      <p:sp>
        <p:nvSpPr>
          <p:cNvPr id="7" name="矩形 6"/>
          <p:cNvSpPr/>
          <p:nvPr/>
        </p:nvSpPr>
        <p:spPr>
          <a:xfrm>
            <a:off x="5747185" y="2935607"/>
            <a:ext cx="69762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只峰</a:t>
            </a:r>
          </a:p>
        </p:txBody>
      </p:sp>
      <p:sp>
        <p:nvSpPr>
          <p:cNvPr id="20" name="矩形 19"/>
          <p:cNvSpPr/>
          <p:nvPr/>
        </p:nvSpPr>
        <p:spPr>
          <a:xfrm>
            <a:off x="5618946" y="3620354"/>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尚庆森</a:t>
            </a:r>
          </a:p>
        </p:txBody>
      </p:sp>
      <p:sp>
        <p:nvSpPr>
          <p:cNvPr id="21" name="矩形 20"/>
          <p:cNvSpPr/>
          <p:nvPr/>
        </p:nvSpPr>
        <p:spPr>
          <a:xfrm>
            <a:off x="5626113" y="4992163"/>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郭向滨</a:t>
            </a:r>
          </a:p>
        </p:txBody>
      </p:sp>
      <p:sp>
        <p:nvSpPr>
          <p:cNvPr id="22" name="矩形 21"/>
          <p:cNvSpPr/>
          <p:nvPr/>
        </p:nvSpPr>
        <p:spPr>
          <a:xfrm>
            <a:off x="5720139" y="5641692"/>
            <a:ext cx="69762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宋齐</a:t>
            </a:r>
          </a:p>
        </p:txBody>
      </p:sp>
      <p:sp>
        <p:nvSpPr>
          <p:cNvPr id="23" name="矩形 22"/>
          <p:cNvSpPr/>
          <p:nvPr/>
        </p:nvSpPr>
        <p:spPr>
          <a:xfrm>
            <a:off x="5618946" y="4300569"/>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曹海军</a:t>
            </a:r>
          </a:p>
        </p:txBody>
      </p:sp>
      <p:sp>
        <p:nvSpPr>
          <p:cNvPr id="24" name="矩形 23"/>
          <p:cNvSpPr/>
          <p:nvPr/>
        </p:nvSpPr>
        <p:spPr>
          <a:xfrm>
            <a:off x="6888088" y="2281812"/>
            <a:ext cx="433965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瑞海公司副董事长兼执行董事。</a:t>
            </a:r>
            <a:r>
              <a:rPr lang="zh-CN" altLang="en-US" b="1" dirty="0">
                <a:solidFill>
                  <a:schemeClr val="tx2">
                    <a:lumMod val="75000"/>
                  </a:schemeClr>
                </a:solidFill>
                <a:latin typeface="微软雅黑" panose="020B0503020204020204" pitchFamily="34" charset="-122"/>
                <a:ea typeface="微软雅黑" panose="020B0503020204020204" pitchFamily="34" charset="-122"/>
              </a:rPr>
              <a:t>（无期）</a:t>
            </a:r>
          </a:p>
        </p:txBody>
      </p:sp>
      <p:sp>
        <p:nvSpPr>
          <p:cNvPr id="25" name="矩形 24"/>
          <p:cNvSpPr/>
          <p:nvPr/>
        </p:nvSpPr>
        <p:spPr>
          <a:xfrm>
            <a:off x="6888088" y="2967649"/>
            <a:ext cx="433965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瑞海公司总经理、法定代表人。</a:t>
            </a:r>
            <a:r>
              <a:rPr lang="zh-CN" altLang="en-US" b="1" dirty="0">
                <a:solidFill>
                  <a:schemeClr val="tx2">
                    <a:lumMod val="75000"/>
                  </a:schemeClr>
                </a:solidFill>
                <a:latin typeface="微软雅黑" panose="020B0503020204020204" pitchFamily="34" charset="-122"/>
                <a:ea typeface="微软雅黑" panose="020B0503020204020204" pitchFamily="34" charset="-122"/>
              </a:rPr>
              <a:t>（无期）</a:t>
            </a:r>
          </a:p>
        </p:txBody>
      </p:sp>
      <p:sp>
        <p:nvSpPr>
          <p:cNvPr id="26" name="矩形 25"/>
          <p:cNvSpPr/>
          <p:nvPr/>
        </p:nvSpPr>
        <p:spPr>
          <a:xfrm>
            <a:off x="6892659" y="3650900"/>
            <a:ext cx="3223959"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瑞海公司副总经理。</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18</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27" name="矩形 26"/>
          <p:cNvSpPr/>
          <p:nvPr/>
        </p:nvSpPr>
        <p:spPr>
          <a:xfrm>
            <a:off x="6892659" y="4315958"/>
            <a:ext cx="3223959"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瑞海公司副总经理。</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18</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28" name="矩形 27"/>
          <p:cNvSpPr/>
          <p:nvPr/>
        </p:nvSpPr>
        <p:spPr>
          <a:xfrm>
            <a:off x="6888088" y="4992163"/>
            <a:ext cx="3454792"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瑞海公司安保部部长。</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15</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29" name="矩形 28"/>
          <p:cNvSpPr/>
          <p:nvPr/>
        </p:nvSpPr>
        <p:spPr>
          <a:xfrm>
            <a:off x="6888088" y="5699724"/>
            <a:ext cx="307007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瑞海公司财务总监。</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8</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t="8000"/>
          <a:stretch>
            <a:fillRect/>
          </a:stretch>
        </p:blipFill>
        <p:spPr>
          <a:xfrm>
            <a:off x="-1" y="0"/>
            <a:ext cx="4972023" cy="6858000"/>
          </a:xfrm>
          <a:prstGeom prst="rect">
            <a:avLst/>
          </a:prstGeom>
        </p:spPr>
      </p:pic>
      <p:sp>
        <p:nvSpPr>
          <p:cNvPr id="31" name="矩形 30"/>
          <p:cNvSpPr/>
          <p:nvPr/>
        </p:nvSpPr>
        <p:spPr>
          <a:xfrm>
            <a:off x="5364490" y="664906"/>
            <a:ext cx="6827510"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2015</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日逮捕瑞海公司</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人，</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2016</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日宣判</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5420926" y="1992191"/>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矩形 7"/>
          <p:cNvSpPr/>
          <p:nvPr/>
        </p:nvSpPr>
        <p:spPr bwMode="auto">
          <a:xfrm>
            <a:off x="5420926" y="2668396"/>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9" name="矩形 8"/>
          <p:cNvSpPr/>
          <p:nvPr/>
        </p:nvSpPr>
        <p:spPr bwMode="auto">
          <a:xfrm>
            <a:off x="5420926" y="3344601"/>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0" name="矩形 9"/>
          <p:cNvSpPr/>
          <p:nvPr/>
        </p:nvSpPr>
        <p:spPr bwMode="auto">
          <a:xfrm>
            <a:off x="5420926" y="4020806"/>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矩形 10"/>
          <p:cNvSpPr/>
          <p:nvPr/>
        </p:nvSpPr>
        <p:spPr bwMode="auto">
          <a:xfrm>
            <a:off x="5420926" y="4697011"/>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2" name="矩形 11"/>
          <p:cNvSpPr/>
          <p:nvPr/>
        </p:nvSpPr>
        <p:spPr bwMode="auto">
          <a:xfrm>
            <a:off x="5420926" y="5373216"/>
            <a:ext cx="1296144" cy="432048"/>
          </a:xfrm>
          <a:prstGeom prst="rect">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t="8000"/>
          <a:stretch>
            <a:fillRect/>
          </a:stretch>
        </p:blipFill>
        <p:spPr>
          <a:xfrm>
            <a:off x="-1" y="0"/>
            <a:ext cx="4972023" cy="6858000"/>
          </a:xfrm>
          <a:prstGeom prst="rect">
            <a:avLst/>
          </a:prstGeom>
        </p:spPr>
      </p:pic>
      <p:sp>
        <p:nvSpPr>
          <p:cNvPr id="31" name="矩形 30"/>
          <p:cNvSpPr/>
          <p:nvPr/>
        </p:nvSpPr>
        <p:spPr>
          <a:xfrm>
            <a:off x="5364490" y="664906"/>
            <a:ext cx="6827510"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2015</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日逮捕瑞海公司</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13</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人，</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2016</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日宣判</a:t>
            </a:r>
          </a:p>
        </p:txBody>
      </p:sp>
      <p:sp>
        <p:nvSpPr>
          <p:cNvPr id="3" name="矩形 2"/>
          <p:cNvSpPr/>
          <p:nvPr/>
        </p:nvSpPr>
        <p:spPr>
          <a:xfrm>
            <a:off x="5720184" y="2008160"/>
            <a:ext cx="69762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李亮</a:t>
            </a:r>
          </a:p>
        </p:txBody>
      </p:sp>
      <p:sp>
        <p:nvSpPr>
          <p:cNvPr id="14" name="矩形 13"/>
          <p:cNvSpPr/>
          <p:nvPr/>
        </p:nvSpPr>
        <p:spPr>
          <a:xfrm>
            <a:off x="5617590" y="2678834"/>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刘振国</a:t>
            </a:r>
          </a:p>
        </p:txBody>
      </p:sp>
      <p:sp>
        <p:nvSpPr>
          <p:cNvPr id="15" name="矩形 14"/>
          <p:cNvSpPr/>
          <p:nvPr/>
        </p:nvSpPr>
        <p:spPr>
          <a:xfrm>
            <a:off x="5745829" y="3356457"/>
            <a:ext cx="69762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田旺</a:t>
            </a:r>
          </a:p>
        </p:txBody>
      </p:sp>
      <p:sp>
        <p:nvSpPr>
          <p:cNvPr id="16" name="矩形 15"/>
          <p:cNvSpPr/>
          <p:nvPr/>
        </p:nvSpPr>
        <p:spPr>
          <a:xfrm>
            <a:off x="5618946" y="4047922"/>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周志刚</a:t>
            </a:r>
          </a:p>
        </p:txBody>
      </p:sp>
      <p:sp>
        <p:nvSpPr>
          <p:cNvPr id="17" name="矩形 16"/>
          <p:cNvSpPr/>
          <p:nvPr/>
        </p:nvSpPr>
        <p:spPr>
          <a:xfrm>
            <a:off x="5617588" y="4712980"/>
            <a:ext cx="95410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李雅翔</a:t>
            </a:r>
          </a:p>
        </p:txBody>
      </p:sp>
      <p:sp>
        <p:nvSpPr>
          <p:cNvPr id="18" name="矩形 17"/>
          <p:cNvSpPr/>
          <p:nvPr/>
        </p:nvSpPr>
        <p:spPr>
          <a:xfrm>
            <a:off x="5756139" y="5404574"/>
            <a:ext cx="697627" cy="400110"/>
          </a:xfrm>
          <a:prstGeom prst="rect">
            <a:avLst/>
          </a:prstGeom>
        </p:spPr>
        <p:txBody>
          <a:bodyPr wrap="none">
            <a:spAutoFit/>
          </a:bodyPr>
          <a:lstStyle/>
          <a:p>
            <a:r>
              <a:rPr lang="zh-CN" altLang="en-US" sz="2000" b="1" dirty="0">
                <a:solidFill>
                  <a:srgbClr val="FCFCFC"/>
                </a:solidFill>
                <a:latin typeface="微软雅黑" panose="020B0503020204020204" pitchFamily="34" charset="-122"/>
                <a:ea typeface="微软雅黑" panose="020B0503020204020204" pitchFamily="34" charset="-122"/>
              </a:rPr>
              <a:t>杨默</a:t>
            </a:r>
          </a:p>
        </p:txBody>
      </p:sp>
      <p:sp>
        <p:nvSpPr>
          <p:cNvPr id="19" name="矩形 18"/>
          <p:cNvSpPr/>
          <p:nvPr/>
        </p:nvSpPr>
        <p:spPr>
          <a:xfrm>
            <a:off x="6888088" y="2023549"/>
            <a:ext cx="445506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任瑞海公司法定代表人及董事。</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3.5</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31744" name="矩形 31743"/>
          <p:cNvSpPr/>
          <p:nvPr/>
        </p:nvSpPr>
        <p:spPr>
          <a:xfrm>
            <a:off x="6885404" y="2689540"/>
            <a:ext cx="3223959"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瑞海公司副总经理。</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10</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31745" name="矩形 31744"/>
          <p:cNvSpPr/>
          <p:nvPr/>
        </p:nvSpPr>
        <p:spPr>
          <a:xfrm>
            <a:off x="6890543" y="3363163"/>
            <a:ext cx="353173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曾任瑞海公司副总经理。</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4</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31747" name="矩形 31746"/>
          <p:cNvSpPr/>
          <p:nvPr/>
        </p:nvSpPr>
        <p:spPr>
          <a:xfrm>
            <a:off x="6885404" y="4078700"/>
            <a:ext cx="3531736"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瑞海公司操作部业务员。</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3</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31748" name="矩形 31747"/>
          <p:cNvSpPr/>
          <p:nvPr/>
        </p:nvSpPr>
        <p:spPr>
          <a:xfrm>
            <a:off x="6885404" y="4728369"/>
            <a:ext cx="3993401"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瑞海公司出口装箱部副经理。</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5</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
        <p:nvSpPr>
          <p:cNvPr id="31749" name="矩形 31748"/>
          <p:cNvSpPr/>
          <p:nvPr/>
        </p:nvSpPr>
        <p:spPr>
          <a:xfrm>
            <a:off x="6885404" y="5394360"/>
            <a:ext cx="376256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曾任瑞海公司办公室主任。</a:t>
            </a:r>
            <a:r>
              <a:rPr lang="zh-CN" altLang="en-US" b="1" dirty="0">
                <a:solidFill>
                  <a:schemeClr val="tx2">
                    <a:lumMod val="75000"/>
                  </a:schemeClr>
                </a:solidFill>
                <a:latin typeface="微软雅黑" panose="020B0503020204020204" pitchFamily="34" charset="-122"/>
                <a:ea typeface="微软雅黑" panose="020B0503020204020204" pitchFamily="34" charset="-122"/>
              </a:rPr>
              <a:t>（</a:t>
            </a:r>
            <a:r>
              <a:rPr lang="en-US" altLang="zh-CN" b="1" dirty="0">
                <a:solidFill>
                  <a:schemeClr val="tx2">
                    <a:lumMod val="75000"/>
                  </a:schemeClr>
                </a:solidFill>
                <a:latin typeface="微软雅黑" panose="020B0503020204020204" pitchFamily="34" charset="-122"/>
                <a:ea typeface="微软雅黑" panose="020B0503020204020204" pitchFamily="34" charset="-122"/>
              </a:rPr>
              <a:t>4</a:t>
            </a:r>
            <a:r>
              <a:rPr lang="zh-CN" altLang="en-US" b="1" dirty="0">
                <a:solidFill>
                  <a:schemeClr val="tx2">
                    <a:lumMod val="75000"/>
                  </a:schemeClr>
                </a:solidFill>
                <a:latin typeface="微软雅黑" panose="020B0503020204020204" pitchFamily="34" charset="-122"/>
                <a:ea typeface="微软雅黑" panose="020B0503020204020204" pitchFamily="34" charset="-122"/>
              </a:rPr>
              <a:t>年）</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矩形 29"/>
          <p:cNvSpPr/>
          <p:nvPr/>
        </p:nvSpPr>
        <p:spPr bwMode="auto">
          <a:xfrm>
            <a:off x="0" y="0"/>
            <a:ext cx="12192000" cy="6858000"/>
          </a:xfrm>
          <a:prstGeom prst="rect">
            <a:avLst/>
          </a:prstGeom>
          <a:solidFill>
            <a:schemeClr val="tx1">
              <a:lumMod val="95000"/>
              <a:lumOff val="5000"/>
              <a:alpha val="81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4096" name="流程图: 手动输入 4095"/>
          <p:cNvSpPr/>
          <p:nvPr/>
        </p:nvSpPr>
        <p:spPr bwMode="auto">
          <a:xfrm rot="5400000" flipH="1" flipV="1">
            <a:off x="7549105" y="57150"/>
            <a:ext cx="2520950" cy="6743700"/>
          </a:xfrm>
          <a:prstGeom prst="flowChartManualInput">
            <a:avLst/>
          </a:prstGeom>
          <a:solidFill>
            <a:schemeClr val="tx2">
              <a:lumMod val="75000"/>
              <a:alpha val="56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useBgFill="1">
        <p:nvSpPr>
          <p:cNvPr id="13316" name="平行四边形 4096"/>
          <p:cNvSpPr>
            <a:spLocks noChangeArrowheads="1"/>
          </p:cNvSpPr>
          <p:nvPr/>
        </p:nvSpPr>
        <p:spPr bwMode="auto">
          <a:xfrm flipH="1">
            <a:off x="2362200" y="1484313"/>
            <a:ext cx="5059363" cy="4275137"/>
          </a:xfrm>
          <a:prstGeom prst="parallelogram">
            <a:avLst>
              <a:gd name="adj" fmla="val 5341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3318" name="圆角矩形 4099"/>
          <p:cNvSpPr>
            <a:spLocks noChangeArrowheads="1"/>
          </p:cNvSpPr>
          <p:nvPr/>
        </p:nvSpPr>
        <p:spPr bwMode="auto">
          <a:xfrm>
            <a:off x="7038976" y="3933056"/>
            <a:ext cx="1993900" cy="482600"/>
          </a:xfrm>
          <a:prstGeom prst="roundRect">
            <a:avLst>
              <a:gd name="adj" fmla="val 5644"/>
            </a:avLst>
          </a:prstGeom>
          <a:noFill/>
          <a:ln w="9525" algn="ctr">
            <a:solidFill>
              <a:srgbClr val="FCFCFC"/>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3319" name="圆角矩形 36"/>
          <p:cNvSpPr>
            <a:spLocks noChangeArrowheads="1"/>
          </p:cNvSpPr>
          <p:nvPr/>
        </p:nvSpPr>
        <p:spPr bwMode="auto">
          <a:xfrm>
            <a:off x="9783763" y="3933056"/>
            <a:ext cx="1993900" cy="482600"/>
          </a:xfrm>
          <a:prstGeom prst="roundRect">
            <a:avLst>
              <a:gd name="adj" fmla="val 5644"/>
            </a:avLst>
          </a:prstGeom>
          <a:noFill/>
          <a:ln w="9525" algn="ctr">
            <a:solidFill>
              <a:srgbClr val="FCFCFC"/>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13320" name="文本框 4100"/>
          <p:cNvSpPr txBox="1">
            <a:spLocks noChangeArrowheads="1"/>
          </p:cNvSpPr>
          <p:nvPr/>
        </p:nvSpPr>
        <p:spPr bwMode="auto">
          <a:xfrm>
            <a:off x="7078663" y="3990206"/>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b="1">
                <a:solidFill>
                  <a:srgbClr val="FCFCFC"/>
                </a:solidFill>
                <a:latin typeface="宋体" panose="02010600030101010101" pitchFamily="2" charset="-122"/>
                <a:ea typeface="宋体" panose="02010600030101010101" pitchFamily="2" charset="-122"/>
              </a:rPr>
              <a:t>培训讲师：</a:t>
            </a:r>
          </a:p>
        </p:txBody>
      </p:sp>
      <p:sp>
        <p:nvSpPr>
          <p:cNvPr id="13321" name="文本框 38"/>
          <p:cNvSpPr txBox="1">
            <a:spLocks noChangeArrowheads="1"/>
          </p:cNvSpPr>
          <p:nvPr/>
        </p:nvSpPr>
        <p:spPr bwMode="auto">
          <a:xfrm>
            <a:off x="9786938" y="3990206"/>
            <a:ext cx="180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b="1">
                <a:solidFill>
                  <a:srgbClr val="FCFCFC"/>
                </a:solidFill>
                <a:latin typeface="宋体" panose="02010600030101010101" pitchFamily="2" charset="-122"/>
                <a:ea typeface="宋体" panose="02010600030101010101" pitchFamily="2" charset="-122"/>
              </a:rPr>
              <a:t>培训时间：</a:t>
            </a:r>
          </a:p>
        </p:txBody>
      </p:sp>
      <p:sp>
        <p:nvSpPr>
          <p:cNvPr id="2" name="文本框 1"/>
          <p:cNvSpPr txBox="1"/>
          <p:nvPr/>
        </p:nvSpPr>
        <p:spPr>
          <a:xfrm>
            <a:off x="8035926" y="2625279"/>
            <a:ext cx="24416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1" hangingPunct="1">
              <a:defRPr sz="4400" b="1">
                <a:solidFill>
                  <a:srgbClr val="FFFFFF"/>
                </a:solidFill>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t>谢谢观看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矩形 2"/>
          <p:cNvSpPr/>
          <p:nvPr/>
        </p:nvSpPr>
        <p:spPr bwMode="auto">
          <a:xfrm>
            <a:off x="0" y="0"/>
            <a:ext cx="12192000" cy="6858000"/>
          </a:xfrm>
          <a:prstGeom prst="rect">
            <a:avLst/>
          </a:prstGeom>
          <a:solidFill>
            <a:schemeClr val="tx1">
              <a:lumMod val="95000"/>
              <a:lumOff val="5000"/>
              <a:alpha val="81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6387" name="Text Box 61"/>
          <p:cNvSpPr txBox="1">
            <a:spLocks noChangeArrowheads="1"/>
          </p:cNvSpPr>
          <p:nvPr/>
        </p:nvSpPr>
        <p:spPr bwMode="auto">
          <a:xfrm>
            <a:off x="5159375" y="4535488"/>
            <a:ext cx="5402263" cy="58356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3200" b="1">
                <a:solidFill>
                  <a:srgbClr val="FCFCFC"/>
                </a:solidFill>
                <a:latin typeface="华文中宋" panose="02010600040101010101" pitchFamily="2" charset="-122"/>
                <a:ea typeface="华文中宋" panose="02010600040101010101" pitchFamily="2" charset="-122"/>
                <a:sym typeface="+mn-ea"/>
              </a:rPr>
              <a:t>如何落实安全生产责任制</a:t>
            </a:r>
            <a:endParaRPr lang="zh-CN" altLang="en-US" sz="3200" b="1">
              <a:solidFill>
                <a:srgbClr val="FCFCFC"/>
              </a:solidFill>
              <a:latin typeface="华文中宋" panose="02010600040101010101" pitchFamily="2" charset="-122"/>
              <a:ea typeface="华文中宋" panose="02010600040101010101" pitchFamily="2" charset="-122"/>
            </a:endParaRPr>
          </a:p>
        </p:txBody>
      </p:sp>
      <p:sp>
        <p:nvSpPr>
          <p:cNvPr id="16388" name="Text Box 66"/>
          <p:cNvSpPr txBox="1">
            <a:spLocks noChangeArrowheads="1"/>
          </p:cNvSpPr>
          <p:nvPr/>
        </p:nvSpPr>
        <p:spPr bwMode="auto">
          <a:xfrm>
            <a:off x="5159375" y="2154238"/>
            <a:ext cx="5272088" cy="58356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3200" b="1">
                <a:solidFill>
                  <a:srgbClr val="FCFCFC"/>
                </a:solidFill>
                <a:latin typeface="华文中宋" panose="02010600040101010101" pitchFamily="2" charset="-122"/>
                <a:ea typeface="华文中宋" panose="02010600040101010101" pitchFamily="2" charset="-122"/>
              </a:rPr>
              <a:t>安全生产责任制的概述</a:t>
            </a:r>
          </a:p>
        </p:txBody>
      </p:sp>
      <p:sp>
        <p:nvSpPr>
          <p:cNvPr id="16389" name="Text Box 67"/>
          <p:cNvSpPr txBox="1">
            <a:spLocks noChangeArrowheads="1"/>
          </p:cNvSpPr>
          <p:nvPr/>
        </p:nvSpPr>
        <p:spPr bwMode="auto">
          <a:xfrm>
            <a:off x="5159375" y="3319463"/>
            <a:ext cx="5040313" cy="107632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3200" b="1">
                <a:solidFill>
                  <a:srgbClr val="FCFCFC"/>
                </a:solidFill>
                <a:latin typeface="华文中宋" panose="02010600040101010101" pitchFamily="2" charset="-122"/>
                <a:ea typeface="华文中宋" panose="02010600040101010101" pitchFamily="2" charset="-122"/>
                <a:sym typeface="+mn-ea"/>
              </a:rPr>
              <a:t>建立有效的安全生产责任制</a:t>
            </a:r>
            <a:endParaRPr lang="zh-CN" altLang="en-US" sz="3200" b="1">
              <a:solidFill>
                <a:srgbClr val="FCFCFC"/>
              </a:solidFill>
              <a:latin typeface="华文中宋" panose="02010600040101010101" pitchFamily="2" charset="-122"/>
              <a:ea typeface="华文中宋" panose="02010600040101010101" pitchFamily="2" charset="-122"/>
            </a:endParaRPr>
          </a:p>
        </p:txBody>
      </p:sp>
      <p:sp>
        <p:nvSpPr>
          <p:cNvPr id="16390" name="Text Box 68"/>
          <p:cNvSpPr txBox="1">
            <a:spLocks noChangeArrowheads="1"/>
          </p:cNvSpPr>
          <p:nvPr/>
        </p:nvSpPr>
        <p:spPr bwMode="auto">
          <a:xfrm>
            <a:off x="5159375" y="5689600"/>
            <a:ext cx="5370195" cy="58356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zh-CN" altLang="en-US" sz="3200" b="1" dirty="0">
                <a:solidFill>
                  <a:srgbClr val="FFFFFF"/>
                </a:solidFill>
                <a:latin typeface="华文中宋" panose="02010600040101010101" pitchFamily="2" charset="-122"/>
                <a:ea typeface="华文中宋" panose="02010600040101010101" pitchFamily="2" charset="-122"/>
                <a:sym typeface="+mn-ea"/>
              </a:rPr>
              <a:t>身边常见的安全问题及案例</a:t>
            </a:r>
          </a:p>
        </p:txBody>
      </p:sp>
      <p:sp useBgFill="1">
        <p:nvSpPr>
          <p:cNvPr id="16391" name="平行四边形 3"/>
          <p:cNvSpPr>
            <a:spLocks noChangeArrowheads="1"/>
          </p:cNvSpPr>
          <p:nvPr/>
        </p:nvSpPr>
        <p:spPr bwMode="auto">
          <a:xfrm>
            <a:off x="1641475" y="2019300"/>
            <a:ext cx="3240088" cy="865188"/>
          </a:xfrm>
          <a:prstGeom prst="parallelogram">
            <a:avLst>
              <a:gd name="adj" fmla="val 3377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useBgFill="1">
        <p:nvSpPr>
          <p:cNvPr id="16392" name="平行四边形 21"/>
          <p:cNvSpPr>
            <a:spLocks noChangeArrowheads="1"/>
          </p:cNvSpPr>
          <p:nvPr/>
        </p:nvSpPr>
        <p:spPr bwMode="auto">
          <a:xfrm>
            <a:off x="1641475" y="3209925"/>
            <a:ext cx="3240088" cy="863600"/>
          </a:xfrm>
          <a:prstGeom prst="parallelogram">
            <a:avLst>
              <a:gd name="adj" fmla="val 33836"/>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useBgFill="1">
        <p:nvSpPr>
          <p:cNvPr id="16393" name="平行四边形 22"/>
          <p:cNvSpPr>
            <a:spLocks noChangeArrowheads="1"/>
          </p:cNvSpPr>
          <p:nvPr/>
        </p:nvSpPr>
        <p:spPr bwMode="auto">
          <a:xfrm>
            <a:off x="1641475" y="4398963"/>
            <a:ext cx="3240088" cy="865187"/>
          </a:xfrm>
          <a:prstGeom prst="parallelogram">
            <a:avLst>
              <a:gd name="adj" fmla="val 3377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useBgFill="1">
        <p:nvSpPr>
          <p:cNvPr id="16394" name="平行四边形 23"/>
          <p:cNvSpPr>
            <a:spLocks noChangeArrowheads="1"/>
          </p:cNvSpPr>
          <p:nvPr/>
        </p:nvSpPr>
        <p:spPr bwMode="auto">
          <a:xfrm>
            <a:off x="1641475" y="5589588"/>
            <a:ext cx="3240088" cy="863600"/>
          </a:xfrm>
          <a:prstGeom prst="parallelogram">
            <a:avLst>
              <a:gd name="adj" fmla="val 33836"/>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5" name="平行四边形 24"/>
          <p:cNvSpPr/>
          <p:nvPr/>
        </p:nvSpPr>
        <p:spPr bwMode="auto">
          <a:xfrm>
            <a:off x="3484563" y="2019300"/>
            <a:ext cx="1397000" cy="865188"/>
          </a:xfrm>
          <a:prstGeom prst="parallelogram">
            <a:avLst>
              <a:gd name="adj" fmla="val 33818"/>
            </a:avLst>
          </a:prstGeom>
          <a:gradFill>
            <a:gsLst>
              <a:gs pos="0">
                <a:schemeClr val="accent1">
                  <a:lumMod val="5000"/>
                  <a:lumOff val="95000"/>
                  <a:alpha val="80000"/>
                </a:schemeClr>
              </a:gs>
              <a:gs pos="88000">
                <a:schemeClr val="tx2">
                  <a:lumMod val="75000"/>
                  <a:alpha val="87000"/>
                </a:schemeClr>
              </a:gs>
            </a:gsLst>
            <a:lin ang="0" scaled="0"/>
          </a:gra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6" name="平行四边形 25"/>
          <p:cNvSpPr/>
          <p:nvPr/>
        </p:nvSpPr>
        <p:spPr bwMode="auto">
          <a:xfrm>
            <a:off x="3486150" y="3213100"/>
            <a:ext cx="1395413" cy="863600"/>
          </a:xfrm>
          <a:prstGeom prst="parallelogram">
            <a:avLst>
              <a:gd name="adj" fmla="val 33818"/>
            </a:avLst>
          </a:prstGeom>
          <a:gradFill>
            <a:gsLst>
              <a:gs pos="0">
                <a:schemeClr val="accent1">
                  <a:lumMod val="5000"/>
                  <a:lumOff val="95000"/>
                  <a:alpha val="80000"/>
                </a:schemeClr>
              </a:gs>
              <a:gs pos="88000">
                <a:schemeClr val="tx2">
                  <a:lumMod val="75000"/>
                  <a:alpha val="87000"/>
                </a:schemeClr>
              </a:gs>
            </a:gsLst>
            <a:lin ang="0" scaled="0"/>
          </a:gra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7" name="平行四边形 26"/>
          <p:cNvSpPr/>
          <p:nvPr/>
        </p:nvSpPr>
        <p:spPr bwMode="auto">
          <a:xfrm>
            <a:off x="3486150" y="4395788"/>
            <a:ext cx="1395413" cy="863600"/>
          </a:xfrm>
          <a:prstGeom prst="parallelogram">
            <a:avLst>
              <a:gd name="adj" fmla="val 33818"/>
            </a:avLst>
          </a:prstGeom>
          <a:gradFill>
            <a:gsLst>
              <a:gs pos="0">
                <a:schemeClr val="accent1">
                  <a:lumMod val="5000"/>
                  <a:lumOff val="95000"/>
                  <a:alpha val="80000"/>
                </a:schemeClr>
              </a:gs>
              <a:gs pos="88000">
                <a:schemeClr val="tx2">
                  <a:lumMod val="75000"/>
                  <a:alpha val="87000"/>
                </a:schemeClr>
              </a:gs>
            </a:gsLst>
            <a:lin ang="0" scaled="0"/>
          </a:gra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8" name="平行四边形 27"/>
          <p:cNvSpPr/>
          <p:nvPr/>
        </p:nvSpPr>
        <p:spPr bwMode="auto">
          <a:xfrm>
            <a:off x="3484563" y="5589588"/>
            <a:ext cx="1397000" cy="863600"/>
          </a:xfrm>
          <a:prstGeom prst="parallelogram">
            <a:avLst>
              <a:gd name="adj" fmla="val 33818"/>
            </a:avLst>
          </a:prstGeom>
          <a:gradFill>
            <a:gsLst>
              <a:gs pos="0">
                <a:schemeClr val="accent1">
                  <a:lumMod val="5000"/>
                  <a:lumOff val="95000"/>
                  <a:alpha val="80000"/>
                </a:schemeClr>
              </a:gs>
              <a:gs pos="88000">
                <a:schemeClr val="tx2">
                  <a:lumMod val="75000"/>
                  <a:alpha val="87000"/>
                </a:schemeClr>
              </a:gs>
            </a:gsLst>
            <a:lin ang="0" scaled="0"/>
          </a:gra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6399" name="文本框 4"/>
          <p:cNvSpPr txBox="1">
            <a:spLocks noChangeArrowheads="1"/>
          </p:cNvSpPr>
          <p:nvPr/>
        </p:nvSpPr>
        <p:spPr bwMode="auto">
          <a:xfrm>
            <a:off x="3935413" y="2119313"/>
            <a:ext cx="792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solidFill>
                  <a:srgbClr val="FCFCFC"/>
                </a:solidFill>
                <a:ea typeface="宋体" panose="02010600030101010101" pitchFamily="2" charset="-122"/>
              </a:rPr>
              <a:t>1</a:t>
            </a:r>
            <a:endParaRPr lang="zh-CN" altLang="en-US" sz="3600" b="1">
              <a:solidFill>
                <a:srgbClr val="FCFCFC"/>
              </a:solidFill>
              <a:ea typeface="宋体" panose="02010600030101010101" pitchFamily="2" charset="-122"/>
            </a:endParaRPr>
          </a:p>
        </p:txBody>
      </p:sp>
      <p:sp>
        <p:nvSpPr>
          <p:cNvPr id="16400" name="文本框 29"/>
          <p:cNvSpPr txBox="1">
            <a:spLocks noChangeArrowheads="1"/>
          </p:cNvSpPr>
          <p:nvPr/>
        </p:nvSpPr>
        <p:spPr bwMode="auto">
          <a:xfrm>
            <a:off x="3935413" y="3306763"/>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solidFill>
                  <a:srgbClr val="FCFCFC"/>
                </a:solidFill>
                <a:ea typeface="宋体" panose="02010600030101010101" pitchFamily="2" charset="-122"/>
              </a:rPr>
              <a:t>2</a:t>
            </a:r>
            <a:endParaRPr lang="zh-CN" altLang="en-US" sz="3600" b="1">
              <a:solidFill>
                <a:srgbClr val="FCFCFC"/>
              </a:solidFill>
              <a:ea typeface="宋体" panose="02010600030101010101" pitchFamily="2" charset="-122"/>
            </a:endParaRPr>
          </a:p>
        </p:txBody>
      </p:sp>
      <p:sp>
        <p:nvSpPr>
          <p:cNvPr id="16401" name="文本框 30"/>
          <p:cNvSpPr txBox="1">
            <a:spLocks noChangeArrowheads="1"/>
          </p:cNvSpPr>
          <p:nvPr/>
        </p:nvSpPr>
        <p:spPr bwMode="auto">
          <a:xfrm>
            <a:off x="3935413" y="4503738"/>
            <a:ext cx="792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solidFill>
                  <a:srgbClr val="FCFCFC"/>
                </a:solidFill>
                <a:ea typeface="宋体" panose="02010600030101010101" pitchFamily="2" charset="-122"/>
              </a:rPr>
              <a:t>3</a:t>
            </a:r>
            <a:endParaRPr lang="zh-CN" altLang="en-US" sz="3600" b="1">
              <a:solidFill>
                <a:srgbClr val="FCFCFC"/>
              </a:solidFill>
              <a:ea typeface="宋体" panose="02010600030101010101" pitchFamily="2" charset="-122"/>
            </a:endParaRPr>
          </a:p>
        </p:txBody>
      </p:sp>
      <p:sp>
        <p:nvSpPr>
          <p:cNvPr id="16402" name="文本框 31"/>
          <p:cNvSpPr txBox="1">
            <a:spLocks noChangeArrowheads="1"/>
          </p:cNvSpPr>
          <p:nvPr/>
        </p:nvSpPr>
        <p:spPr bwMode="auto">
          <a:xfrm>
            <a:off x="3935413" y="5678488"/>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600" b="1">
                <a:solidFill>
                  <a:srgbClr val="FCFCFC"/>
                </a:solidFill>
                <a:ea typeface="宋体" panose="02010600030101010101" pitchFamily="2" charset="-122"/>
              </a:rPr>
              <a:t>4</a:t>
            </a:r>
            <a:endParaRPr lang="zh-CN" altLang="en-US" sz="3600" b="1">
              <a:solidFill>
                <a:srgbClr val="FCFCFC"/>
              </a:solidFill>
              <a:ea typeface="宋体" panose="02010600030101010101" pitchFamily="2" charset="-122"/>
            </a:endParaRPr>
          </a:p>
        </p:txBody>
      </p:sp>
      <p:sp>
        <p:nvSpPr>
          <p:cNvPr id="16403" name="文本框 5"/>
          <p:cNvSpPr txBox="1">
            <a:spLocks noChangeArrowheads="1"/>
          </p:cNvSpPr>
          <p:nvPr/>
        </p:nvSpPr>
        <p:spPr bwMode="auto">
          <a:xfrm>
            <a:off x="3459163" y="212725"/>
            <a:ext cx="5273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6600" b="1">
                <a:solidFill>
                  <a:srgbClr val="7F7F7F"/>
                </a:solidFill>
                <a:ea typeface="宋体" panose="02010600030101010101" pitchFamily="2" charset="-122"/>
              </a:rPr>
              <a:t>目录</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410" name="矩形 2"/>
          <p:cNvSpPr>
            <a:spLocks noChangeArrowheads="1"/>
          </p:cNvSpPr>
          <p:nvPr/>
        </p:nvSpPr>
        <p:spPr bwMode="auto">
          <a:xfrm>
            <a:off x="0" y="0"/>
            <a:ext cx="12192000" cy="6858000"/>
          </a:xfrm>
          <a:prstGeom prst="rect">
            <a:avLst/>
          </a:pr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4583" name="Freeform 65"/>
          <p:cNvSpPr/>
          <p:nvPr/>
        </p:nvSpPr>
        <p:spPr bwMode="auto">
          <a:xfrm>
            <a:off x="2711450" y="2276475"/>
            <a:ext cx="1001713" cy="1230313"/>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 name="T12" fmla="*/ 0 60000 65536"/>
              <a:gd name="T13" fmla="*/ 0 60000 65536"/>
              <a:gd name="T14" fmla="*/ 0 60000 65536"/>
              <a:gd name="T15" fmla="*/ 0 60000 65536"/>
              <a:gd name="T16" fmla="*/ 0 60000 65536"/>
              <a:gd name="T17" fmla="*/ 0 60000 65536"/>
              <a:gd name="T18" fmla="*/ 0 w 372"/>
              <a:gd name="T19" fmla="*/ 0 h 358"/>
              <a:gd name="T20" fmla="*/ 372 w 372"/>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A17B10"/>
              </a:gs>
              <a:gs pos="50000">
                <a:schemeClr val="accent2"/>
              </a:gs>
              <a:gs pos="100000">
                <a:srgbClr val="A17B10"/>
              </a:gs>
            </a:gsLst>
            <a:lin ang="5400000" scaled="1"/>
          </a:gradFill>
          <a:ln w="28575">
            <a:solidFill>
              <a:schemeClr val="bg2"/>
            </a:solidFill>
            <a:miter lim="800000"/>
          </a:ln>
          <a:effectLst>
            <a:outerShdw dist="35921" dir="2700000" algn="ctr" rotWithShape="0">
              <a:schemeClr val="bg2"/>
            </a:outerShdw>
          </a:effectLst>
        </p:spPr>
        <p:txBody>
          <a:bodyPr wrap="none" anchor="ctr"/>
          <a:lstStyle/>
          <a:p>
            <a:pPr algn="ctr" eaLnBrk="1" hangingPunct="1">
              <a:defRPr/>
            </a:pPr>
            <a:endParaRPr lang="zh-CN" altLang="en-US">
              <a:ea typeface="宋体" panose="02010600030101010101" pitchFamily="2" charset="-122"/>
            </a:endParaRPr>
          </a:p>
        </p:txBody>
      </p:sp>
      <p:sp>
        <p:nvSpPr>
          <p:cNvPr id="4" name="矩形 3"/>
          <p:cNvSpPr/>
          <p:nvPr/>
        </p:nvSpPr>
        <p:spPr bwMode="auto">
          <a:xfrm>
            <a:off x="0" y="549275"/>
            <a:ext cx="12192000" cy="575945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4585" name="Text Box 69"/>
          <p:cNvSpPr txBox="1">
            <a:spLocks noChangeArrowheads="1"/>
          </p:cNvSpPr>
          <p:nvPr/>
        </p:nvSpPr>
        <p:spPr bwMode="auto">
          <a:xfrm>
            <a:off x="1360488" y="333375"/>
            <a:ext cx="501650" cy="5384800"/>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altLang="zh-CN" sz="34400" dirty="0">
                <a:solidFill>
                  <a:schemeClr val="tx2">
                    <a:lumMod val="75000"/>
                  </a:schemeClr>
                </a:solidFill>
                <a:ea typeface="宋体" panose="02010600030101010101" pitchFamily="2" charset="-122"/>
              </a:rPr>
              <a:t>1</a:t>
            </a:r>
          </a:p>
        </p:txBody>
      </p:sp>
      <p:sp useBgFill="1">
        <p:nvSpPr>
          <p:cNvPr id="17415" name="平行四边形 7"/>
          <p:cNvSpPr>
            <a:spLocks noChangeArrowheads="1"/>
          </p:cNvSpPr>
          <p:nvPr/>
        </p:nvSpPr>
        <p:spPr bwMode="auto">
          <a:xfrm>
            <a:off x="407988" y="-50800"/>
            <a:ext cx="7559675" cy="6908800"/>
          </a:xfrm>
          <a:prstGeom prst="parallelogram">
            <a:avLst>
              <a:gd name="adj" fmla="val 53404"/>
            </a:avLst>
          </a:prstGeom>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ea typeface="宋体" panose="02010600030101010101" pitchFamily="2" charset="-122"/>
            </a:endParaRPr>
          </a:p>
        </p:txBody>
      </p:sp>
      <p:sp>
        <p:nvSpPr>
          <p:cNvPr id="2" name="矩形 1"/>
          <p:cNvSpPr/>
          <p:nvPr/>
        </p:nvSpPr>
        <p:spPr>
          <a:xfrm>
            <a:off x="6416318" y="3183622"/>
            <a:ext cx="4801314" cy="646331"/>
          </a:xfrm>
          <a:prstGeom prst="rect">
            <a:avLst/>
          </a:prstGeom>
          <a:noFill/>
          <a:ln w="9525">
            <a:noFill/>
            <a:miter lim="800000"/>
          </a:ln>
          <a:effectLst/>
        </p:spPr>
        <p:txBody>
          <a:bodyPr>
            <a:spAutoFit/>
          </a:bodyPr>
          <a:lstStyle/>
          <a:p>
            <a:pPr eaLnBrk="1" hangingPunct="1">
              <a:spcBef>
                <a:spcPct val="50000"/>
              </a:spcBef>
            </a:pPr>
            <a:r>
              <a:rPr lang="zh-CN" altLang="en-US" sz="3600" b="1" dirty="0">
                <a:solidFill>
                  <a:schemeClr val="tx1">
                    <a:lumMod val="85000"/>
                    <a:lumOff val="15000"/>
                  </a:schemeClr>
                </a:solidFill>
                <a:latin typeface="华文中宋" panose="02010600040101010101" pitchFamily="2" charset="-122"/>
                <a:ea typeface="华文中宋" panose="02010600040101010101" pitchFamily="2" charset="-122"/>
              </a:rPr>
              <a:t>安全生产责任制的概述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
          <p:cNvGrpSpPr/>
          <p:nvPr/>
        </p:nvGrpSpPr>
        <p:grpSpPr bwMode="auto">
          <a:xfrm>
            <a:off x="544513" y="300038"/>
            <a:ext cx="71437" cy="881062"/>
            <a:chOff x="767408" y="315199"/>
            <a:chExt cx="72008" cy="1045333"/>
          </a:xfrm>
        </p:grpSpPr>
        <p:sp>
          <p:nvSpPr>
            <p:cNvPr id="8" name="矩形 7"/>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矩形 9"/>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695400" y="404664"/>
            <a:ext cx="4698722"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什么是安全生产责任制？</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979690"/>
            <a:ext cx="3915046" cy="5878310"/>
          </a:xfrm>
          <a:prstGeom prst="rect">
            <a:avLst/>
          </a:prstGeom>
        </p:spPr>
      </p:pic>
      <p:sp>
        <p:nvSpPr>
          <p:cNvPr id="4" name="平行四边形 3"/>
          <p:cNvSpPr/>
          <p:nvPr/>
        </p:nvSpPr>
        <p:spPr bwMode="auto">
          <a:xfrm>
            <a:off x="4349606" y="1809970"/>
            <a:ext cx="7128792" cy="936104"/>
          </a:xfrm>
          <a:prstGeom prst="parallelogram">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5" name="矩形 4"/>
          <p:cNvSpPr/>
          <p:nvPr/>
        </p:nvSpPr>
        <p:spPr>
          <a:xfrm>
            <a:off x="5303912" y="1889293"/>
            <a:ext cx="6096000" cy="777457"/>
          </a:xfrm>
          <a:prstGeom prst="rect">
            <a:avLst/>
          </a:prstGeom>
        </p:spPr>
        <p:txBody>
          <a:bodyPr>
            <a:spAutoFit/>
          </a:bodyPr>
          <a:lstStyle/>
          <a:p>
            <a:pPr eaLnBrk="1" hangingPunct="1">
              <a:lnSpc>
                <a:spcPct val="130000"/>
              </a:lnSpc>
              <a:buClr>
                <a:srgbClr val="FF0000"/>
              </a:buClr>
            </a:pPr>
            <a:r>
              <a:rPr lang="zh-CN" altLang="en-US" b="1" dirty="0">
                <a:solidFill>
                  <a:srgbClr val="FCFCFC"/>
                </a:solidFill>
                <a:latin typeface="微软雅黑" panose="020B0503020204020204" pitchFamily="34" charset="-122"/>
                <a:ea typeface="微软雅黑" panose="020B0503020204020204" pitchFamily="34" charset="-122"/>
              </a:rPr>
              <a:t>对各级领导干部、各部门、各类人员所规定的在各自职责范围内对安全生产应负责任的制度。</a:t>
            </a:r>
          </a:p>
        </p:txBody>
      </p:sp>
      <p:sp>
        <p:nvSpPr>
          <p:cNvPr id="15" name="平行四边形 14"/>
          <p:cNvSpPr/>
          <p:nvPr/>
        </p:nvSpPr>
        <p:spPr bwMode="auto">
          <a:xfrm>
            <a:off x="4504691" y="2045286"/>
            <a:ext cx="644137" cy="513031"/>
          </a:xfrm>
          <a:prstGeom prst="parallelogram">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6" name="平行四边形 15"/>
          <p:cNvSpPr/>
          <p:nvPr/>
        </p:nvSpPr>
        <p:spPr bwMode="auto">
          <a:xfrm>
            <a:off x="4349606" y="3127917"/>
            <a:ext cx="7128792" cy="936104"/>
          </a:xfrm>
          <a:prstGeom prst="parallelogram">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7" name="平行四边形 16"/>
          <p:cNvSpPr/>
          <p:nvPr/>
        </p:nvSpPr>
        <p:spPr bwMode="auto">
          <a:xfrm>
            <a:off x="4504691" y="3363233"/>
            <a:ext cx="644137" cy="513031"/>
          </a:xfrm>
          <a:prstGeom prst="parallelogram">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6" name="矩形 5"/>
          <p:cNvSpPr/>
          <p:nvPr/>
        </p:nvSpPr>
        <p:spPr>
          <a:xfrm>
            <a:off x="5308352" y="3207240"/>
            <a:ext cx="6096000" cy="777457"/>
          </a:xfrm>
          <a:prstGeom prst="rect">
            <a:avLst/>
          </a:prstGeom>
        </p:spPr>
        <p:txBody>
          <a:bodyPr>
            <a:spAutoFit/>
          </a:bodyPr>
          <a:lstStyle/>
          <a:p>
            <a:pPr eaLnBrk="1" hangingPunct="1">
              <a:lnSpc>
                <a:spcPct val="130000"/>
              </a:lnSpc>
              <a:buClr>
                <a:srgbClr val="FF0000"/>
              </a:buClr>
            </a:pPr>
            <a:r>
              <a:rPr lang="zh-CN" altLang="en-US" b="1" dirty="0">
                <a:solidFill>
                  <a:srgbClr val="FCFCFC"/>
                </a:solidFill>
                <a:latin typeface="微软雅黑" panose="020B0503020204020204" pitchFamily="34" charset="-122"/>
                <a:ea typeface="微软雅黑" panose="020B0503020204020204" pitchFamily="34" charset="-122"/>
              </a:rPr>
              <a:t>安全生产责任制是用人单位最基本的安全制度，是安全管理制度的核心。</a:t>
            </a:r>
          </a:p>
        </p:txBody>
      </p:sp>
      <p:sp>
        <p:nvSpPr>
          <p:cNvPr id="19" name="平行四边形 18"/>
          <p:cNvSpPr/>
          <p:nvPr/>
        </p:nvSpPr>
        <p:spPr bwMode="auto">
          <a:xfrm>
            <a:off x="4349606" y="4571376"/>
            <a:ext cx="7128792" cy="936104"/>
          </a:xfrm>
          <a:prstGeom prst="parallelogram">
            <a:avLst/>
          </a:prstGeom>
          <a:solidFill>
            <a:schemeClr val="tx2">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0" name="平行四边形 19"/>
          <p:cNvSpPr/>
          <p:nvPr/>
        </p:nvSpPr>
        <p:spPr bwMode="auto">
          <a:xfrm>
            <a:off x="4504691" y="4806692"/>
            <a:ext cx="644137" cy="513031"/>
          </a:xfrm>
          <a:prstGeom prst="parallelogram">
            <a:avLst/>
          </a:prstGeom>
          <a:solidFill>
            <a:srgbClr val="FCFCF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1" name="矩形 10"/>
          <p:cNvSpPr/>
          <p:nvPr/>
        </p:nvSpPr>
        <p:spPr>
          <a:xfrm>
            <a:off x="5303912" y="4653136"/>
            <a:ext cx="6096000" cy="812530"/>
          </a:xfrm>
          <a:prstGeom prst="rect">
            <a:avLst/>
          </a:prstGeom>
        </p:spPr>
        <p:txBody>
          <a:bodyPr wrap="square">
            <a:spAutoFit/>
          </a:bodyPr>
          <a:lstStyle/>
          <a:p>
            <a:pPr eaLnBrk="1" hangingPunct="1">
              <a:lnSpc>
                <a:spcPct val="130000"/>
              </a:lnSpc>
              <a:buClr>
                <a:srgbClr val="FF0000"/>
              </a:buClr>
            </a:pPr>
            <a:r>
              <a:rPr lang="zh-CN" altLang="en-US" b="1" dirty="0">
                <a:solidFill>
                  <a:srgbClr val="FCFCFC"/>
                </a:solidFill>
                <a:latin typeface="微软雅黑" panose="020B0503020204020204" pitchFamily="34" charset="-122"/>
                <a:ea typeface="微软雅黑" panose="020B0503020204020204" pitchFamily="34" charset="-122"/>
              </a:rPr>
              <a:t>安全生产责任制是加强安全生产规章制度教育的一个重要手段。</a:t>
            </a:r>
          </a:p>
        </p:txBody>
      </p:sp>
      <p:grpSp>
        <p:nvGrpSpPr>
          <p:cNvPr id="22" name="组合 21"/>
          <p:cNvGrpSpPr/>
          <p:nvPr/>
        </p:nvGrpSpPr>
        <p:grpSpPr>
          <a:xfrm>
            <a:off x="4616825" y="4870908"/>
            <a:ext cx="376986" cy="376986"/>
            <a:chOff x="3578225" y="2428875"/>
            <a:chExt cx="687388" cy="687388"/>
          </a:xfrm>
          <a:solidFill>
            <a:schemeClr val="tx1">
              <a:lumMod val="65000"/>
              <a:lumOff val="35000"/>
            </a:schemeClr>
          </a:solidFill>
        </p:grpSpPr>
        <p:sp>
          <p:nvSpPr>
            <p:cNvPr id="23" name="Freeform 13"/>
            <p:cNvSpPr>
              <a:spLocks noEditPoints="1"/>
            </p:cNvSpPr>
            <p:nvPr/>
          </p:nvSpPr>
          <p:spPr bwMode="auto">
            <a:xfrm>
              <a:off x="3743325" y="2593975"/>
              <a:ext cx="522288" cy="522288"/>
            </a:xfrm>
            <a:custGeom>
              <a:avLst/>
              <a:gdLst>
                <a:gd name="T0" fmla="*/ 124 w 139"/>
                <a:gd name="T1" fmla="*/ 56 h 139"/>
                <a:gd name="T2" fmla="*/ 117 w 139"/>
                <a:gd name="T3" fmla="*/ 47 h 139"/>
                <a:gd name="T4" fmla="*/ 122 w 139"/>
                <a:gd name="T5" fmla="*/ 37 h 139"/>
                <a:gd name="T6" fmla="*/ 115 w 139"/>
                <a:gd name="T7" fmla="*/ 17 h 139"/>
                <a:gd name="T8" fmla="*/ 103 w 139"/>
                <a:gd name="T9" fmla="*/ 17 h 139"/>
                <a:gd name="T10" fmla="*/ 94 w 139"/>
                <a:gd name="T11" fmla="*/ 23 h 139"/>
                <a:gd name="T12" fmla="*/ 87 w 139"/>
                <a:gd name="T13" fmla="*/ 20 h 139"/>
                <a:gd name="T14" fmla="*/ 83 w 139"/>
                <a:gd name="T15" fmla="*/ 9 h 139"/>
                <a:gd name="T16" fmla="*/ 64 w 139"/>
                <a:gd name="T17" fmla="*/ 0 h 139"/>
                <a:gd name="T18" fmla="*/ 56 w 139"/>
                <a:gd name="T19" fmla="*/ 16 h 139"/>
                <a:gd name="T20" fmla="*/ 47 w 139"/>
                <a:gd name="T21" fmla="*/ 22 h 139"/>
                <a:gd name="T22" fmla="*/ 41 w 139"/>
                <a:gd name="T23" fmla="*/ 22 h 139"/>
                <a:gd name="T24" fmla="*/ 30 w 139"/>
                <a:gd name="T25" fmla="*/ 14 h 139"/>
                <a:gd name="T26" fmla="*/ 17 w 139"/>
                <a:gd name="T27" fmla="*/ 25 h 139"/>
                <a:gd name="T28" fmla="*/ 17 w 139"/>
                <a:gd name="T29" fmla="*/ 37 h 139"/>
                <a:gd name="T30" fmla="*/ 22 w 139"/>
                <a:gd name="T31" fmla="*/ 47 h 139"/>
                <a:gd name="T32" fmla="*/ 15 w 139"/>
                <a:gd name="T33" fmla="*/ 56 h 139"/>
                <a:gd name="T34" fmla="*/ 0 w 139"/>
                <a:gd name="T35" fmla="*/ 64 h 139"/>
                <a:gd name="T36" fmla="*/ 9 w 139"/>
                <a:gd name="T37" fmla="*/ 84 h 139"/>
                <a:gd name="T38" fmla="*/ 20 w 139"/>
                <a:gd name="T39" fmla="*/ 87 h 139"/>
                <a:gd name="T40" fmla="*/ 21 w 139"/>
                <a:gd name="T41" fmla="*/ 98 h 139"/>
                <a:gd name="T42" fmla="*/ 17 w 139"/>
                <a:gd name="T43" fmla="*/ 115 h 139"/>
                <a:gd name="T44" fmla="*/ 30 w 139"/>
                <a:gd name="T45" fmla="*/ 125 h 139"/>
                <a:gd name="T46" fmla="*/ 41 w 139"/>
                <a:gd name="T47" fmla="*/ 118 h 139"/>
                <a:gd name="T48" fmla="*/ 47 w 139"/>
                <a:gd name="T49" fmla="*/ 117 h 139"/>
                <a:gd name="T50" fmla="*/ 56 w 139"/>
                <a:gd name="T51" fmla="*/ 124 h 139"/>
                <a:gd name="T52" fmla="*/ 64 w 139"/>
                <a:gd name="T53" fmla="*/ 139 h 139"/>
                <a:gd name="T54" fmla="*/ 83 w 139"/>
                <a:gd name="T55" fmla="*/ 131 h 139"/>
                <a:gd name="T56" fmla="*/ 87 w 139"/>
                <a:gd name="T57" fmla="*/ 119 h 139"/>
                <a:gd name="T58" fmla="*/ 94 w 139"/>
                <a:gd name="T59" fmla="*/ 117 h 139"/>
                <a:gd name="T60" fmla="*/ 103 w 139"/>
                <a:gd name="T61" fmla="*/ 123 h 139"/>
                <a:gd name="T62" fmla="*/ 115 w 139"/>
                <a:gd name="T63" fmla="*/ 123 h 139"/>
                <a:gd name="T64" fmla="*/ 122 w 139"/>
                <a:gd name="T65" fmla="*/ 103 h 139"/>
                <a:gd name="T66" fmla="*/ 117 w 139"/>
                <a:gd name="T67" fmla="*/ 92 h 139"/>
                <a:gd name="T68" fmla="*/ 124 w 139"/>
                <a:gd name="T69" fmla="*/ 84 h 139"/>
                <a:gd name="T70" fmla="*/ 139 w 139"/>
                <a:gd name="T71" fmla="*/ 75 h 139"/>
                <a:gd name="T72" fmla="*/ 130 w 139"/>
                <a:gd name="T73" fmla="*/ 56 h 139"/>
                <a:gd name="T74" fmla="*/ 69 w 139"/>
                <a:gd name="T75" fmla="*/ 95 h 139"/>
                <a:gd name="T76" fmla="*/ 69 w 139"/>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130" y="56"/>
                  </a:moveTo>
                  <a:cubicBezTo>
                    <a:pt x="124" y="56"/>
                    <a:pt x="124" y="56"/>
                    <a:pt x="124" y="56"/>
                  </a:cubicBezTo>
                  <a:cubicBezTo>
                    <a:pt x="122" y="56"/>
                    <a:pt x="120" y="54"/>
                    <a:pt x="119" y="52"/>
                  </a:cubicBezTo>
                  <a:cubicBezTo>
                    <a:pt x="118" y="50"/>
                    <a:pt x="118" y="49"/>
                    <a:pt x="117" y="47"/>
                  </a:cubicBezTo>
                  <a:cubicBezTo>
                    <a:pt x="116" y="45"/>
                    <a:pt x="116" y="43"/>
                    <a:pt x="118" y="41"/>
                  </a:cubicBezTo>
                  <a:cubicBezTo>
                    <a:pt x="122" y="37"/>
                    <a:pt x="122" y="37"/>
                    <a:pt x="122" y="37"/>
                  </a:cubicBezTo>
                  <a:cubicBezTo>
                    <a:pt x="126" y="33"/>
                    <a:pt x="126" y="28"/>
                    <a:pt x="122" y="25"/>
                  </a:cubicBezTo>
                  <a:cubicBezTo>
                    <a:pt x="115" y="17"/>
                    <a:pt x="115" y="17"/>
                    <a:pt x="115" y="17"/>
                  </a:cubicBezTo>
                  <a:cubicBezTo>
                    <a:pt x="113" y="15"/>
                    <a:pt x="111" y="14"/>
                    <a:pt x="109" y="14"/>
                  </a:cubicBezTo>
                  <a:cubicBezTo>
                    <a:pt x="106" y="14"/>
                    <a:pt x="104" y="15"/>
                    <a:pt x="103" y="17"/>
                  </a:cubicBezTo>
                  <a:cubicBezTo>
                    <a:pt x="98" y="22"/>
                    <a:pt x="98" y="22"/>
                    <a:pt x="98" y="22"/>
                  </a:cubicBezTo>
                  <a:cubicBezTo>
                    <a:pt x="97" y="22"/>
                    <a:pt x="96" y="23"/>
                    <a:pt x="94" y="23"/>
                  </a:cubicBezTo>
                  <a:cubicBezTo>
                    <a:pt x="94" y="23"/>
                    <a:pt x="93" y="23"/>
                    <a:pt x="92" y="22"/>
                  </a:cubicBezTo>
                  <a:cubicBezTo>
                    <a:pt x="90" y="22"/>
                    <a:pt x="89" y="21"/>
                    <a:pt x="87" y="20"/>
                  </a:cubicBezTo>
                  <a:cubicBezTo>
                    <a:pt x="85" y="19"/>
                    <a:pt x="83" y="17"/>
                    <a:pt x="83" y="16"/>
                  </a:cubicBezTo>
                  <a:cubicBezTo>
                    <a:pt x="83" y="9"/>
                    <a:pt x="83" y="9"/>
                    <a:pt x="83" y="9"/>
                  </a:cubicBezTo>
                  <a:cubicBezTo>
                    <a:pt x="83" y="4"/>
                    <a:pt x="80" y="0"/>
                    <a:pt x="75" y="0"/>
                  </a:cubicBezTo>
                  <a:cubicBezTo>
                    <a:pt x="64" y="0"/>
                    <a:pt x="64" y="0"/>
                    <a:pt x="64" y="0"/>
                  </a:cubicBezTo>
                  <a:cubicBezTo>
                    <a:pt x="59" y="0"/>
                    <a:pt x="56" y="4"/>
                    <a:pt x="56" y="9"/>
                  </a:cubicBezTo>
                  <a:cubicBezTo>
                    <a:pt x="56" y="16"/>
                    <a:pt x="56" y="16"/>
                    <a:pt x="56" y="16"/>
                  </a:cubicBezTo>
                  <a:cubicBezTo>
                    <a:pt x="56" y="17"/>
                    <a:pt x="54" y="19"/>
                    <a:pt x="52" y="20"/>
                  </a:cubicBezTo>
                  <a:cubicBezTo>
                    <a:pt x="50" y="21"/>
                    <a:pt x="48" y="22"/>
                    <a:pt x="47" y="22"/>
                  </a:cubicBezTo>
                  <a:cubicBezTo>
                    <a:pt x="46" y="23"/>
                    <a:pt x="45" y="23"/>
                    <a:pt x="44" y="23"/>
                  </a:cubicBezTo>
                  <a:cubicBezTo>
                    <a:pt x="43" y="23"/>
                    <a:pt x="42" y="22"/>
                    <a:pt x="41" y="22"/>
                  </a:cubicBezTo>
                  <a:cubicBezTo>
                    <a:pt x="36" y="17"/>
                    <a:pt x="36" y="17"/>
                    <a:pt x="36" y="17"/>
                  </a:cubicBezTo>
                  <a:cubicBezTo>
                    <a:pt x="35" y="15"/>
                    <a:pt x="33" y="14"/>
                    <a:pt x="30" y="14"/>
                  </a:cubicBezTo>
                  <a:cubicBezTo>
                    <a:pt x="28" y="14"/>
                    <a:pt x="26" y="15"/>
                    <a:pt x="24" y="17"/>
                  </a:cubicBezTo>
                  <a:cubicBezTo>
                    <a:pt x="17" y="25"/>
                    <a:pt x="17" y="25"/>
                    <a:pt x="17" y="25"/>
                  </a:cubicBezTo>
                  <a:cubicBezTo>
                    <a:pt x="15" y="26"/>
                    <a:pt x="14" y="28"/>
                    <a:pt x="14" y="31"/>
                  </a:cubicBezTo>
                  <a:cubicBezTo>
                    <a:pt x="14" y="33"/>
                    <a:pt x="15" y="35"/>
                    <a:pt x="17" y="37"/>
                  </a:cubicBezTo>
                  <a:cubicBezTo>
                    <a:pt x="21" y="41"/>
                    <a:pt x="21" y="41"/>
                    <a:pt x="21" y="41"/>
                  </a:cubicBezTo>
                  <a:cubicBezTo>
                    <a:pt x="23" y="43"/>
                    <a:pt x="23" y="45"/>
                    <a:pt x="22" y="47"/>
                  </a:cubicBezTo>
                  <a:cubicBezTo>
                    <a:pt x="21" y="49"/>
                    <a:pt x="20" y="50"/>
                    <a:pt x="20" y="52"/>
                  </a:cubicBezTo>
                  <a:cubicBezTo>
                    <a:pt x="19" y="54"/>
                    <a:pt x="17" y="56"/>
                    <a:pt x="15" y="56"/>
                  </a:cubicBezTo>
                  <a:cubicBezTo>
                    <a:pt x="9" y="56"/>
                    <a:pt x="9" y="56"/>
                    <a:pt x="9" y="56"/>
                  </a:cubicBezTo>
                  <a:cubicBezTo>
                    <a:pt x="4" y="56"/>
                    <a:pt x="0" y="60"/>
                    <a:pt x="0" y="64"/>
                  </a:cubicBezTo>
                  <a:cubicBezTo>
                    <a:pt x="0" y="75"/>
                    <a:pt x="0" y="75"/>
                    <a:pt x="0" y="75"/>
                  </a:cubicBezTo>
                  <a:cubicBezTo>
                    <a:pt x="0" y="80"/>
                    <a:pt x="4" y="84"/>
                    <a:pt x="9" y="84"/>
                  </a:cubicBezTo>
                  <a:cubicBezTo>
                    <a:pt x="15" y="84"/>
                    <a:pt x="15" y="84"/>
                    <a:pt x="15" y="84"/>
                  </a:cubicBezTo>
                  <a:cubicBezTo>
                    <a:pt x="17" y="84"/>
                    <a:pt x="19" y="85"/>
                    <a:pt x="20" y="87"/>
                  </a:cubicBezTo>
                  <a:cubicBezTo>
                    <a:pt x="20" y="89"/>
                    <a:pt x="21" y="91"/>
                    <a:pt x="22" y="92"/>
                  </a:cubicBezTo>
                  <a:cubicBezTo>
                    <a:pt x="23" y="94"/>
                    <a:pt x="23" y="97"/>
                    <a:pt x="21" y="98"/>
                  </a:cubicBezTo>
                  <a:cubicBezTo>
                    <a:pt x="17" y="103"/>
                    <a:pt x="17" y="103"/>
                    <a:pt x="17" y="103"/>
                  </a:cubicBezTo>
                  <a:cubicBezTo>
                    <a:pt x="13" y="106"/>
                    <a:pt x="13" y="112"/>
                    <a:pt x="17" y="115"/>
                  </a:cubicBezTo>
                  <a:cubicBezTo>
                    <a:pt x="24" y="123"/>
                    <a:pt x="24" y="123"/>
                    <a:pt x="24" y="123"/>
                  </a:cubicBezTo>
                  <a:cubicBezTo>
                    <a:pt x="26" y="124"/>
                    <a:pt x="28" y="125"/>
                    <a:pt x="30" y="125"/>
                  </a:cubicBezTo>
                  <a:cubicBezTo>
                    <a:pt x="33" y="125"/>
                    <a:pt x="35" y="124"/>
                    <a:pt x="36" y="123"/>
                  </a:cubicBezTo>
                  <a:cubicBezTo>
                    <a:pt x="41" y="118"/>
                    <a:pt x="41" y="118"/>
                    <a:pt x="41" y="118"/>
                  </a:cubicBezTo>
                  <a:cubicBezTo>
                    <a:pt x="42" y="117"/>
                    <a:pt x="43" y="117"/>
                    <a:pt x="44" y="117"/>
                  </a:cubicBezTo>
                  <a:cubicBezTo>
                    <a:pt x="45" y="117"/>
                    <a:pt x="46" y="117"/>
                    <a:pt x="47" y="117"/>
                  </a:cubicBezTo>
                  <a:cubicBezTo>
                    <a:pt x="48" y="118"/>
                    <a:pt x="50" y="119"/>
                    <a:pt x="52" y="119"/>
                  </a:cubicBezTo>
                  <a:cubicBezTo>
                    <a:pt x="54" y="120"/>
                    <a:pt x="56" y="122"/>
                    <a:pt x="56" y="124"/>
                  </a:cubicBezTo>
                  <a:cubicBezTo>
                    <a:pt x="56" y="131"/>
                    <a:pt x="56" y="131"/>
                    <a:pt x="56" y="131"/>
                  </a:cubicBezTo>
                  <a:cubicBezTo>
                    <a:pt x="56" y="135"/>
                    <a:pt x="59" y="139"/>
                    <a:pt x="64" y="139"/>
                  </a:cubicBezTo>
                  <a:cubicBezTo>
                    <a:pt x="75" y="139"/>
                    <a:pt x="75" y="139"/>
                    <a:pt x="75" y="139"/>
                  </a:cubicBezTo>
                  <a:cubicBezTo>
                    <a:pt x="80" y="139"/>
                    <a:pt x="83" y="135"/>
                    <a:pt x="83" y="131"/>
                  </a:cubicBezTo>
                  <a:cubicBezTo>
                    <a:pt x="83" y="124"/>
                    <a:pt x="83" y="124"/>
                    <a:pt x="83" y="124"/>
                  </a:cubicBezTo>
                  <a:cubicBezTo>
                    <a:pt x="83" y="122"/>
                    <a:pt x="85" y="120"/>
                    <a:pt x="87" y="119"/>
                  </a:cubicBezTo>
                  <a:cubicBezTo>
                    <a:pt x="89" y="119"/>
                    <a:pt x="90" y="118"/>
                    <a:pt x="92" y="117"/>
                  </a:cubicBezTo>
                  <a:cubicBezTo>
                    <a:pt x="93" y="117"/>
                    <a:pt x="94" y="117"/>
                    <a:pt x="94" y="117"/>
                  </a:cubicBezTo>
                  <a:cubicBezTo>
                    <a:pt x="96" y="117"/>
                    <a:pt x="97" y="117"/>
                    <a:pt x="98" y="118"/>
                  </a:cubicBezTo>
                  <a:cubicBezTo>
                    <a:pt x="103" y="123"/>
                    <a:pt x="103" y="123"/>
                    <a:pt x="103" y="123"/>
                  </a:cubicBezTo>
                  <a:cubicBezTo>
                    <a:pt x="104" y="124"/>
                    <a:pt x="106" y="125"/>
                    <a:pt x="109" y="125"/>
                  </a:cubicBezTo>
                  <a:cubicBezTo>
                    <a:pt x="111" y="125"/>
                    <a:pt x="113" y="124"/>
                    <a:pt x="115" y="123"/>
                  </a:cubicBezTo>
                  <a:cubicBezTo>
                    <a:pt x="122" y="115"/>
                    <a:pt x="122" y="115"/>
                    <a:pt x="122" y="115"/>
                  </a:cubicBezTo>
                  <a:cubicBezTo>
                    <a:pt x="126" y="112"/>
                    <a:pt x="126" y="106"/>
                    <a:pt x="122" y="103"/>
                  </a:cubicBezTo>
                  <a:cubicBezTo>
                    <a:pt x="118" y="98"/>
                    <a:pt x="118" y="98"/>
                    <a:pt x="118" y="98"/>
                  </a:cubicBezTo>
                  <a:cubicBezTo>
                    <a:pt x="116" y="97"/>
                    <a:pt x="116" y="94"/>
                    <a:pt x="117" y="92"/>
                  </a:cubicBezTo>
                  <a:cubicBezTo>
                    <a:pt x="118" y="91"/>
                    <a:pt x="118" y="89"/>
                    <a:pt x="119" y="87"/>
                  </a:cubicBezTo>
                  <a:cubicBezTo>
                    <a:pt x="120" y="85"/>
                    <a:pt x="122" y="84"/>
                    <a:pt x="124" y="84"/>
                  </a:cubicBezTo>
                  <a:cubicBezTo>
                    <a:pt x="130" y="84"/>
                    <a:pt x="130" y="84"/>
                    <a:pt x="130" y="84"/>
                  </a:cubicBezTo>
                  <a:cubicBezTo>
                    <a:pt x="135" y="84"/>
                    <a:pt x="139" y="80"/>
                    <a:pt x="139" y="75"/>
                  </a:cubicBezTo>
                  <a:cubicBezTo>
                    <a:pt x="139" y="64"/>
                    <a:pt x="139" y="64"/>
                    <a:pt x="139" y="64"/>
                  </a:cubicBezTo>
                  <a:cubicBezTo>
                    <a:pt x="139" y="60"/>
                    <a:pt x="135" y="56"/>
                    <a:pt x="130" y="56"/>
                  </a:cubicBezTo>
                  <a:moveTo>
                    <a:pt x="94" y="70"/>
                  </a:moveTo>
                  <a:cubicBezTo>
                    <a:pt x="94" y="83"/>
                    <a:pt x="83" y="95"/>
                    <a:pt x="69" y="95"/>
                  </a:cubicBezTo>
                  <a:cubicBezTo>
                    <a:pt x="56" y="95"/>
                    <a:pt x="45" y="83"/>
                    <a:pt x="45" y="70"/>
                  </a:cubicBezTo>
                  <a:cubicBezTo>
                    <a:pt x="45" y="56"/>
                    <a:pt x="56" y="45"/>
                    <a:pt x="69" y="45"/>
                  </a:cubicBezTo>
                  <a:cubicBezTo>
                    <a:pt x="83" y="45"/>
                    <a:pt x="94" y="56"/>
                    <a:pt x="94"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4"/>
            <p:cNvSpPr>
              <a:spLocks noEditPoints="1"/>
            </p:cNvSpPr>
            <p:nvPr/>
          </p:nvSpPr>
          <p:spPr bwMode="auto">
            <a:xfrm>
              <a:off x="3578225" y="2428875"/>
              <a:ext cx="271463" cy="271463"/>
            </a:xfrm>
            <a:custGeom>
              <a:avLst/>
              <a:gdLst>
                <a:gd name="T0" fmla="*/ 63 w 72"/>
                <a:gd name="T1" fmla="*/ 45 h 72"/>
                <a:gd name="T2" fmla="*/ 72 w 72"/>
                <a:gd name="T3" fmla="*/ 39 h 72"/>
                <a:gd name="T4" fmla="*/ 66 w 72"/>
                <a:gd name="T5" fmla="*/ 28 h 72"/>
                <a:gd name="T6" fmla="*/ 62 w 72"/>
                <a:gd name="T7" fmla="*/ 27 h 72"/>
                <a:gd name="T8" fmla="*/ 61 w 72"/>
                <a:gd name="T9" fmla="*/ 23 h 72"/>
                <a:gd name="T10" fmla="*/ 63 w 72"/>
                <a:gd name="T11" fmla="*/ 13 h 72"/>
                <a:gd name="T12" fmla="*/ 55 w 72"/>
                <a:gd name="T13" fmla="*/ 7 h 72"/>
                <a:gd name="T14" fmla="*/ 49 w 72"/>
                <a:gd name="T15" fmla="*/ 11 h 72"/>
                <a:gd name="T16" fmla="*/ 48 w 72"/>
                <a:gd name="T17" fmla="*/ 11 h 72"/>
                <a:gd name="T18" fmla="*/ 44 w 72"/>
                <a:gd name="T19" fmla="*/ 9 h 72"/>
                <a:gd name="T20" fmla="*/ 39 w 72"/>
                <a:gd name="T21" fmla="*/ 0 h 72"/>
                <a:gd name="T22" fmla="*/ 28 w 72"/>
                <a:gd name="T23" fmla="*/ 6 h 72"/>
                <a:gd name="T24" fmla="*/ 27 w 72"/>
                <a:gd name="T25" fmla="*/ 10 h 72"/>
                <a:gd name="T26" fmla="*/ 23 w 72"/>
                <a:gd name="T27" fmla="*/ 11 h 72"/>
                <a:gd name="T28" fmla="*/ 20 w 72"/>
                <a:gd name="T29" fmla="*/ 9 h 72"/>
                <a:gd name="T30" fmla="*/ 12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5 h 72"/>
                <a:gd name="T44" fmla="*/ 11 w 72"/>
                <a:gd name="T45" fmla="*/ 49 h 72"/>
                <a:gd name="T46" fmla="*/ 7 w 72"/>
                <a:gd name="T47" fmla="*/ 56 h 72"/>
                <a:gd name="T48" fmla="*/ 12 w 72"/>
                <a:gd name="T49" fmla="*/ 64 h 72"/>
                <a:gd name="T50" fmla="*/ 20 w 72"/>
                <a:gd name="T51" fmla="*/ 64 h 72"/>
                <a:gd name="T52" fmla="*/ 23 w 72"/>
                <a:gd name="T53" fmla="*/ 61 h 72"/>
                <a:gd name="T54" fmla="*/ 27 w 72"/>
                <a:gd name="T55" fmla="*/ 62 h 72"/>
                <a:gd name="T56" fmla="*/ 28 w 72"/>
                <a:gd name="T57" fmla="*/ 67 h 72"/>
                <a:gd name="T58" fmla="*/ 39 w 72"/>
                <a:gd name="T59" fmla="*/ 72 h 72"/>
                <a:gd name="T60" fmla="*/ 44 w 72"/>
                <a:gd name="T61" fmla="*/ 63 h 72"/>
                <a:gd name="T62" fmla="*/ 48 w 72"/>
                <a:gd name="T63" fmla="*/ 61 h 72"/>
                <a:gd name="T64" fmla="*/ 49 w 72"/>
                <a:gd name="T65" fmla="*/ 61 h 72"/>
                <a:gd name="T66" fmla="*/ 55 w 72"/>
                <a:gd name="T67" fmla="*/ 65 h 72"/>
                <a:gd name="T68" fmla="*/ 63 w 72"/>
                <a:gd name="T69" fmla="*/ 60 h 72"/>
                <a:gd name="T70" fmla="*/ 61 w 72"/>
                <a:gd name="T71" fmla="*/ 49 h 72"/>
                <a:gd name="T72" fmla="*/ 62 w 72"/>
                <a:gd name="T73" fmla="*/ 45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5"/>
                  </a:moveTo>
                  <a:cubicBezTo>
                    <a:pt x="62" y="45"/>
                    <a:pt x="63" y="45"/>
                    <a:pt x="63" y="45"/>
                  </a:cubicBezTo>
                  <a:cubicBezTo>
                    <a:pt x="66" y="45"/>
                    <a:pt x="66" y="45"/>
                    <a:pt x="66" y="45"/>
                  </a:cubicBezTo>
                  <a:cubicBezTo>
                    <a:pt x="69" y="45"/>
                    <a:pt x="72" y="42"/>
                    <a:pt x="72" y="39"/>
                  </a:cubicBezTo>
                  <a:cubicBezTo>
                    <a:pt x="72" y="34"/>
                    <a:pt x="72" y="34"/>
                    <a:pt x="72" y="34"/>
                  </a:cubicBezTo>
                  <a:cubicBezTo>
                    <a:pt x="72" y="30"/>
                    <a:pt x="69" y="28"/>
                    <a:pt x="66" y="28"/>
                  </a:cubicBezTo>
                  <a:cubicBezTo>
                    <a:pt x="63" y="28"/>
                    <a:pt x="63" y="28"/>
                    <a:pt x="63" y="28"/>
                  </a:cubicBezTo>
                  <a:cubicBezTo>
                    <a:pt x="63" y="28"/>
                    <a:pt x="62" y="27"/>
                    <a:pt x="62" y="27"/>
                  </a:cubicBezTo>
                  <a:cubicBezTo>
                    <a:pt x="62" y="26"/>
                    <a:pt x="61" y="25"/>
                    <a:pt x="61" y="24"/>
                  </a:cubicBezTo>
                  <a:cubicBezTo>
                    <a:pt x="61" y="24"/>
                    <a:pt x="61" y="23"/>
                    <a:pt x="61" y="23"/>
                  </a:cubicBezTo>
                  <a:cubicBezTo>
                    <a:pt x="63" y="21"/>
                    <a:pt x="63" y="21"/>
                    <a:pt x="63" y="21"/>
                  </a:cubicBezTo>
                  <a:cubicBezTo>
                    <a:pt x="66" y="18"/>
                    <a:pt x="66" y="15"/>
                    <a:pt x="63" y="13"/>
                  </a:cubicBezTo>
                  <a:cubicBezTo>
                    <a:pt x="59" y="9"/>
                    <a:pt x="59" y="9"/>
                    <a:pt x="59" y="9"/>
                  </a:cubicBezTo>
                  <a:cubicBezTo>
                    <a:pt x="58" y="8"/>
                    <a:pt x="57" y="7"/>
                    <a:pt x="55" y="7"/>
                  </a:cubicBezTo>
                  <a:cubicBezTo>
                    <a:pt x="54" y="7"/>
                    <a:pt x="53" y="8"/>
                    <a:pt x="51" y="9"/>
                  </a:cubicBezTo>
                  <a:cubicBezTo>
                    <a:pt x="49" y="11"/>
                    <a:pt x="49" y="11"/>
                    <a:pt x="49" y="11"/>
                  </a:cubicBezTo>
                  <a:cubicBezTo>
                    <a:pt x="49" y="11"/>
                    <a:pt x="49" y="11"/>
                    <a:pt x="48" y="11"/>
                  </a:cubicBezTo>
                  <a:cubicBezTo>
                    <a:pt x="48" y="11"/>
                    <a:pt x="48" y="11"/>
                    <a:pt x="48" y="11"/>
                  </a:cubicBezTo>
                  <a:cubicBezTo>
                    <a:pt x="47" y="11"/>
                    <a:pt x="46" y="10"/>
                    <a:pt x="45" y="10"/>
                  </a:cubicBezTo>
                  <a:cubicBezTo>
                    <a:pt x="45" y="10"/>
                    <a:pt x="44" y="9"/>
                    <a:pt x="44" y="9"/>
                  </a:cubicBezTo>
                  <a:cubicBezTo>
                    <a:pt x="44" y="6"/>
                    <a:pt x="44" y="6"/>
                    <a:pt x="44" y="6"/>
                  </a:cubicBezTo>
                  <a:cubicBezTo>
                    <a:pt x="44" y="3"/>
                    <a:pt x="42" y="0"/>
                    <a:pt x="39" y="0"/>
                  </a:cubicBezTo>
                  <a:cubicBezTo>
                    <a:pt x="33" y="0"/>
                    <a:pt x="33" y="0"/>
                    <a:pt x="33" y="0"/>
                  </a:cubicBezTo>
                  <a:cubicBezTo>
                    <a:pt x="30" y="0"/>
                    <a:pt x="28" y="3"/>
                    <a:pt x="28" y="6"/>
                  </a:cubicBezTo>
                  <a:cubicBezTo>
                    <a:pt x="28" y="9"/>
                    <a:pt x="28" y="9"/>
                    <a:pt x="28" y="9"/>
                  </a:cubicBezTo>
                  <a:cubicBezTo>
                    <a:pt x="28" y="9"/>
                    <a:pt x="27" y="10"/>
                    <a:pt x="27" y="10"/>
                  </a:cubicBezTo>
                  <a:cubicBezTo>
                    <a:pt x="26" y="10"/>
                    <a:pt x="25" y="11"/>
                    <a:pt x="24" y="11"/>
                  </a:cubicBezTo>
                  <a:cubicBezTo>
                    <a:pt x="24" y="11"/>
                    <a:pt x="24" y="11"/>
                    <a:pt x="23" y="11"/>
                  </a:cubicBezTo>
                  <a:cubicBezTo>
                    <a:pt x="23" y="11"/>
                    <a:pt x="23" y="11"/>
                    <a:pt x="23" y="11"/>
                  </a:cubicBezTo>
                  <a:cubicBezTo>
                    <a:pt x="20" y="9"/>
                    <a:pt x="20" y="9"/>
                    <a:pt x="20" y="9"/>
                  </a:cubicBezTo>
                  <a:cubicBezTo>
                    <a:pt x="19" y="8"/>
                    <a:pt x="18" y="7"/>
                    <a:pt x="16" y="7"/>
                  </a:cubicBezTo>
                  <a:cubicBezTo>
                    <a:pt x="15" y="7"/>
                    <a:pt x="13" y="8"/>
                    <a:pt x="12" y="9"/>
                  </a:cubicBezTo>
                  <a:cubicBezTo>
                    <a:pt x="9" y="13"/>
                    <a:pt x="9" y="13"/>
                    <a:pt x="9" y="13"/>
                  </a:cubicBezTo>
                  <a:cubicBezTo>
                    <a:pt x="6" y="15"/>
                    <a:pt x="6" y="18"/>
                    <a:pt x="9" y="21"/>
                  </a:cubicBezTo>
                  <a:cubicBezTo>
                    <a:pt x="11" y="23"/>
                    <a:pt x="11" y="23"/>
                    <a:pt x="11" y="23"/>
                  </a:cubicBezTo>
                  <a:cubicBezTo>
                    <a:pt x="11" y="23"/>
                    <a:pt x="11" y="24"/>
                    <a:pt x="11" y="24"/>
                  </a:cubicBezTo>
                  <a:cubicBezTo>
                    <a:pt x="11" y="25"/>
                    <a:pt x="10" y="26"/>
                    <a:pt x="10" y="27"/>
                  </a:cubicBezTo>
                  <a:cubicBezTo>
                    <a:pt x="10" y="27"/>
                    <a:pt x="9" y="28"/>
                    <a:pt x="9" y="28"/>
                  </a:cubicBezTo>
                  <a:cubicBezTo>
                    <a:pt x="6" y="28"/>
                    <a:pt x="6" y="28"/>
                    <a:pt x="6" y="28"/>
                  </a:cubicBezTo>
                  <a:cubicBezTo>
                    <a:pt x="2" y="28"/>
                    <a:pt x="0" y="30"/>
                    <a:pt x="0" y="34"/>
                  </a:cubicBezTo>
                  <a:cubicBezTo>
                    <a:pt x="0" y="39"/>
                    <a:pt x="0" y="39"/>
                    <a:pt x="0" y="39"/>
                  </a:cubicBezTo>
                  <a:cubicBezTo>
                    <a:pt x="0" y="42"/>
                    <a:pt x="2" y="45"/>
                    <a:pt x="6" y="45"/>
                  </a:cubicBezTo>
                  <a:cubicBezTo>
                    <a:pt x="9" y="45"/>
                    <a:pt x="9" y="45"/>
                    <a:pt x="9" y="45"/>
                  </a:cubicBezTo>
                  <a:cubicBezTo>
                    <a:pt x="9" y="45"/>
                    <a:pt x="10" y="45"/>
                    <a:pt x="10" y="45"/>
                  </a:cubicBezTo>
                  <a:cubicBezTo>
                    <a:pt x="10" y="46"/>
                    <a:pt x="11" y="47"/>
                    <a:pt x="11" y="48"/>
                  </a:cubicBezTo>
                  <a:cubicBezTo>
                    <a:pt x="11" y="49"/>
                    <a:pt x="11" y="49"/>
                    <a:pt x="11" y="49"/>
                  </a:cubicBezTo>
                  <a:cubicBezTo>
                    <a:pt x="9" y="52"/>
                    <a:pt x="9" y="52"/>
                    <a:pt x="9" y="52"/>
                  </a:cubicBezTo>
                  <a:cubicBezTo>
                    <a:pt x="7" y="53"/>
                    <a:pt x="7" y="54"/>
                    <a:pt x="7" y="56"/>
                  </a:cubicBezTo>
                  <a:cubicBezTo>
                    <a:pt x="7" y="57"/>
                    <a:pt x="7" y="59"/>
                    <a:pt x="9" y="60"/>
                  </a:cubicBezTo>
                  <a:cubicBezTo>
                    <a:pt x="12" y="64"/>
                    <a:pt x="12" y="64"/>
                    <a:pt x="12" y="64"/>
                  </a:cubicBezTo>
                  <a:cubicBezTo>
                    <a:pt x="13" y="65"/>
                    <a:pt x="15" y="65"/>
                    <a:pt x="16" y="65"/>
                  </a:cubicBezTo>
                  <a:cubicBezTo>
                    <a:pt x="18" y="65"/>
                    <a:pt x="19" y="65"/>
                    <a:pt x="20" y="64"/>
                  </a:cubicBezTo>
                  <a:cubicBezTo>
                    <a:pt x="23" y="61"/>
                    <a:pt x="23" y="61"/>
                    <a:pt x="23" y="61"/>
                  </a:cubicBezTo>
                  <a:cubicBezTo>
                    <a:pt x="23" y="61"/>
                    <a:pt x="23" y="61"/>
                    <a:pt x="23" y="61"/>
                  </a:cubicBezTo>
                  <a:cubicBezTo>
                    <a:pt x="24" y="61"/>
                    <a:pt x="24" y="61"/>
                    <a:pt x="24" y="61"/>
                  </a:cubicBezTo>
                  <a:cubicBezTo>
                    <a:pt x="25" y="62"/>
                    <a:pt x="26" y="62"/>
                    <a:pt x="27" y="62"/>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4" y="70"/>
                    <a:pt x="44" y="67"/>
                  </a:cubicBezTo>
                  <a:cubicBezTo>
                    <a:pt x="44" y="63"/>
                    <a:pt x="44" y="63"/>
                    <a:pt x="44" y="63"/>
                  </a:cubicBezTo>
                  <a:cubicBezTo>
                    <a:pt x="44" y="63"/>
                    <a:pt x="45" y="63"/>
                    <a:pt x="45" y="62"/>
                  </a:cubicBezTo>
                  <a:cubicBezTo>
                    <a:pt x="46" y="62"/>
                    <a:pt x="47" y="62"/>
                    <a:pt x="48" y="61"/>
                  </a:cubicBezTo>
                  <a:cubicBezTo>
                    <a:pt x="48" y="61"/>
                    <a:pt x="48" y="61"/>
                    <a:pt x="48" y="61"/>
                  </a:cubicBezTo>
                  <a:cubicBezTo>
                    <a:pt x="49" y="61"/>
                    <a:pt x="49" y="61"/>
                    <a:pt x="49" y="61"/>
                  </a:cubicBezTo>
                  <a:cubicBezTo>
                    <a:pt x="51" y="64"/>
                    <a:pt x="51" y="64"/>
                    <a:pt x="51" y="64"/>
                  </a:cubicBezTo>
                  <a:cubicBezTo>
                    <a:pt x="53" y="65"/>
                    <a:pt x="54" y="65"/>
                    <a:pt x="55" y="65"/>
                  </a:cubicBezTo>
                  <a:cubicBezTo>
                    <a:pt x="57" y="65"/>
                    <a:pt x="58" y="65"/>
                    <a:pt x="59" y="64"/>
                  </a:cubicBezTo>
                  <a:cubicBezTo>
                    <a:pt x="63" y="60"/>
                    <a:pt x="63" y="60"/>
                    <a:pt x="63" y="60"/>
                  </a:cubicBezTo>
                  <a:cubicBezTo>
                    <a:pt x="66" y="58"/>
                    <a:pt x="66" y="54"/>
                    <a:pt x="63" y="52"/>
                  </a:cubicBezTo>
                  <a:cubicBezTo>
                    <a:pt x="61" y="49"/>
                    <a:pt x="61" y="49"/>
                    <a:pt x="61" y="49"/>
                  </a:cubicBezTo>
                  <a:cubicBezTo>
                    <a:pt x="61" y="49"/>
                    <a:pt x="61" y="49"/>
                    <a:pt x="61" y="48"/>
                  </a:cubicBezTo>
                  <a:cubicBezTo>
                    <a:pt x="61" y="47"/>
                    <a:pt x="62" y="46"/>
                    <a:pt x="62" y="45"/>
                  </a:cubicBezTo>
                  <a:moveTo>
                    <a:pt x="47" y="36"/>
                  </a:moveTo>
                  <a:cubicBezTo>
                    <a:pt x="47" y="42"/>
                    <a:pt x="42" y="47"/>
                    <a:pt x="36" y="47"/>
                  </a:cubicBezTo>
                  <a:cubicBezTo>
                    <a:pt x="30" y="47"/>
                    <a:pt x="25" y="42"/>
                    <a:pt x="25" y="36"/>
                  </a:cubicBezTo>
                  <a:cubicBezTo>
                    <a:pt x="25" y="30"/>
                    <a:pt x="30" y="25"/>
                    <a:pt x="36" y="25"/>
                  </a:cubicBezTo>
                  <a:cubicBezTo>
                    <a:pt x="42" y="25"/>
                    <a:pt x="47" y="30"/>
                    <a:pt x="47"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Freeform 156"/>
          <p:cNvSpPr>
            <a:spLocks noEditPoints="1"/>
          </p:cNvSpPr>
          <p:nvPr/>
        </p:nvSpPr>
        <p:spPr bwMode="auto">
          <a:xfrm>
            <a:off x="4616825" y="3429248"/>
            <a:ext cx="393700" cy="381000"/>
          </a:xfrm>
          <a:custGeom>
            <a:avLst/>
            <a:gdLst>
              <a:gd name="T0" fmla="*/ 248 w 248"/>
              <a:gd name="T1" fmla="*/ 175 h 240"/>
              <a:gd name="T2" fmla="*/ 228 w 248"/>
              <a:gd name="T3" fmla="*/ 214 h 240"/>
              <a:gd name="T4" fmla="*/ 155 w 248"/>
              <a:gd name="T5" fmla="*/ 214 h 240"/>
              <a:gd name="T6" fmla="*/ 155 w 248"/>
              <a:gd name="T7" fmla="*/ 184 h 240"/>
              <a:gd name="T8" fmla="*/ 213 w 248"/>
              <a:gd name="T9" fmla="*/ 184 h 240"/>
              <a:gd name="T10" fmla="*/ 188 w 248"/>
              <a:gd name="T11" fmla="*/ 142 h 240"/>
              <a:gd name="T12" fmla="*/ 168 w 248"/>
              <a:gd name="T13" fmla="*/ 153 h 240"/>
              <a:gd name="T14" fmla="*/ 170 w 248"/>
              <a:gd name="T15" fmla="*/ 76 h 240"/>
              <a:gd name="T16" fmla="*/ 239 w 248"/>
              <a:gd name="T17" fmla="*/ 111 h 240"/>
              <a:gd name="T18" fmla="*/ 218 w 248"/>
              <a:gd name="T19" fmla="*/ 123 h 240"/>
              <a:gd name="T20" fmla="*/ 248 w 248"/>
              <a:gd name="T21" fmla="*/ 175 h 240"/>
              <a:gd name="T22" fmla="*/ 125 w 248"/>
              <a:gd name="T23" fmla="*/ 27 h 240"/>
              <a:gd name="T24" fmla="*/ 107 w 248"/>
              <a:gd name="T25" fmla="*/ 58 h 240"/>
              <a:gd name="T26" fmla="*/ 127 w 248"/>
              <a:gd name="T27" fmla="*/ 71 h 240"/>
              <a:gd name="T28" fmla="*/ 55 w 248"/>
              <a:gd name="T29" fmla="*/ 103 h 240"/>
              <a:gd name="T30" fmla="*/ 56 w 248"/>
              <a:gd name="T31" fmla="*/ 26 h 240"/>
              <a:gd name="T32" fmla="*/ 77 w 248"/>
              <a:gd name="T33" fmla="*/ 40 h 240"/>
              <a:gd name="T34" fmla="*/ 99 w 248"/>
              <a:gd name="T35" fmla="*/ 0 h 240"/>
              <a:gd name="T36" fmla="*/ 150 w 248"/>
              <a:gd name="T37" fmla="*/ 0 h 240"/>
              <a:gd name="T38" fmla="*/ 178 w 248"/>
              <a:gd name="T39" fmla="*/ 53 h 240"/>
              <a:gd name="T40" fmla="*/ 150 w 248"/>
              <a:gd name="T41" fmla="*/ 72 h 240"/>
              <a:gd name="T42" fmla="*/ 125 w 248"/>
              <a:gd name="T43" fmla="*/ 27 h 240"/>
              <a:gd name="T44" fmla="*/ 35 w 248"/>
              <a:gd name="T45" fmla="*/ 184 h 240"/>
              <a:gd name="T46" fmla="*/ 75 w 248"/>
              <a:gd name="T47" fmla="*/ 184 h 240"/>
              <a:gd name="T48" fmla="*/ 75 w 248"/>
              <a:gd name="T49" fmla="*/ 158 h 240"/>
              <a:gd name="T50" fmla="*/ 142 w 248"/>
              <a:gd name="T51" fmla="*/ 199 h 240"/>
              <a:gd name="T52" fmla="*/ 75 w 248"/>
              <a:gd name="T53" fmla="*/ 240 h 240"/>
              <a:gd name="T54" fmla="*/ 75 w 248"/>
              <a:gd name="T55" fmla="*/ 214 h 240"/>
              <a:gd name="T56" fmla="*/ 20 w 248"/>
              <a:gd name="T57" fmla="*/ 214 h 240"/>
              <a:gd name="T58" fmla="*/ 0 w 248"/>
              <a:gd name="T59" fmla="*/ 175 h 240"/>
              <a:gd name="T60" fmla="*/ 39 w 248"/>
              <a:gd name="T61" fmla="*/ 108 h 240"/>
              <a:gd name="T62" fmla="*/ 68 w 248"/>
              <a:gd name="T63" fmla="*/ 127 h 240"/>
              <a:gd name="T64" fmla="*/ 35 w 248"/>
              <a:gd name="T65" fmla="*/ 18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40">
                <a:moveTo>
                  <a:pt x="248" y="175"/>
                </a:moveTo>
                <a:lnTo>
                  <a:pt x="228" y="214"/>
                </a:lnTo>
                <a:lnTo>
                  <a:pt x="155" y="214"/>
                </a:lnTo>
                <a:lnTo>
                  <a:pt x="155" y="184"/>
                </a:lnTo>
                <a:lnTo>
                  <a:pt x="213" y="184"/>
                </a:lnTo>
                <a:lnTo>
                  <a:pt x="188" y="142"/>
                </a:lnTo>
                <a:lnTo>
                  <a:pt x="168" y="153"/>
                </a:lnTo>
                <a:lnTo>
                  <a:pt x="170" y="76"/>
                </a:lnTo>
                <a:lnTo>
                  <a:pt x="239" y="111"/>
                </a:lnTo>
                <a:lnTo>
                  <a:pt x="218" y="123"/>
                </a:lnTo>
                <a:lnTo>
                  <a:pt x="248" y="175"/>
                </a:lnTo>
                <a:close/>
                <a:moveTo>
                  <a:pt x="125" y="27"/>
                </a:moveTo>
                <a:lnTo>
                  <a:pt x="107" y="58"/>
                </a:lnTo>
                <a:lnTo>
                  <a:pt x="127" y="71"/>
                </a:lnTo>
                <a:lnTo>
                  <a:pt x="55" y="103"/>
                </a:lnTo>
                <a:lnTo>
                  <a:pt x="56" y="26"/>
                </a:lnTo>
                <a:lnTo>
                  <a:pt x="77" y="40"/>
                </a:lnTo>
                <a:lnTo>
                  <a:pt x="99" y="0"/>
                </a:lnTo>
                <a:lnTo>
                  <a:pt x="150" y="0"/>
                </a:lnTo>
                <a:lnTo>
                  <a:pt x="178" y="53"/>
                </a:lnTo>
                <a:lnTo>
                  <a:pt x="150" y="72"/>
                </a:lnTo>
                <a:lnTo>
                  <a:pt x="125" y="27"/>
                </a:lnTo>
                <a:close/>
                <a:moveTo>
                  <a:pt x="35" y="184"/>
                </a:moveTo>
                <a:lnTo>
                  <a:pt x="75" y="184"/>
                </a:lnTo>
                <a:lnTo>
                  <a:pt x="75" y="158"/>
                </a:lnTo>
                <a:lnTo>
                  <a:pt x="142" y="199"/>
                </a:lnTo>
                <a:lnTo>
                  <a:pt x="75" y="240"/>
                </a:lnTo>
                <a:lnTo>
                  <a:pt x="75" y="214"/>
                </a:lnTo>
                <a:lnTo>
                  <a:pt x="20" y="214"/>
                </a:lnTo>
                <a:lnTo>
                  <a:pt x="0" y="175"/>
                </a:lnTo>
                <a:lnTo>
                  <a:pt x="39" y="108"/>
                </a:lnTo>
                <a:lnTo>
                  <a:pt x="68" y="127"/>
                </a:lnTo>
                <a:lnTo>
                  <a:pt x="35" y="184"/>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12" name="组合 11"/>
          <p:cNvGrpSpPr/>
          <p:nvPr/>
        </p:nvGrpSpPr>
        <p:grpSpPr>
          <a:xfrm>
            <a:off x="4645515" y="2114858"/>
            <a:ext cx="362487" cy="336381"/>
            <a:chOff x="7756513" y="450472"/>
            <a:chExt cx="623510" cy="578605"/>
          </a:xfrm>
        </p:grpSpPr>
        <p:sp>
          <p:nvSpPr>
            <p:cNvPr id="27" name="Freeform 67"/>
            <p:cNvSpPr>
              <a:spLocks noEditPoints="1"/>
            </p:cNvSpPr>
            <p:nvPr/>
          </p:nvSpPr>
          <p:spPr bwMode="auto">
            <a:xfrm>
              <a:off x="8008273" y="450472"/>
              <a:ext cx="371750" cy="373958"/>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8" name="Freeform 68"/>
            <p:cNvSpPr/>
            <p:nvPr/>
          </p:nvSpPr>
          <p:spPr bwMode="auto">
            <a:xfrm>
              <a:off x="7801417" y="769956"/>
              <a:ext cx="256913" cy="259121"/>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9" name="Freeform 69"/>
            <p:cNvSpPr/>
            <p:nvPr/>
          </p:nvSpPr>
          <p:spPr bwMode="auto">
            <a:xfrm>
              <a:off x="7756513" y="456361"/>
              <a:ext cx="273844" cy="273844"/>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0" name="Freeform 70"/>
            <p:cNvSpPr>
              <a:spLocks noEditPoints="1"/>
            </p:cNvSpPr>
            <p:nvPr/>
          </p:nvSpPr>
          <p:spPr bwMode="auto">
            <a:xfrm>
              <a:off x="8095137" y="780998"/>
              <a:ext cx="246607" cy="246607"/>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
          <p:cNvGrpSpPr/>
          <p:nvPr/>
        </p:nvGrpSpPr>
        <p:grpSpPr bwMode="auto">
          <a:xfrm>
            <a:off x="544513" y="300038"/>
            <a:ext cx="71437" cy="881062"/>
            <a:chOff x="767408" y="315199"/>
            <a:chExt cx="72008" cy="1045333"/>
          </a:xfrm>
        </p:grpSpPr>
        <p:sp>
          <p:nvSpPr>
            <p:cNvPr id="8" name="矩形 7"/>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矩形 9"/>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695400" y="404664"/>
            <a:ext cx="4698722"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什么是安全生产责任制？</a:t>
            </a:r>
          </a:p>
        </p:txBody>
      </p:sp>
      <p:pic>
        <p:nvPicPr>
          <p:cNvPr id="13" name="图片 12" descr="1"/>
          <p:cNvPicPr>
            <a:picLocks noChangeAspect="1"/>
          </p:cNvPicPr>
          <p:nvPr/>
        </p:nvPicPr>
        <p:blipFill>
          <a:blip r:embed="rId2"/>
          <a:stretch>
            <a:fillRect/>
          </a:stretch>
        </p:blipFill>
        <p:spPr>
          <a:xfrm>
            <a:off x="6960235" y="621030"/>
            <a:ext cx="4191000" cy="5970905"/>
          </a:xfrm>
          <a:prstGeom prst="rect">
            <a:avLst/>
          </a:prstGeom>
        </p:spPr>
      </p:pic>
      <p:sp>
        <p:nvSpPr>
          <p:cNvPr id="3" name="文本框 2"/>
          <p:cNvSpPr txBox="1"/>
          <p:nvPr/>
        </p:nvSpPr>
        <p:spPr>
          <a:xfrm>
            <a:off x="479425" y="2637155"/>
            <a:ext cx="6293485" cy="4092575"/>
          </a:xfrm>
          <a:prstGeom prst="rect">
            <a:avLst/>
          </a:prstGeom>
          <a:noFill/>
        </p:spPr>
        <p:txBody>
          <a:bodyPr wrap="square" rtlCol="0" anchor="t">
            <a:spAutoFit/>
          </a:bodyPr>
          <a:lstStyle/>
          <a:p>
            <a:pPr>
              <a:lnSpc>
                <a:spcPct val="130000"/>
              </a:lnSpc>
            </a:pPr>
            <a:r>
              <a:rPr lang="zh-CN" altLang="en-US" sz="2000" b="1" dirty="0">
                <a:solidFill>
                  <a:schemeClr val="tx1"/>
                </a:solidFill>
                <a:latin typeface="微软雅黑" panose="020B0503020204020204" pitchFamily="34" charset="-122"/>
                <a:ea typeface="微软雅黑" panose="020B0503020204020204" pitchFamily="34" charset="-122"/>
                <a:sym typeface="+mn-ea"/>
              </a:rPr>
              <a:t>（一）建立健全并落实本单位全员安全生产责任制，加强安全生产标准化建设；（二）组织制定并实施本单位安全生产规章制度和操作规程；（三）组织制定并实施本单位安全生产教育和培训计划；（四）保证本单位安全生产投入的有效实施；（五）组织建立并落实安全风险分级管控和隐患排查治理双重预防工作机制，督促、检查本单位的安全生产工作，及时消除生产安全事故隐患；（六）组织制定并实施本单位的生产安全事故应急救援预案；（七）及时、如实报告生产安全事故。”</a:t>
            </a:r>
            <a:endParaRPr lang="zh-CN" altLang="en-US" sz="2000" b="1" dirty="0">
              <a:solidFill>
                <a:schemeClr val="tx1"/>
              </a:solidFill>
              <a:latin typeface="微软雅黑" panose="020B0503020204020204" pitchFamily="34" charset="-122"/>
              <a:ea typeface="微软雅黑" panose="020B0503020204020204" pitchFamily="34" charset="-122"/>
            </a:endParaRPr>
          </a:p>
          <a:p>
            <a:pPr>
              <a:lnSpc>
                <a:spcPct val="130000"/>
              </a:lnSpc>
            </a:pP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407670" y="1772920"/>
            <a:ext cx="6481445" cy="429895"/>
          </a:xfrm>
          <a:prstGeom prst="rect">
            <a:avLst/>
          </a:prstGeom>
          <a:solidFill>
            <a:schemeClr val="bg2">
              <a:lumMod val="75000"/>
            </a:schemeClr>
          </a:solidFill>
        </p:spPr>
        <p:txBody>
          <a:bodyPr wrap="square">
            <a:spAutoFit/>
          </a:bodyPr>
          <a:lstStyle/>
          <a:p>
            <a:pPr algn="l"/>
            <a:r>
              <a:rPr lang="zh-CN" altLang="en-US" sz="2200" b="1" dirty="0">
                <a:solidFill>
                  <a:schemeClr val="bg1"/>
                </a:solidFill>
                <a:latin typeface="微软雅黑" panose="020B0503020204020204" pitchFamily="34" charset="-122"/>
                <a:ea typeface="微软雅黑" panose="020B0503020204020204" pitchFamily="34" charset="-122"/>
                <a:sym typeface="+mn-ea"/>
              </a:rPr>
              <a:t>生产经营单位的主要负责人主要负有下列职责：</a:t>
            </a:r>
            <a:endParaRPr lang="zh-CN" altLang="en-US" sz="2200" b="1" dirty="0">
              <a:solidFill>
                <a:srgbClr val="FCFCFC"/>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767702" y="6453309"/>
            <a:ext cx="548195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-----摘自《中华人民共和国安全生产法》第二十一条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
          <p:cNvGrpSpPr/>
          <p:nvPr/>
        </p:nvGrpSpPr>
        <p:grpSpPr bwMode="auto">
          <a:xfrm>
            <a:off x="544513" y="300038"/>
            <a:ext cx="71437" cy="881062"/>
            <a:chOff x="767408" y="315199"/>
            <a:chExt cx="72008" cy="1045333"/>
          </a:xfrm>
        </p:grpSpPr>
        <p:sp>
          <p:nvSpPr>
            <p:cNvPr id="8" name="矩形 7"/>
            <p:cNvSpPr/>
            <p:nvPr/>
          </p:nvSpPr>
          <p:spPr bwMode="auto">
            <a:xfrm>
              <a:off x="767408" y="441392"/>
              <a:ext cx="72008" cy="7910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矩形 8"/>
            <p:cNvSpPr/>
            <p:nvPr/>
          </p:nvSpPr>
          <p:spPr bwMode="auto">
            <a:xfrm>
              <a:off x="767408" y="315199"/>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矩形 9"/>
            <p:cNvSpPr/>
            <p:nvPr/>
          </p:nvSpPr>
          <p:spPr bwMode="auto">
            <a:xfrm>
              <a:off x="767408" y="1253174"/>
              <a:ext cx="72008" cy="107358"/>
            </a:xfrm>
            <a:prstGeom prst="rect">
              <a:avLst/>
            </a:prstGeom>
            <a:solidFill>
              <a:schemeClr val="tx2">
                <a:lumMod val="75000"/>
              </a:schemeClr>
            </a:solidFill>
            <a:ln w="9525" cap="flat" cmpd="sng" algn="ctr">
              <a:noFill/>
              <a:prstDash val="solid"/>
              <a:round/>
              <a:headEnd type="none" w="med" len="med"/>
              <a:tailEnd type="none" w="med" len="med"/>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2" name="矩形 1"/>
          <p:cNvSpPr/>
          <p:nvPr/>
        </p:nvSpPr>
        <p:spPr>
          <a:xfrm>
            <a:off x="695400" y="404664"/>
            <a:ext cx="4698722" cy="584775"/>
          </a:xfrm>
          <a:prstGeom prst="rect">
            <a:avLst/>
          </a:prstGeom>
        </p:spPr>
        <p:txBody>
          <a:bodyPr wrap="none">
            <a:spAutoFit/>
          </a:bodyPr>
          <a:lstStyle/>
          <a:p>
            <a:pPr eaLnBrk="1" hangingPunct="1"/>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什么是安全生产责任制？</a:t>
            </a:r>
          </a:p>
        </p:txBody>
      </p:sp>
      <p:pic>
        <p:nvPicPr>
          <p:cNvPr id="13" name="图片 12" descr="1"/>
          <p:cNvPicPr>
            <a:picLocks noChangeAspect="1"/>
          </p:cNvPicPr>
          <p:nvPr/>
        </p:nvPicPr>
        <p:blipFill>
          <a:blip r:embed="rId2"/>
          <a:stretch>
            <a:fillRect/>
          </a:stretch>
        </p:blipFill>
        <p:spPr>
          <a:xfrm>
            <a:off x="6960235" y="621030"/>
            <a:ext cx="4191000" cy="5970905"/>
          </a:xfrm>
          <a:prstGeom prst="rect">
            <a:avLst/>
          </a:prstGeom>
        </p:spPr>
      </p:pic>
      <p:sp>
        <p:nvSpPr>
          <p:cNvPr id="3" name="文本框 2"/>
          <p:cNvSpPr txBox="1"/>
          <p:nvPr/>
        </p:nvSpPr>
        <p:spPr>
          <a:xfrm>
            <a:off x="479425" y="2637155"/>
            <a:ext cx="6293485" cy="3328670"/>
          </a:xfrm>
          <a:prstGeom prst="rect">
            <a:avLst/>
          </a:prstGeom>
          <a:noFill/>
        </p:spPr>
        <p:txBody>
          <a:bodyPr wrap="square" rtlCol="0" anchor="t">
            <a:spAutoFit/>
          </a:bodyPr>
          <a:lstStyle/>
          <a:p>
            <a:pPr>
              <a:lnSpc>
                <a:spcPct val="130000"/>
              </a:lnSpc>
            </a:pPr>
            <a:r>
              <a:rPr lang="zh-CN" altLang="en-US" sz="1800" b="1" dirty="0">
                <a:solidFill>
                  <a:schemeClr val="tx1"/>
                </a:solidFill>
                <a:latin typeface="微软雅黑" panose="020B0503020204020204" pitchFamily="34" charset="-122"/>
                <a:ea typeface="微软雅黑" panose="020B0503020204020204" pitchFamily="34" charset="-122"/>
                <a:sym typeface="+mn-ea"/>
              </a:rPr>
              <a:t>（一）组织或者参与拟订本单位安全生产规章制度、操作规程和生产安全事故应急救援预案；（二）组织或者参与本单位安全生产教育和培训，如实记录安全生产教育和培训情况；（三）组织开展危险源辨识和评估，督促落实本单位重大危险源的安全管理措施；（四）组织或者参与本单位应急救援演练；（五）检查本单位的安全生产状况，及时排查生产安全事故隐患，提出改进安全生产管理的建议；（六）制止和纠正违章指挥、强令冒险作业、违反操作规程的行为；（七）督促落实本单位安全生产整改措施。</a:t>
            </a:r>
          </a:p>
        </p:txBody>
      </p:sp>
      <p:sp>
        <p:nvSpPr>
          <p:cNvPr id="4" name="矩形 3"/>
          <p:cNvSpPr/>
          <p:nvPr/>
        </p:nvSpPr>
        <p:spPr>
          <a:xfrm>
            <a:off x="335915" y="1881505"/>
            <a:ext cx="6481445" cy="429895"/>
          </a:xfrm>
          <a:prstGeom prst="rect">
            <a:avLst/>
          </a:prstGeom>
          <a:solidFill>
            <a:schemeClr val="bg2">
              <a:lumMod val="75000"/>
            </a:schemeClr>
          </a:solidFill>
        </p:spPr>
        <p:txBody>
          <a:bodyPr wrap="square">
            <a:spAutoFit/>
          </a:bodyPr>
          <a:lstStyle/>
          <a:p>
            <a:pPr algn="l"/>
            <a:r>
              <a:rPr lang="zh-CN" altLang="en-US" sz="2200" b="1" dirty="0">
                <a:solidFill>
                  <a:schemeClr val="bg1"/>
                </a:solidFill>
                <a:latin typeface="微软雅黑" panose="020B0503020204020204" pitchFamily="34" charset="-122"/>
                <a:ea typeface="微软雅黑" panose="020B0503020204020204" pitchFamily="34" charset="-122"/>
                <a:sym typeface="+mn-ea"/>
              </a:rPr>
              <a:t>生产经营单位的安全管理人员主要负有下列职责：</a:t>
            </a:r>
            <a:endParaRPr lang="zh-CN" altLang="en-US" sz="2200" b="1" dirty="0">
              <a:solidFill>
                <a:srgbClr val="FCFCFC"/>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767702" y="6453309"/>
            <a:ext cx="5481955" cy="36830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-----摘自《中华人民共和国安全生产法》第二十五条</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NjNzY5OWZiZjc5NDcwYmI3ZjA1YjQ5MjEyOGU4OD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frame"/>
  <p:tag name="KSO_WM_SLIDE_BK_DARK_LIGHT" val="1"/>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1"/>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1"/>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1"/>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1"/>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1"/>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1"/>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elt"/>
  <p:tag name="KSO_WM_SLIDE_BK_DARK_LIGHT" val="1"/>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81.xml><?xml version="1.0" encoding="utf-8"?>
<p:tagLst xmlns:a="http://schemas.openxmlformats.org/drawingml/2006/main" xmlns:r="http://schemas.openxmlformats.org/officeDocument/2006/relationships" xmlns:p="http://schemas.openxmlformats.org/presentationml/2006/main">
  <p:tag name="KSO_WM_SLIDE_ID" val="custom2020279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791"/>
  <p:tag name="KSO_WM_SLIDE_LAYOUT" val="a_b_f"/>
  <p:tag name="KSO_WM_SLIDE_LAYOUT_CNT" val="1_1_2"/>
  <p:tag name="KSO_WM_TEMPLATE_MASTER_THUMB_INDEX" val="12"/>
  <p:tag name="KSO_WM_TEMPLATE_THUMBS_INDEX" val="1、4、7、8、9、10、11、12、13、14、15"/>
</p:tagLst>
</file>

<file path=ppt/tags/tag18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商业创业计划书"/>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791_1*a*1"/>
  <p:tag name="KSO_WM_TEMPLATE_CATEGORY" val="custom"/>
  <p:tag name="KSO_WM_TEMPLATE_INDEX" val="20202791"/>
  <p:tag name="KSO_WM_UNIT_LAYERLEVEL" val="1"/>
  <p:tag name="KSO_WM_TAG_VERSION" val="1.0"/>
  <p:tag name="KSO_WM_BEAUTIFY_FLAG" val="#wm#"/>
  <p:tag name="KSO_WM_UNIT_ISNUMDGMTITLE" val="0"/>
  <p:tag name="KSO_WM_UNIT_TEXT_FILL_FORE_SCHEMECOLOR_INDEX_BRIGHTNESS" val="0"/>
  <p:tag name="KSO_WM_UNIT_TEXT_FILL_FORE_SCHEMECOLOR_INDEX" val="14"/>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人姓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02791_1*f*1"/>
  <p:tag name="KSO_WM_TEMPLATE_CATEGORY" val="custom"/>
  <p:tag name="KSO_WM_TEMPLATE_INDEX" val="20202791"/>
  <p:tag name="KSO_WM_UNIT_LAYERLEVEL" val="1"/>
  <p:tag name="KSO_WM_TAG_VERSION" val="1.0"/>
  <p:tag name="KSO_WM_BEAUTIFY_FLAG" val="#wm#"/>
  <p:tag name="KSO_WM_UNIT_SUBTYPE" val="b"/>
  <p:tag name="KSO_WM_UNIT_TEXT_FILL_FORE_SCHEMECOLOR_INDEX_BRIGHTNESS" val="0"/>
  <p:tag name="KSO_WM_UNIT_TEXT_FILL_FORE_SCHEMECOLOR_INDEX" val="14"/>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汇报时间"/>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02791_1*f*2"/>
  <p:tag name="KSO_WM_TEMPLATE_CATEGORY" val="custom"/>
  <p:tag name="KSO_WM_TEMPLATE_INDEX" val="20202791"/>
  <p:tag name="KSO_WM_UNIT_LAYERLEVEL" val="1"/>
  <p:tag name="KSO_WM_TAG_VERSION" val="1.0"/>
  <p:tag name="KSO_WM_BEAUTIFY_FLAG" val="#wm#"/>
  <p:tag name="KSO_WM_UNIT_SUBTYPE" val="c"/>
  <p:tag name="KSO_WM_UNIT_TEXT_FILL_FORE_SCHEMECOLOR_INDEX_BRIGHTNESS" val="0"/>
  <p:tag name="KSO_WM_UNIT_TEXT_FILL_FORE_SCHEMECOLOR_INDEX" val="14"/>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791_1*i*1"/>
  <p:tag name="KSO_WM_TEMPLATE_CATEGORY" val="custom"/>
  <p:tag name="KSO_WM_TEMPLATE_INDEX" val="2020279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79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791"/>
  <p:tag name="KSO_WM_TEMPLATE_MASTER_THUMB_INDEX" val="12"/>
  <p:tag name="KSO_WM_TEMPLATE_THUMBS_INDEX" val="1、4、7、8、9、10、11、12、13、14、15"/>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 name="KSO_WM_UNIT_SUBTYPE" val="h"/>
  <p:tag name="KSO_WM_UNIT_BK_DARK_LIGHT" val="2"/>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UNIT_TYPE" val="i"/>
  <p:tag name="KSO_WM_UNIT_INDEX" val="1"/>
  <p:tag name="KSO_WM_UNIT_SUBTYPE" val="h"/>
  <p:tag name="KSO_WM_UNIT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heme/theme1.xml><?xml version="1.0" encoding="utf-8"?>
<a:theme xmlns:a="http://schemas.openxmlformats.org/drawingml/2006/main" name="1_580TGp_general_light_ani">
  <a:themeElements>
    <a:clrScheme name="1_580TGp_general_light_ani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1_580TGp_general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580TGp_general_light_ani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1_580TGp_general_light_ani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1_580TGp_general_light_ani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33373F"/>
      </a:dk2>
      <a:lt2>
        <a:srgbClr val="41464E"/>
      </a:lt2>
      <a:accent1>
        <a:srgbClr val="D40442"/>
      </a:accent1>
      <a:accent2>
        <a:srgbClr val="CB005F"/>
      </a:accent2>
      <a:accent3>
        <a:srgbClr val="BF007D"/>
      </a:accent3>
      <a:accent4>
        <a:srgbClr val="A5009C"/>
      </a:accent4>
      <a:accent5>
        <a:srgbClr val="7C28B9"/>
      </a:accent5>
      <a:accent6>
        <a:srgbClr val="1C49D0"/>
      </a:accent6>
      <a:hlink>
        <a:srgbClr val="0F45DE"/>
      </a:hlink>
      <a:folHlink>
        <a:srgbClr val="602588"/>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3711</Words>
  <PresentationFormat>宽屏</PresentationFormat>
  <Paragraphs>293</Paragraphs>
  <Slides>46</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46</vt:i4>
      </vt:variant>
    </vt:vector>
  </HeadingPairs>
  <TitlesOfParts>
    <vt:vector size="56" baseType="lpstr">
      <vt:lpstr>仿宋_GB2312</vt:lpstr>
      <vt:lpstr>黑体</vt:lpstr>
      <vt:lpstr>华文中宋</vt:lpstr>
      <vt:lpstr>宋体</vt:lpstr>
      <vt:lpstr>微软雅黑</vt:lpstr>
      <vt:lpstr>Arial</vt:lpstr>
      <vt:lpstr>Viner Hand ITC</vt:lpstr>
      <vt:lpstr>Wingdings</vt:lpstr>
      <vt:lpstr>1_580TGp_general_light_ani</vt:lpstr>
      <vt:lpstr>1_Office 主题​​</vt:lpstr>
      <vt:lpstr>PowerPoint 演示文稿</vt:lpstr>
      <vt:lpstr>PowerPoint 演示文稿</vt:lpstr>
      <vt:lpstr>9月1日起，新《安全生产法》正式实施，其中第三条规定：安全生产工作实行管行业必须管安全、管业务必须管安全、管生产经营必须管安全，强化和落实生产经营单位主体责任与政府监管责任，建立生产经营单位负责、职工参与、政府监管、行业自律和社会监督的机制。       这次修改安全生产法的一大亮点就是进一步压实了生产经营单位的安全生产主体责任。生产经营单位实施全员安全责任制，每一个部门、每一个岗位、每一个员工都不同程度直接或间接影响安全生产。安全生产人人都是主角，没有旁观者。这次修改新增全员安全责任制的规定，就是要把生产经营单位全体员工的积极性和创造性调动起来，形成人人关心安全生产、人人提升安全素质、人人做好安全生产的局面，从而整体提升安全生产水平。 </vt:lpstr>
      <vt:lpstr>现阶段我国安全生产形势表现为总体稳定、趋于好转的发展趋势与依然严峻的现状并存  </vt:lpstr>
      <vt:lpstr>PowerPoint 演示文稿</vt:lpstr>
      <vt:lpstr>PowerPoint 演示文稿</vt:lpstr>
      <vt:lpstr>PowerPoint 演示文稿</vt:lpstr>
      <vt:lpstr>PowerPoint 演示文稿</vt:lpstr>
      <vt:lpstr>PowerPoint 演示文稿</vt:lpstr>
      <vt:lpstr>PowerPoint 演示文稿</vt:lpstr>
      <vt:lpstr>安全生产责任制与安全管理制度</vt:lpstr>
      <vt:lpstr>落实安全生产责任制的法律地位</vt:lpstr>
      <vt:lpstr>PowerPoint 演示文稿</vt:lpstr>
      <vt:lpstr>PowerPoint 演示文稿</vt:lpstr>
      <vt:lpstr>建立安全生产责任制的目的：</vt:lpstr>
      <vt:lpstr>主要负责人安全责任追究</vt:lpstr>
      <vt:lpstr>PowerPoint 演示文稿</vt:lpstr>
      <vt:lpstr>PowerPoint 演示文稿</vt:lpstr>
      <vt:lpstr>安全管理人员安全责任追究</vt:lpstr>
      <vt:lpstr>PowerPoint 演示文稿</vt:lpstr>
      <vt:lpstr>PowerPoint 演示文稿</vt:lpstr>
      <vt:lpstr>PowerPoint 演示文稿</vt:lpstr>
      <vt:lpstr>建立安全生产责任制</vt:lpstr>
      <vt:lpstr>主要负责人法定安全职责：</vt:lpstr>
      <vt:lpstr>PowerPoint 演示文稿</vt:lpstr>
      <vt:lpstr>分管领导的八项安全职责</vt:lpstr>
      <vt:lpstr>PowerPoint 演示文稿</vt:lpstr>
      <vt:lpstr>管理人员法定安全职责：</vt:lpstr>
      <vt:lpstr>PowerPoint 演示文稿</vt:lpstr>
      <vt:lpstr>安全生产责任制建立注意事项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硝化棉（C12H16N4O18）为白色或微黄色棉絮状物，易燃且具有爆炸性，化学稳定性较差，常温下能缓慢分解并放热，超过40℃时会加速分解，放出的热量如不能及时散失，会造成硝化棉温升加剧，达到180℃时能发生自燃。</vt:lpstr>
      <vt:lpstr>第一次爆炸</vt:lpstr>
      <vt:lpstr>第二次爆炸</vt:lpstr>
      <vt:lpstr>事故应急救援处置情况</vt:lpstr>
      <vt:lpstr>PowerPoint 演示文稿</vt:lpstr>
      <vt:lpstr>事故背后安全管理存在的问题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2009-04-10T10:26:00Z</dcterms:created>
  <dcterms:modified xsi:type="dcterms:W3CDTF">2022-09-06T04:30:29Z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6200AF9131814495AD0A43046B004342</vt:lpwstr>
  </property>
</Properties>
</file>